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660"/>
  </p:normalViewPr>
  <p:slideViewPr>
    <p:cSldViewPr snapToGrid="0">
      <p:cViewPr varScale="1">
        <p:scale>
          <a:sx n="59" d="100"/>
          <a:sy n="59" d="100"/>
        </p:scale>
        <p:origin x="3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441A-AE46-B264-A945-9C329E55D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E87EC4-EC6F-5895-5C25-D49764747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F8940-5B85-A51F-BE06-66EC642A2590}"/>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5" name="Footer Placeholder 4">
            <a:extLst>
              <a:ext uri="{FF2B5EF4-FFF2-40B4-BE49-F238E27FC236}">
                <a16:creationId xmlns:a16="http://schemas.microsoft.com/office/drawing/2014/main" id="{F0E24B74-0F89-6F98-668C-9AF090807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2B5E4-1B1B-8483-965A-3CE812F9AC71}"/>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153446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B83A-39EB-3CEF-A2D4-48C0816B2C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479064-A7E9-BE11-5EBF-D8AF2A6CF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D85B0-735F-A881-1345-0F918F6E1634}"/>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5" name="Footer Placeholder 4">
            <a:extLst>
              <a:ext uri="{FF2B5EF4-FFF2-40B4-BE49-F238E27FC236}">
                <a16:creationId xmlns:a16="http://schemas.microsoft.com/office/drawing/2014/main" id="{EA6A7F63-F7C9-E613-C2F6-F4DE8B927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8C17B-40E2-F9DF-E1C8-D0F1CC651FF7}"/>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74766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104637-106B-DD19-E5B1-6A0A895D5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C205E1-EACA-3E05-1FF7-60E755499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A9AAE-9A26-5DFD-3017-4C69642544C8}"/>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5" name="Footer Placeholder 4">
            <a:extLst>
              <a:ext uri="{FF2B5EF4-FFF2-40B4-BE49-F238E27FC236}">
                <a16:creationId xmlns:a16="http://schemas.microsoft.com/office/drawing/2014/main" id="{F6ED5F4C-CD63-695B-CA0C-679A57ACC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07678-79F9-AFC5-8F00-9EB792BA7EED}"/>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21389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2CD3-1CC9-02F8-5B00-2F2B49C8B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DFCA6-A6B4-0E3D-8EED-5A39C9E068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A741B-2C5B-6173-2A62-68061F3BA73E}"/>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5" name="Footer Placeholder 4">
            <a:extLst>
              <a:ext uri="{FF2B5EF4-FFF2-40B4-BE49-F238E27FC236}">
                <a16:creationId xmlns:a16="http://schemas.microsoft.com/office/drawing/2014/main" id="{4B7E13E3-36D8-9ED5-C89D-86A40F208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30EF5-6320-35E9-0A53-B02BFCAA7F40}"/>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362183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2C66-4606-1F6A-8839-10725531B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510603-27A4-3420-5098-E96391179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2D2FD4-3995-7182-F0AF-5F71B6FCDAF3}"/>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5" name="Footer Placeholder 4">
            <a:extLst>
              <a:ext uri="{FF2B5EF4-FFF2-40B4-BE49-F238E27FC236}">
                <a16:creationId xmlns:a16="http://schemas.microsoft.com/office/drawing/2014/main" id="{CE77687E-6E0C-2A32-973C-64CC00E63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9B941-C937-61E8-7586-1D2AF85E4599}"/>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137638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639E-66B1-6B97-F4E1-CDF046977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27A31-59CB-3F1C-F356-ABACA4AA9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3BFFC4-21DF-E8E5-7835-D00B75D9B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11282-2D07-308D-DB8B-FE355EA18948}"/>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6" name="Footer Placeholder 5">
            <a:extLst>
              <a:ext uri="{FF2B5EF4-FFF2-40B4-BE49-F238E27FC236}">
                <a16:creationId xmlns:a16="http://schemas.microsoft.com/office/drawing/2014/main" id="{2F299F69-F496-1A41-EE2C-5F3C40684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67DA1-CEFA-2372-4711-FEE73809BCEA}"/>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266146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24B-36D5-9A6E-5EE3-D82517A39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83A74-8090-827C-5ED6-50577AF64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7DF46D-DD86-0695-37A3-BBDEBA28C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EBB860-2F74-46E7-455C-E161415B8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3507C-0AF3-B9F9-3DF0-4F1043118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1C6896-B850-AFEE-49B9-1D3FBC50D8D7}"/>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8" name="Footer Placeholder 7">
            <a:extLst>
              <a:ext uri="{FF2B5EF4-FFF2-40B4-BE49-F238E27FC236}">
                <a16:creationId xmlns:a16="http://schemas.microsoft.com/office/drawing/2014/main" id="{CEEF2D9F-7EDF-4FC1-3495-5203285A4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A28BD1-25C2-C630-202D-EA43331A658D}"/>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171596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76E5-2AAA-69DD-A57D-51724DA365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903067-4045-75F5-1C69-3CEE9F7B9897}"/>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4" name="Footer Placeholder 3">
            <a:extLst>
              <a:ext uri="{FF2B5EF4-FFF2-40B4-BE49-F238E27FC236}">
                <a16:creationId xmlns:a16="http://schemas.microsoft.com/office/drawing/2014/main" id="{95B23D8C-7FF7-5250-A3E2-A26181077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2EB146-46E6-21F0-358E-5E6DA848D675}"/>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420895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925D2-9C40-6E85-F890-E2FBCE255287}"/>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3" name="Footer Placeholder 2">
            <a:extLst>
              <a:ext uri="{FF2B5EF4-FFF2-40B4-BE49-F238E27FC236}">
                <a16:creationId xmlns:a16="http://schemas.microsoft.com/office/drawing/2014/main" id="{C7FFDB38-10FE-93EA-2DBC-3FDD02D5CD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25D0C-15B6-95F3-5D75-21F99D2FF86D}"/>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200285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24A2-C75E-09AD-2FD4-409B20140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7F8D21-C4DD-0826-E7EA-06DD53D45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E7467-369E-1191-336F-ABEF8C1E1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A4343-B31A-6CFA-7372-6A76AFFD7C2A}"/>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6" name="Footer Placeholder 5">
            <a:extLst>
              <a:ext uri="{FF2B5EF4-FFF2-40B4-BE49-F238E27FC236}">
                <a16:creationId xmlns:a16="http://schemas.microsoft.com/office/drawing/2014/main" id="{AD2C7658-24F4-A0EC-C479-9997496BC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36596-2B23-717F-89D2-8315D1352C95}"/>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337710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1A82-1BF2-8A38-B113-39B7342F5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ACF27-CB52-85F5-9009-C6C48471D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1A354-6643-C6A0-4C72-DB8FDF78A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BC0E9-4FA6-493D-8AC0-51A0C81F508C}"/>
              </a:ext>
            </a:extLst>
          </p:cNvPr>
          <p:cNvSpPr>
            <a:spLocks noGrp="1"/>
          </p:cNvSpPr>
          <p:nvPr>
            <p:ph type="dt" sz="half" idx="10"/>
          </p:nvPr>
        </p:nvSpPr>
        <p:spPr/>
        <p:txBody>
          <a:bodyPr/>
          <a:lstStyle/>
          <a:p>
            <a:fld id="{228AA440-B249-4A7C-B0A9-0967BD99B91D}" type="datetimeFigureOut">
              <a:rPr lang="en-US" smtClean="0"/>
              <a:t>9/18/2022</a:t>
            </a:fld>
            <a:endParaRPr lang="en-US"/>
          </a:p>
        </p:txBody>
      </p:sp>
      <p:sp>
        <p:nvSpPr>
          <p:cNvPr id="6" name="Footer Placeholder 5">
            <a:extLst>
              <a:ext uri="{FF2B5EF4-FFF2-40B4-BE49-F238E27FC236}">
                <a16:creationId xmlns:a16="http://schemas.microsoft.com/office/drawing/2014/main" id="{2E5F71E0-D3F6-A20B-F545-3F30C5F12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2EB25-971E-EBDC-610B-8269CB599AC5}"/>
              </a:ext>
            </a:extLst>
          </p:cNvPr>
          <p:cNvSpPr>
            <a:spLocks noGrp="1"/>
          </p:cNvSpPr>
          <p:nvPr>
            <p:ph type="sldNum" sz="quarter" idx="12"/>
          </p:nvPr>
        </p:nvSpPr>
        <p:spPr/>
        <p:txBody>
          <a:bodyPr/>
          <a:lstStyle/>
          <a:p>
            <a:fld id="{54B988E9-8127-4E0A-861B-D0FCFBCC7A24}" type="slidenum">
              <a:rPr lang="en-US" smtClean="0"/>
              <a:t>‹#›</a:t>
            </a:fld>
            <a:endParaRPr lang="en-US"/>
          </a:p>
        </p:txBody>
      </p:sp>
    </p:spTree>
    <p:extLst>
      <p:ext uri="{BB962C8B-B14F-4D97-AF65-F5344CB8AC3E}">
        <p14:creationId xmlns:p14="http://schemas.microsoft.com/office/powerpoint/2010/main" val="311434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15C2D-31C4-DA92-FCFA-712CEE8A4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CBF62B-618D-4EA8-107C-EBD9BCF01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6555A-A4AD-B275-8B9D-F86773DC1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AA440-B249-4A7C-B0A9-0967BD99B91D}" type="datetimeFigureOut">
              <a:rPr lang="en-US" smtClean="0"/>
              <a:t>9/18/2022</a:t>
            </a:fld>
            <a:endParaRPr lang="en-US"/>
          </a:p>
        </p:txBody>
      </p:sp>
      <p:sp>
        <p:nvSpPr>
          <p:cNvPr id="5" name="Footer Placeholder 4">
            <a:extLst>
              <a:ext uri="{FF2B5EF4-FFF2-40B4-BE49-F238E27FC236}">
                <a16:creationId xmlns:a16="http://schemas.microsoft.com/office/drawing/2014/main" id="{D51808F1-6FB9-82B2-A257-44E6A9408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E4EA9-AAB2-1C01-F268-D8BDE391A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988E9-8127-4E0A-861B-D0FCFBCC7A24}" type="slidenum">
              <a:rPr lang="en-US" smtClean="0"/>
              <a:t>‹#›</a:t>
            </a:fld>
            <a:endParaRPr lang="en-US"/>
          </a:p>
        </p:txBody>
      </p:sp>
    </p:spTree>
    <p:extLst>
      <p:ext uri="{BB962C8B-B14F-4D97-AF65-F5344CB8AC3E}">
        <p14:creationId xmlns:p14="http://schemas.microsoft.com/office/powerpoint/2010/main" val="2949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46707-38DC-8D9B-123D-C8495A5D9D9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6045"/>
          <a:stretch/>
        </p:blipFill>
        <p:spPr bwMode="auto">
          <a:xfrm>
            <a:off x="20" y="10"/>
            <a:ext cx="12191980" cy="6857990"/>
          </a:xfrm>
          <a:prstGeom prst="rect">
            <a:avLst/>
          </a:prstGeom>
          <a:noFill/>
        </p:spPr>
      </p:pic>
      <p:sp>
        <p:nvSpPr>
          <p:cNvPr id="9" name="Rectangle 8">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2FA35F-DA36-0AAE-6750-9837051D0133}"/>
              </a:ext>
            </a:extLst>
          </p:cNvPr>
          <p:cNvSpPr>
            <a:spLocks noGrp="1"/>
          </p:cNvSpPr>
          <p:nvPr>
            <p:ph type="ctrTitle"/>
          </p:nvPr>
        </p:nvSpPr>
        <p:spPr>
          <a:xfrm>
            <a:off x="969264" y="5154168"/>
            <a:ext cx="6973204" cy="1261872"/>
          </a:xfrm>
        </p:spPr>
        <p:txBody>
          <a:bodyPr anchor="ctr">
            <a:normAutofit/>
          </a:bodyPr>
          <a:lstStyle/>
          <a:p>
            <a:r>
              <a:rPr lang="en-US" sz="4800" dirty="0">
                <a:solidFill>
                  <a:schemeClr val="tx1">
                    <a:lumMod val="85000"/>
                    <a:lumOff val="15000"/>
                  </a:schemeClr>
                </a:solidFill>
              </a:rPr>
              <a:t>Urban Renewal Planning</a:t>
            </a:r>
          </a:p>
        </p:txBody>
      </p:sp>
      <p:sp>
        <p:nvSpPr>
          <p:cNvPr id="3" name="Subtitle 2">
            <a:extLst>
              <a:ext uri="{FF2B5EF4-FFF2-40B4-BE49-F238E27FC236}">
                <a16:creationId xmlns:a16="http://schemas.microsoft.com/office/drawing/2014/main" id="{95708009-6227-E01E-3C0A-CC95BDA2F8B8}"/>
              </a:ext>
            </a:extLst>
          </p:cNvPr>
          <p:cNvSpPr>
            <a:spLocks noGrp="1"/>
          </p:cNvSpPr>
          <p:nvPr>
            <p:ph type="subTitle" idx="1"/>
          </p:nvPr>
        </p:nvSpPr>
        <p:spPr>
          <a:xfrm>
            <a:off x="8522893" y="5417820"/>
            <a:ext cx="2892986" cy="914400"/>
          </a:xfrm>
        </p:spPr>
        <p:txBody>
          <a:bodyPr anchor="ctr">
            <a:normAutofit fontScale="62500" lnSpcReduction="20000"/>
          </a:bodyPr>
          <a:lstStyle/>
          <a:p>
            <a:endParaRPr lang="en-US" sz="2000" dirty="0">
              <a:solidFill>
                <a:schemeClr val="tx2"/>
              </a:solidFill>
            </a:endParaRPr>
          </a:p>
          <a:p>
            <a:r>
              <a:rPr lang="en-US" sz="2900" dirty="0">
                <a:solidFill>
                  <a:schemeClr val="tx2"/>
                </a:solidFill>
              </a:rPr>
              <a:t>Executive Summary</a:t>
            </a:r>
          </a:p>
          <a:p>
            <a:r>
              <a:rPr lang="en-US" sz="2900" dirty="0">
                <a:solidFill>
                  <a:schemeClr val="tx2"/>
                </a:solidFill>
              </a:rPr>
              <a:t>By Soe Htet</a:t>
            </a:r>
          </a:p>
          <a:p>
            <a:endParaRPr lang="en-US" sz="2000" dirty="0">
              <a:solidFill>
                <a:schemeClr val="tx2"/>
              </a:solidFill>
            </a:endParaRPr>
          </a:p>
        </p:txBody>
      </p:sp>
      <p:cxnSp>
        <p:nvCxnSpPr>
          <p:cNvPr id="11" name="Straight Connector 10">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74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10;&#10;Description automatically generated">
            <a:extLst>
              <a:ext uri="{FF2B5EF4-FFF2-40B4-BE49-F238E27FC236}">
                <a16:creationId xmlns:a16="http://schemas.microsoft.com/office/drawing/2014/main" id="{9E1B067D-8FCE-1622-ABCB-2AB8788E2A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120" y="787078"/>
            <a:ext cx="5315223" cy="4953965"/>
          </a:xfrm>
          <a:prstGeom prst="rect">
            <a:avLst/>
          </a:prstGeom>
          <a:noFill/>
          <a:ln>
            <a:noFill/>
          </a:ln>
        </p:spPr>
      </p:pic>
      <p:sp>
        <p:nvSpPr>
          <p:cNvPr id="5" name="TextBox 4">
            <a:extLst>
              <a:ext uri="{FF2B5EF4-FFF2-40B4-BE49-F238E27FC236}">
                <a16:creationId xmlns:a16="http://schemas.microsoft.com/office/drawing/2014/main" id="{0869D826-F27F-C34C-F1B5-12F5069C8CBE}"/>
              </a:ext>
            </a:extLst>
          </p:cNvPr>
          <p:cNvSpPr txBox="1"/>
          <p:nvPr/>
        </p:nvSpPr>
        <p:spPr>
          <a:xfrm>
            <a:off x="6096000" y="659757"/>
            <a:ext cx="5643880" cy="5570756"/>
          </a:xfrm>
          <a:prstGeom prst="rect">
            <a:avLst/>
          </a:prstGeom>
          <a:noFill/>
        </p:spPr>
        <p:txBody>
          <a:bodyPr wrap="square" rtlCol="0">
            <a:spAutoFit/>
          </a:bodyPr>
          <a:lstStyle/>
          <a:p>
            <a:pPr marL="285750" indent="-285750">
              <a:buFont typeface="Arial" panose="020B0604020202020204" pitchFamily="34" charset="0"/>
              <a:buChar char="•"/>
            </a:pPr>
            <a:r>
              <a:rPr lang="en-US" sz="2600" dirty="0"/>
              <a:t>Hypothesis test results indicate that null hypothesis can be rejected due to statistical evidence shown by p-value of less than 0.05.</a:t>
            </a:r>
          </a:p>
          <a:p>
            <a:pPr marL="285750" indent="-285750">
              <a:buFont typeface="Arial" panose="020B0604020202020204" pitchFamily="34" charset="0"/>
              <a:buChar char="•"/>
            </a:pPr>
            <a:r>
              <a:rPr lang="en-US" sz="2600" dirty="0"/>
              <a:t>Thus, there are statistical differences between the means of joviality by income groups.</a:t>
            </a:r>
          </a:p>
          <a:p>
            <a:pPr marL="285750" indent="-285750">
              <a:buFont typeface="Arial" panose="020B0604020202020204" pitchFamily="34" charset="0"/>
              <a:buChar char="•"/>
            </a:pPr>
            <a:r>
              <a:rPr lang="en-US" sz="2600" dirty="0"/>
              <a:t>During the allocation of city renewal funds, the council may consider to fund mental health workshops to better educate the population and help them deal with stress and pressure.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0625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2461-4718-92B4-9202-DF87C575803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BA2B109-14A8-47EC-511E-D9704CADF86E}"/>
              </a:ext>
            </a:extLst>
          </p:cNvPr>
          <p:cNvSpPr>
            <a:spLocks noGrp="1"/>
          </p:cNvSpPr>
          <p:nvPr>
            <p:ph idx="1"/>
          </p:nvPr>
        </p:nvSpPr>
        <p:spPr>
          <a:xfrm>
            <a:off x="838200" y="1690688"/>
            <a:ext cx="10515600" cy="4486275"/>
          </a:xfrm>
        </p:spPr>
        <p:txBody>
          <a:bodyPr>
            <a:normAutofit lnSpcReduction="10000"/>
          </a:bodyPr>
          <a:lstStyle/>
          <a:p>
            <a:r>
              <a:rPr lang="en-SG" sz="2600" dirty="0">
                <a:effectLst/>
                <a:latin typeface="Calibri" panose="020F0502020204030204" pitchFamily="34" charset="0"/>
                <a:ea typeface="Calibri" panose="020F0502020204030204" pitchFamily="34" charset="0"/>
                <a:cs typeface="Times New Roman" panose="02020603050405020304" pitchFamily="18" charset="0"/>
              </a:rPr>
              <a:t>Household size data in the survey is only up to 3-person household. More data can be collected to include bigger household sizes for more complete demographic analysis.</a:t>
            </a:r>
          </a:p>
          <a:p>
            <a:r>
              <a:rPr lang="en-SG" sz="2600" dirty="0">
                <a:effectLst/>
                <a:latin typeface="Calibri" panose="020F0502020204030204" pitchFamily="34" charset="0"/>
                <a:ea typeface="Calibri" panose="020F0502020204030204" pitchFamily="34" charset="0"/>
                <a:cs typeface="Times New Roman" panose="02020603050405020304" pitchFamily="18" charset="0"/>
              </a:rPr>
              <a:t>Employment status of survey participants should be collected to better assess the state of current job market in the city. </a:t>
            </a:r>
          </a:p>
          <a:p>
            <a:r>
              <a:rPr lang="en-SG" sz="2600" dirty="0">
                <a:latin typeface="Calibri" panose="020F0502020204030204" pitchFamily="34" charset="0"/>
                <a:cs typeface="Times New Roman" panose="02020603050405020304" pitchFamily="18" charset="0"/>
              </a:rPr>
              <a:t>Appropriate cluster analysis techniques can be used in future studies to form clusters of the population and analyse similar patterns or trends among the clusters.</a:t>
            </a:r>
          </a:p>
          <a:p>
            <a:r>
              <a:rPr lang="en-US" sz="2600" dirty="0">
                <a:latin typeface="Calibri" panose="020F0502020204030204" pitchFamily="34" charset="0"/>
                <a:cs typeface="Times New Roman" panose="02020603050405020304" pitchFamily="18" charset="0"/>
              </a:rPr>
              <a:t>In future surveys, we should collect opinions of participants on which facilities or infrastructure are due for a major upgrade. This data would be useful to carry out further analysis to assist in infrastructure upgrading plans.</a:t>
            </a:r>
          </a:p>
        </p:txBody>
      </p:sp>
    </p:spTree>
    <p:extLst>
      <p:ext uri="{BB962C8B-B14F-4D97-AF65-F5344CB8AC3E}">
        <p14:creationId xmlns:p14="http://schemas.microsoft.com/office/powerpoint/2010/main" val="109268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3FEF8D-6238-BEB6-DDCA-43BE5776EE9A}"/>
              </a:ext>
            </a:extLst>
          </p:cNvPr>
          <p:cNvSpPr>
            <a:spLocks noGrp="1"/>
          </p:cNvSpPr>
          <p:nvPr>
            <p:ph idx="1"/>
          </p:nvPr>
        </p:nvSpPr>
        <p:spPr>
          <a:xfrm>
            <a:off x="459350" y="1990846"/>
            <a:ext cx="11254230" cy="4276927"/>
          </a:xfrm>
        </p:spPr>
        <p:txBody>
          <a:bodyPr anchor="ctr">
            <a:normAutofit/>
          </a:bodyPr>
          <a:lstStyle/>
          <a:p>
            <a:pPr marL="0" indent="0">
              <a:buNone/>
            </a:pPr>
            <a:r>
              <a:rPr lang="en-US" sz="3000" b="1" dirty="0"/>
              <a:t>Overview</a:t>
            </a:r>
          </a:p>
          <a:p>
            <a:pPr marL="0" indent="0">
              <a:buNone/>
            </a:pPr>
            <a:r>
              <a:rPr lang="en-SG" sz="2400" dirty="0">
                <a:effectLst/>
                <a:latin typeface="Calibri" panose="020F0502020204030204" pitchFamily="34" charset="0"/>
                <a:ea typeface="Calibri" panose="020F0502020204030204" pitchFamily="34" charset="0"/>
                <a:cs typeface="Times New Roman" panose="02020603050405020304" pitchFamily="18" charset="0"/>
              </a:rPr>
              <a:t>Over the last decade, technology has become an essential part of people’s daily life and enormous information of digital footprint has been generated regarding spending patterns, income, household demographics and many other things. Consequently, town planners have been given valuable access to wealth of data which can be used to gain crucial insights to assist in community redevelopment efforts.</a:t>
            </a:r>
          </a:p>
          <a:p>
            <a:pPr marL="0" indent="0">
              <a:buNone/>
            </a:pPr>
            <a:r>
              <a:rPr lang="en-SG" sz="3000" b="1" dirty="0">
                <a:latin typeface="Calibri" panose="020F0502020204030204" pitchFamily="34" charset="0"/>
                <a:ea typeface="Calibri" panose="020F0502020204030204" pitchFamily="34" charset="0"/>
                <a:cs typeface="Times New Roman" panose="02020603050405020304" pitchFamily="18" charset="0"/>
              </a:rPr>
              <a:t>Objective</a:t>
            </a:r>
          </a:p>
          <a:p>
            <a:pPr marL="0" indent="0">
              <a:buNone/>
            </a:pPr>
            <a:r>
              <a:rPr lang="en-SG" sz="2400" dirty="0">
                <a:latin typeface="Calibri" panose="020F0502020204030204" pitchFamily="34" charset="0"/>
                <a:cs typeface="Times New Roman" panose="02020603050405020304" pitchFamily="18" charset="0"/>
              </a:rPr>
              <a:t>The objective of this study is to analyse the particulars and financial survey data of 1000 participants, present insights on resident’s wage, spending trends, overall financial health and joviality of the population and use these insights to assist city revitalization plan and allocate city renewal funds.</a:t>
            </a:r>
            <a:endParaRPr lang="en-US" sz="2400" dirty="0">
              <a:latin typeface="Calibri" panose="020F0502020204030204" pitchFamily="34" charset="0"/>
              <a:cs typeface="Times New Roman" panose="02020603050405020304" pitchFamily="18" charset="0"/>
            </a:endParaRPr>
          </a:p>
          <a:p>
            <a:pPr marL="0" indent="0">
              <a:buNone/>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71209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AB71B-AD3A-0127-CB50-DDC7B742D5AF}"/>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Our residents are cutting down on recreational spending</a:t>
            </a:r>
          </a:p>
        </p:txBody>
      </p:sp>
      <p:pic>
        <p:nvPicPr>
          <p:cNvPr id="7" name="Content Placeholder 6" descr="Chart, line chart&#10;&#10;Description automatically generated">
            <a:extLst>
              <a:ext uri="{FF2B5EF4-FFF2-40B4-BE49-F238E27FC236}">
                <a16:creationId xmlns:a16="http://schemas.microsoft.com/office/drawing/2014/main" id="{60A40081-64A8-71A2-389B-909A1409E2AC}"/>
              </a:ext>
            </a:extLst>
          </p:cNvPr>
          <p:cNvPicPr>
            <a:picLocks noChangeAspect="1"/>
          </p:cNvPicPr>
          <p:nvPr/>
        </p:nvPicPr>
        <p:blipFill rotWithShape="1">
          <a:blip r:embed="rId2">
            <a:extLst>
              <a:ext uri="{28A0092B-C50C-407E-A947-70E740481C1C}">
                <a14:useLocalDpi xmlns:a14="http://schemas.microsoft.com/office/drawing/2010/main" val="0"/>
              </a:ext>
            </a:extLst>
          </a:blip>
          <a:srcRect r="6290" b="-1"/>
          <a:stretch/>
        </p:blipFill>
        <p:spPr bwMode="auto">
          <a:xfrm>
            <a:off x="841248" y="2516777"/>
            <a:ext cx="6236208" cy="3660185"/>
          </a:xfrm>
          <a:prstGeom prst="rect">
            <a:avLst/>
          </a:prstGeom>
          <a:noFill/>
        </p:spPr>
      </p:pic>
      <p:sp>
        <p:nvSpPr>
          <p:cNvPr id="11" name="Content Placeholder 10">
            <a:extLst>
              <a:ext uri="{FF2B5EF4-FFF2-40B4-BE49-F238E27FC236}">
                <a16:creationId xmlns:a16="http://schemas.microsoft.com/office/drawing/2014/main" id="{7BD5DF73-4DB0-0944-CC26-DDFF71A5E531}"/>
              </a:ext>
            </a:extLst>
          </p:cNvPr>
          <p:cNvSpPr>
            <a:spLocks noGrp="1"/>
          </p:cNvSpPr>
          <p:nvPr>
            <p:ph idx="1"/>
          </p:nvPr>
        </p:nvSpPr>
        <p:spPr>
          <a:xfrm>
            <a:off x="7546848" y="2516777"/>
            <a:ext cx="3803904" cy="3660185"/>
          </a:xfrm>
        </p:spPr>
        <p:txBody>
          <a:bodyPr anchor="ctr">
            <a:noAutofit/>
          </a:bodyPr>
          <a:lstStyle/>
          <a:p>
            <a:r>
              <a:rPr lang="en-US" sz="2600" dirty="0"/>
              <a:t>Recreational spending has a clear downward trend from month 3 to month 8</a:t>
            </a:r>
          </a:p>
          <a:p>
            <a:r>
              <a:rPr lang="en-US" sz="2600" dirty="0"/>
              <a:t>Month 3 and month 4 has seen a sharp drop in recreational spending. Afterwards, it has decreased more gradually until month 8.</a:t>
            </a:r>
          </a:p>
        </p:txBody>
      </p:sp>
    </p:spTree>
    <p:extLst>
      <p:ext uri="{BB962C8B-B14F-4D97-AF65-F5344CB8AC3E}">
        <p14:creationId xmlns:p14="http://schemas.microsoft.com/office/powerpoint/2010/main" val="41033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AE2FC9-3070-9273-B6D9-10155D2E6496}"/>
              </a:ext>
            </a:extLst>
          </p:cNvPr>
          <p:cNvPicPr>
            <a:picLocks noGrp="1" noChangeAspect="1"/>
          </p:cNvPicPr>
          <p:nvPr>
            <p:ph idx="1"/>
          </p:nvPr>
        </p:nvPicPr>
        <p:blipFill>
          <a:blip r:embed="rId2"/>
          <a:stretch>
            <a:fillRect/>
          </a:stretch>
        </p:blipFill>
        <p:spPr>
          <a:xfrm>
            <a:off x="629458" y="203711"/>
            <a:ext cx="6102495" cy="3334145"/>
          </a:xfrm>
        </p:spPr>
      </p:pic>
      <p:sp>
        <p:nvSpPr>
          <p:cNvPr id="6" name="TextBox 5">
            <a:extLst>
              <a:ext uri="{FF2B5EF4-FFF2-40B4-BE49-F238E27FC236}">
                <a16:creationId xmlns:a16="http://schemas.microsoft.com/office/drawing/2014/main" id="{9BE7971F-10B9-F18C-C6DF-BD4B4C8EE11F}"/>
              </a:ext>
            </a:extLst>
          </p:cNvPr>
          <p:cNvSpPr txBox="1"/>
          <p:nvPr/>
        </p:nvSpPr>
        <p:spPr>
          <a:xfrm>
            <a:off x="6731954" y="203711"/>
            <a:ext cx="5296760" cy="3570208"/>
          </a:xfrm>
          <a:prstGeom prst="rect">
            <a:avLst/>
          </a:prstGeom>
          <a:noFill/>
        </p:spPr>
        <p:txBody>
          <a:bodyPr wrap="square" rtlCol="0">
            <a:spAutoFit/>
          </a:bodyPr>
          <a:lstStyle/>
          <a:p>
            <a:pPr marL="285750" indent="-285750">
              <a:buFont typeface="Arial" panose="020B0604020202020204" pitchFamily="34" charset="0"/>
              <a:buChar char="•"/>
            </a:pPr>
            <a:r>
              <a:rPr lang="en-US" sz="2600" dirty="0"/>
              <a:t>Box plot comparison of monthly recreational spending shows clear difference in means and median values</a:t>
            </a:r>
          </a:p>
          <a:p>
            <a:pPr marL="285750" indent="-285750">
              <a:buFont typeface="Arial" panose="020B0604020202020204" pitchFamily="34" charset="0"/>
              <a:buChar char="•"/>
            </a:pPr>
            <a:r>
              <a:rPr lang="en-US" sz="2600" dirty="0"/>
              <a:t>To confirm with statistical test, nonparametric means comparison tests using Wilcoxon method was performed</a:t>
            </a:r>
          </a:p>
          <a:p>
            <a:endParaRPr lang="en-US" dirty="0"/>
          </a:p>
        </p:txBody>
      </p:sp>
      <p:sp>
        <p:nvSpPr>
          <p:cNvPr id="7" name="TextBox 6">
            <a:extLst>
              <a:ext uri="{FF2B5EF4-FFF2-40B4-BE49-F238E27FC236}">
                <a16:creationId xmlns:a16="http://schemas.microsoft.com/office/drawing/2014/main" id="{095F1D4E-10C5-8F91-CE62-53A772A101A0}"/>
              </a:ext>
            </a:extLst>
          </p:cNvPr>
          <p:cNvSpPr txBox="1"/>
          <p:nvPr/>
        </p:nvSpPr>
        <p:spPr>
          <a:xfrm>
            <a:off x="968829" y="4093029"/>
            <a:ext cx="10319657" cy="2769989"/>
          </a:xfrm>
          <a:prstGeom prst="rect">
            <a:avLst/>
          </a:prstGeom>
          <a:noFill/>
        </p:spPr>
        <p:txBody>
          <a:bodyPr wrap="square" rtlCol="0">
            <a:spAutoFit/>
          </a:bodyPr>
          <a:lstStyle/>
          <a:p>
            <a:pPr marL="285750" indent="-285750">
              <a:buFont typeface="Arial" panose="020B0604020202020204" pitchFamily="34" charset="0"/>
              <a:buChar char="•"/>
            </a:pPr>
            <a:r>
              <a:rPr lang="en-US" sz="2600" dirty="0"/>
              <a:t>Test results show there is statistically significant difference between the means of month 3 and 4 with other months.</a:t>
            </a:r>
          </a:p>
          <a:p>
            <a:pPr marL="285750" indent="-285750">
              <a:buFont typeface="Arial" panose="020B0604020202020204" pitchFamily="34" charset="0"/>
              <a:buChar char="•"/>
            </a:pPr>
            <a:r>
              <a:rPr lang="en-US" sz="2600" dirty="0"/>
              <a:t>However, for other comparisons especially month 7 and 8, p value is greater than alpha value of 0.05, and therefore, null hypothesis that states there is no difference among the means holds and cannot be rejected</a:t>
            </a:r>
          </a:p>
          <a:p>
            <a:endParaRPr lang="en-US" dirty="0"/>
          </a:p>
        </p:txBody>
      </p:sp>
    </p:spTree>
    <p:extLst>
      <p:ext uri="{BB962C8B-B14F-4D97-AF65-F5344CB8AC3E}">
        <p14:creationId xmlns:p14="http://schemas.microsoft.com/office/powerpoint/2010/main" val="88891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207D10-D28A-4E84-940A-15770F8C8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0F75F-1735-1D4B-DBF7-73DAC06D4C43}"/>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Higher education greatly correlates to increase in income</a:t>
            </a:r>
          </a:p>
        </p:txBody>
      </p:sp>
      <p:pic>
        <p:nvPicPr>
          <p:cNvPr id="4" name="Content Placeholder 3" descr="Chart, box and whisker chart&#10;&#10;Description automatically generated">
            <a:extLst>
              <a:ext uri="{FF2B5EF4-FFF2-40B4-BE49-F238E27FC236}">
                <a16:creationId xmlns:a16="http://schemas.microsoft.com/office/drawing/2014/main" id="{90B8985D-AF4E-1901-0520-359B46DB35BF}"/>
              </a:ext>
            </a:extLst>
          </p:cNvPr>
          <p:cNvPicPr>
            <a:picLocks noChangeAspect="1"/>
          </p:cNvPicPr>
          <p:nvPr/>
        </p:nvPicPr>
        <p:blipFill rotWithShape="1">
          <a:blip r:embed="rId2">
            <a:extLst>
              <a:ext uri="{28A0092B-C50C-407E-A947-70E740481C1C}">
                <a14:useLocalDpi xmlns:a14="http://schemas.microsoft.com/office/drawing/2010/main" val="0"/>
              </a:ext>
            </a:extLst>
          </a:blip>
          <a:srcRect r="4423"/>
          <a:stretch/>
        </p:blipFill>
        <p:spPr bwMode="auto">
          <a:xfrm>
            <a:off x="841248" y="2127514"/>
            <a:ext cx="5701066" cy="4160507"/>
          </a:xfrm>
          <a:prstGeom prst="rect">
            <a:avLst/>
          </a:prstGeom>
          <a:noFill/>
        </p:spPr>
      </p:pic>
      <p:sp>
        <p:nvSpPr>
          <p:cNvPr id="8" name="Content Placeholder 7">
            <a:extLst>
              <a:ext uri="{FF2B5EF4-FFF2-40B4-BE49-F238E27FC236}">
                <a16:creationId xmlns:a16="http://schemas.microsoft.com/office/drawing/2014/main" id="{0C5BFD79-DB4F-C750-F841-6551CE2BF2C2}"/>
              </a:ext>
            </a:extLst>
          </p:cNvPr>
          <p:cNvSpPr>
            <a:spLocks noGrp="1"/>
          </p:cNvSpPr>
          <p:nvPr>
            <p:ph idx="1"/>
          </p:nvPr>
        </p:nvSpPr>
        <p:spPr>
          <a:xfrm>
            <a:off x="6672943" y="2275113"/>
            <a:ext cx="4677810" cy="4012907"/>
          </a:xfrm>
        </p:spPr>
        <p:txBody>
          <a:bodyPr anchor="ctr">
            <a:noAutofit/>
          </a:bodyPr>
          <a:lstStyle/>
          <a:p>
            <a:r>
              <a:rPr lang="en-US" sz="2600" dirty="0"/>
              <a:t>Residents with higher education level are drawing higher monthly wage as shown in the figure.</a:t>
            </a:r>
          </a:p>
          <a:p>
            <a:r>
              <a:rPr lang="en-US" sz="2600" dirty="0"/>
              <a:t>Biggest increase in median monthly income is between bachelors and high school / college categories with bachelors’ holders drawing nearly 55% more than the latter.</a:t>
            </a:r>
          </a:p>
        </p:txBody>
      </p:sp>
    </p:spTree>
    <p:extLst>
      <p:ext uri="{BB962C8B-B14F-4D97-AF65-F5344CB8AC3E}">
        <p14:creationId xmlns:p14="http://schemas.microsoft.com/office/powerpoint/2010/main" val="319577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x and whisker chart&#10;&#10;Description automatically generated">
            <a:extLst>
              <a:ext uri="{FF2B5EF4-FFF2-40B4-BE49-F238E27FC236}">
                <a16:creationId xmlns:a16="http://schemas.microsoft.com/office/drawing/2014/main" id="{3FAA6321-EFE3-3D14-742C-B5D1CC8203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341" y="337751"/>
            <a:ext cx="5835950" cy="3302170"/>
          </a:xfrm>
          <a:prstGeom prst="rect">
            <a:avLst/>
          </a:prstGeom>
          <a:noFill/>
          <a:ln>
            <a:noFill/>
          </a:ln>
        </p:spPr>
      </p:pic>
      <p:sp>
        <p:nvSpPr>
          <p:cNvPr id="5" name="TextBox 4">
            <a:extLst>
              <a:ext uri="{FF2B5EF4-FFF2-40B4-BE49-F238E27FC236}">
                <a16:creationId xmlns:a16="http://schemas.microsoft.com/office/drawing/2014/main" id="{90342632-7855-15C7-FBD5-95688ADE5A08}"/>
              </a:ext>
            </a:extLst>
          </p:cNvPr>
          <p:cNvSpPr txBox="1"/>
          <p:nvPr/>
        </p:nvSpPr>
        <p:spPr>
          <a:xfrm>
            <a:off x="6389225" y="337751"/>
            <a:ext cx="5625297" cy="2092881"/>
          </a:xfrm>
          <a:prstGeom prst="rect">
            <a:avLst/>
          </a:prstGeom>
          <a:noFill/>
        </p:spPr>
        <p:txBody>
          <a:bodyPr wrap="square" rtlCol="0">
            <a:spAutoFit/>
          </a:bodyPr>
          <a:lstStyle/>
          <a:p>
            <a:pPr marL="285750" indent="-285750">
              <a:buFont typeface="Arial" panose="020B0604020202020204" pitchFamily="34" charset="0"/>
              <a:buChar char="•"/>
            </a:pPr>
            <a:r>
              <a:rPr lang="en-US" sz="2600" dirty="0"/>
              <a:t>From normality assumption test of month wage data, there is statistical evidence to reject the null hypothesis as the distribution does not conform to normal distribution.</a:t>
            </a:r>
          </a:p>
        </p:txBody>
      </p:sp>
      <p:sp>
        <p:nvSpPr>
          <p:cNvPr id="6" name="TextBox 5">
            <a:extLst>
              <a:ext uri="{FF2B5EF4-FFF2-40B4-BE49-F238E27FC236}">
                <a16:creationId xmlns:a16="http://schemas.microsoft.com/office/drawing/2014/main" id="{E12A7A8A-3F3E-9BF5-8FBF-684047F78F09}"/>
              </a:ext>
            </a:extLst>
          </p:cNvPr>
          <p:cNvSpPr txBox="1"/>
          <p:nvPr/>
        </p:nvSpPr>
        <p:spPr>
          <a:xfrm>
            <a:off x="379071" y="3848265"/>
            <a:ext cx="11472439" cy="3170099"/>
          </a:xfrm>
          <a:prstGeom prst="rect">
            <a:avLst/>
          </a:prstGeom>
          <a:noFill/>
        </p:spPr>
        <p:txBody>
          <a:bodyPr wrap="square" rtlCol="0">
            <a:spAutoFit/>
          </a:bodyPr>
          <a:lstStyle/>
          <a:p>
            <a:pPr marL="285750" indent="-285750">
              <a:buFont typeface="Arial" panose="020B0604020202020204" pitchFamily="34" charset="0"/>
              <a:buChar char="•"/>
            </a:pPr>
            <a:r>
              <a:rPr lang="en-US" sz="2600" dirty="0"/>
              <a:t>Thus, nonparametric comparison tests are performed. The results show that p-values are lower than significance level. In fact, p-values are less than 0.0001. Hence, we can conclude that the differences in means of the observed distributions are not equal to zero</a:t>
            </a:r>
          </a:p>
          <a:p>
            <a:pPr marL="285750" indent="-285750">
              <a:buFont typeface="Arial" panose="020B0604020202020204" pitchFamily="34" charset="0"/>
              <a:buChar char="•"/>
            </a:pPr>
            <a:r>
              <a:rPr lang="en-US" sz="2600" dirty="0"/>
              <a:t>Renewal funds can further support higher education of residents through subsidies and scholarships and create a talented workforce with thriving economy</a:t>
            </a:r>
          </a:p>
          <a:p>
            <a:pPr marL="285750" indent="-285750">
              <a:buFont typeface="Arial" panose="020B0604020202020204" pitchFamily="34" charset="0"/>
              <a:buChar char="•"/>
            </a:pPr>
            <a:endParaRPr lang="en-US" sz="2600" dirty="0"/>
          </a:p>
          <a:p>
            <a:endParaRPr lang="en-US" dirty="0"/>
          </a:p>
        </p:txBody>
      </p:sp>
    </p:spTree>
    <p:extLst>
      <p:ext uri="{BB962C8B-B14F-4D97-AF65-F5344CB8AC3E}">
        <p14:creationId xmlns:p14="http://schemas.microsoft.com/office/powerpoint/2010/main" val="56661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207D10-D28A-4E84-940A-15770F8C8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95DB2-B793-5B3E-CD77-B8EC36570B15}"/>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Participants spending big on food also have high spending on shelter and recreation.</a:t>
            </a:r>
          </a:p>
        </p:txBody>
      </p:sp>
      <p:sp>
        <p:nvSpPr>
          <p:cNvPr id="5" name="TextBox 4">
            <a:extLst>
              <a:ext uri="{FF2B5EF4-FFF2-40B4-BE49-F238E27FC236}">
                <a16:creationId xmlns:a16="http://schemas.microsoft.com/office/drawing/2014/main" id="{A61579EB-B11B-30E5-9D87-BC51C9B9A95C}"/>
              </a:ext>
            </a:extLst>
          </p:cNvPr>
          <p:cNvSpPr txBox="1"/>
          <p:nvPr/>
        </p:nvSpPr>
        <p:spPr>
          <a:xfrm>
            <a:off x="6096000" y="2405912"/>
            <a:ext cx="5143018" cy="3660184"/>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600" dirty="0"/>
              <a:t>As our scatterplot matrix shows, there is moderately strong correlations between spendings on food, shelter and recreation.</a:t>
            </a:r>
          </a:p>
          <a:p>
            <a:pPr marL="285750" indent="-228600">
              <a:lnSpc>
                <a:spcPct val="90000"/>
              </a:lnSpc>
              <a:spcAft>
                <a:spcPts val="600"/>
              </a:spcAft>
              <a:buFont typeface="Arial" panose="020B0604020202020204" pitchFamily="34" charset="0"/>
              <a:buChar char="•"/>
            </a:pPr>
            <a:r>
              <a:rPr lang="en-US" sz="2600" dirty="0"/>
              <a:t>It can be an insight to be considered when planning for new infrastructure, for example, to develop shopping </a:t>
            </a:r>
            <a:r>
              <a:rPr lang="en-US" sz="2600" dirty="0" err="1"/>
              <a:t>centres</a:t>
            </a:r>
            <a:r>
              <a:rPr lang="en-US" sz="2600" dirty="0"/>
              <a:t>, eateries and entertainment areas closely together.</a:t>
            </a:r>
          </a:p>
        </p:txBody>
      </p:sp>
      <p:pic>
        <p:nvPicPr>
          <p:cNvPr id="8" name="Content Placeholder 7" descr="Chart, scatter chart&#10;&#10;Description automatically generated">
            <a:extLst>
              <a:ext uri="{FF2B5EF4-FFF2-40B4-BE49-F238E27FC236}">
                <a16:creationId xmlns:a16="http://schemas.microsoft.com/office/drawing/2014/main" id="{DEB1999C-12A0-08C7-AB2E-B7124103DF5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360" y="2405911"/>
            <a:ext cx="5357375" cy="3660183"/>
          </a:xfrm>
          <a:prstGeom prst="rect">
            <a:avLst/>
          </a:prstGeom>
          <a:noFill/>
          <a:ln>
            <a:noFill/>
          </a:ln>
        </p:spPr>
      </p:pic>
    </p:spTree>
    <p:extLst>
      <p:ext uri="{BB962C8B-B14F-4D97-AF65-F5344CB8AC3E}">
        <p14:creationId xmlns:p14="http://schemas.microsoft.com/office/powerpoint/2010/main" val="35973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93C28-1179-E7D8-D618-64642407CCC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City population is in great financial shape!</a:t>
            </a:r>
          </a:p>
        </p:txBody>
      </p:sp>
      <p:sp>
        <p:nvSpPr>
          <p:cNvPr id="5" name="TextBox 4">
            <a:extLst>
              <a:ext uri="{FF2B5EF4-FFF2-40B4-BE49-F238E27FC236}">
                <a16:creationId xmlns:a16="http://schemas.microsoft.com/office/drawing/2014/main" id="{F95845E9-6713-F12C-A037-BA316F6FD780}"/>
              </a:ext>
            </a:extLst>
          </p:cNvPr>
          <p:cNvSpPr txBox="1"/>
          <p:nvPr/>
        </p:nvSpPr>
        <p:spPr>
          <a:xfrm>
            <a:off x="6956538" y="2457764"/>
            <a:ext cx="4768615" cy="402602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600" dirty="0"/>
              <a:t>During the survey period of 6 months, monthly savings have seen significant growth. </a:t>
            </a:r>
          </a:p>
          <a:p>
            <a:pPr marL="285750" indent="-228600">
              <a:lnSpc>
                <a:spcPct val="90000"/>
              </a:lnSpc>
              <a:spcAft>
                <a:spcPts val="600"/>
              </a:spcAft>
              <a:buFont typeface="Arial" panose="020B0604020202020204" pitchFamily="34" charset="0"/>
              <a:buChar char="•"/>
            </a:pPr>
            <a:r>
              <a:rPr lang="en-US" sz="2600" dirty="0"/>
              <a:t>That implies that monthly income of residents are growing quicker than overall cost of living in the city.</a:t>
            </a:r>
          </a:p>
          <a:p>
            <a:pPr marL="285750" indent="-228600">
              <a:lnSpc>
                <a:spcPct val="90000"/>
              </a:lnSpc>
              <a:spcAft>
                <a:spcPts val="600"/>
              </a:spcAft>
              <a:buFont typeface="Arial" panose="020B0604020202020204" pitchFamily="34" charset="0"/>
              <a:buChar char="•"/>
            </a:pPr>
            <a:r>
              <a:rPr lang="en-US" sz="2600" dirty="0"/>
              <a:t>That is an indication of healthy job market and thriving economy.</a:t>
            </a:r>
          </a:p>
          <a:p>
            <a:pPr indent="-228600">
              <a:lnSpc>
                <a:spcPct val="90000"/>
              </a:lnSpc>
              <a:spcAft>
                <a:spcPts val="600"/>
              </a:spcAft>
              <a:buFont typeface="Arial" panose="020B0604020202020204" pitchFamily="34" charset="0"/>
              <a:buChar char="•"/>
            </a:pPr>
            <a:endParaRPr lang="en-US" sz="2200" dirty="0"/>
          </a:p>
        </p:txBody>
      </p:sp>
      <p:pic>
        <p:nvPicPr>
          <p:cNvPr id="8" name="Content Placeholder 7" descr="Chart, line chart&#10;&#10;Description automatically generated">
            <a:extLst>
              <a:ext uri="{FF2B5EF4-FFF2-40B4-BE49-F238E27FC236}">
                <a16:creationId xmlns:a16="http://schemas.microsoft.com/office/drawing/2014/main" id="{59A390F1-4092-3793-E9BE-DBD54265AC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639" y="2386584"/>
            <a:ext cx="5979483" cy="4097203"/>
          </a:xfrm>
          <a:prstGeom prst="rect">
            <a:avLst/>
          </a:prstGeom>
          <a:noFill/>
          <a:ln>
            <a:noFill/>
          </a:ln>
        </p:spPr>
      </p:pic>
    </p:spTree>
    <p:extLst>
      <p:ext uri="{BB962C8B-B14F-4D97-AF65-F5344CB8AC3E}">
        <p14:creationId xmlns:p14="http://schemas.microsoft.com/office/powerpoint/2010/main" val="410484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C36FF-0CD8-7B2F-8160-3FAA59A5B641}"/>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High income individuals reported lower joviality in life</a:t>
            </a:r>
          </a:p>
        </p:txBody>
      </p:sp>
      <p:pic>
        <p:nvPicPr>
          <p:cNvPr id="4" name="Content Placeholder 3" descr="Chart, box and whisker chart&#10;&#10;Description automatically generated">
            <a:extLst>
              <a:ext uri="{FF2B5EF4-FFF2-40B4-BE49-F238E27FC236}">
                <a16:creationId xmlns:a16="http://schemas.microsoft.com/office/drawing/2014/main" id="{79E677F7-9737-F477-AD0E-9F8E07EA90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144" b="1"/>
          <a:stretch/>
        </p:blipFill>
        <p:spPr bwMode="auto">
          <a:xfrm>
            <a:off x="841248" y="2516777"/>
            <a:ext cx="6236208" cy="3660185"/>
          </a:xfrm>
          <a:prstGeom prst="rect">
            <a:avLst/>
          </a:prstGeom>
          <a:noFill/>
        </p:spPr>
      </p:pic>
      <p:sp>
        <p:nvSpPr>
          <p:cNvPr id="6" name="TextBox 5">
            <a:extLst>
              <a:ext uri="{FF2B5EF4-FFF2-40B4-BE49-F238E27FC236}">
                <a16:creationId xmlns:a16="http://schemas.microsoft.com/office/drawing/2014/main" id="{A228AFB9-298E-39B8-FD1A-1FED544D9C48}"/>
              </a:ext>
            </a:extLst>
          </p:cNvPr>
          <p:cNvSpPr txBox="1"/>
          <p:nvPr/>
        </p:nvSpPr>
        <p:spPr>
          <a:xfrm>
            <a:off x="7320678" y="2496310"/>
            <a:ext cx="4328777" cy="399805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600" dirty="0"/>
              <a:t>Participants are grouped according to their monthly income with highest and lowest 25% belonging to high income and low income group and the remaining belonging to middle income group.</a:t>
            </a:r>
          </a:p>
          <a:p>
            <a:pPr marL="285750" indent="-228600">
              <a:lnSpc>
                <a:spcPct val="90000"/>
              </a:lnSpc>
              <a:spcAft>
                <a:spcPts val="600"/>
              </a:spcAft>
              <a:buFont typeface="Arial" panose="020B0604020202020204" pitchFamily="34" charset="0"/>
              <a:buChar char="•"/>
            </a:pPr>
            <a:r>
              <a:rPr lang="en-US" sz="2600" dirty="0"/>
              <a:t>Surprisingly, joviality score is found to be inversely proportional to income level.</a:t>
            </a:r>
          </a:p>
        </p:txBody>
      </p:sp>
    </p:spTree>
    <p:extLst>
      <p:ext uri="{BB962C8B-B14F-4D97-AF65-F5344CB8AC3E}">
        <p14:creationId xmlns:p14="http://schemas.microsoft.com/office/powerpoint/2010/main" val="3913927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763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Urban Renewal Planning</vt:lpstr>
      <vt:lpstr>PowerPoint Presentation</vt:lpstr>
      <vt:lpstr>Our residents are cutting down on recreational spending</vt:lpstr>
      <vt:lpstr>PowerPoint Presentation</vt:lpstr>
      <vt:lpstr>Higher education greatly correlates to increase in income</vt:lpstr>
      <vt:lpstr>PowerPoint Presentation</vt:lpstr>
      <vt:lpstr>Participants spending big on food also have high spending on shelter and recreation.</vt:lpstr>
      <vt:lpstr>City population is in great financial shape!</vt:lpstr>
      <vt:lpstr>High income individuals reported lower joviality in life</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Renewal Planning</dc:title>
  <dc:creator>Soe Htet</dc:creator>
  <cp:lastModifiedBy>Soe Htet</cp:lastModifiedBy>
  <cp:revision>2</cp:revision>
  <dcterms:created xsi:type="dcterms:W3CDTF">2022-09-17T09:51:56Z</dcterms:created>
  <dcterms:modified xsi:type="dcterms:W3CDTF">2022-09-18T09:33:04Z</dcterms:modified>
</cp:coreProperties>
</file>