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5ba10d88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5ba10d88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0849323a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0849323a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849323a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849323a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d2a64a4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d2a64a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d2a64a4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d2a64a4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42569a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42569a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b41450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b41450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b472ba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b472ba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b472ba6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2b472ba6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849323a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849323a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d4e62b622cf177f1">
  <p:cSld name="BLANK_d4e62b622cf177f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idx="4294967295" type="subTitle"/>
          </p:nvPr>
        </p:nvSpPr>
        <p:spPr>
          <a:xfrm>
            <a:off x="606300" y="535400"/>
            <a:ext cx="7931400" cy="3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 </a:t>
            </a: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UNIVERSITY (HMAWBI)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 Server Configuration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5223900" y="4529500"/>
            <a:ext cx="39201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PRESENTED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BY: Mg SOE LA PYAE HTUN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	                     VI-IT-30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41675" y="4529500"/>
            <a:ext cx="39201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SUPERVISED BY: DAW SOE MOE THEINGI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			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LECTURER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                     	</a:t>
            </a:r>
            <a:endParaRPr/>
          </a:p>
        </p:txBody>
      </p:sp>
      <p:sp>
        <p:nvSpPr>
          <p:cNvPr id="138" name="Google Shape;138;p14"/>
          <p:cNvSpPr txBox="1"/>
          <p:nvPr/>
        </p:nvSpPr>
        <p:spPr>
          <a:xfrm>
            <a:off x="1746900" y="2182500"/>
            <a:ext cx="56502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160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(Web Server,Database Server,Mail Server,FTP server) </a:t>
            </a:r>
            <a:endParaRPr/>
          </a:p>
        </p:txBody>
      </p:sp>
      <p:sp>
        <p:nvSpPr>
          <p:cNvPr id="139" name="Google Shape;139;p14"/>
          <p:cNvSpPr txBox="1"/>
          <p:nvPr/>
        </p:nvSpPr>
        <p:spPr>
          <a:xfrm>
            <a:off x="1714800" y="895225"/>
            <a:ext cx="5714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4"/>
          <p:cNvSpPr txBox="1"/>
          <p:nvPr>
            <p:ph idx="429496729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>
            <a:off x="2163675" y="154125"/>
            <a:ext cx="6627300" cy="465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2733075" y="510375"/>
            <a:ext cx="535500" cy="970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 txBox="1"/>
          <p:nvPr/>
        </p:nvSpPr>
        <p:spPr>
          <a:xfrm>
            <a:off x="5974150" y="1107375"/>
            <a:ext cx="535500" cy="97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3F3F3"/>
                </a:solidFill>
                <a:highlight>
                  <a:srgbClr val="000000"/>
                </a:highlight>
              </a:rPr>
              <a:t>Web</a:t>
            </a:r>
            <a:endParaRPr sz="900">
              <a:solidFill>
                <a:srgbClr val="F3F3F3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3F3F3"/>
                </a:solidFill>
                <a:highlight>
                  <a:srgbClr val="000000"/>
                </a:highlight>
              </a:rPr>
              <a:t>server</a:t>
            </a:r>
            <a:endParaRPr sz="900">
              <a:solidFill>
                <a:srgbClr val="F3F3F3"/>
              </a:solidFill>
              <a:highlight>
                <a:srgbClr val="000000"/>
              </a:highlight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3946075" y="459775"/>
            <a:ext cx="1528500" cy="2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3F3F3"/>
                </a:solidFill>
              </a:rPr>
              <a:t>MAC permission</a:t>
            </a:r>
            <a:endParaRPr sz="1000">
              <a:solidFill>
                <a:srgbClr val="F3F3F3"/>
              </a:solidFill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6885725" y="1989775"/>
            <a:ext cx="1528500" cy="2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highlight>
                  <a:srgbClr val="000000"/>
                </a:highlight>
              </a:rPr>
              <a:t>MAC permission</a:t>
            </a:r>
            <a:endParaRPr sz="800">
              <a:solidFill>
                <a:srgbClr val="F3F3F3"/>
              </a:solidFill>
              <a:highlight>
                <a:srgbClr val="000000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3F3F3"/>
              </a:solidFill>
              <a:highlight>
                <a:srgbClr val="000000"/>
              </a:highlight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3946075" y="850000"/>
            <a:ext cx="1528500" cy="2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Web Server Security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7" name="Google Shape;257;p23"/>
          <p:cNvSpPr txBox="1"/>
          <p:nvPr/>
        </p:nvSpPr>
        <p:spPr>
          <a:xfrm>
            <a:off x="5114975" y="2040700"/>
            <a:ext cx="15285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highlight>
                  <a:srgbClr val="000000"/>
                </a:highlight>
              </a:rPr>
              <a:t>Web Server Security</a:t>
            </a:r>
            <a:endParaRPr sz="800">
              <a:solidFill>
                <a:srgbClr val="F3F3F3"/>
              </a:solidFill>
              <a:highlight>
                <a:srgbClr val="000000"/>
              </a:highlight>
            </a:endParaRPr>
          </a:p>
        </p:txBody>
      </p:sp>
      <p:sp>
        <p:nvSpPr>
          <p:cNvPr id="258" name="Google Shape;258;p23"/>
          <p:cNvSpPr/>
          <p:nvPr/>
        </p:nvSpPr>
        <p:spPr>
          <a:xfrm rot="10800000">
            <a:off x="5022300" y="2710013"/>
            <a:ext cx="1528500" cy="91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</a:rPr>
              <a:t>Various CMS and Web app installation</a:t>
            </a:r>
            <a:endParaRPr sz="800">
              <a:solidFill>
                <a:srgbClr val="F3F3F3"/>
              </a:solidFill>
            </a:endParaRPr>
          </a:p>
        </p:txBody>
      </p:sp>
      <p:cxnSp>
        <p:nvCxnSpPr>
          <p:cNvPr id="259" name="Google Shape;259;p23"/>
          <p:cNvCxnSpPr/>
          <p:nvPr/>
        </p:nvCxnSpPr>
        <p:spPr>
          <a:xfrm>
            <a:off x="3241050" y="961600"/>
            <a:ext cx="6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3"/>
          <p:cNvSpPr/>
          <p:nvPr/>
        </p:nvSpPr>
        <p:spPr>
          <a:xfrm>
            <a:off x="310475" y="510375"/>
            <a:ext cx="1528500" cy="59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 txBox="1"/>
          <p:nvPr/>
        </p:nvSpPr>
        <p:spPr>
          <a:xfrm>
            <a:off x="-44750" y="2724875"/>
            <a:ext cx="1528500" cy="59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3F3F3"/>
                </a:solidFill>
              </a:rPr>
              <a:t>Apache Server,Apache Tomcat,Lighttpd,node.js and etc..</a:t>
            </a:r>
            <a:endParaRPr sz="1000">
              <a:solidFill>
                <a:srgbClr val="F3F3F3"/>
              </a:solidFill>
            </a:endParaRPr>
          </a:p>
        </p:txBody>
      </p:sp>
      <p:cxnSp>
        <p:nvCxnSpPr>
          <p:cNvPr id="262" name="Google Shape;262;p23"/>
          <p:cNvCxnSpPr>
            <a:stCxn id="260" idx="3"/>
            <a:endCxn id="252" idx="1"/>
          </p:cNvCxnSpPr>
          <p:nvPr/>
        </p:nvCxnSpPr>
        <p:spPr>
          <a:xfrm>
            <a:off x="1838975" y="808875"/>
            <a:ext cx="894000" cy="1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3"/>
          <p:cNvCxnSpPr/>
          <p:nvPr/>
        </p:nvCxnSpPr>
        <p:spPr>
          <a:xfrm rot="10800000">
            <a:off x="3560825" y="567975"/>
            <a:ext cx="10200" cy="4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3"/>
          <p:cNvCxnSpPr/>
          <p:nvPr/>
        </p:nvCxnSpPr>
        <p:spPr>
          <a:xfrm flipH="1" rot="10800000">
            <a:off x="3560875" y="564475"/>
            <a:ext cx="3852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3"/>
          <p:cNvCxnSpPr/>
          <p:nvPr/>
        </p:nvCxnSpPr>
        <p:spPr>
          <a:xfrm rot="10800000">
            <a:off x="3571275" y="981900"/>
            <a:ext cx="0" cy="3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3"/>
          <p:cNvCxnSpPr/>
          <p:nvPr/>
        </p:nvCxnSpPr>
        <p:spPr>
          <a:xfrm>
            <a:off x="3581125" y="1326150"/>
            <a:ext cx="339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23"/>
          <p:cNvSpPr/>
          <p:nvPr/>
        </p:nvSpPr>
        <p:spPr>
          <a:xfrm>
            <a:off x="310525" y="1265950"/>
            <a:ext cx="1528500" cy="35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 txBox="1"/>
          <p:nvPr/>
        </p:nvSpPr>
        <p:spPr>
          <a:xfrm>
            <a:off x="310475" y="2212975"/>
            <a:ext cx="15285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highlight>
                  <a:srgbClr val="000000"/>
                </a:highlight>
              </a:rPr>
              <a:t>PHP,Python,java and etc</a:t>
            </a:r>
            <a:endParaRPr sz="10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cxnSp>
        <p:nvCxnSpPr>
          <p:cNvPr id="269" name="Google Shape;269;p23"/>
          <p:cNvCxnSpPr>
            <a:stCxn id="267" idx="3"/>
          </p:cNvCxnSpPr>
          <p:nvPr/>
        </p:nvCxnSpPr>
        <p:spPr>
          <a:xfrm flipH="1" rot="10800000">
            <a:off x="1839025" y="1265950"/>
            <a:ext cx="86580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23"/>
          <p:cNvSpPr/>
          <p:nvPr/>
        </p:nvSpPr>
        <p:spPr>
          <a:xfrm>
            <a:off x="2722375" y="1862075"/>
            <a:ext cx="535500" cy="970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"/>
          <p:cNvSpPr txBox="1"/>
          <p:nvPr/>
        </p:nvSpPr>
        <p:spPr>
          <a:xfrm>
            <a:off x="7191825" y="2636025"/>
            <a:ext cx="535500" cy="97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3F3F3"/>
                </a:solidFill>
              </a:rPr>
              <a:t>Data-</a:t>
            </a:r>
            <a:endParaRPr sz="9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3F3F3"/>
                </a:solidFill>
              </a:rPr>
              <a:t>base server</a:t>
            </a:r>
            <a:endParaRPr sz="900">
              <a:solidFill>
                <a:srgbClr val="F3F3F3"/>
              </a:solidFill>
            </a:endParaRPr>
          </a:p>
        </p:txBody>
      </p:sp>
      <p:sp>
        <p:nvSpPr>
          <p:cNvPr id="272" name="Google Shape;272;p23"/>
          <p:cNvSpPr txBox="1"/>
          <p:nvPr/>
        </p:nvSpPr>
        <p:spPr>
          <a:xfrm>
            <a:off x="2201450" y="202900"/>
            <a:ext cx="6291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"/>
          <p:cNvSpPr txBox="1"/>
          <p:nvPr/>
        </p:nvSpPr>
        <p:spPr>
          <a:xfrm>
            <a:off x="2242050" y="189400"/>
            <a:ext cx="8658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3F3F3"/>
                </a:solidFill>
                <a:highlight>
                  <a:srgbClr val="000000"/>
                </a:highlight>
              </a:rPr>
              <a:t>Host</a:t>
            </a:r>
            <a:endParaRPr sz="900">
              <a:solidFill>
                <a:srgbClr val="F3F3F3"/>
              </a:solidFill>
              <a:highlight>
                <a:srgbClr val="000000"/>
              </a:highlight>
            </a:endParaRPr>
          </a:p>
        </p:txBody>
      </p:sp>
      <p:sp>
        <p:nvSpPr>
          <p:cNvPr id="274" name="Google Shape;274;p23"/>
          <p:cNvSpPr/>
          <p:nvPr/>
        </p:nvSpPr>
        <p:spPr>
          <a:xfrm>
            <a:off x="2722375" y="3213775"/>
            <a:ext cx="535500" cy="970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 txBox="1"/>
          <p:nvPr/>
        </p:nvSpPr>
        <p:spPr>
          <a:xfrm>
            <a:off x="6739025" y="3684875"/>
            <a:ext cx="5355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3F3F3"/>
                </a:solidFill>
              </a:rPr>
              <a:t>Mail </a:t>
            </a:r>
            <a:endParaRPr sz="9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3F3F3"/>
                </a:solidFill>
              </a:rPr>
              <a:t>Server</a:t>
            </a:r>
            <a:endParaRPr sz="900">
              <a:solidFill>
                <a:srgbClr val="F3F3F3"/>
              </a:solidFill>
            </a:endParaRPr>
          </a:p>
        </p:txBody>
      </p:sp>
      <p:cxnSp>
        <p:nvCxnSpPr>
          <p:cNvPr id="276" name="Google Shape;276;p23"/>
          <p:cNvCxnSpPr/>
          <p:nvPr/>
        </p:nvCxnSpPr>
        <p:spPr>
          <a:xfrm flipH="1">
            <a:off x="3107850" y="1481175"/>
            <a:ext cx="108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23"/>
          <p:cNvCxnSpPr/>
          <p:nvPr/>
        </p:nvCxnSpPr>
        <p:spPr>
          <a:xfrm flipH="1" rot="10800000">
            <a:off x="2830550" y="1481175"/>
            <a:ext cx="108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3"/>
          <p:cNvCxnSpPr/>
          <p:nvPr/>
        </p:nvCxnSpPr>
        <p:spPr>
          <a:xfrm flipH="1">
            <a:off x="3107850" y="2832875"/>
            <a:ext cx="108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3"/>
          <p:cNvCxnSpPr/>
          <p:nvPr/>
        </p:nvCxnSpPr>
        <p:spPr>
          <a:xfrm flipH="1" rot="10800000">
            <a:off x="2830550" y="2832875"/>
            <a:ext cx="108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23"/>
          <p:cNvSpPr/>
          <p:nvPr/>
        </p:nvSpPr>
        <p:spPr>
          <a:xfrm>
            <a:off x="3929975" y="1197904"/>
            <a:ext cx="1528500" cy="28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</a:rPr>
              <a:t>Various CMS and Web app installation</a:t>
            </a:r>
            <a:endParaRPr sz="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81" name="Google Shape;281;p23"/>
          <p:cNvSpPr txBox="1"/>
          <p:nvPr/>
        </p:nvSpPr>
        <p:spPr>
          <a:xfrm>
            <a:off x="5361375" y="1803150"/>
            <a:ext cx="461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3"/>
          <p:cNvSpPr txBox="1"/>
          <p:nvPr/>
        </p:nvSpPr>
        <p:spPr>
          <a:xfrm>
            <a:off x="5224025" y="4529500"/>
            <a:ext cx="39201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9DAF8"/>
                </a:solidFill>
              </a:rPr>
              <a:t> PRESENTED By: Mg SOE LA PYAE HTUN</a:t>
            </a:r>
            <a:endParaRPr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9DAF8"/>
                </a:solidFill>
              </a:rPr>
              <a:t>	                     VI-IT-30</a:t>
            </a:r>
            <a:r>
              <a:rPr lang="en-GB"/>
              <a:t>	</a:t>
            </a:r>
            <a:endParaRPr/>
          </a:p>
        </p:txBody>
      </p:sp>
      <p:sp>
        <p:nvSpPr>
          <p:cNvPr id="283" name="Google Shape;28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1297500" y="415950"/>
            <a:ext cx="7038900" cy="4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Aim and Objectives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Background Theory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 Flow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217925"/>
            <a:ext cx="7038900" cy="3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-Server-based computing represents an important part of the way people access data services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-The servers are essential to be configured in order to access the websites and to connect the network all over the world.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-Nowadays, universities, companies and other organization establishes the severs to have own website and email with personal domain name.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-Most servers used for web hosting running at least three kinds of software servers which are web server, mail server, FTP server and database server.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27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 And Objectives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130700"/>
            <a:ext cx="7038900" cy="4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-To access website or web-app via internet browser everywhere and everytime 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apply own mail server and web server for university,office,company,organization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share data as well as to share resources and distribute work.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allow users in the network to run and use application,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without having to install a copy on their own computer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F3F3F3"/>
                </a:solidFill>
                <a:highlight>
                  <a:srgbClr val="000000"/>
                </a:highlight>
              </a:rPr>
              <a:t>	</a:t>
            </a:r>
            <a:endParaRPr sz="1800">
              <a:solidFill>
                <a:srgbClr val="F3F3F3"/>
              </a:solidFill>
              <a:highlight>
                <a:srgbClr val="000000"/>
              </a:highlight>
            </a:endParaRPr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102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Theory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737300"/>
            <a:ext cx="7038900" cy="44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system that responds to requests across a computer network to provide, or help to provide, a network or data service.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Web Server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  A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system that processes requests via HTTP, the basic network protocol used to distribute information on the World Wide Web.	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Database Server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A database server, performs tasks such as data analysis, storage, data manipulation, archiving, and other non-user specific tasks.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FTP Server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-An FTP server is a software application running the </a:t>
            </a:r>
            <a:r>
              <a:rPr i="1" lang="en-GB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File Transfer Protocol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(FTP), which is the protocol for exchanging files over the internet from client to server.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338075" y="293475"/>
            <a:ext cx="7038900" cy="24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Mail </a:t>
            </a: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terms </a:t>
            </a:r>
            <a:r>
              <a:rPr i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mail server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mail exchanger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i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MX host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may also refer to a computer performing the MTA(message transfer agent) function.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-The Domain Name System(DNS) associates a mail server to a domain with an MX record containing the domain name of the host(s) providing MTA(message transfer agent) services.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1338075" y="2625825"/>
            <a:ext cx="7038900" cy="20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Linux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	-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Linux is a free open source operating system (OS) based on UNIX.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-Users can modify and create variations of the source code, known as distributions, for computers and other devices.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-The most common use is as a server, but Linux is also used in desktop computers, smartphones, e-book readers and gaming consoles, etc.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/>
        </p:nvSpPr>
        <p:spPr>
          <a:xfrm>
            <a:off x="1297500" y="568350"/>
            <a:ext cx="7038900" cy="1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Command -line Interface(CLI)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-A command-line interface or command language interpreter (CLI), is a means of interacting with a computer program where the user (or client) issues commands to the program in the form of successive lines of text (command lines).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-A program which handles the interface is called a command language interpreter or shell.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</a:rPr>
              <a:t>	</a:t>
            </a:r>
            <a:endParaRPr sz="13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2599175"/>
            <a:ext cx="7038900" cy="23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BASH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-Bash is a command processor that typically runs in a text window, where the user types commands that cause actions.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-Bash can also read and execute commands from a file, called a script.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-It supports filename wildcard , piping , here documents, command substitution, variables, and control structures for condition-testing and iteration.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73450" y="2740900"/>
            <a:ext cx="21417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Example &gt;&gt;&gt;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1273450" y="247000"/>
            <a:ext cx="7038900" cy="23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Terminal Emulator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-A terminal emulator is a program that emulates a video terminal within some other display architecture.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-A terminal window allows the user access to a text terminal and all its applications such as command-line interfaces (CLI) 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-These may be running either on the same machine or on a different one via telnet, ssh, or dial-up.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550" y="2749000"/>
            <a:ext cx="4857884" cy="22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8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/>
        </p:nvSpPr>
        <p:spPr>
          <a:xfrm>
            <a:off x="2820900" y="169650"/>
            <a:ext cx="6009600" cy="480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3862775" y="297575"/>
            <a:ext cx="673200" cy="171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Web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Server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3862775" y="2586275"/>
            <a:ext cx="673200" cy="9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Times New Roman"/>
                <a:ea typeface="Times New Roman"/>
                <a:cs typeface="Times New Roman"/>
                <a:sym typeface="Times New Roman"/>
              </a:rPr>
              <a:t>Server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3862775" y="3855000"/>
            <a:ext cx="673200" cy="9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Times New Roman"/>
                <a:ea typeface="Times New Roman"/>
                <a:cs typeface="Times New Roman"/>
                <a:sym typeface="Times New Roman"/>
              </a:rPr>
              <a:t>Mail Server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1167925" y="359763"/>
            <a:ext cx="1450500" cy="50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Times New Roman"/>
                <a:ea typeface="Times New Roman"/>
                <a:cs typeface="Times New Roman"/>
                <a:sym typeface="Times New Roman"/>
              </a:rPr>
              <a:t>Apache Server,Apache Tomcat,Lighttpd,node.js and etc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1167925" y="922625"/>
            <a:ext cx="1450500" cy="36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Times New Roman"/>
                <a:ea typeface="Times New Roman"/>
                <a:cs typeface="Times New Roman"/>
                <a:sym typeface="Times New Roman"/>
              </a:rPr>
              <a:t>PHP,Python,java and etc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p22"/>
          <p:cNvCxnSpPr/>
          <p:nvPr/>
        </p:nvCxnSpPr>
        <p:spPr>
          <a:xfrm flipH="1" rot="10800000">
            <a:off x="2616650" y="633200"/>
            <a:ext cx="1221900" cy="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2"/>
          <p:cNvCxnSpPr/>
          <p:nvPr/>
        </p:nvCxnSpPr>
        <p:spPr>
          <a:xfrm flipH="1" rot="10800000">
            <a:off x="2602350" y="1086888"/>
            <a:ext cx="12384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2"/>
          <p:cNvSpPr txBox="1"/>
          <p:nvPr/>
        </p:nvSpPr>
        <p:spPr>
          <a:xfrm>
            <a:off x="5377525" y="297575"/>
            <a:ext cx="1755000" cy="25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Times New Roman"/>
                <a:ea typeface="Times New Roman"/>
                <a:cs typeface="Times New Roman"/>
                <a:sym typeface="Times New Roman"/>
              </a:rPr>
              <a:t>DNS setup and configuration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5377525" y="666125"/>
            <a:ext cx="1755000" cy="25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Times New Roman"/>
                <a:ea typeface="Times New Roman"/>
                <a:cs typeface="Times New Roman"/>
                <a:sym typeface="Times New Roman"/>
              </a:rPr>
              <a:t>Web Server Security conf..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5377525" y="1034675"/>
            <a:ext cx="1755000" cy="25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Times New Roman"/>
                <a:ea typeface="Times New Roman"/>
                <a:cs typeface="Times New Roman"/>
                <a:sym typeface="Times New Roman"/>
              </a:rPr>
              <a:t>Various CMS and Web app installation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5" name="Google Shape;205;p22"/>
          <p:cNvCxnSpPr/>
          <p:nvPr/>
        </p:nvCxnSpPr>
        <p:spPr>
          <a:xfrm>
            <a:off x="7311025" y="1407863"/>
            <a:ext cx="0" cy="35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2"/>
          <p:cNvCxnSpPr/>
          <p:nvPr/>
        </p:nvCxnSpPr>
        <p:spPr>
          <a:xfrm flipH="1">
            <a:off x="4367750" y="2021375"/>
            <a:ext cx="1590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2"/>
          <p:cNvCxnSpPr/>
          <p:nvPr/>
        </p:nvCxnSpPr>
        <p:spPr>
          <a:xfrm flipH="1" rot="10800000">
            <a:off x="3958925" y="2009325"/>
            <a:ext cx="8100" cy="57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2"/>
          <p:cNvCxnSpPr/>
          <p:nvPr/>
        </p:nvCxnSpPr>
        <p:spPr>
          <a:xfrm>
            <a:off x="3990975" y="3582275"/>
            <a:ext cx="5100" cy="28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2"/>
          <p:cNvCxnSpPr/>
          <p:nvPr/>
        </p:nvCxnSpPr>
        <p:spPr>
          <a:xfrm rot="10800000">
            <a:off x="4375700" y="3553200"/>
            <a:ext cx="0" cy="30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2"/>
          <p:cNvCxnSpPr/>
          <p:nvPr/>
        </p:nvCxnSpPr>
        <p:spPr>
          <a:xfrm flipH="1" rot="10800000">
            <a:off x="4542575" y="414300"/>
            <a:ext cx="8271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2"/>
          <p:cNvCxnSpPr/>
          <p:nvPr/>
        </p:nvCxnSpPr>
        <p:spPr>
          <a:xfrm rot="10800000">
            <a:off x="7132600" y="4343825"/>
            <a:ext cx="990300" cy="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2"/>
          <p:cNvCxnSpPr/>
          <p:nvPr/>
        </p:nvCxnSpPr>
        <p:spPr>
          <a:xfrm flipH="1" rot="10800000">
            <a:off x="5080825" y="1585325"/>
            <a:ext cx="2967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2"/>
          <p:cNvCxnSpPr/>
          <p:nvPr/>
        </p:nvCxnSpPr>
        <p:spPr>
          <a:xfrm flipH="1" rot="10800000">
            <a:off x="5080825" y="1189325"/>
            <a:ext cx="2967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2"/>
          <p:cNvCxnSpPr/>
          <p:nvPr/>
        </p:nvCxnSpPr>
        <p:spPr>
          <a:xfrm>
            <a:off x="5073050" y="402625"/>
            <a:ext cx="10200" cy="117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2"/>
          <p:cNvSpPr txBox="1"/>
          <p:nvPr/>
        </p:nvSpPr>
        <p:spPr>
          <a:xfrm>
            <a:off x="2941275" y="1384325"/>
            <a:ext cx="616800" cy="9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FTP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Server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6" name="Google Shape;216;p22"/>
          <p:cNvCxnSpPr/>
          <p:nvPr/>
        </p:nvCxnSpPr>
        <p:spPr>
          <a:xfrm flipH="1" rot="10800000">
            <a:off x="3566250" y="1546625"/>
            <a:ext cx="304500" cy="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2"/>
          <p:cNvCxnSpPr>
            <a:endCxn id="215" idx="3"/>
          </p:cNvCxnSpPr>
          <p:nvPr/>
        </p:nvCxnSpPr>
        <p:spPr>
          <a:xfrm rot="10800000">
            <a:off x="3558075" y="1881125"/>
            <a:ext cx="312600" cy="1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2"/>
          <p:cNvSpPr txBox="1"/>
          <p:nvPr/>
        </p:nvSpPr>
        <p:spPr>
          <a:xfrm>
            <a:off x="1153950" y="1384325"/>
            <a:ext cx="1450500" cy="50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Times New Roman"/>
                <a:ea typeface="Times New Roman"/>
                <a:cs typeface="Times New Roman"/>
                <a:sym typeface="Times New Roman"/>
              </a:rPr>
              <a:t>CrushFTP,Pure-FTPD,VsFTPd,ProFTPd and etc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9" name="Google Shape;219;p22"/>
          <p:cNvCxnSpPr>
            <a:stCxn id="218" idx="3"/>
          </p:cNvCxnSpPr>
          <p:nvPr/>
        </p:nvCxnSpPr>
        <p:spPr>
          <a:xfrm>
            <a:off x="2604450" y="1636775"/>
            <a:ext cx="3366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2"/>
          <p:cNvSpPr txBox="1"/>
          <p:nvPr/>
        </p:nvSpPr>
        <p:spPr>
          <a:xfrm>
            <a:off x="1153950" y="3855275"/>
            <a:ext cx="1450500" cy="50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Times New Roman"/>
                <a:ea typeface="Times New Roman"/>
                <a:cs typeface="Times New Roman"/>
                <a:sym typeface="Times New Roman"/>
              </a:rPr>
              <a:t>SendMail,PostFix,Qmail 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Times New Roman"/>
                <a:ea typeface="Times New Roman"/>
                <a:cs typeface="Times New Roman"/>
                <a:sym typeface="Times New Roman"/>
              </a:rPr>
              <a:t>And etc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1" name="Google Shape;221;p22"/>
          <p:cNvCxnSpPr/>
          <p:nvPr/>
        </p:nvCxnSpPr>
        <p:spPr>
          <a:xfrm flipH="1" rot="10800000">
            <a:off x="2614413" y="3991113"/>
            <a:ext cx="12384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2"/>
          <p:cNvSpPr txBox="1"/>
          <p:nvPr/>
        </p:nvSpPr>
        <p:spPr>
          <a:xfrm>
            <a:off x="5377525" y="4223550"/>
            <a:ext cx="1755000" cy="25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Times New Roman"/>
                <a:ea typeface="Times New Roman"/>
                <a:cs typeface="Times New Roman"/>
                <a:sym typeface="Times New Roman"/>
              </a:rPr>
              <a:t>Subdomain setup and configuration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5377525" y="1458125"/>
            <a:ext cx="1755000" cy="25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Times New Roman"/>
                <a:ea typeface="Times New Roman"/>
                <a:cs typeface="Times New Roman"/>
                <a:sym typeface="Times New Roman"/>
              </a:rPr>
              <a:t>Installation webmail app and configure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" name="Google Shape;224;p22"/>
          <p:cNvCxnSpPr/>
          <p:nvPr/>
        </p:nvCxnSpPr>
        <p:spPr>
          <a:xfrm flipH="1">
            <a:off x="4562825" y="3951850"/>
            <a:ext cx="2964000" cy="1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2"/>
          <p:cNvCxnSpPr/>
          <p:nvPr/>
        </p:nvCxnSpPr>
        <p:spPr>
          <a:xfrm>
            <a:off x="7506450" y="1588875"/>
            <a:ext cx="20400" cy="236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2"/>
          <p:cNvCxnSpPr/>
          <p:nvPr/>
        </p:nvCxnSpPr>
        <p:spPr>
          <a:xfrm flipH="1" rot="10800000">
            <a:off x="5080825" y="802413"/>
            <a:ext cx="2967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2"/>
          <p:cNvSpPr txBox="1"/>
          <p:nvPr/>
        </p:nvSpPr>
        <p:spPr>
          <a:xfrm>
            <a:off x="1170025" y="2564500"/>
            <a:ext cx="1450500" cy="50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Times New Roman"/>
                <a:ea typeface="Times New Roman"/>
                <a:cs typeface="Times New Roman"/>
                <a:sym typeface="Times New Roman"/>
              </a:rPr>
              <a:t>mariaDB Server,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Times New Roman"/>
                <a:ea typeface="Times New Roman"/>
                <a:cs typeface="Times New Roman"/>
                <a:sym typeface="Times New Roman"/>
              </a:rPr>
              <a:t>Mysql Server and etc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8" name="Google Shape;228;p22"/>
          <p:cNvCxnSpPr/>
          <p:nvPr/>
        </p:nvCxnSpPr>
        <p:spPr>
          <a:xfrm flipH="1" rot="10800000">
            <a:off x="2630475" y="2745875"/>
            <a:ext cx="12384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2"/>
          <p:cNvCxnSpPr/>
          <p:nvPr/>
        </p:nvCxnSpPr>
        <p:spPr>
          <a:xfrm flipH="1" rot="10800000">
            <a:off x="4562825" y="4350150"/>
            <a:ext cx="8271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2"/>
          <p:cNvSpPr txBox="1"/>
          <p:nvPr/>
        </p:nvSpPr>
        <p:spPr>
          <a:xfrm>
            <a:off x="5377525" y="4592100"/>
            <a:ext cx="1755000" cy="25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Times New Roman"/>
                <a:ea typeface="Times New Roman"/>
                <a:cs typeface="Times New Roman"/>
                <a:sym typeface="Times New Roman"/>
              </a:rPr>
              <a:t>POP configure ,  IMAP configuration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1" name="Google Shape;231;p22"/>
          <p:cNvCxnSpPr/>
          <p:nvPr/>
        </p:nvCxnSpPr>
        <p:spPr>
          <a:xfrm flipH="1" rot="10800000">
            <a:off x="4562825" y="4718700"/>
            <a:ext cx="8271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2"/>
          <p:cNvCxnSpPr/>
          <p:nvPr/>
        </p:nvCxnSpPr>
        <p:spPr>
          <a:xfrm rot="10800000">
            <a:off x="7132600" y="319450"/>
            <a:ext cx="990300" cy="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2"/>
          <p:cNvCxnSpPr/>
          <p:nvPr/>
        </p:nvCxnSpPr>
        <p:spPr>
          <a:xfrm>
            <a:off x="8122900" y="342225"/>
            <a:ext cx="0" cy="401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2"/>
          <p:cNvCxnSpPr/>
          <p:nvPr/>
        </p:nvCxnSpPr>
        <p:spPr>
          <a:xfrm rot="10800000">
            <a:off x="7132625" y="495775"/>
            <a:ext cx="718500" cy="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2"/>
          <p:cNvCxnSpPr/>
          <p:nvPr/>
        </p:nvCxnSpPr>
        <p:spPr>
          <a:xfrm flipH="1" rot="10800000">
            <a:off x="3579975" y="2294975"/>
            <a:ext cx="1744800" cy="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2"/>
          <p:cNvSpPr txBox="1"/>
          <p:nvPr/>
        </p:nvSpPr>
        <p:spPr>
          <a:xfrm>
            <a:off x="5324775" y="2192325"/>
            <a:ext cx="1755000" cy="25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Times New Roman"/>
                <a:ea typeface="Times New Roman"/>
                <a:cs typeface="Times New Roman"/>
                <a:sym typeface="Times New Roman"/>
              </a:rPr>
              <a:t>Subdomain setup and configuration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7" name="Google Shape;237;p22"/>
          <p:cNvCxnSpPr/>
          <p:nvPr/>
        </p:nvCxnSpPr>
        <p:spPr>
          <a:xfrm>
            <a:off x="7839913" y="495775"/>
            <a:ext cx="11100" cy="181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2"/>
          <p:cNvCxnSpPr/>
          <p:nvPr/>
        </p:nvCxnSpPr>
        <p:spPr>
          <a:xfrm flipH="1">
            <a:off x="7079700" y="2315075"/>
            <a:ext cx="7815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2"/>
          <p:cNvSpPr/>
          <p:nvPr/>
        </p:nvSpPr>
        <p:spPr>
          <a:xfrm>
            <a:off x="3945700" y="3029725"/>
            <a:ext cx="100650" cy="117100"/>
          </a:xfrm>
          <a:prstGeom prst="flowChartMagneticDisk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4098100" y="3182125"/>
            <a:ext cx="100650" cy="117100"/>
          </a:xfrm>
          <a:prstGeom prst="flowChartMagneticDisk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4250500" y="3334525"/>
            <a:ext cx="100650" cy="117100"/>
          </a:xfrm>
          <a:prstGeom prst="flowChartMagneticDisk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4250500" y="3018675"/>
            <a:ext cx="100650" cy="117100"/>
          </a:xfrm>
          <a:prstGeom prst="flowChartMagneticDisk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3945700" y="3334525"/>
            <a:ext cx="100650" cy="117100"/>
          </a:xfrm>
          <a:prstGeom prst="flowChartMagneticDisk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 txBox="1"/>
          <p:nvPr/>
        </p:nvSpPr>
        <p:spPr>
          <a:xfrm>
            <a:off x="8163375" y="193450"/>
            <a:ext cx="6168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Host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2"/>
          <p:cNvSpPr txBox="1"/>
          <p:nvPr/>
        </p:nvSpPr>
        <p:spPr>
          <a:xfrm>
            <a:off x="0" y="0"/>
            <a:ext cx="1371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System Flow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