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Lst>
  <p:sldSz cx="9144000" cy="5143500" type="screen16x9"/>
  <p:notesSz cx="6858000" cy="9144000"/>
  <p:embeddedFontLst>
    <p:embeddedFont>
      <p:font typeface="Trebuchet MS" panose="020B0603020202020204" pitchFamily="34" charset="0"/>
      <p:regular r:id="rId136"/>
      <p:bold r:id="rId137"/>
      <p:italic r:id="rId138"/>
      <p:boldItalic r:id="rId139"/>
    </p:embeddedFont>
    <p:embeddedFont>
      <p:font typeface="Nunito" panose="020B0604020202020204" charset="0"/>
      <p:regular r:id="rId140"/>
      <p:bold r:id="rId141"/>
      <p:italic r:id="rId142"/>
      <p:boldItalic r:id="rId143"/>
    </p:embeddedFont>
    <p:embeddedFont>
      <p:font typeface="Maven Pro" panose="020B0604020202020204" charset="0"/>
      <p:regular r:id="rId144"/>
      <p:bold r:id="rId145"/>
    </p:embeddedFont>
    <p:embeddedFont>
      <p:font typeface="Lato" panose="020B0604020202020204" charset="0"/>
      <p:regular r:id="rId146"/>
      <p:bold r:id="rId147"/>
      <p:italic r:id="rId148"/>
      <p:boldItalic r:id="rId1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0" roundtripDataSignature="AMtx7mit+zGScpFI2L4ZZlP2KtzbSy2G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914459-B071-450F-B10E-568A9158E2E5}">
  <a:tblStyle styleId="{B3914459-B071-450F-B10E-568A9158E2E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4.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50"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5.fntdata"/><Relationship Id="rId14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6.fntdata"/><Relationship Id="rId14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8.fntdata"/><Relationship Id="rId148"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9.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1061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99411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05339961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9" name="Google Shape;989;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09198718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6" name="Google Shape;996;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7773113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3" name="Google Shape;1003;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01025787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0" name="Google Shape;1010;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118955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4503947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4" name="Google Shape;1024;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7827382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1" name="Google Shape;103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6134875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8" name="Google Shape;103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35288546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5" name="Google Shape;1045;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7353685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2" name="Google Shape;1052;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052713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66354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9" name="Google Shape;1059;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3441731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6" name="Google Shape;1066;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5060721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3" name="Google Shape;1073;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218511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0" name="Google Shape;1080;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353265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7" name="Google Shape;1087;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6425691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4" name="Google Shape;1094;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3869806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i="1">
                <a:solidFill>
                  <a:srgbClr val="F16524"/>
                </a:solidFill>
                <a:latin typeface="Trebuchet MS"/>
                <a:ea typeface="Trebuchet MS"/>
                <a:cs typeface="Trebuchet MS"/>
                <a:sym typeface="Trebuchet MS"/>
              </a:rPr>
              <a:t>Tip</a:t>
            </a:r>
            <a:r>
              <a:rPr lang="en" sz="1800" i="1">
                <a:solidFill>
                  <a:srgbClr val="F16524"/>
                </a:solidFill>
                <a:latin typeface="Trebuchet MS"/>
                <a:ea typeface="Trebuchet MS"/>
                <a:cs typeface="Trebuchet MS"/>
                <a:sym typeface="Trebuchet MS"/>
              </a:rPr>
              <a:t>: Center-aligning has no effect if the width is 100%.</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6153495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8" name="Google Shape;1108;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82659468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5" name="Google Shape;1115;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4062499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2" name="Google Shape;1122;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889150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02963322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9" name="Google Shape;1129;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2640688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6" name="Google Shape;1136;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930379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280724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1" name="Google Shape;1151;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0184380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8" name="Google Shape;1158;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7463294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5" name="Google Shape;1165;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08887529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2" name="Google Shape;1172;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221648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9" name="Google Shape;117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34333169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6" name="Google Shape;1186;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1588900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536838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2044469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1138098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7" name="Google Shape;1207;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66894849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6" name="Google Shape;1216;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2578350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90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98833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70878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149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4323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42998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0586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23812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2395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64128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15596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94959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86159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a:latin typeface="Trebuchet MS"/>
                <a:ea typeface="Trebuchet MS"/>
                <a:cs typeface="Trebuchet MS"/>
                <a:sym typeface="Trebuchet MS"/>
              </a:rPr>
              <a:t>You will also learn about the following new CSS3 properties:</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background-size</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background-origin</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background-clip</a:t>
            </a:r>
            <a:endParaRPr sz="18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137075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2654427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b="1">
                <a:solidFill>
                  <a:srgbClr val="0170BA"/>
                </a:solidFill>
                <a:latin typeface="Trebuchet MS"/>
                <a:ea typeface="Trebuchet MS"/>
                <a:cs typeface="Trebuchet MS"/>
                <a:sym typeface="Trebuchet MS"/>
              </a:rPr>
              <a:t>CSS3 Multiple Backgrounds</a:t>
            </a:r>
            <a:endParaRPr sz="1400" b="1">
              <a:solidFill>
                <a:srgbClr val="0170BA"/>
              </a:solidFill>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CSS3 allows you to add multiple background images for an element, through the background-image property.</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following example has two background images, the first image is a flower (aligned to the bottom and right) and the second image is a paper background (aligned to the top-left corner):</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#example1 {</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background-image: url(img_flwr.gif), url(paper.gif);</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background-position: right bottom, left top;</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background-repeat: no-repeat, repeat;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08366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Multiple background images can be specified using either the individual background properties (as above) or the background shorthand property.</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uses the background shorthand property (same result as example above):</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30492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861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0525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42655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31000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10357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23533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two other possible values for background-size are </a:t>
            </a:r>
            <a:r>
              <a:rPr lang="en" sz="1400">
                <a:solidFill>
                  <a:srgbClr val="FF0000"/>
                </a:solidFill>
                <a:latin typeface="Trebuchet MS"/>
                <a:ea typeface="Trebuchet MS"/>
                <a:cs typeface="Trebuchet MS"/>
                <a:sym typeface="Trebuchet MS"/>
              </a:rPr>
              <a:t>contain</a:t>
            </a:r>
            <a:r>
              <a:rPr lang="en" sz="1400">
                <a:latin typeface="Trebuchet MS"/>
                <a:ea typeface="Trebuchet MS"/>
                <a:cs typeface="Trebuchet MS"/>
                <a:sym typeface="Trebuchet MS"/>
              </a:rPr>
              <a:t> and </a:t>
            </a:r>
            <a:r>
              <a:rPr lang="en" sz="1400">
                <a:solidFill>
                  <a:srgbClr val="FF0000"/>
                </a:solidFill>
                <a:latin typeface="Trebuchet MS"/>
                <a:ea typeface="Trebuchet MS"/>
                <a:cs typeface="Trebuchet MS"/>
                <a:sym typeface="Trebuchet MS"/>
              </a:rPr>
              <a:t>cover</a:t>
            </a: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illustrates the use of contain and cover:</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63308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413342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532360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941397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589234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9171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5663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68115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9392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1817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99810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90186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919431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604962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10576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0235865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07247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46722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46380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14324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73989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9770652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a:solidFill>
                  <a:srgbClr val="FF0000"/>
                </a:solidFill>
                <a:latin typeface="Trebuchet MS"/>
                <a:ea typeface="Trebuchet MS"/>
                <a:cs typeface="Trebuchet MS"/>
                <a:sym typeface="Trebuchet MS"/>
              </a:rPr>
              <a:t>Note</a:t>
            </a:r>
            <a:r>
              <a:rPr lang="en" sz="1800">
                <a:solidFill>
                  <a:srgbClr val="FF0000"/>
                </a:solidFill>
                <a:latin typeface="Trebuchet MS"/>
                <a:ea typeface="Trebuchet MS"/>
                <a:cs typeface="Trebuchet MS"/>
                <a:sym typeface="Trebuchet MS"/>
              </a:rPr>
              <a:t>: </a:t>
            </a:r>
            <a:r>
              <a:rPr lang="en" sz="1800">
                <a:latin typeface="Trebuchet MS"/>
                <a:ea typeface="Trebuchet MS"/>
                <a:cs typeface="Trebuchet MS"/>
                <a:sym typeface="Trebuchet MS"/>
              </a:rPr>
              <a:t>It is also possible to use negative values, to overlap content.</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9410066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0180964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714977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8400668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889116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28470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269286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4" name="Google Shape;70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325232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0043239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868253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884615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563597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395851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241311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38898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4718765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3729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51288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25169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288216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5593558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190415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4" name="Google Shape;804;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77468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0687083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5875750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6340438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49196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9" name="Google Shape;8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76581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588412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5760711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011770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9261857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8" name="Google Shape;868;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109071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For W3C compliant CSS: If you define the color property, you must also define the background-color property.</a:t>
            </a:r>
            <a:endParaRPr sz="1400" i="1">
              <a:solidFill>
                <a:srgbClr val="F16524"/>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8082970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2" name="Google Shape;882;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6326585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9" name="Google Shape;889;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It is not recommended to underline text that is not a link, as this often confuses users.</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8332067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6" name="Google Shape;896;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0001594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904829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027863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7545889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4622459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4" name="Google Shape;924;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342630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1" name="Google Shape;931;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1492661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36635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0864042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6867625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692461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786361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758415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2" name="Google Shape;982;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97621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38"/>
          <p:cNvGrpSpPr/>
          <p:nvPr/>
        </p:nvGrpSpPr>
        <p:grpSpPr>
          <a:xfrm>
            <a:off x="7343003" y="3409675"/>
            <a:ext cx="1691422" cy="1732548"/>
            <a:chOff x="7343003" y="3409675"/>
            <a:chExt cx="1691422" cy="1732548"/>
          </a:xfrm>
        </p:grpSpPr>
        <p:grpSp>
          <p:nvGrpSpPr>
            <p:cNvPr id="11" name="Google Shape;11;p138"/>
            <p:cNvGrpSpPr/>
            <p:nvPr/>
          </p:nvGrpSpPr>
          <p:grpSpPr>
            <a:xfrm>
              <a:off x="7343003" y="4453711"/>
              <a:ext cx="316800" cy="688512"/>
              <a:chOff x="7343003" y="4453711"/>
              <a:chExt cx="316800" cy="688512"/>
            </a:xfrm>
          </p:grpSpPr>
          <p:sp>
            <p:nvSpPr>
              <p:cNvPr id="12" name="Google Shape;12;p138"/>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8"/>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38"/>
            <p:cNvGrpSpPr/>
            <p:nvPr/>
          </p:nvGrpSpPr>
          <p:grpSpPr>
            <a:xfrm>
              <a:off x="7801210" y="4105700"/>
              <a:ext cx="316800" cy="1036523"/>
              <a:chOff x="7801210" y="4105700"/>
              <a:chExt cx="316800" cy="1036523"/>
            </a:xfrm>
          </p:grpSpPr>
          <p:sp>
            <p:nvSpPr>
              <p:cNvPr id="15" name="Google Shape;15;p138"/>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8"/>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8"/>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38"/>
            <p:cNvGrpSpPr/>
            <p:nvPr/>
          </p:nvGrpSpPr>
          <p:grpSpPr>
            <a:xfrm>
              <a:off x="8259418" y="3757688"/>
              <a:ext cx="316800" cy="1384535"/>
              <a:chOff x="8259418" y="3757688"/>
              <a:chExt cx="316800" cy="1384535"/>
            </a:xfrm>
          </p:grpSpPr>
          <p:sp>
            <p:nvSpPr>
              <p:cNvPr id="19" name="Google Shape;19;p138"/>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8"/>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8"/>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8"/>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38"/>
            <p:cNvGrpSpPr/>
            <p:nvPr/>
          </p:nvGrpSpPr>
          <p:grpSpPr>
            <a:xfrm>
              <a:off x="8717625" y="3409675"/>
              <a:ext cx="316800" cy="1732548"/>
              <a:chOff x="8717625" y="3409675"/>
              <a:chExt cx="316800" cy="1732548"/>
            </a:xfrm>
          </p:grpSpPr>
          <p:sp>
            <p:nvSpPr>
              <p:cNvPr id="24" name="Google Shape;24;p138"/>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8"/>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38"/>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38"/>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38"/>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38"/>
          <p:cNvGrpSpPr/>
          <p:nvPr/>
        </p:nvGrpSpPr>
        <p:grpSpPr>
          <a:xfrm>
            <a:off x="5043503" y="0"/>
            <a:ext cx="3814072" cy="3839101"/>
            <a:chOff x="5043503" y="0"/>
            <a:chExt cx="3814072" cy="3839101"/>
          </a:xfrm>
        </p:grpSpPr>
        <p:sp>
          <p:nvSpPr>
            <p:cNvPr id="30" name="Google Shape;30;p138"/>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38"/>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38"/>
            <p:cNvGrpSpPr/>
            <p:nvPr/>
          </p:nvGrpSpPr>
          <p:grpSpPr>
            <a:xfrm>
              <a:off x="7647812" y="2704283"/>
              <a:ext cx="635219" cy="635219"/>
              <a:chOff x="6725724" y="2701260"/>
              <a:chExt cx="1208101" cy="1208100"/>
            </a:xfrm>
          </p:grpSpPr>
          <p:sp>
            <p:nvSpPr>
              <p:cNvPr id="33" name="Google Shape;33;p138"/>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8"/>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8"/>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38"/>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38"/>
            <p:cNvGrpSpPr/>
            <p:nvPr/>
          </p:nvGrpSpPr>
          <p:grpSpPr>
            <a:xfrm>
              <a:off x="7952721" y="179238"/>
              <a:ext cx="873165" cy="873003"/>
              <a:chOff x="7754428" y="208725"/>
              <a:chExt cx="541800" cy="541800"/>
            </a:xfrm>
          </p:grpSpPr>
          <p:sp>
            <p:nvSpPr>
              <p:cNvPr id="38" name="Google Shape;38;p138"/>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8"/>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38"/>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38"/>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8"/>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8"/>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8"/>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8"/>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38"/>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38"/>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3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47"/>
          <p:cNvGrpSpPr/>
          <p:nvPr/>
        </p:nvGrpSpPr>
        <p:grpSpPr>
          <a:xfrm>
            <a:off x="52" y="4099200"/>
            <a:ext cx="9144036" cy="1044300"/>
            <a:chOff x="52" y="4099200"/>
            <a:chExt cx="9144036" cy="1044300"/>
          </a:xfrm>
        </p:grpSpPr>
        <p:grpSp>
          <p:nvGrpSpPr>
            <p:cNvPr id="143" name="Google Shape;143;p147"/>
            <p:cNvGrpSpPr/>
            <p:nvPr/>
          </p:nvGrpSpPr>
          <p:grpSpPr>
            <a:xfrm>
              <a:off x="52" y="4309200"/>
              <a:ext cx="231622" cy="834300"/>
              <a:chOff x="2688737" y="4301380"/>
              <a:chExt cx="231900" cy="834300"/>
            </a:xfrm>
          </p:grpSpPr>
          <p:sp>
            <p:nvSpPr>
              <p:cNvPr id="144" name="Google Shape;144;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147"/>
            <p:cNvGrpSpPr/>
            <p:nvPr/>
          </p:nvGrpSpPr>
          <p:grpSpPr>
            <a:xfrm>
              <a:off x="371406" y="4099200"/>
              <a:ext cx="231622" cy="1044300"/>
              <a:chOff x="2688737" y="4091380"/>
              <a:chExt cx="231900" cy="1044300"/>
            </a:xfrm>
          </p:grpSpPr>
          <p:sp>
            <p:nvSpPr>
              <p:cNvPr id="149" name="Google Shape;149;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7"/>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147"/>
            <p:cNvGrpSpPr/>
            <p:nvPr/>
          </p:nvGrpSpPr>
          <p:grpSpPr>
            <a:xfrm>
              <a:off x="742761" y="4309200"/>
              <a:ext cx="231622" cy="834300"/>
              <a:chOff x="2688737" y="4301380"/>
              <a:chExt cx="231900" cy="834300"/>
            </a:xfrm>
          </p:grpSpPr>
          <p:sp>
            <p:nvSpPr>
              <p:cNvPr id="155" name="Google Shape;155;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147"/>
            <p:cNvGrpSpPr/>
            <p:nvPr/>
          </p:nvGrpSpPr>
          <p:grpSpPr>
            <a:xfrm>
              <a:off x="1114115" y="4518900"/>
              <a:ext cx="231622" cy="624600"/>
              <a:chOff x="2688737" y="4511080"/>
              <a:chExt cx="231900" cy="624600"/>
            </a:xfrm>
          </p:grpSpPr>
          <p:sp>
            <p:nvSpPr>
              <p:cNvPr id="160" name="Google Shape;160;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147"/>
            <p:cNvGrpSpPr/>
            <p:nvPr/>
          </p:nvGrpSpPr>
          <p:grpSpPr>
            <a:xfrm>
              <a:off x="1856753" y="4099200"/>
              <a:ext cx="231600" cy="1044300"/>
              <a:chOff x="1856753" y="4099200"/>
              <a:chExt cx="231600" cy="1044300"/>
            </a:xfrm>
          </p:grpSpPr>
          <p:sp>
            <p:nvSpPr>
              <p:cNvPr id="164" name="Google Shape;164;p147"/>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7"/>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7"/>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7"/>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7"/>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47"/>
            <p:cNvGrpSpPr/>
            <p:nvPr/>
          </p:nvGrpSpPr>
          <p:grpSpPr>
            <a:xfrm>
              <a:off x="2228107" y="4309200"/>
              <a:ext cx="231600" cy="834300"/>
              <a:chOff x="2228107" y="4309200"/>
              <a:chExt cx="231600" cy="834300"/>
            </a:xfrm>
          </p:grpSpPr>
          <p:sp>
            <p:nvSpPr>
              <p:cNvPr id="170" name="Google Shape;170;p147"/>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7"/>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7"/>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7"/>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47"/>
            <p:cNvGrpSpPr/>
            <p:nvPr/>
          </p:nvGrpSpPr>
          <p:grpSpPr>
            <a:xfrm>
              <a:off x="2599462" y="4518900"/>
              <a:ext cx="231600" cy="624600"/>
              <a:chOff x="2599462" y="4518900"/>
              <a:chExt cx="231600" cy="624600"/>
            </a:xfrm>
          </p:grpSpPr>
          <p:sp>
            <p:nvSpPr>
              <p:cNvPr id="175" name="Google Shape;175;p147"/>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7"/>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7"/>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147"/>
            <p:cNvGrpSpPr/>
            <p:nvPr/>
          </p:nvGrpSpPr>
          <p:grpSpPr>
            <a:xfrm>
              <a:off x="3342171" y="4099200"/>
              <a:ext cx="231600" cy="1044300"/>
              <a:chOff x="3342171" y="4099200"/>
              <a:chExt cx="231600" cy="1044300"/>
            </a:xfrm>
          </p:grpSpPr>
          <p:sp>
            <p:nvSpPr>
              <p:cNvPr id="179" name="Google Shape;179;p147"/>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7"/>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7"/>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7"/>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7"/>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147"/>
            <p:cNvGrpSpPr/>
            <p:nvPr/>
          </p:nvGrpSpPr>
          <p:grpSpPr>
            <a:xfrm>
              <a:off x="3713525" y="4309200"/>
              <a:ext cx="231600" cy="834300"/>
              <a:chOff x="3713525" y="4309200"/>
              <a:chExt cx="231600" cy="834300"/>
            </a:xfrm>
          </p:grpSpPr>
          <p:sp>
            <p:nvSpPr>
              <p:cNvPr id="185" name="Google Shape;185;p147"/>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7"/>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7"/>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7"/>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47"/>
            <p:cNvGrpSpPr/>
            <p:nvPr/>
          </p:nvGrpSpPr>
          <p:grpSpPr>
            <a:xfrm>
              <a:off x="1485398" y="4309200"/>
              <a:ext cx="231600" cy="834300"/>
              <a:chOff x="1485398" y="4309200"/>
              <a:chExt cx="231600" cy="834300"/>
            </a:xfrm>
          </p:grpSpPr>
          <p:sp>
            <p:nvSpPr>
              <p:cNvPr id="190" name="Google Shape;190;p147"/>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7"/>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7"/>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7"/>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47"/>
            <p:cNvGrpSpPr/>
            <p:nvPr/>
          </p:nvGrpSpPr>
          <p:grpSpPr>
            <a:xfrm>
              <a:off x="4084879" y="4518900"/>
              <a:ext cx="231600" cy="624600"/>
              <a:chOff x="4084879" y="4518900"/>
              <a:chExt cx="231600" cy="624600"/>
            </a:xfrm>
          </p:grpSpPr>
          <p:sp>
            <p:nvSpPr>
              <p:cNvPr id="195" name="Google Shape;195;p147"/>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7"/>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7"/>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47"/>
            <p:cNvGrpSpPr/>
            <p:nvPr/>
          </p:nvGrpSpPr>
          <p:grpSpPr>
            <a:xfrm>
              <a:off x="2970816" y="4309200"/>
              <a:ext cx="231600" cy="834300"/>
              <a:chOff x="2970816" y="4309200"/>
              <a:chExt cx="231600" cy="834300"/>
            </a:xfrm>
          </p:grpSpPr>
          <p:sp>
            <p:nvSpPr>
              <p:cNvPr id="199" name="Google Shape;199;p147"/>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7"/>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7"/>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7"/>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147"/>
            <p:cNvGrpSpPr/>
            <p:nvPr/>
          </p:nvGrpSpPr>
          <p:grpSpPr>
            <a:xfrm>
              <a:off x="4456234" y="4309200"/>
              <a:ext cx="231600" cy="834300"/>
              <a:chOff x="4456234" y="4309200"/>
              <a:chExt cx="231600" cy="834300"/>
            </a:xfrm>
          </p:grpSpPr>
          <p:sp>
            <p:nvSpPr>
              <p:cNvPr id="204" name="Google Shape;204;p147"/>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7"/>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7"/>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7"/>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147"/>
            <p:cNvGrpSpPr/>
            <p:nvPr/>
          </p:nvGrpSpPr>
          <p:grpSpPr>
            <a:xfrm>
              <a:off x="4827588" y="4099200"/>
              <a:ext cx="231600" cy="1044300"/>
              <a:chOff x="4827588" y="4099200"/>
              <a:chExt cx="231600" cy="1044300"/>
            </a:xfrm>
          </p:grpSpPr>
          <p:sp>
            <p:nvSpPr>
              <p:cNvPr id="209" name="Google Shape;209;p147"/>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7"/>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7"/>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7"/>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7"/>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147"/>
            <p:cNvGrpSpPr/>
            <p:nvPr/>
          </p:nvGrpSpPr>
          <p:grpSpPr>
            <a:xfrm>
              <a:off x="5198943" y="4309200"/>
              <a:ext cx="231600" cy="834300"/>
              <a:chOff x="5198943" y="4309200"/>
              <a:chExt cx="231600" cy="834300"/>
            </a:xfrm>
          </p:grpSpPr>
          <p:sp>
            <p:nvSpPr>
              <p:cNvPr id="215" name="Google Shape;215;p147"/>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7"/>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7"/>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7"/>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47"/>
            <p:cNvGrpSpPr/>
            <p:nvPr/>
          </p:nvGrpSpPr>
          <p:grpSpPr>
            <a:xfrm>
              <a:off x="5570297" y="4518900"/>
              <a:ext cx="231600" cy="624600"/>
              <a:chOff x="5570297" y="4518900"/>
              <a:chExt cx="231600" cy="624600"/>
            </a:xfrm>
          </p:grpSpPr>
          <p:sp>
            <p:nvSpPr>
              <p:cNvPr id="220" name="Google Shape;220;p147"/>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7"/>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7"/>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47"/>
            <p:cNvGrpSpPr/>
            <p:nvPr/>
          </p:nvGrpSpPr>
          <p:grpSpPr>
            <a:xfrm>
              <a:off x="5941652" y="4309200"/>
              <a:ext cx="231600" cy="834300"/>
              <a:chOff x="5941652" y="4309200"/>
              <a:chExt cx="231600" cy="834300"/>
            </a:xfrm>
          </p:grpSpPr>
          <p:sp>
            <p:nvSpPr>
              <p:cNvPr id="224" name="Google Shape;224;p147"/>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7"/>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7"/>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7"/>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47"/>
            <p:cNvGrpSpPr/>
            <p:nvPr/>
          </p:nvGrpSpPr>
          <p:grpSpPr>
            <a:xfrm>
              <a:off x="6313006" y="4099200"/>
              <a:ext cx="231600" cy="1044300"/>
              <a:chOff x="6313006" y="4099200"/>
              <a:chExt cx="231600" cy="1044300"/>
            </a:xfrm>
          </p:grpSpPr>
          <p:sp>
            <p:nvSpPr>
              <p:cNvPr id="229" name="Google Shape;229;p147"/>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7"/>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7"/>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7"/>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7"/>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147"/>
            <p:cNvGrpSpPr/>
            <p:nvPr/>
          </p:nvGrpSpPr>
          <p:grpSpPr>
            <a:xfrm>
              <a:off x="6684361" y="4309200"/>
              <a:ext cx="231600" cy="834300"/>
              <a:chOff x="6684361" y="4309200"/>
              <a:chExt cx="231600" cy="834300"/>
            </a:xfrm>
          </p:grpSpPr>
          <p:sp>
            <p:nvSpPr>
              <p:cNvPr id="235" name="Google Shape;235;p147"/>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7"/>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7"/>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7"/>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147"/>
            <p:cNvGrpSpPr/>
            <p:nvPr/>
          </p:nvGrpSpPr>
          <p:grpSpPr>
            <a:xfrm>
              <a:off x="7055715" y="4518900"/>
              <a:ext cx="231600" cy="624600"/>
              <a:chOff x="7055715" y="4518900"/>
              <a:chExt cx="231600" cy="624600"/>
            </a:xfrm>
          </p:grpSpPr>
          <p:sp>
            <p:nvSpPr>
              <p:cNvPr id="240" name="Google Shape;240;p147"/>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7"/>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7"/>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147"/>
            <p:cNvGrpSpPr/>
            <p:nvPr/>
          </p:nvGrpSpPr>
          <p:grpSpPr>
            <a:xfrm>
              <a:off x="7798424" y="4099200"/>
              <a:ext cx="231600" cy="1044300"/>
              <a:chOff x="7798424" y="4099200"/>
              <a:chExt cx="231600" cy="1044300"/>
            </a:xfrm>
          </p:grpSpPr>
          <p:sp>
            <p:nvSpPr>
              <p:cNvPr id="244" name="Google Shape;244;p147"/>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7"/>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7"/>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7"/>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7"/>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147"/>
            <p:cNvGrpSpPr/>
            <p:nvPr/>
          </p:nvGrpSpPr>
          <p:grpSpPr>
            <a:xfrm>
              <a:off x="8169779" y="4309200"/>
              <a:ext cx="231600" cy="834300"/>
              <a:chOff x="8169779" y="4309200"/>
              <a:chExt cx="231600" cy="834300"/>
            </a:xfrm>
          </p:grpSpPr>
          <p:sp>
            <p:nvSpPr>
              <p:cNvPr id="250" name="Google Shape;250;p147"/>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7"/>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7"/>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7"/>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147"/>
            <p:cNvGrpSpPr/>
            <p:nvPr/>
          </p:nvGrpSpPr>
          <p:grpSpPr>
            <a:xfrm>
              <a:off x="7427070" y="4309200"/>
              <a:ext cx="231600" cy="834300"/>
              <a:chOff x="7427070" y="4309200"/>
              <a:chExt cx="231600" cy="834300"/>
            </a:xfrm>
          </p:grpSpPr>
          <p:sp>
            <p:nvSpPr>
              <p:cNvPr id="255" name="Google Shape;255;p147"/>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7"/>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47"/>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47"/>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147"/>
            <p:cNvGrpSpPr/>
            <p:nvPr/>
          </p:nvGrpSpPr>
          <p:grpSpPr>
            <a:xfrm>
              <a:off x="8541133" y="4518900"/>
              <a:ext cx="231600" cy="624600"/>
              <a:chOff x="8541133" y="4518900"/>
              <a:chExt cx="231600" cy="624600"/>
            </a:xfrm>
          </p:grpSpPr>
          <p:sp>
            <p:nvSpPr>
              <p:cNvPr id="260" name="Google Shape;260;p147"/>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7"/>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7"/>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147"/>
            <p:cNvGrpSpPr/>
            <p:nvPr/>
          </p:nvGrpSpPr>
          <p:grpSpPr>
            <a:xfrm>
              <a:off x="8912488" y="4309200"/>
              <a:ext cx="231600" cy="834300"/>
              <a:chOff x="8912488" y="4309200"/>
              <a:chExt cx="231600" cy="834300"/>
            </a:xfrm>
          </p:grpSpPr>
          <p:sp>
            <p:nvSpPr>
              <p:cNvPr id="264" name="Google Shape;264;p147"/>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7"/>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7"/>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7"/>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147"/>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47"/>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1600"/>
              </a:spcBef>
              <a:spcAft>
                <a:spcPts val="0"/>
              </a:spcAft>
              <a:buClr>
                <a:schemeClr val="lt1"/>
              </a:buClr>
              <a:buSzPts val="1100"/>
              <a:buChar char="○"/>
              <a:defRPr>
                <a:solidFill>
                  <a:schemeClr val="lt1"/>
                </a:solidFill>
              </a:defRPr>
            </a:lvl2pPr>
            <a:lvl3pPr marL="1371600" lvl="2" indent="-298450" algn="ctr">
              <a:lnSpc>
                <a:spcPct val="115000"/>
              </a:lnSpc>
              <a:spcBef>
                <a:spcPts val="1600"/>
              </a:spcBef>
              <a:spcAft>
                <a:spcPts val="0"/>
              </a:spcAft>
              <a:buClr>
                <a:schemeClr val="lt1"/>
              </a:buClr>
              <a:buSzPts val="1100"/>
              <a:buChar char="■"/>
              <a:defRPr>
                <a:solidFill>
                  <a:schemeClr val="lt1"/>
                </a:solidFill>
              </a:defRPr>
            </a:lvl3pPr>
            <a:lvl4pPr marL="1828800" lvl="3" indent="-298450" algn="ctr">
              <a:lnSpc>
                <a:spcPct val="115000"/>
              </a:lnSpc>
              <a:spcBef>
                <a:spcPts val="1600"/>
              </a:spcBef>
              <a:spcAft>
                <a:spcPts val="0"/>
              </a:spcAft>
              <a:buClr>
                <a:schemeClr val="lt1"/>
              </a:buClr>
              <a:buSzPts val="1100"/>
              <a:buChar char="●"/>
              <a:defRPr>
                <a:solidFill>
                  <a:schemeClr val="lt1"/>
                </a:solidFill>
              </a:defRPr>
            </a:lvl4pPr>
            <a:lvl5pPr marL="2286000" lvl="4" indent="-298450" algn="ctr">
              <a:lnSpc>
                <a:spcPct val="115000"/>
              </a:lnSpc>
              <a:spcBef>
                <a:spcPts val="1600"/>
              </a:spcBef>
              <a:spcAft>
                <a:spcPts val="0"/>
              </a:spcAft>
              <a:buClr>
                <a:schemeClr val="lt1"/>
              </a:buClr>
              <a:buSzPts val="1100"/>
              <a:buChar char="○"/>
              <a:defRPr>
                <a:solidFill>
                  <a:schemeClr val="lt1"/>
                </a:solidFill>
              </a:defRPr>
            </a:lvl5pPr>
            <a:lvl6pPr marL="2743200" lvl="5" indent="-298450" algn="ctr">
              <a:lnSpc>
                <a:spcPct val="115000"/>
              </a:lnSpc>
              <a:spcBef>
                <a:spcPts val="1600"/>
              </a:spcBef>
              <a:spcAft>
                <a:spcPts val="0"/>
              </a:spcAft>
              <a:buClr>
                <a:schemeClr val="lt1"/>
              </a:buClr>
              <a:buSzPts val="1100"/>
              <a:buChar char="■"/>
              <a:defRPr>
                <a:solidFill>
                  <a:schemeClr val="lt1"/>
                </a:solidFill>
              </a:defRPr>
            </a:lvl6pPr>
            <a:lvl7pPr marL="3200400" lvl="6" indent="-298450" algn="ctr">
              <a:lnSpc>
                <a:spcPct val="115000"/>
              </a:lnSpc>
              <a:spcBef>
                <a:spcPts val="1600"/>
              </a:spcBef>
              <a:spcAft>
                <a:spcPts val="0"/>
              </a:spcAft>
              <a:buClr>
                <a:schemeClr val="lt1"/>
              </a:buClr>
              <a:buSzPts val="1100"/>
              <a:buChar char="●"/>
              <a:defRPr>
                <a:solidFill>
                  <a:schemeClr val="lt1"/>
                </a:solidFill>
              </a:defRPr>
            </a:lvl7pPr>
            <a:lvl8pPr marL="3657600" lvl="7" indent="-298450" algn="ctr">
              <a:lnSpc>
                <a:spcPct val="115000"/>
              </a:lnSpc>
              <a:spcBef>
                <a:spcPts val="1600"/>
              </a:spcBef>
              <a:spcAft>
                <a:spcPts val="0"/>
              </a:spcAft>
              <a:buClr>
                <a:schemeClr val="lt1"/>
              </a:buClr>
              <a:buSzPts val="1100"/>
              <a:buChar char="○"/>
              <a:defRPr>
                <a:solidFill>
                  <a:schemeClr val="lt1"/>
                </a:solidFill>
              </a:defRPr>
            </a:lvl8pPr>
            <a:lvl9pPr marL="4114800" lvl="8" indent="-298450" algn="ctr">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270" name="Google Shape;270;p14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4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39"/>
          <p:cNvGrpSpPr/>
          <p:nvPr/>
        </p:nvGrpSpPr>
        <p:grpSpPr>
          <a:xfrm>
            <a:off x="625966" y="299376"/>
            <a:ext cx="999312" cy="999312"/>
            <a:chOff x="348199" y="179450"/>
            <a:chExt cx="1116300" cy="1116300"/>
          </a:xfrm>
        </p:grpSpPr>
        <p:sp>
          <p:nvSpPr>
            <p:cNvPr id="51" name="Google Shape;51;p13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3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39"/>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3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140"/>
          <p:cNvGrpSpPr/>
          <p:nvPr/>
        </p:nvGrpSpPr>
        <p:grpSpPr>
          <a:xfrm>
            <a:off x="6866714" y="1256"/>
            <a:ext cx="2267379" cy="2601741"/>
            <a:chOff x="6790514" y="1256"/>
            <a:chExt cx="2267379" cy="2601741"/>
          </a:xfrm>
        </p:grpSpPr>
        <p:grpSp>
          <p:nvGrpSpPr>
            <p:cNvPr id="58" name="Google Shape;58;p140"/>
            <p:cNvGrpSpPr/>
            <p:nvPr/>
          </p:nvGrpSpPr>
          <p:grpSpPr>
            <a:xfrm>
              <a:off x="7067535" y="1256"/>
              <a:ext cx="1990358" cy="1990303"/>
              <a:chOff x="7067535" y="1256"/>
              <a:chExt cx="1990358" cy="1990303"/>
            </a:xfrm>
          </p:grpSpPr>
          <p:sp>
            <p:nvSpPr>
              <p:cNvPr id="59" name="Google Shape;59;p140"/>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0"/>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0"/>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40"/>
            <p:cNvGrpSpPr/>
            <p:nvPr/>
          </p:nvGrpSpPr>
          <p:grpSpPr>
            <a:xfrm>
              <a:off x="8207126" y="1807997"/>
              <a:ext cx="795000" cy="795000"/>
              <a:chOff x="8207126" y="1807997"/>
              <a:chExt cx="795000" cy="795000"/>
            </a:xfrm>
          </p:grpSpPr>
          <p:sp>
            <p:nvSpPr>
              <p:cNvPr id="63" name="Google Shape;63;p140"/>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0"/>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0"/>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140"/>
            <p:cNvGrpSpPr/>
            <p:nvPr/>
          </p:nvGrpSpPr>
          <p:grpSpPr>
            <a:xfrm>
              <a:off x="6790514" y="118857"/>
              <a:ext cx="548700" cy="548700"/>
              <a:chOff x="6790514" y="118857"/>
              <a:chExt cx="548700" cy="548700"/>
            </a:xfrm>
          </p:grpSpPr>
          <p:sp>
            <p:nvSpPr>
              <p:cNvPr id="67" name="Google Shape;67;p140"/>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0"/>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140"/>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4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141"/>
          <p:cNvGrpSpPr/>
          <p:nvPr/>
        </p:nvGrpSpPr>
        <p:grpSpPr>
          <a:xfrm>
            <a:off x="146769" y="3406"/>
            <a:ext cx="1233214" cy="1384535"/>
            <a:chOff x="146769" y="3406"/>
            <a:chExt cx="1233214" cy="1384535"/>
          </a:xfrm>
        </p:grpSpPr>
        <p:grpSp>
          <p:nvGrpSpPr>
            <p:cNvPr id="73" name="Google Shape;73;p141"/>
            <p:cNvGrpSpPr/>
            <p:nvPr/>
          </p:nvGrpSpPr>
          <p:grpSpPr>
            <a:xfrm>
              <a:off x="1063183" y="3406"/>
              <a:ext cx="316800" cy="688513"/>
              <a:chOff x="1063183" y="3406"/>
              <a:chExt cx="316800" cy="688513"/>
            </a:xfrm>
          </p:grpSpPr>
          <p:sp>
            <p:nvSpPr>
              <p:cNvPr id="74" name="Google Shape;74;p141"/>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1"/>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141"/>
            <p:cNvGrpSpPr/>
            <p:nvPr/>
          </p:nvGrpSpPr>
          <p:grpSpPr>
            <a:xfrm>
              <a:off x="604976" y="3406"/>
              <a:ext cx="316800" cy="1036524"/>
              <a:chOff x="604976" y="3406"/>
              <a:chExt cx="316800" cy="1036524"/>
            </a:xfrm>
          </p:grpSpPr>
          <p:sp>
            <p:nvSpPr>
              <p:cNvPr id="77" name="Google Shape;77;p141"/>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1"/>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1"/>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141"/>
            <p:cNvGrpSpPr/>
            <p:nvPr/>
          </p:nvGrpSpPr>
          <p:grpSpPr>
            <a:xfrm>
              <a:off x="146769" y="3406"/>
              <a:ext cx="316800" cy="1384535"/>
              <a:chOff x="146769" y="3406"/>
              <a:chExt cx="316800" cy="1384535"/>
            </a:xfrm>
          </p:grpSpPr>
          <p:sp>
            <p:nvSpPr>
              <p:cNvPr id="81" name="Google Shape;81;p141"/>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1"/>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1"/>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1"/>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 name="Google Shape;85;p141"/>
          <p:cNvGrpSpPr/>
          <p:nvPr/>
        </p:nvGrpSpPr>
        <p:grpSpPr>
          <a:xfrm>
            <a:off x="6775084" y="2904008"/>
            <a:ext cx="2186147" cy="2239500"/>
            <a:chOff x="6775084" y="2904008"/>
            <a:chExt cx="2186147" cy="2239500"/>
          </a:xfrm>
        </p:grpSpPr>
        <p:grpSp>
          <p:nvGrpSpPr>
            <p:cNvPr id="86" name="Google Shape;86;p141"/>
            <p:cNvGrpSpPr/>
            <p:nvPr/>
          </p:nvGrpSpPr>
          <p:grpSpPr>
            <a:xfrm>
              <a:off x="6775084" y="4253708"/>
              <a:ext cx="409500" cy="889800"/>
              <a:chOff x="6775084" y="4253708"/>
              <a:chExt cx="409500" cy="889800"/>
            </a:xfrm>
          </p:grpSpPr>
          <p:sp>
            <p:nvSpPr>
              <p:cNvPr id="87" name="Google Shape;87;p141"/>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1"/>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41"/>
            <p:cNvGrpSpPr/>
            <p:nvPr/>
          </p:nvGrpSpPr>
          <p:grpSpPr>
            <a:xfrm>
              <a:off x="7367299" y="3804008"/>
              <a:ext cx="409500" cy="1339500"/>
              <a:chOff x="7367299" y="3804008"/>
              <a:chExt cx="409500" cy="1339500"/>
            </a:xfrm>
          </p:grpSpPr>
          <p:sp>
            <p:nvSpPr>
              <p:cNvPr id="90" name="Google Shape;90;p141"/>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1"/>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1"/>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41"/>
            <p:cNvGrpSpPr/>
            <p:nvPr/>
          </p:nvGrpSpPr>
          <p:grpSpPr>
            <a:xfrm>
              <a:off x="7959516" y="3354008"/>
              <a:ext cx="409500" cy="1789500"/>
              <a:chOff x="7959516" y="3354008"/>
              <a:chExt cx="409500" cy="1789500"/>
            </a:xfrm>
          </p:grpSpPr>
          <p:sp>
            <p:nvSpPr>
              <p:cNvPr id="94" name="Google Shape;94;p141"/>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1"/>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1"/>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1"/>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41"/>
            <p:cNvGrpSpPr/>
            <p:nvPr/>
          </p:nvGrpSpPr>
          <p:grpSpPr>
            <a:xfrm>
              <a:off x="8551731" y="2904008"/>
              <a:ext cx="409500" cy="2239500"/>
              <a:chOff x="8551731" y="2904008"/>
              <a:chExt cx="409500" cy="2239500"/>
            </a:xfrm>
          </p:grpSpPr>
          <p:sp>
            <p:nvSpPr>
              <p:cNvPr id="99" name="Google Shape;99;p141"/>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1"/>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1"/>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1"/>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1"/>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41"/>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14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grpSp>
        <p:nvGrpSpPr>
          <p:cNvPr id="107" name="Google Shape;107;p142"/>
          <p:cNvGrpSpPr/>
          <p:nvPr/>
        </p:nvGrpSpPr>
        <p:grpSpPr>
          <a:xfrm>
            <a:off x="625966" y="299376"/>
            <a:ext cx="999312" cy="999312"/>
            <a:chOff x="348199" y="179450"/>
            <a:chExt cx="1116300" cy="1116300"/>
          </a:xfrm>
        </p:grpSpPr>
        <p:sp>
          <p:nvSpPr>
            <p:cNvPr id="108" name="Google Shape;108;p14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14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142"/>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2" name="Google Shape;112;p142"/>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3" name="Google Shape;113;p14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grpSp>
        <p:nvGrpSpPr>
          <p:cNvPr id="115" name="Google Shape;115;p143"/>
          <p:cNvGrpSpPr/>
          <p:nvPr/>
        </p:nvGrpSpPr>
        <p:grpSpPr>
          <a:xfrm>
            <a:off x="625966" y="299376"/>
            <a:ext cx="999312" cy="999312"/>
            <a:chOff x="348199" y="179450"/>
            <a:chExt cx="1116300" cy="1116300"/>
          </a:xfrm>
        </p:grpSpPr>
        <p:sp>
          <p:nvSpPr>
            <p:cNvPr id="116" name="Google Shape;116;p14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14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14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
        <p:cNvGrpSpPr/>
        <p:nvPr/>
      </p:nvGrpSpPr>
      <p:grpSpPr>
        <a:xfrm>
          <a:off x="0" y="0"/>
          <a:ext cx="0" cy="0"/>
          <a:chOff x="0" y="0"/>
          <a:chExt cx="0" cy="0"/>
        </a:xfrm>
      </p:grpSpPr>
      <p:grpSp>
        <p:nvGrpSpPr>
          <p:cNvPr id="121" name="Google Shape;121;p144"/>
          <p:cNvGrpSpPr/>
          <p:nvPr/>
        </p:nvGrpSpPr>
        <p:grpSpPr>
          <a:xfrm>
            <a:off x="625966" y="299376"/>
            <a:ext cx="999312" cy="999312"/>
            <a:chOff x="348199" y="179450"/>
            <a:chExt cx="1116300" cy="1116300"/>
          </a:xfrm>
        </p:grpSpPr>
        <p:sp>
          <p:nvSpPr>
            <p:cNvPr id="122" name="Google Shape;122;p14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144"/>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5" name="Google Shape;125;p144"/>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6" name="Google Shape;126;p14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145"/>
          <p:cNvGrpSpPr/>
          <p:nvPr/>
        </p:nvGrpSpPr>
        <p:grpSpPr>
          <a:xfrm>
            <a:off x="625966" y="299376"/>
            <a:ext cx="999312" cy="999312"/>
            <a:chOff x="348199" y="179450"/>
            <a:chExt cx="1116300" cy="1116300"/>
          </a:xfrm>
        </p:grpSpPr>
        <p:sp>
          <p:nvSpPr>
            <p:cNvPr id="129" name="Google Shape;129;p14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5"/>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145"/>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3" name="Google Shape;133;p145"/>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4" name="Google Shape;134;p14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46"/>
          <p:cNvGrpSpPr/>
          <p:nvPr/>
        </p:nvGrpSpPr>
        <p:grpSpPr>
          <a:xfrm>
            <a:off x="713373" y="3847119"/>
            <a:ext cx="825392" cy="825392"/>
            <a:chOff x="348199" y="179450"/>
            <a:chExt cx="1116300" cy="1116300"/>
          </a:xfrm>
        </p:grpSpPr>
        <p:sp>
          <p:nvSpPr>
            <p:cNvPr id="137" name="Google Shape;137;p14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146"/>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0" name="Google Shape;140;p14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FFFFF"/>
        </a:solidFill>
        <a:effectLst/>
      </p:bgPr>
    </p:bg>
    <p:spTree>
      <p:nvGrpSpPr>
        <p:cNvPr id="1" name="Shape 5"/>
        <p:cNvGrpSpPr/>
        <p:nvPr/>
      </p:nvGrpSpPr>
      <p:grpSpPr>
        <a:xfrm>
          <a:off x="0" y="0"/>
          <a:ext cx="0" cy="0"/>
          <a:chOff x="0" y="0"/>
          <a:chExt cx="0" cy="0"/>
        </a:xfrm>
      </p:grpSpPr>
      <p:sp>
        <p:nvSpPr>
          <p:cNvPr id="6" name="Google Shape;6;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3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hyperlink" Target="https://www.w3schools.com/cssref/sel_enabled.asp" TargetMode="External"/><Relationship Id="rId3" Type="http://schemas.openxmlformats.org/officeDocument/2006/relationships/image" Target="../media/image1.png"/><Relationship Id="rId7" Type="http://schemas.openxmlformats.org/officeDocument/2006/relationships/hyperlink" Target="https://www.w3schools.com/cssref/sel_empty.asp" TargetMode="External"/><Relationship Id="rId2" Type="http://schemas.openxmlformats.org/officeDocument/2006/relationships/notesSlide" Target="../notesSlides/notesSlide121.xml"/><Relationship Id="rId1" Type="http://schemas.openxmlformats.org/officeDocument/2006/relationships/slideLayout" Target="../slideLayouts/slideLayout2.xml"/><Relationship Id="rId6" Type="http://schemas.openxmlformats.org/officeDocument/2006/relationships/hyperlink" Target="https://www.w3schools.com/cssref/sel_disabled.asp" TargetMode="External"/><Relationship Id="rId5" Type="http://schemas.openxmlformats.org/officeDocument/2006/relationships/hyperlink" Target="https://www.w3schools.com/cssref/sel_checked.asp" TargetMode="External"/><Relationship Id="rId10" Type="http://schemas.openxmlformats.org/officeDocument/2006/relationships/hyperlink" Target="https://www.w3schools.com/cssref/sel_visited.asp" TargetMode="External"/><Relationship Id="rId4" Type="http://schemas.openxmlformats.org/officeDocument/2006/relationships/hyperlink" Target="https://www.w3schools.com/cssref/sel_active.asp" TargetMode="External"/><Relationship Id="rId9" Type="http://schemas.openxmlformats.org/officeDocument/2006/relationships/hyperlink" Target="https://www.w3schools.com/cssref/sel_valid.asp" TargetMode="External"/></Relationships>
</file>

<file path=ppt/slides/_rels/slide122.xml.rels><?xml version="1.0" encoding="UTF-8" standalone="yes"?>
<Relationships xmlns="http://schemas.openxmlformats.org/package/2006/relationships"><Relationship Id="rId8" Type="http://schemas.openxmlformats.org/officeDocument/2006/relationships/hyperlink" Target="https://www.w3schools.com/cssref/sel_invalid.asp" TargetMode="External"/><Relationship Id="rId3" Type="http://schemas.openxmlformats.org/officeDocument/2006/relationships/hyperlink" Target="https://www.w3schools.com/cssref/sel_firstchild.asp" TargetMode="External"/><Relationship Id="rId7" Type="http://schemas.openxmlformats.org/officeDocument/2006/relationships/hyperlink" Target="https://www.w3schools.com/cssref/sel_in-range.asp" TargetMode="External"/><Relationship Id="rId2" Type="http://schemas.openxmlformats.org/officeDocument/2006/relationships/notesSlide" Target="../notesSlides/notesSlide122.xml"/><Relationship Id="rId1" Type="http://schemas.openxmlformats.org/officeDocument/2006/relationships/slideLayout" Target="../slideLayouts/slideLayout3.xml"/><Relationship Id="rId6" Type="http://schemas.openxmlformats.org/officeDocument/2006/relationships/hyperlink" Target="https://www.w3schools.com/cssref/sel_hover.asp" TargetMode="External"/><Relationship Id="rId5" Type="http://schemas.openxmlformats.org/officeDocument/2006/relationships/hyperlink" Target="https://www.w3schools.com/cssref/sel_focus.asp" TargetMode="External"/><Relationship Id="rId10" Type="http://schemas.openxmlformats.org/officeDocument/2006/relationships/hyperlink" Target="https://www.w3schools.com/cssref/sel_last-child.asp" TargetMode="External"/><Relationship Id="rId4" Type="http://schemas.openxmlformats.org/officeDocument/2006/relationships/hyperlink" Target="https://www.w3schools.com/cssref/sel_first-of-type.asp" TargetMode="External"/><Relationship Id="rId9" Type="http://schemas.openxmlformats.org/officeDocument/2006/relationships/hyperlink" Target="https://www.w3schools.com/cssref/sel_lang.asp" TargetMode="External"/></Relationships>
</file>

<file path=ppt/slides/_rels/slide123.xml.rels><?xml version="1.0" encoding="UTF-8" standalone="yes"?>
<Relationships xmlns="http://schemas.openxmlformats.org/package/2006/relationships"><Relationship Id="rId8" Type="http://schemas.openxmlformats.org/officeDocument/2006/relationships/hyperlink" Target="https://www.w3schools.com/cssref/sel_nth-last-of-type.asp" TargetMode="External"/><Relationship Id="rId3" Type="http://schemas.openxmlformats.org/officeDocument/2006/relationships/hyperlink" Target="https://www.w3schools.com/cssref/sel_last-of-type.asp" TargetMode="External"/><Relationship Id="rId7" Type="http://schemas.openxmlformats.org/officeDocument/2006/relationships/hyperlink" Target="https://www.w3schools.com/cssref/sel_nth-last-child.asp" TargetMode="External"/><Relationship Id="rId2" Type="http://schemas.openxmlformats.org/officeDocument/2006/relationships/notesSlide" Target="../notesSlides/notesSlide123.xml"/><Relationship Id="rId1" Type="http://schemas.openxmlformats.org/officeDocument/2006/relationships/slideLayout" Target="../slideLayouts/slideLayout3.xml"/><Relationship Id="rId6" Type="http://schemas.openxmlformats.org/officeDocument/2006/relationships/hyperlink" Target="https://www.w3schools.com/cssref/sel_nth-child.asp" TargetMode="External"/><Relationship Id="rId5" Type="http://schemas.openxmlformats.org/officeDocument/2006/relationships/hyperlink" Target="https://www.w3schools.com/cssref/sel_not.asp" TargetMode="External"/><Relationship Id="rId10" Type="http://schemas.openxmlformats.org/officeDocument/2006/relationships/hyperlink" Target="https://www.w3schools.com/cssref/sel_only-of-type.asp" TargetMode="External"/><Relationship Id="rId4" Type="http://schemas.openxmlformats.org/officeDocument/2006/relationships/hyperlink" Target="https://www.w3schools.com/cssref/sel_link.asp" TargetMode="External"/><Relationship Id="rId9" Type="http://schemas.openxmlformats.org/officeDocument/2006/relationships/hyperlink" Target="https://www.w3schools.com/cssref/sel_nth-of-type.asp"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s://www.w3schools.com/cssref/sel_required.asp" TargetMode="External"/><Relationship Id="rId3" Type="http://schemas.openxmlformats.org/officeDocument/2006/relationships/hyperlink" Target="https://www.w3schools.com/cssref/sel_only-child.asp" TargetMode="External"/><Relationship Id="rId7" Type="http://schemas.openxmlformats.org/officeDocument/2006/relationships/hyperlink" Target="https://www.w3schools.com/cssref/sel_read-write.asp" TargetMode="External"/><Relationship Id="rId2" Type="http://schemas.openxmlformats.org/officeDocument/2006/relationships/notesSlide" Target="../notesSlides/notesSlide124.xml"/><Relationship Id="rId1" Type="http://schemas.openxmlformats.org/officeDocument/2006/relationships/slideLayout" Target="../slideLayouts/slideLayout3.xml"/><Relationship Id="rId6" Type="http://schemas.openxmlformats.org/officeDocument/2006/relationships/hyperlink" Target="https://www.w3schools.com/cssref/sel_read-only.asp" TargetMode="External"/><Relationship Id="rId5" Type="http://schemas.openxmlformats.org/officeDocument/2006/relationships/hyperlink" Target="https://www.w3schools.com/cssref/sel_out-of-range.asp" TargetMode="External"/><Relationship Id="rId10" Type="http://schemas.openxmlformats.org/officeDocument/2006/relationships/hyperlink" Target="https://www.w3schools.com/cssref/sel_target.asp" TargetMode="External"/><Relationship Id="rId4" Type="http://schemas.openxmlformats.org/officeDocument/2006/relationships/hyperlink" Target="https://www.w3schools.com/cssref/sel_optional.asp" TargetMode="External"/><Relationship Id="rId9" Type="http://schemas.openxmlformats.org/officeDocument/2006/relationships/hyperlink" Target="https://www.w3schools.com/cssref/sel_root.asp" TargetMode="Externa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824000" y="1194913"/>
            <a:ext cx="4255500" cy="187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CSS -- </a:t>
            </a:r>
            <a:endParaRPr>
              <a:solidFill>
                <a:srgbClr val="0170BA"/>
              </a:solidFill>
              <a:latin typeface="Trebuchet MS"/>
              <a:ea typeface="Trebuchet MS"/>
              <a:cs typeface="Trebuchet MS"/>
              <a:sym typeface="Trebuchet MS"/>
            </a:endParaRPr>
          </a:p>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Cascading Style Sheet</a:t>
            </a:r>
            <a:endParaRPr>
              <a:solidFill>
                <a:srgbClr val="0170BA"/>
              </a:solidFill>
              <a:latin typeface="Trebuchet MS"/>
              <a:ea typeface="Trebuchet MS"/>
              <a:cs typeface="Trebuchet MS"/>
              <a:sym typeface="Trebuchet MS"/>
            </a:endParaRPr>
          </a:p>
        </p:txBody>
      </p:sp>
      <p:sp>
        <p:nvSpPr>
          <p:cNvPr id="278" name="Google Shape;278;p1"/>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400">
                <a:solidFill>
                  <a:schemeClr val="accent3"/>
                </a:solidFill>
                <a:latin typeface="Trebuchet MS"/>
                <a:ea typeface="Trebuchet MS"/>
                <a:cs typeface="Trebuchet MS"/>
                <a:sym typeface="Trebuchet MS"/>
              </a:rPr>
              <a:t>Prepared by: Web Team</a:t>
            </a:r>
            <a:endParaRPr sz="2400">
              <a:solidFill>
                <a:schemeClr val="accent3"/>
              </a:solidFill>
              <a:latin typeface="Trebuchet MS"/>
              <a:ea typeface="Trebuchet MS"/>
              <a:cs typeface="Trebuchet MS"/>
              <a:sym typeface="Trebuchet MS"/>
            </a:endParaRPr>
          </a:p>
        </p:txBody>
      </p:sp>
      <p:pic>
        <p:nvPicPr>
          <p:cNvPr id="279" name="Google Shape;279;p1"/>
          <p:cNvPicPr preferRelativeResize="0"/>
          <p:nvPr/>
        </p:nvPicPr>
        <p:blipFill rotWithShape="1">
          <a:blip r:embed="rId3">
            <a:alphaModFix/>
          </a:blip>
          <a:srcRect t="3462" b="3461"/>
          <a:stretch/>
        </p:blipFill>
        <p:spPr>
          <a:xfrm>
            <a:off x="6232400" y="10575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1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44" name="Google Shape;344;p1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45" name="Google Shape;345;p1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Grouping Element</a:t>
            </a:r>
            <a:r>
              <a:rPr lang="en" sz="1800" b="0">
                <a:solidFill>
                  <a:srgbClr val="353535"/>
                </a:solidFill>
                <a:latin typeface="Trebuchet MS"/>
                <a:ea typeface="Trebuchet MS"/>
                <a:cs typeface="Trebuchet MS"/>
                <a:sym typeface="Trebuchet MS"/>
              </a:rPr>
              <a:t> : is used to minimize the code when there are elements with the same style. You have to separate each selector with a comma.</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element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a:t>
            </a:r>
            <a:endParaRPr sz="1600" b="0" i="1">
              <a:solidFill>
                <a:srgbClr val="F16524"/>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Nesting Selectors</a:t>
            </a:r>
            <a:r>
              <a:rPr lang="en" sz="1800" b="0">
                <a:solidFill>
                  <a:srgbClr val="353535"/>
                </a:solidFill>
                <a:latin typeface="Trebuchet MS"/>
                <a:ea typeface="Trebuchet MS"/>
                <a:cs typeface="Trebuchet MS"/>
                <a:sym typeface="Trebuchet MS"/>
              </a:rPr>
              <a:t> : It is possible to apply a style for a selector within a selector. There are 2 ways to apply nesting selector.</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Separate each other with a space: </a:t>
            </a:r>
            <a:r>
              <a:rPr lang="en" sz="1800" b="0" i="1">
                <a:solidFill>
                  <a:srgbClr val="F16524"/>
                </a:solidFill>
                <a:latin typeface="Trebuchet MS"/>
                <a:ea typeface="Trebuchet MS"/>
                <a:cs typeface="Trebuchet MS"/>
                <a:sym typeface="Trebuchet MS"/>
              </a:rPr>
              <a:t>element element</a:t>
            </a:r>
            <a:endParaRPr sz="1800" b="0" i="1">
              <a:solidFill>
                <a:srgbClr val="F16524"/>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Stand next to each other: </a:t>
            </a:r>
            <a:r>
              <a:rPr lang="en" sz="1800" b="0" i="1">
                <a:solidFill>
                  <a:srgbClr val="F16524"/>
                </a:solidFill>
                <a:latin typeface="Trebuchet MS"/>
                <a:ea typeface="Trebuchet MS"/>
                <a:cs typeface="Trebuchet MS"/>
                <a:sym typeface="Trebuchet MS"/>
              </a:rPr>
              <a:t>element.class or element#id</a:t>
            </a:r>
            <a:endParaRPr sz="1800" b="0" i="1">
              <a:solidFill>
                <a:srgbClr val="F16524"/>
              </a:solidFill>
              <a:latin typeface="Trebuchet MS"/>
              <a:ea typeface="Trebuchet MS"/>
              <a:cs typeface="Trebuchet MS"/>
              <a:sym typeface="Trebuchet MS"/>
            </a:endParaRPr>
          </a:p>
        </p:txBody>
      </p:sp>
      <p:sp>
        <p:nvSpPr>
          <p:cNvPr id="346" name="Google Shape;346;p10"/>
          <p:cNvSpPr txBox="1"/>
          <p:nvPr/>
        </p:nvSpPr>
        <p:spPr>
          <a:xfrm>
            <a:off x="4249325" y="2068250"/>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endParaRPr sz="1800" b="0"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h1, h2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0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2" name="Google Shape;992;p10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When setting the style for several link states, there are some order rules: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a:link</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and </a:t>
            </a:r>
            <a:r>
              <a:rPr lang="en" sz="1800" b="0" i="1">
                <a:solidFill>
                  <a:srgbClr val="29A9DF"/>
                </a:solidFill>
                <a:latin typeface="Trebuchet MS"/>
                <a:ea typeface="Trebuchet MS"/>
                <a:cs typeface="Trebuchet MS"/>
                <a:sym typeface="Trebuchet MS"/>
              </a:rPr>
              <a:t>a:visited</a:t>
            </a:r>
            <a:endParaRPr sz="1800" b="0">
              <a:solidFill>
                <a:srgbClr val="000000"/>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a:hover</a:t>
            </a:r>
            <a:endParaRPr sz="1800" b="0">
              <a:solidFill>
                <a:srgbClr val="000000"/>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Common Link Styles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In the example above the link changes color depending on what state it is in.</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93" name="Google Shape;993;p10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0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9" name="Google Shape;999;p10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{text-decoration:underline;}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p:txBody>
      </p:sp>
      <p:pic>
        <p:nvPicPr>
          <p:cNvPr id="1000" name="Google Shape;1000;p10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0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06" name="Google Shape;1006;p10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background-color property specifies the background color for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{background-color:#B2FF99;}</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{background-color:#FFFF85;}</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{background-color:#FF704D;}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{background-color:#FF704D;}</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07" name="Google Shape;1007;p10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0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a:t>
            </a:r>
            <a:endParaRPr sz="3000">
              <a:solidFill>
                <a:srgbClr val="0170BA"/>
              </a:solidFill>
              <a:latin typeface="Trebuchet MS"/>
              <a:ea typeface="Trebuchet MS"/>
              <a:cs typeface="Trebuchet MS"/>
              <a:sym typeface="Trebuchet MS"/>
            </a:endParaRPr>
          </a:p>
        </p:txBody>
      </p:sp>
      <p:sp>
        <p:nvSpPr>
          <p:cNvPr id="1013" name="Google Shape;1013;p10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list properties allow you to:</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unordered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an image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List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In HTML, there are two types of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unordered lists - the list items are marked with bullets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ordered lists - the list items are marked with numbers or letters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lists can be styled further, and images can be used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14" name="Google Shape;1014;p10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0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0" name="Google Shape;1020;p10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Different List Item Markers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type of list item marker is specified with the list-style-type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ul.a {list-style-type: circle;}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ul.b {list-style-type: square;}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ol.c {list-style-type: upper-roman;}</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ol.d {list-style-type: lower-alpha;}</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of the values are for unordered lists, and some for ordered lists.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1021" name="Google Shape;1021;p10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0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7" name="Google Shape;1027;p10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An Image as The List Item Marker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an image as the list item marker, use the list-style-image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ul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list-style-image: url('sqpurple.gif');</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does not display equally in all browsers. IE and Opera will display the image-marker a little bit higher than Firefox, Chrome, and Safari.</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want the image-marker to be placed equally in all browsers, a crossbrowser solution is explained below.</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28" name="Google Shape;1028;p10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0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34" name="Google Shape;1034;p10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the image-marker equally in all browsers: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ul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list-style-type: 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padding: 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margin: 0px;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ul li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background-image: url(sqpurple.gif);</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background-repeat: no-repeat;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background-position: 0px 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padding-left: 14px;  }</a:t>
            </a:r>
            <a:endParaRPr sz="1800" u="sng">
              <a:solidFill>
                <a:srgbClr val="595959"/>
              </a:solidFill>
              <a:latin typeface="Trebuchet MS"/>
              <a:ea typeface="Trebuchet MS"/>
              <a:cs typeface="Trebuchet MS"/>
              <a:sym typeface="Trebuchet MS"/>
            </a:endParaRPr>
          </a:p>
        </p:txBody>
      </p:sp>
      <p:pic>
        <p:nvPicPr>
          <p:cNvPr id="1035" name="Google Shape;1035;p10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1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1" name="Google Shape;1041;p11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Example explained:</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list-style-type to none to remove the list item marker</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both padding and margin to 0px (for cross-browser compatibility)</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all li in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URL of the image, and show it only once (no-repeat)</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image where you want it (left 0px and down 5px)</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text in the list with padding-left</a:t>
            </a:r>
            <a:endParaRPr sz="1800" b="0">
              <a:solidFill>
                <a:srgbClr val="000000"/>
              </a:solidFill>
              <a:latin typeface="Trebuchet MS"/>
              <a:ea typeface="Trebuchet MS"/>
              <a:cs typeface="Trebuchet MS"/>
              <a:sym typeface="Trebuchet MS"/>
            </a:endParaRPr>
          </a:p>
          <a:p>
            <a:pPr marL="0" lvl="0" indent="0" algn="l" rtl="0">
              <a:lnSpc>
                <a:spcPct val="115000"/>
              </a:lnSpc>
              <a:spcBef>
                <a:spcPts val="3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42" name="Google Shape;1042;p11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8" name="Google Shape;1048;p11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List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is also possible to specify all the list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used for lists, is the list-style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ul { list-style: square url("sqpurple.gif"); }</a:t>
            </a:r>
            <a:endParaRPr sz="18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values are:</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0170BA"/>
              </a:buClr>
              <a:buSzPts val="1800"/>
              <a:buFont typeface="Trebuchet MS"/>
              <a:buChar char="◆"/>
            </a:pPr>
            <a:r>
              <a:rPr lang="en" sz="1600" b="0" i="1">
                <a:solidFill>
                  <a:srgbClr val="0170BA"/>
                </a:solidFill>
                <a:latin typeface="Trebuchet MS"/>
                <a:ea typeface="Trebuchet MS"/>
                <a:cs typeface="Trebuchet MS"/>
                <a:sym typeface="Trebuchet MS"/>
              </a:rPr>
              <a:t>list-style-type</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list-style-position (for a description, see the CSS properties table below)</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list-style-image</a:t>
            </a:r>
            <a:endParaRPr sz="1600" b="0" i="1">
              <a:solidFill>
                <a:srgbClr val="0170BA"/>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values above are missing, as long as the rest are in the specified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1049" name="Google Shape;1049;p11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a:t>
            </a:r>
            <a:endParaRPr sz="3000">
              <a:solidFill>
                <a:srgbClr val="0170BA"/>
              </a:solidFill>
              <a:latin typeface="Trebuchet MS"/>
              <a:ea typeface="Trebuchet MS"/>
              <a:cs typeface="Trebuchet MS"/>
              <a:sym typeface="Trebuchet MS"/>
            </a:endParaRPr>
          </a:p>
        </p:txBody>
      </p:sp>
      <p:sp>
        <p:nvSpPr>
          <p:cNvPr id="1055" name="Google Shape;1055;p1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Table Borders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table borders in CSS, use the border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a black border for table, th, and td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table, th, td { border: 1px solid black; }</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Notice that the table in the example above has double borders. This is because both the table and the th/td elements have separate borders.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display a single border for the table, use the border-collapse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56" name="Google Shape;1056;p11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1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52" name="Google Shape;352;p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53" name="Google Shape;353;p1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 element</a:t>
            </a:r>
            <a:endParaRPr sz="1800" b="0">
              <a:solidFill>
                <a:srgbClr val="353535"/>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a:solidFill>
                  <a:srgbClr val="595959"/>
                </a:solidFill>
                <a:latin typeface="Trebuchet MS"/>
                <a:ea typeface="Trebuchet MS"/>
                <a:cs typeface="Trebuchet MS"/>
                <a:sym typeface="Trebuchet MS"/>
              </a:rPr>
              <a:t>div h2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a:solidFill>
                  <a:srgbClr val="595959"/>
                </a:solidFill>
                <a:latin typeface="Trebuchet MS"/>
                <a:ea typeface="Trebuchet MS"/>
                <a:cs typeface="Trebuchet MS"/>
                <a:sym typeface="Trebuchet MS"/>
              </a:rPr>
              <a:t>        background-color : yellow;</a:t>
            </a:r>
            <a:br>
              <a:rPr lang="en" sz="1600" b="0">
                <a:solidFill>
                  <a:srgbClr val="595959"/>
                </a:solidFill>
                <a:latin typeface="Trebuchet MS"/>
                <a:ea typeface="Trebuchet MS"/>
                <a:cs typeface="Trebuchet MS"/>
                <a:sym typeface="Trebuchet MS"/>
              </a:rPr>
            </a:b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element.class or element#id</a:t>
            </a:r>
            <a:endParaRPr sz="1800" b="0">
              <a:solidFill>
                <a:srgbClr val="353535"/>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457200" algn="l" rtl="0">
              <a:lnSpc>
                <a:spcPct val="100000"/>
              </a:lnSpc>
              <a:spcBef>
                <a:spcPts val="0"/>
              </a:spcBef>
              <a:spcAft>
                <a:spcPts val="0"/>
              </a:spcAft>
              <a:buSzPts val="2800"/>
              <a:buNone/>
            </a:pPr>
            <a:r>
              <a:rPr lang="en" sz="1600" b="0">
                <a:solidFill>
                  <a:srgbClr val="595959"/>
                </a:solidFill>
                <a:latin typeface="Trebuchet MS"/>
                <a:ea typeface="Trebuchet MS"/>
                <a:cs typeface="Trebuchet MS"/>
                <a:sym typeface="Trebuchet MS"/>
              </a:rPr>
              <a:t>div.red {</a:t>
            </a: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r>
              <a:rPr lang="en" sz="1600" b="0">
                <a:solidFill>
                  <a:srgbClr val="595959"/>
                </a:solidFill>
                <a:latin typeface="Trebuchet MS"/>
                <a:ea typeface="Trebuchet MS"/>
                <a:cs typeface="Trebuchet MS"/>
                <a:sym typeface="Trebuchet MS"/>
              </a:rPr>
              <a:t>		background-color : red;</a:t>
            </a:r>
            <a:br>
              <a:rPr lang="en" sz="1600" b="0">
                <a:solidFill>
                  <a:srgbClr val="595959"/>
                </a:solidFill>
                <a:latin typeface="Trebuchet MS"/>
                <a:ea typeface="Trebuchet MS"/>
                <a:cs typeface="Trebuchet MS"/>
                <a:sym typeface="Trebuchet MS"/>
              </a:rPr>
            </a:b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2" name="Google Shape;1062;p1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Collapse Borders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border-collapse property sets whether the table borders are collapsed into a single border or separated: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 border-collapse:collapse;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th, td { border: 1px solid black;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Width and Height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Width and height of a table is defined by the width and height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sets the width of the table to 100%, and the height of the th elements to 50px:</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7F7F7F"/>
                </a:solidFill>
                <a:latin typeface="Trebuchet MS"/>
                <a:ea typeface="Trebuchet MS"/>
                <a:cs typeface="Trebuchet MS"/>
                <a:sym typeface="Trebuchet MS"/>
              </a:rPr>
              <a:t>table { width:100%; }      th { height:50px; }</a:t>
            </a:r>
            <a:endParaRPr sz="1600" b="0">
              <a:solidFill>
                <a:srgbClr val="7F7F7F"/>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63" name="Google Shape;1063;p11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1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9" name="Google Shape;1069;p11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Text Alignment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 in a table is aligned with the text-align and vertical-align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sets the horizontal alignment, like left, right, or center: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text-align:right; }</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vertical-align property sets the vertical alignment, like top, bottom, or middle:</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height:50px;  vertical-align:bottom; }</a:t>
            </a:r>
            <a:endParaRPr sz="1600" b="0">
              <a:solidFill>
                <a:srgbClr val="595959"/>
              </a:solidFill>
              <a:latin typeface="Trebuchet MS"/>
              <a:ea typeface="Trebuchet MS"/>
              <a:cs typeface="Trebuchet MS"/>
              <a:sym typeface="Trebuchet MS"/>
            </a:endParaRPr>
          </a:p>
          <a:p>
            <a:pPr marL="1371600" lvl="0" indent="457200" algn="l" rtl="0">
              <a:lnSpc>
                <a:spcPct val="100000"/>
              </a:lnSpc>
              <a:spcBef>
                <a:spcPts val="400"/>
              </a:spcBef>
              <a:spcAft>
                <a:spcPts val="0"/>
              </a:spcAft>
              <a:buSzPts val="2800"/>
              <a:buNone/>
            </a:pPr>
            <a:endParaRPr sz="1600" u="sng">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70" name="Google Shape;1070;p11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1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76" name="Google Shape;1076;p11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control the space between the border and content in a table, use the padding property on td and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padding:15px;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the color of the borders, and the text and background color of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table, td, th { border:1px solid green;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th { background-color:green; color:white; }</a:t>
            </a:r>
            <a:endParaRPr sz="1600" b="0" i="1">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77" name="Google Shape;1077;p11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a:t>
            </a:r>
            <a:endParaRPr sz="3000">
              <a:solidFill>
                <a:srgbClr val="0170BA"/>
              </a:solidFill>
              <a:latin typeface="Trebuchet MS"/>
              <a:ea typeface="Trebuchet MS"/>
              <a:cs typeface="Trebuchet MS"/>
              <a:sym typeface="Trebuchet MS"/>
            </a:endParaRPr>
          </a:p>
        </p:txBody>
      </p:sp>
      <p:sp>
        <p:nvSpPr>
          <p:cNvPr id="1083" name="Google Shape;1083;p116"/>
          <p:cNvSpPr txBox="1">
            <a:spLocks noGrp="1"/>
          </p:cNvSpPr>
          <p:nvPr>
            <p:ph type="title"/>
          </p:nvPr>
        </p:nvSpPr>
        <p:spPr>
          <a:xfrm>
            <a:off x="622326" y="1185849"/>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600" u="sng">
                <a:solidFill>
                  <a:srgbClr val="0170BA"/>
                </a:solidFill>
                <a:latin typeface="Trebuchet MS"/>
                <a:ea typeface="Trebuchet MS"/>
                <a:cs typeface="Trebuchet MS"/>
                <a:sym typeface="Trebuchet MS"/>
              </a:rPr>
              <a:t>What is CSS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With CSS float, an element can be pushed to the left or right, allowing other elements to wrap around it.</a:t>
            </a:r>
            <a:endParaRPr sz="16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Float is very often used for images, but it is also useful when working with layouts.</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How Elements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Elements are floated horizontally, this means that an element can only be floated left or right, not up or down.</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The elements after the floating element will flow around it. The elements before the floating element will not be affected. If an image is floated to the right, a following text flows around it, to the left:</a:t>
            </a:r>
            <a:endParaRPr sz="16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600" b="0">
                <a:solidFill>
                  <a:srgbClr val="000000"/>
                </a:solidFill>
                <a:latin typeface="Trebuchet MS"/>
                <a:ea typeface="Trebuchet MS"/>
                <a:cs typeface="Trebuchet MS"/>
                <a:sym typeface="Trebuchet MS"/>
              </a:rPr>
              <a:t>Example            </a:t>
            </a:r>
            <a:r>
              <a:rPr lang="en" sz="1600" b="0">
                <a:solidFill>
                  <a:srgbClr val="7F7F7F"/>
                </a:solidFill>
                <a:latin typeface="Trebuchet MS"/>
                <a:ea typeface="Trebuchet MS"/>
                <a:cs typeface="Trebuchet MS"/>
                <a:sym typeface="Trebuchet MS"/>
              </a:rPr>
              <a:t>img { float:right; }</a:t>
            </a:r>
            <a:endParaRPr sz="1600" b="0">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1084" name="Google Shape;1084;p11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pic>
        <p:nvPicPr>
          <p:cNvPr id="1089" name="Google Shape;1089;p11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090" name="Google Shape;1090;p1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1" name="Google Shape;1091;p1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How Elements Float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elements before the floating element will not be affected.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an image is floated to the right, a following text flows around it, to the left:</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img { float:right;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Floating Elements Next to Each Other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place several floating elements after each other, they will float next to each other if there is room.</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Here we have made an image gallery using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.thumbnail { float:left; width:110px; height:90px; margin:5px;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pic>
        <p:nvPicPr>
          <p:cNvPr id="1096" name="Google Shape;1096;p11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097" name="Google Shape;1097;p1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8" name="Google Shape;1098;p1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Turning off Float - Using Clear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after the floating element will flow around it. To avoid this, use the clear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clear property specifies which sides of an element other floating elements are not allowed.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Add a text line into the image gallery, using the clear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.text_line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clear:both;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pic>
        <p:nvPicPr>
          <p:cNvPr id="1103" name="Google Shape;1103;p11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04" name="Google Shape;1104;p1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a:t>
            </a:r>
            <a:endParaRPr sz="3000">
              <a:solidFill>
                <a:srgbClr val="0170BA"/>
              </a:solidFill>
              <a:latin typeface="Trebuchet MS"/>
              <a:ea typeface="Trebuchet MS"/>
              <a:cs typeface="Trebuchet MS"/>
              <a:sym typeface="Trebuchet MS"/>
            </a:endParaRPr>
          </a:p>
        </p:txBody>
      </p:sp>
      <p:sp>
        <p:nvSpPr>
          <p:cNvPr id="1105" name="Google Shape;1105;p1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Center Aligning Using the margin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Block elements can be center-aligned by setting the left and right margins to "auto".</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Setting the left and right margins to auto specifies that they should split the available margin equally. The result is a centered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margin-left:auto;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margin-right:auto;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width:70%;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background-color:#b0e0e6;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pic>
        <p:nvPicPr>
          <p:cNvPr id="1110" name="Google Shape;1110;p12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11" name="Google Shape;1111;p1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2" name="Google Shape;1112;p1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position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absolute positioning:</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position:absolute;</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Absolute positioned elements are removed from the normal flow, and can overlap elements.</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pic>
        <p:nvPicPr>
          <p:cNvPr id="1117" name="Google Shape;1117;p12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18" name="Google Shape;1118;p1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9" name="Google Shape;1119;p1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float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float:right;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pic>
        <p:nvPicPr>
          <p:cNvPr id="1124" name="Google Shape;1124;p12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25" name="Google Shape;1125;p1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a:t>
            </a:r>
            <a:endParaRPr sz="3000">
              <a:solidFill>
                <a:srgbClr val="0170BA"/>
              </a:solidFill>
              <a:latin typeface="Trebuchet MS"/>
              <a:ea typeface="Trebuchet MS"/>
              <a:cs typeface="Trebuchet MS"/>
              <a:sym typeface="Trebuchet MS"/>
            </a:endParaRPr>
          </a:p>
        </p:txBody>
      </p:sp>
      <p:sp>
        <p:nvSpPr>
          <p:cNvPr id="1126" name="Google Shape;1126;p1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 pseudo-class is used to define a special state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Anchor Pseudo-classes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displayed in different ways in a CSS-supporting browser: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1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59" name="Google Shape;359;p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a:t>
            </a:r>
            <a:endParaRPr sz="3000">
              <a:solidFill>
                <a:srgbClr val="0170BA"/>
              </a:solidFill>
              <a:latin typeface="Trebuchet MS"/>
              <a:ea typeface="Trebuchet MS"/>
              <a:cs typeface="Trebuchet MS"/>
              <a:sym typeface="Trebuchet MS"/>
            </a:endParaRPr>
          </a:p>
        </p:txBody>
      </p:sp>
      <p:sp>
        <p:nvSpPr>
          <p:cNvPr id="360" name="Google Shape;360;p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[attribute]</a:t>
            </a:r>
            <a:r>
              <a:rPr lang="en" sz="1800" b="0">
                <a:solidFill>
                  <a:srgbClr val="353535"/>
                </a:solidFill>
                <a:latin typeface="Trebuchet MS"/>
                <a:ea typeface="Trebuchet MS"/>
                <a:cs typeface="Trebuchet MS"/>
                <a:sym typeface="Trebuchet MS"/>
              </a:rPr>
              <a:t> selector is used to select elements with the specified attribute.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[attribute]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declarations; </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 Selector</a:t>
            </a:r>
            <a:r>
              <a:rPr lang="en" sz="1800" b="0" i="1">
                <a:solidFill>
                  <a:srgbClr val="353535"/>
                </a:solidFill>
                <a:latin typeface="Trebuchet MS"/>
                <a:ea typeface="Trebuchet MS"/>
                <a:cs typeface="Trebuchet MS"/>
                <a:sym typeface="Trebuchet MS"/>
              </a:rPr>
              <a:t> :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a[target]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background-color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pic>
        <p:nvPicPr>
          <p:cNvPr id="1131" name="Google Shape;1131;p12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32" name="Google Shape;1132;p1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33" name="Google Shape;1133;p1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Pseudo-classes and CSS 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Pseudo-classes can be combined with CSS classes:</a:t>
            </a:r>
            <a:endParaRPr sz="1800" b="0">
              <a:solidFill>
                <a:srgbClr val="353535"/>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a.red:visited {color:#FF0000;}</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&lt;a class="red" href="css_syntax.asp"&gt;CSS Syntax&lt;/a&gt;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link in the example above has been visited, it will be displayed in red.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spTree>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pic>
        <p:nvPicPr>
          <p:cNvPr id="1138" name="Google Shape;1138;p12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39" name="Google Shape;1139;p1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40" name="Google Shape;1140;p1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graphicFrame>
        <p:nvGraphicFramePr>
          <p:cNvPr id="1141" name="Google Shape;1141;p124"/>
          <p:cNvGraphicFramePr/>
          <p:nvPr/>
        </p:nvGraphicFramePr>
        <p:xfrm>
          <a:off x="63100" y="1428750"/>
          <a:ext cx="3000000" cy="3000000"/>
        </p:xfrm>
        <a:graphic>
          <a:graphicData uri="http://schemas.openxmlformats.org/drawingml/2006/table">
            <a:tbl>
              <a:tblPr>
                <a:noFill/>
                <a:tableStyleId>{B3914459-B071-450F-B10E-568A9158E2E5}</a:tableStyleId>
              </a:tblPr>
              <a:tblGrid>
                <a:gridCol w="2019600"/>
                <a:gridCol w="2006475"/>
                <a:gridCol w="4909950"/>
              </a:tblGrid>
              <a:tr h="4434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Selector</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 Description</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:active</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nchor="ctr">
                    <a:lnT w="9525" cap="flat" cmpd="sng">
                      <a:solidFill>
                        <a:srgbClr val="FFFFFF"/>
                      </a:solidFill>
                      <a:prstDash val="solid"/>
                      <a:round/>
                      <a:headEnd type="none" w="sm" len="sm"/>
                      <a:tailEnd type="none" w="sm" len="sm"/>
                    </a:lnT>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a:active</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active link</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tr>
              <a:tr h="4329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:checked</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input:checked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checked &lt;input&gt; element</a:t>
                      </a:r>
                      <a:endParaRPr sz="1600" u="none" strike="noStrike" cap="none">
                        <a:latin typeface="Trebuchet MS"/>
                        <a:ea typeface="Trebuchet MS"/>
                        <a:cs typeface="Trebuchet MS"/>
                        <a:sym typeface="Trebuchet MS"/>
                      </a:endParaRPr>
                    </a:p>
                  </a:txBody>
                  <a:tcPr marL="76200" marR="76200" marT="76200" marB="76200" anchor="ctr"/>
                </a:tc>
              </a:tr>
              <a:tr h="477475">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:disabled</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input:disabled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disabled &lt;input&gt; element</a:t>
                      </a:r>
                      <a:endParaRPr sz="1600" u="none" strike="noStrike" cap="none">
                        <a:latin typeface="Trebuchet MS"/>
                        <a:ea typeface="Trebuchet MS"/>
                        <a:cs typeface="Trebuchet MS"/>
                        <a:sym typeface="Trebuchet MS"/>
                      </a:endParaRPr>
                    </a:p>
                  </a:txBody>
                  <a:tcPr marL="76200" marR="76200" marT="76200" marB="76200" anchor="ctr"/>
                </a:tc>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:empty</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p:empty</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has no children</a:t>
                      </a:r>
                      <a:endParaRPr sz="1600" u="none" strike="noStrike" cap="none">
                        <a:latin typeface="Trebuchet MS"/>
                        <a:ea typeface="Trebuchet MS"/>
                        <a:cs typeface="Trebuchet MS"/>
                        <a:sym typeface="Trebuchet MS"/>
                      </a:endParaRPr>
                    </a:p>
                  </a:txBody>
                  <a:tcPr marL="76200" marR="76200" marT="76200" marB="76200" anchor="ctr"/>
                </a:tc>
              </a:tr>
              <a:tr h="51625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:enabled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nchor="ctr">
                    <a:lnB w="9525" cap="flat" cmpd="sng">
                      <a:solidFill>
                        <a:srgbClr val="9E9E9E"/>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input:enabled</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enabled &lt;input&gt; element</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tr>
              <a:tr h="4619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:valid</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input:valid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 valid value</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098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:visited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a:visited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visited links</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125"/>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47" name="Google Shape;1147;p125"/>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48" name="Google Shape;1148;p125"/>
          <p:cNvGraphicFramePr/>
          <p:nvPr/>
        </p:nvGraphicFramePr>
        <p:xfrm>
          <a:off x="118275" y="1215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:first-child</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elements that is the first child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:first-of-type</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first &lt;p&gt; element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:focus</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input:focus</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&lt;input&gt; element that has focus</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:hover</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a:hover</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links on mouse over</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:in-range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within a specified range</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:invalid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input:invalid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an invalid value</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:lang(</a:t>
                      </a:r>
                      <a:r>
                        <a:rPr lang="en" sz="1600" i="1" u="sng" strike="noStrike" cap="none">
                          <a:solidFill>
                            <a:schemeClr val="hlink"/>
                          </a:solidFill>
                          <a:latin typeface="Trebuchet MS"/>
                          <a:ea typeface="Trebuchet MS"/>
                          <a:cs typeface="Trebuchet MS"/>
                          <a:sym typeface="Trebuchet MS"/>
                          <a:hlinkClick r:id="rId9"/>
                        </a:rPr>
                        <a:t>language</a:t>
                      </a:r>
                      <a:r>
                        <a:rPr lang="en" sz="1600" u="sng" strike="noStrike" cap="none">
                          <a:solidFill>
                            <a:schemeClr val="hlink"/>
                          </a:solidFill>
                          <a:latin typeface="Trebuchet MS"/>
                          <a:ea typeface="Trebuchet MS"/>
                          <a:cs typeface="Trebuchet MS"/>
                          <a:sym typeface="Trebuchet MS"/>
                          <a:hlinkClick r:id="rId9"/>
                        </a:rPr>
                        <a: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p:lang(it)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with a lang attribute value starting with "it"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:last-child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elements that is the last child of its parent</a:t>
                      </a:r>
                      <a:endParaRPr sz="1600" u="none" strike="noStrike" cap="none">
                        <a:latin typeface="Trebuchet MS"/>
                        <a:ea typeface="Trebuchet MS"/>
                        <a:cs typeface="Trebuchet MS"/>
                        <a:sym typeface="Trebuchet MS"/>
                      </a:endParaRPr>
                    </a:p>
                  </a:txBody>
                  <a:tcPr marL="76200" marR="76200" marT="76200" marB="76200"/>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12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54" name="Google Shape;1154;p12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55" name="Google Shape;1155;p126"/>
          <p:cNvGraphicFramePr/>
          <p:nvPr/>
        </p:nvGraphicFramePr>
        <p:xfrm>
          <a:off x="118275" y="453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:last-of-type</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last &lt;p&gt; element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:link</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a:link</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unvisited links</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:not(selector)</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:not(p)</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element that is not a &lt;p&gt; element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:nth-child(n)</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:nth-last-child(n)</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 counting from the last child</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:nth-last-of-type(n)</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 counting from the last child</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:nth-of-type(n)</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:only-of-type</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only &lt;p&gt; element of its parent</a:t>
                      </a:r>
                      <a:endParaRPr sz="1600" u="none" strike="noStrike" cap="none">
                        <a:latin typeface="Trebuchet MS"/>
                        <a:ea typeface="Trebuchet MS"/>
                        <a:cs typeface="Trebuchet MS"/>
                        <a:sym typeface="Trebuchet MS"/>
                      </a:endParaRPr>
                    </a:p>
                  </a:txBody>
                  <a:tcPr marL="76200" marR="76200" marT="76200" marB="76200"/>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127"/>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61" name="Google Shape;1161;p12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62" name="Google Shape;1162;p127"/>
          <p:cNvGraphicFramePr/>
          <p:nvPr/>
        </p:nvGraphicFramePr>
        <p:xfrm>
          <a:off x="118275" y="121525"/>
          <a:ext cx="3000000" cy="3000000"/>
        </p:xfrm>
        <a:graphic>
          <a:graphicData uri="http://schemas.openxmlformats.org/drawingml/2006/table">
            <a:tbl>
              <a:tblPr>
                <a:noFill/>
                <a:tableStyleId>{B3914459-B071-450F-B10E-568A9158E2E5}</a:tableStyleId>
              </a:tblPr>
              <a:tblGrid>
                <a:gridCol w="1760450"/>
                <a:gridCol w="1826175"/>
                <a:gridCol w="5439100"/>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:only-child</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only child of its parent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:optional</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input:optional</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"required" attribute</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:out-of-range</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input:out-of-range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outside a specified range</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:read-only</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input:read-only</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"readonly" attribute specified</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:read-write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input:read-write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"readonly" attribute</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:required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input:required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"required" attribute specified</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:root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root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document's root element</a:t>
                      </a:r>
                      <a:endParaRPr sz="1600" u="none" strike="noStrike" cap="none">
                        <a:latin typeface="Trebuchet MS"/>
                        <a:ea typeface="Trebuchet MS"/>
                        <a:cs typeface="Trebuchet MS"/>
                        <a:sym typeface="Trebuchet MS"/>
                      </a:endParaRPr>
                    </a:p>
                  </a:txBody>
                  <a:tcPr marL="76200" marR="76200" marT="76200" marB="76200"/>
                </a:tc>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:target</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#news:target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current active #news element (clicked on a URL containing that anchor name)</a:t>
                      </a:r>
                      <a:endParaRPr sz="1600" u="none" strike="noStrike" cap="none">
                        <a:latin typeface="Trebuchet MS"/>
                        <a:ea typeface="Trebuchet MS"/>
                        <a:cs typeface="Trebuchet MS"/>
                        <a:sym typeface="Trebuchet MS"/>
                      </a:endParaRPr>
                    </a:p>
                  </a:txBody>
                  <a:tcPr marL="76200" marR="76200" marT="76200" marB="76200"/>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Google Shape;1167;p12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68" name="Google Shape;1168;p1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a:t>
            </a:r>
            <a:endParaRPr sz="3000">
              <a:solidFill>
                <a:srgbClr val="0170BA"/>
              </a:solidFill>
              <a:latin typeface="Trebuchet MS"/>
              <a:ea typeface="Trebuchet MS"/>
              <a:cs typeface="Trebuchet MS"/>
              <a:sym typeface="Trebuchet MS"/>
            </a:endParaRPr>
          </a:p>
        </p:txBody>
      </p:sp>
      <p:sp>
        <p:nvSpPr>
          <p:cNvPr id="1169" name="Google Shape;1169;p1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pseudo-element is used to style specified parts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selector::pseudo-element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2067BE"/>
                </a:solidFill>
                <a:latin typeface="Trebuchet MS"/>
                <a:ea typeface="Trebuchet MS"/>
                <a:cs typeface="Trebuchet MS"/>
                <a:sym typeface="Trebuchet MS"/>
              </a:rPr>
              <a:t>Example usage:</a:t>
            </a:r>
            <a:r>
              <a:rPr lang="en" sz="1600" b="0">
                <a:solidFill>
                  <a:srgbClr val="353535"/>
                </a:solidFill>
                <a:latin typeface="Trebuchet MS"/>
                <a:ea typeface="Trebuchet MS"/>
                <a:cs typeface="Trebuchet MS"/>
                <a:sym typeface="Trebuchet MS"/>
              </a:rPr>
              <a:t> </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Style the first letter, or line, of an element.</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Insert content before, or after, the content of an element.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pic>
        <p:nvPicPr>
          <p:cNvPr id="1174" name="Google Shape;1174;p12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75" name="Google Shape;1175;p1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76" name="Google Shape;1176;p1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:first-line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is used to add a special style to the first line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can only be applied to block-level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line of the text in p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p:first-line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font-variant:small-caps;</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pic>
        <p:nvPicPr>
          <p:cNvPr id="1181" name="Google Shape;1181;p13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82" name="Google Shape;1182;p1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83" name="Google Shape;1183;p1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The :first-letter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is used to add a special style to the first letter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can only be applied to block-level elements.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letter of the text in p elements: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p:first-letter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font-size:xx-large;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pic>
        <p:nvPicPr>
          <p:cNvPr id="1188" name="Google Shape;1188;p13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89" name="Google Shape;1189;p1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0" name="Google Shape;1190;p1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Pseudo-elements and CSS Classes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Pseudo-elements can be combined with CSS classes: </a:t>
            </a:r>
            <a:endParaRPr sz="1800" b="0">
              <a:solidFill>
                <a:srgbClr val="000000"/>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p.article:first-letter {color:#ff0000;}</a:t>
            </a:r>
            <a:endParaRPr sz="1600" b="0" i="1">
              <a:solidFill>
                <a:srgbClr val="595959"/>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&lt;p class="article"&gt;A paragraph in an article&lt;/p&gt;</a:t>
            </a:r>
            <a:endParaRPr sz="1600" b="0" i="1">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example above will display the first letter of all paragraphs with class="article", in red.</a:t>
            </a:r>
            <a:endParaRPr sz="1800" b="0">
              <a:solidFill>
                <a:srgbClr val="000000"/>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pic>
        <p:nvPicPr>
          <p:cNvPr id="1195" name="Google Shape;1195;p13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96" name="Google Shape;1196;p1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7" name="Google Shape;1197;p1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 The :before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":before" pseudo-element can be used to insert some content before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before each &lt;h1&gt;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h1:before { content:url(smiley.gif); }</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 The :after Pseudo-element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":after" pseudo-element can be used to insert some content after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after each &lt;h1&gt; element: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h1:after { content:url(smiley.gif);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1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66" name="Google Shape;366;p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67" name="Google Shape;367;p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latin typeface="Trebuchet MS"/>
                <a:ea typeface="Trebuchet MS"/>
                <a:cs typeface="Trebuchet MS"/>
                <a:sym typeface="Trebuchet MS"/>
              </a:rPr>
              <a:t>Selector is used to select elements with a specified attribute and value.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a[target=“_blank”]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background-color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with an attribute value containing a specified word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[title~=“flower”]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border : 5px solid yellow; </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pic>
        <p:nvPicPr>
          <p:cNvPr id="1202" name="Google Shape;1202;p13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03" name="Google Shape;1203;p1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a:t>
            </a:r>
            <a:endParaRPr sz="3000">
              <a:solidFill>
                <a:srgbClr val="0170BA"/>
              </a:solidFill>
              <a:latin typeface="Trebuchet MS"/>
              <a:ea typeface="Trebuchet MS"/>
              <a:cs typeface="Trebuchet MS"/>
              <a:sym typeface="Trebuchet MS"/>
            </a:endParaRPr>
          </a:p>
        </p:txBody>
      </p:sp>
      <p:sp>
        <p:nvSpPr>
          <p:cNvPr id="1204" name="Google Shape;1204;p1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using the @media rule, a website can have a different layout for screen, print, mobile phone, tablet, etc.</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Media Types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CSS properties are only designed for a certain media. For example the "voice-family" property is designed for aural user agents. Some other properties can be used for different media types.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the "font-size" property can be used for both screen and print media, but perhaps with different values. A document usually needs a larger font-size on a screen than on paper, and sans-serif fonts are easier to read on the screen, while serif fonts are easier to read on paper.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pic>
        <p:nvPicPr>
          <p:cNvPr id="1209" name="Google Shape;1209;p13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10" name="Google Shape;1210;p1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11" name="Google Shape;1211;p1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The @media Rule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@media rule allows different style rules for different media in the same style sheet.</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style in the example below tells the browser to display a 14 pixels Verdana font on the screen. But if the page is printed, it will be in a 20 pixels font, and in a red color. Notice that the font-weight is set to bold, both on screen and on paper:</a:t>
            </a:r>
            <a:endParaRPr sz="1800" b="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SzPts val="2800"/>
              <a:buNone/>
            </a:pPr>
            <a:endParaRPr sz="1800" b="0">
              <a:solidFill>
                <a:srgbClr val="353535"/>
              </a:solidFill>
              <a:latin typeface="Trebuchet MS"/>
              <a:ea typeface="Trebuchet MS"/>
              <a:cs typeface="Trebuchet MS"/>
              <a:sym typeface="Trebuchet MS"/>
            </a:endParaRPr>
          </a:p>
        </p:txBody>
      </p:sp>
      <p:sp>
        <p:nvSpPr>
          <p:cNvPr id="1212" name="Google Shape;1212;p134"/>
          <p:cNvSpPr/>
          <p:nvPr/>
        </p:nvSpPr>
        <p:spPr>
          <a:xfrm>
            <a:off x="2429800" y="3787400"/>
            <a:ext cx="2062425" cy="709750"/>
          </a:xfrm>
          <a:custGeom>
            <a:avLst/>
            <a:gdLst/>
            <a:ahLst/>
            <a:cxnLst/>
            <a:rect l="l" t="t" r="r" b="b"/>
            <a:pathLst>
              <a:path w="82497" h="28390" extrusionOk="0">
                <a:moveTo>
                  <a:pt x="0" y="0"/>
                </a:moveTo>
                <a:cubicBezTo>
                  <a:pt x="19847" y="3969"/>
                  <a:pt x="41166" y="-459"/>
                  <a:pt x="60453" y="5678"/>
                </a:cubicBezTo>
                <a:cubicBezTo>
                  <a:pt x="67606" y="7954"/>
                  <a:pt x="68673" y="18281"/>
                  <a:pt x="73479" y="24048"/>
                </a:cubicBezTo>
                <a:cubicBezTo>
                  <a:pt x="75615" y="26611"/>
                  <a:pt x="79332" y="27335"/>
                  <a:pt x="82497" y="2839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4"/>
          <p:cNvSpPr/>
          <p:nvPr/>
        </p:nvSpPr>
        <p:spPr>
          <a:xfrm>
            <a:off x="4358625" y="4396950"/>
            <a:ext cx="239525" cy="183700"/>
          </a:xfrm>
          <a:custGeom>
            <a:avLst/>
            <a:gdLst/>
            <a:ahLst/>
            <a:cxnLst/>
            <a:rect l="l" t="t" r="r" b="b"/>
            <a:pathLst>
              <a:path w="9581" h="7348" extrusionOk="0">
                <a:moveTo>
                  <a:pt x="0" y="7348"/>
                </a:moveTo>
                <a:cubicBezTo>
                  <a:pt x="3044" y="7071"/>
                  <a:pt x="6530" y="7455"/>
                  <a:pt x="9017" y="5678"/>
                </a:cubicBezTo>
                <a:cubicBezTo>
                  <a:pt x="10719" y="4462"/>
                  <a:pt x="7824" y="1479"/>
                  <a:pt x="6345" y="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pic>
        <p:nvPicPr>
          <p:cNvPr id="1218" name="Google Shape;1218;p13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19" name="Google Shape;1219;p1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pic>
        <p:nvPicPr>
          <p:cNvPr id="1220" name="Google Shape;1220;p135"/>
          <p:cNvPicPr preferRelativeResize="0"/>
          <p:nvPr/>
        </p:nvPicPr>
        <p:blipFill>
          <a:blip r:embed="rId4">
            <a:alphaModFix/>
          </a:blip>
          <a:stretch>
            <a:fillRect/>
          </a:stretch>
        </p:blipFill>
        <p:spPr>
          <a:xfrm>
            <a:off x="1407900" y="1378575"/>
            <a:ext cx="4305300" cy="3543300"/>
          </a:xfrm>
          <a:prstGeom prst="rect">
            <a:avLst/>
          </a:prstGeom>
          <a:noFill/>
          <a:ln>
            <a:noFill/>
          </a:ln>
        </p:spPr>
      </p:pic>
    </p:spTree>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3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226" name="Google Shape;1226;p13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sp>
        <p:nvSpPr>
          <p:cNvPr id="1227" name="Google Shape;1227;p136"/>
          <p:cNvSpPr txBox="1">
            <a:spLocks noGrp="1"/>
          </p:cNvSpPr>
          <p:nvPr>
            <p:ph type="title"/>
          </p:nvPr>
        </p:nvSpPr>
        <p:spPr>
          <a:xfrm>
            <a:off x="651900" y="2061900"/>
            <a:ext cx="7840200" cy="6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800"/>
              <a:buNone/>
            </a:pPr>
            <a:r>
              <a:rPr lang="en" sz="6000">
                <a:solidFill>
                  <a:srgbClr val="0170BA"/>
                </a:solidFill>
                <a:latin typeface="Trebuchet MS"/>
                <a:ea typeface="Trebuchet MS"/>
                <a:cs typeface="Trebuchet MS"/>
                <a:sym typeface="Trebuchet MS"/>
              </a:rPr>
              <a:t>Thank You</a:t>
            </a:r>
            <a:endParaRPr sz="6000">
              <a:solidFill>
                <a:srgbClr val="0170BA"/>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1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73" name="Google Shape;373;p1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74" name="Google Shape;374;p1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with the specified attribute starting with the specified value.</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highlight>
                  <a:srgbClr val="FFFFFF"/>
                </a:highlight>
                <a:latin typeface="Trebuchet MS"/>
                <a:ea typeface="Trebuchet MS"/>
                <a:cs typeface="Trebuchet MS"/>
                <a:sym typeface="Trebuchet MS"/>
              </a:rPr>
              <a:t>Note: The value has to be a whole word, either alone, like class="top", or followed by a hyphen( - ), like class="top-text"!</a:t>
            </a:r>
            <a:r>
              <a:rPr lang="en" sz="1800" b="0">
                <a:solidFill>
                  <a:srgbClr val="000000"/>
                </a:solidFill>
                <a:highlight>
                  <a:srgbClr val="FFFFFF"/>
                </a:highlight>
                <a:latin typeface="Trebuchet MS"/>
                <a:ea typeface="Trebuchet MS"/>
                <a:cs typeface="Trebuchet MS"/>
                <a:sym typeface="Trebuchet MS"/>
              </a:rPr>
              <a:t> </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whose attribute value begins with a specified value. </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highlight>
                  <a:srgbClr val="FFFFFF"/>
                </a:highlight>
                <a:latin typeface="Trebuchet MS"/>
                <a:ea typeface="Trebuchet MS"/>
                <a:cs typeface="Trebuchet MS"/>
                <a:sym typeface="Trebuchet MS"/>
              </a:rPr>
              <a:t>Note:</a:t>
            </a:r>
            <a:r>
              <a:rPr lang="en" sz="1800" b="0" i="1">
                <a:solidFill>
                  <a:srgbClr val="F16524"/>
                </a:solidFill>
                <a:highlight>
                  <a:srgbClr val="FFFFFF"/>
                </a:highlight>
                <a:latin typeface="Trebuchet MS"/>
                <a:ea typeface="Trebuchet MS"/>
                <a:cs typeface="Trebuchet MS"/>
                <a:sym typeface="Trebuchet MS"/>
              </a:rPr>
              <a:t> The value does not have to be a whole word!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 background : yellow;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1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80" name="Google Shape;380;p1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81" name="Google Shape;381;p1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whose attribute value ends with a specified value.</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highlight>
                  <a:srgbClr val="FFFFFF"/>
                </a:highlight>
                <a:latin typeface="Trebuchet MS"/>
                <a:ea typeface="Trebuchet MS"/>
                <a:cs typeface="Trebuchet MS"/>
                <a:sym typeface="Trebuchet MS"/>
              </a:rPr>
              <a:t>Note: The value does not have to be a whole word! </a:t>
            </a:r>
            <a:endParaRPr sz="1800" b="0" i="1">
              <a:solidFill>
                <a:srgbClr val="F16524"/>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a:t>
            </a:r>
            <a:endParaRPr sz="3000">
              <a:solidFill>
                <a:srgbClr val="0170BA"/>
              </a:solidFill>
              <a:latin typeface="Trebuchet MS"/>
              <a:ea typeface="Trebuchet MS"/>
              <a:cs typeface="Trebuchet MS"/>
              <a:sym typeface="Trebuchet MS"/>
            </a:endParaRPr>
          </a:p>
        </p:txBody>
      </p:sp>
      <p:sp>
        <p:nvSpPr>
          <p:cNvPr id="387" name="Google Shape;387;p1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a browser reads a style sheet, it will format the document according to it.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Three Ways to Insert CSS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three ways of inserting a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Inline style</a:t>
            </a:r>
            <a:endParaRPr sz="1800" u="sng">
              <a:solidFill>
                <a:srgbClr val="353535"/>
              </a:solidFill>
              <a:latin typeface="Trebuchet MS"/>
              <a:ea typeface="Trebuchet MS"/>
              <a:cs typeface="Trebuchet MS"/>
              <a:sym typeface="Trebuchet MS"/>
            </a:endParaRPr>
          </a:p>
        </p:txBody>
      </p:sp>
      <p:pic>
        <p:nvPicPr>
          <p:cNvPr id="388" name="Google Shape;388;p1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394" name="Google Shape;394;p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External Style Sheet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external style sheet is ideal when the style is applied to many pages. With an external style sheet, you can change the look of an entire Web site by changing one file. Each page must link to the style sheet using the &lt;link&gt; tag. </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&lt;link&gt; tag goes inside the head section:</a:t>
            </a:r>
            <a:endParaRPr sz="1800" b="0">
              <a:solidFill>
                <a:srgbClr val="000000"/>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&lt;link rel="stylesheet" type="text/css" href="mystyle.css"&gt;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p:txBody>
      </p:sp>
      <p:pic>
        <p:nvPicPr>
          <p:cNvPr id="395" name="Google Shape;395;p1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1" name="Google Shape;401;p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external style sheet can be written in any text editor. The file should not contain any html tags. Your style sheet should be saved with a .css extension.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example of a style sheet file is shown below:</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hr {color:sienna;}</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p {margin-left:20px;}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body {background-image:url("images/background.gif");}</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add a space between the property value and the unit (such as margin-left:20 px). The correct way is: margin-left:20px.</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402" name="Google Shape;402;p1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8" name="Google Shape;408;p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Inline Styles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style loses many of the advantages of style sheets by mixing content with presentation. Use this method sparingly!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use inline styles you use the style attribute in the relevant tag. The style attribute can contain any CSS property. The example shows how to change the color and the left margin of a paragraph:</a:t>
            </a:r>
            <a:endParaRPr sz="1800" b="0">
              <a:solidFill>
                <a:srgbClr val="353535"/>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&lt;p style="color:sienna;margin-left:20px;"&gt;This is a   paragraph.&lt;/p&gt;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09" name="Google Shape;409;p1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Introduction</a:t>
            </a:r>
            <a:endParaRPr sz="3000">
              <a:solidFill>
                <a:srgbClr val="0170BA"/>
              </a:solidFill>
              <a:latin typeface="Trebuchet MS"/>
              <a:ea typeface="Trebuchet MS"/>
              <a:cs typeface="Trebuchet MS"/>
              <a:sym typeface="Trebuchet MS"/>
            </a:endParaRPr>
          </a:p>
        </p:txBody>
      </p:sp>
      <p:sp>
        <p:nvSpPr>
          <p:cNvPr id="285" name="Google Shape;285;p2"/>
          <p:cNvSpPr txBox="1">
            <a:spLocks noGrp="1"/>
          </p:cNvSpPr>
          <p:nvPr>
            <p:ph type="title"/>
          </p:nvPr>
        </p:nvSpPr>
        <p:spPr>
          <a:xfrm>
            <a:off x="572574" y="1190625"/>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What is CSS?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a:solidFill>
                  <a:srgbClr val="29A9DF"/>
                </a:solidFill>
                <a:latin typeface="Trebuchet MS"/>
                <a:ea typeface="Trebuchet MS"/>
                <a:cs typeface="Trebuchet MS"/>
                <a:sym typeface="Trebuchet MS"/>
              </a:rPr>
              <a:t>CSS</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stands for</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C</a:t>
            </a:r>
            <a:r>
              <a:rPr lang="en" sz="1800" b="0">
                <a:solidFill>
                  <a:srgbClr val="29A9DF"/>
                </a:solidFill>
                <a:latin typeface="Trebuchet MS"/>
                <a:ea typeface="Trebuchet MS"/>
                <a:cs typeface="Trebuchet MS"/>
                <a:sym typeface="Trebuchet MS"/>
              </a:rPr>
              <a:t>ascading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tyle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heets</a:t>
            </a:r>
            <a:endParaRPr sz="1800" b="0">
              <a:solidFill>
                <a:srgbClr val="29A9DF"/>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define </a:t>
            </a:r>
            <a:r>
              <a:rPr lang="en" sz="1800">
                <a:solidFill>
                  <a:srgbClr val="353535"/>
                </a:solidFill>
                <a:latin typeface="Trebuchet MS"/>
                <a:ea typeface="Trebuchet MS"/>
                <a:cs typeface="Trebuchet MS"/>
                <a:sym typeface="Trebuchet MS"/>
              </a:rPr>
              <a:t>how to display</a:t>
            </a:r>
            <a:r>
              <a:rPr lang="en" sz="1800" b="0">
                <a:solidFill>
                  <a:srgbClr val="353535"/>
                </a:solidFill>
                <a:latin typeface="Trebuchet MS"/>
                <a:ea typeface="Trebuchet MS"/>
                <a:cs typeface="Trebuchet MS"/>
                <a:sym typeface="Trebuchet MS"/>
              </a:rPr>
              <a:t> HTML elements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were added to HTML 4.0 </a:t>
            </a:r>
            <a:r>
              <a:rPr lang="en" sz="1800">
                <a:solidFill>
                  <a:srgbClr val="353535"/>
                </a:solidFill>
                <a:latin typeface="Trebuchet MS"/>
                <a:ea typeface="Trebuchet MS"/>
                <a:cs typeface="Trebuchet MS"/>
                <a:sym typeface="Trebuchet MS"/>
              </a:rPr>
              <a:t>to solve a problem</a:t>
            </a:r>
            <a:endParaRPr sz="180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External Style Sheets</a:t>
            </a:r>
            <a:r>
              <a:rPr lang="en" sz="1800" b="0">
                <a:solidFill>
                  <a:srgbClr val="353535"/>
                </a:solidFill>
                <a:latin typeface="Trebuchet MS"/>
                <a:ea typeface="Trebuchet MS"/>
                <a:cs typeface="Trebuchet MS"/>
                <a:sym typeface="Trebuchet MS"/>
              </a:rPr>
              <a:t> can save a lot of work</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Sheets are stored in </a:t>
            </a:r>
            <a:r>
              <a:rPr lang="en" sz="1800">
                <a:solidFill>
                  <a:srgbClr val="353535"/>
                </a:solidFill>
                <a:latin typeface="Trebuchet MS"/>
                <a:ea typeface="Trebuchet MS"/>
                <a:cs typeface="Trebuchet MS"/>
                <a:sym typeface="Trebuchet MS"/>
              </a:rPr>
              <a:t>CSS files</a:t>
            </a:r>
            <a:endParaRPr sz="180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Saves a Lot of Work!</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defines HOW HTML elements are to be displayed.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are normally saved in external .css files. External style sheets enable you to change the appearance and layout of all the pages in a Web site, just by editing one single file!</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86" name="Google Shape;286;p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15" name="Google Shape;415;p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 Sheets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some properties have been set for the same selector in different style sheets, the values will be inherited from the more specific style sheet.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an external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text-align:left;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font-size:8pt;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800" u="sng">
              <a:solidFill>
                <a:srgbClr val="595959"/>
              </a:solidFill>
              <a:latin typeface="Trebuchet MS"/>
              <a:ea typeface="Trebuchet MS"/>
              <a:cs typeface="Trebuchet MS"/>
              <a:sym typeface="Trebuchet MS"/>
            </a:endParaRPr>
          </a:p>
        </p:txBody>
      </p:sp>
      <p:pic>
        <p:nvPicPr>
          <p:cNvPr id="416" name="Google Shape;416;p2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2" name="Google Shape;422;p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And an internal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font-size:20pt;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page with the internal style sheet also links to the external style sheet the properties for h3 will be:</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Font-size:20pt;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is inherited from the external style sheet and the text-alignment and the font-size is replaced by the internal style sheet.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423" name="Google Shape;423;p2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9" name="Google Shape;429;p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Styles Will Cascade into One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can be specified:</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an HTML element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the head section of an HTML page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an external CSS file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Tip</a:t>
            </a:r>
            <a:r>
              <a:rPr lang="en" sz="1800" b="0" i="1">
                <a:solidFill>
                  <a:srgbClr val="F16524"/>
                </a:solidFill>
                <a:latin typeface="Trebuchet MS"/>
                <a:ea typeface="Trebuchet MS"/>
                <a:cs typeface="Trebuchet MS"/>
                <a:sym typeface="Trebuchet MS"/>
              </a:rPr>
              <a:t>: Even multiple external style sheets can be referenced inside a single HTML document.</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30" name="Google Shape;430;p2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36" name="Google Shape;436;p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What style will be used when there is more than one style specified for an HTML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Generally speaking, we can say that all the styles will "cascade" into a new "virtual" stylesheet by the following rules, where number four has the highest priority:</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1.Browser default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2.External style sheet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3.Internal style sheet (in the head section)</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4.Inline style (inside an HTML element)</a:t>
            </a:r>
            <a:endParaRPr sz="1800" u="sng">
              <a:solidFill>
                <a:srgbClr val="1C4587"/>
              </a:solidFill>
              <a:latin typeface="Trebuchet MS"/>
              <a:ea typeface="Trebuchet MS"/>
              <a:cs typeface="Trebuchet MS"/>
              <a:sym typeface="Trebuchet MS"/>
            </a:endParaRPr>
          </a:p>
        </p:txBody>
      </p:sp>
      <p:pic>
        <p:nvPicPr>
          <p:cNvPr id="437" name="Google Shape;437;p2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43" name="Google Shape;443;p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So,</a:t>
            </a:r>
            <a:r>
              <a:rPr lang="en" sz="1800" b="0">
                <a:solidFill>
                  <a:srgbClr val="000000"/>
                </a:solidFill>
                <a:latin typeface="Trebuchet MS"/>
                <a:ea typeface="Trebuchet MS"/>
                <a:cs typeface="Trebuchet MS"/>
                <a:sym typeface="Trebuchet MS"/>
              </a:rPr>
              <a:t> </a:t>
            </a:r>
            <a:r>
              <a:rPr lang="en" sz="1800">
                <a:solidFill>
                  <a:srgbClr val="0170BA"/>
                </a:solidFill>
                <a:latin typeface="Trebuchet MS"/>
                <a:ea typeface="Trebuchet MS"/>
                <a:cs typeface="Trebuchet MS"/>
                <a:sym typeface="Trebuchet MS"/>
              </a:rPr>
              <a:t>an inline style</a:t>
            </a:r>
            <a:r>
              <a:rPr lang="en" sz="180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(inside an HTML element) has the highest priority, which means that it will override a style defined inside the &lt;head&gt; tag, or in an external style sheet, or in a browser (a default value).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the link to the external style sheet is placed after the internal style sheet in HTML &lt;head&gt;, the external style sheet will override the internal style sheet!</a:t>
            </a:r>
            <a:endParaRPr sz="1800" b="0" i="1">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00000"/>
              </a:solidFill>
              <a:latin typeface="Trebuchet MS"/>
              <a:ea typeface="Trebuchet MS"/>
              <a:cs typeface="Trebuchet MS"/>
              <a:sym typeface="Trebuchet MS"/>
            </a:endParaRPr>
          </a:p>
        </p:txBody>
      </p:sp>
      <p:pic>
        <p:nvPicPr>
          <p:cNvPr id="444" name="Google Shape;444;p2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a:t>
            </a:r>
            <a:endParaRPr sz="3000">
              <a:solidFill>
                <a:srgbClr val="0170BA"/>
              </a:solidFill>
              <a:latin typeface="Trebuchet MS"/>
              <a:ea typeface="Trebuchet MS"/>
              <a:cs typeface="Trebuchet MS"/>
              <a:sym typeface="Trebuchet MS"/>
            </a:endParaRPr>
          </a:p>
        </p:txBody>
      </p:sp>
      <p:sp>
        <p:nvSpPr>
          <p:cNvPr id="450" name="Google Shape;450;p2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background properties are used to define the background effects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properties used for background effects:</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background-size</a:t>
            </a:r>
            <a:endParaRPr sz="1800" i="1">
              <a:solidFill>
                <a:srgbClr val="29A9DF"/>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background-origin</a:t>
            </a:r>
            <a:endParaRPr sz="1800" i="1">
              <a:solidFill>
                <a:srgbClr val="29A9DF"/>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451" name="Google Shape;451;p2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57" name="Google Shape;457;p2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background-color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specifies the background color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color of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{background-color:#b0c4de;}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 and “rbga(0,255,255,0.4)</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58" name="Google Shape;458;p2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64" name="Google Shape;464;p2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the h1, p, and div elements have different background colors: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{background-color:#6495ed;}</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{background-color:#e0ffff;}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 {background-color:#b0c4de;}</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background-image property specifies an image to use as the background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image is repeated so it covers the entire element.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65" name="Google Shape;465;p2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1" name="Google Shape;471;p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image for a page can be set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{background-image:url("paper.gif");}</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Below is an example of a bad combination of text and background image. The text is almost not readable: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{background-image:url("bgdesert.jpg");}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72" name="Google Shape;472;p2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8" name="Google Shape;478;p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background-image property repeats an image both horizontally and vertically.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images should be repeated only horizontally or vertically, or they will look strange,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p:txBody>
      </p:sp>
      <p:pic>
        <p:nvPicPr>
          <p:cNvPr id="479" name="Google Shape;479;p2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a:t>
            </a:r>
            <a:endParaRPr sz="3000">
              <a:solidFill>
                <a:srgbClr val="0170BA"/>
              </a:solidFill>
              <a:latin typeface="Trebuchet MS"/>
              <a:ea typeface="Trebuchet MS"/>
              <a:cs typeface="Trebuchet MS"/>
              <a:sym typeface="Trebuchet MS"/>
            </a:endParaRPr>
          </a:p>
        </p:txBody>
      </p:sp>
      <p:sp>
        <p:nvSpPr>
          <p:cNvPr id="292" name="Google Shape;292;p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Syntax</a:t>
            </a: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a:solidFill>
                <a:srgbClr val="29A9DF"/>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selector is normally the HTML element you want to style.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Each declaration consists of a </a:t>
            </a:r>
            <a:r>
              <a:rPr lang="en" sz="1800">
                <a:solidFill>
                  <a:srgbClr val="353535"/>
                </a:solidFill>
                <a:latin typeface="Trebuchet MS"/>
                <a:ea typeface="Trebuchet MS"/>
                <a:cs typeface="Trebuchet MS"/>
                <a:sym typeface="Trebuchet MS"/>
              </a:rPr>
              <a:t>property </a:t>
            </a:r>
            <a:r>
              <a:rPr lang="en" sz="1800" b="0">
                <a:solidFill>
                  <a:srgbClr val="353535"/>
                </a:solidFill>
                <a:latin typeface="Trebuchet MS"/>
                <a:ea typeface="Trebuchet MS"/>
                <a:cs typeface="Trebuchet MS"/>
                <a:sym typeface="Trebuchet MS"/>
              </a:rPr>
              <a:t>and</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a:t>
            </a:r>
            <a:r>
              <a:rPr lang="en" sz="1800">
                <a:solidFill>
                  <a:srgbClr val="353535"/>
                </a:solidFill>
                <a:latin typeface="Trebuchet MS"/>
                <a:ea typeface="Trebuchet MS"/>
                <a:cs typeface="Trebuchet MS"/>
                <a:sym typeface="Trebuchet MS"/>
              </a:rPr>
              <a:t> value</a:t>
            </a:r>
            <a:r>
              <a:rPr lang="en" sz="1800" b="0">
                <a:solidFill>
                  <a:srgbClr val="353535"/>
                </a:solidFill>
                <a:latin typeface="Trebuchet MS"/>
                <a:ea typeface="Trebuchet MS"/>
                <a:cs typeface="Trebuchet MS"/>
                <a:sym typeface="Trebuchet MS"/>
              </a:rPr>
              <a: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is the style attribute you want to change. Each property has a value.</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93" name="Google Shape;293;p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294" name="Google Shape;294;p3"/>
          <p:cNvPicPr preferRelativeResize="0"/>
          <p:nvPr/>
        </p:nvPicPr>
        <p:blipFill rotWithShape="1">
          <a:blip r:embed="rId4">
            <a:alphaModFix/>
          </a:blip>
          <a:srcRect/>
          <a:stretch/>
        </p:blipFill>
        <p:spPr>
          <a:xfrm>
            <a:off x="1986913" y="1763525"/>
            <a:ext cx="5170176" cy="1081675"/>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85" name="Google Shape;485;p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image is repeated only horizontally (repeat-x), the background will look better: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background-repeat:repeat-x;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86" name="Google Shape;486;p3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2" name="Google Shape;492;p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 - Set position and no-repeat</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When using a background image, use an image that does not disturb the text.</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Showing the image only once is specified by the background-repeat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u="sng">
              <a:solidFill>
                <a:srgbClr val="595959"/>
              </a:solidFill>
              <a:latin typeface="Trebuchet MS"/>
              <a:ea typeface="Trebuchet MS"/>
              <a:cs typeface="Trebuchet MS"/>
              <a:sym typeface="Trebuchet MS"/>
            </a:endParaRPr>
          </a:p>
        </p:txBody>
      </p:sp>
      <p:pic>
        <p:nvPicPr>
          <p:cNvPr id="493" name="Google Shape;493;p3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9" name="Google Shape;499;p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background image is shown in the same place as the text. We want to change the position of the image, so that it does not disturb the text too much.</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position of the image is specified by the background-position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background-position:right top;</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00" name="Google Shape;500;p3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06" name="Google Shape;506;p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backgrounds.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background is simply "background":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7F7F7F"/>
                </a:solidFill>
                <a:latin typeface="Trebuchet MS"/>
                <a:ea typeface="Trebuchet MS"/>
                <a:cs typeface="Trebuchet MS"/>
                <a:sym typeface="Trebuchet MS"/>
              </a:rPr>
              <a:t>body {background:#ffffff url("img_tree.png") no-repeat right top;}</a:t>
            </a:r>
            <a:endParaRPr sz="1600" b="0">
              <a:solidFill>
                <a:srgbClr val="7F7F7F"/>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property values is: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07" name="Google Shape;507;p3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13" name="Google Shape;513;p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property values is missing, as long as the ones that are present are in this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14" name="Google Shape;514;p3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0" name="Google Shape;520;p3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CSS3 allows you to add multiple background images for an element, through the </a:t>
            </a:r>
            <a:r>
              <a:rPr lang="en" sz="1800">
                <a:solidFill>
                  <a:srgbClr val="353535"/>
                </a:solidFill>
                <a:latin typeface="Trebuchet MS"/>
                <a:ea typeface="Trebuchet MS"/>
                <a:cs typeface="Trebuchet MS"/>
                <a:sym typeface="Trebuchet MS"/>
              </a:rPr>
              <a:t>background-image</a:t>
            </a:r>
            <a:r>
              <a:rPr lang="en" sz="1800" b="0">
                <a:solidFill>
                  <a:srgbClr val="353535"/>
                </a:solidFill>
                <a:latin typeface="Trebuchet MS"/>
                <a:ea typeface="Trebuchet MS"/>
                <a:cs typeface="Trebuchet MS"/>
                <a:sym typeface="Trebuchet MS"/>
              </a:rPr>
              <a:t>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has two background images, the 1</a:t>
            </a:r>
            <a:r>
              <a:rPr lang="en" sz="1800" b="0" baseline="30000">
                <a:solidFill>
                  <a:srgbClr val="353535"/>
                </a:solidFill>
                <a:latin typeface="Trebuchet MS"/>
                <a:ea typeface="Trebuchet MS"/>
                <a:cs typeface="Trebuchet MS"/>
                <a:sym typeface="Trebuchet MS"/>
              </a:rPr>
              <a:t>st</a:t>
            </a:r>
            <a:r>
              <a:rPr lang="en" sz="1800" b="0">
                <a:solidFill>
                  <a:srgbClr val="353535"/>
                </a:solidFill>
                <a:latin typeface="Trebuchet MS"/>
                <a:ea typeface="Trebuchet MS"/>
                <a:cs typeface="Trebuchet MS"/>
                <a:sym typeface="Trebuchet MS"/>
              </a:rPr>
              <a:t> images is a flower (aligned to the bottom and right) &amp; the 2</a:t>
            </a:r>
            <a:r>
              <a:rPr lang="en" sz="1800" b="0" baseline="30000">
                <a:solidFill>
                  <a:srgbClr val="353535"/>
                </a:solidFill>
                <a:latin typeface="Trebuchet MS"/>
                <a:ea typeface="Trebuchet MS"/>
                <a:cs typeface="Trebuchet MS"/>
                <a:sym typeface="Trebuchet MS"/>
              </a:rPr>
              <a:t>nd</a:t>
            </a:r>
            <a:r>
              <a:rPr lang="en" sz="1800" b="0">
                <a:solidFill>
                  <a:srgbClr val="353535"/>
                </a:solidFill>
                <a:latin typeface="Trebuchet MS"/>
                <a:ea typeface="Trebuchet MS"/>
                <a:cs typeface="Trebuchet MS"/>
                <a:sym typeface="Trebuchet MS"/>
              </a:rPr>
              <a:t> image is paper background (aligned to the top-left corner)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21" name="Google Shape;521;p3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22" name="Google Shape;522;p35"/>
          <p:cNvSpPr txBox="1"/>
          <p:nvPr/>
        </p:nvSpPr>
        <p:spPr>
          <a:xfrm>
            <a:off x="1677550" y="3201875"/>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#example1 {</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background-image: url(img_flwr.gif), url(paper.gif);</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background-position: right bottom, left top;</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background-repeat: no-repeat, repeat; }</a:t>
            </a:r>
            <a:endParaRPr sz="14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8" name="Google Shape;528;p3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Multiple background images can be specified using either the individual background properties (as above) or the background shorthand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29" name="Google Shape;529;p3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30" name="Google Shape;530;p36"/>
          <p:cNvSpPr txBox="1"/>
          <p:nvPr/>
        </p:nvSpPr>
        <p:spPr>
          <a:xfrm>
            <a:off x="1722300" y="286160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#example1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url(img_flwr.gif) right bottom no-repeat,  	url(paper.gif) left top 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36" name="Google Shape;536;p3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 Size</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you to specify the size of background images.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Before CSS3, the size of a background image was the actual size of the image. CSS3 allows us to re-use background images in different contexts.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size can be specified in lengths, percentages, or by using one of the two keywords: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or </a:t>
            </a:r>
            <a:r>
              <a:rPr lang="en" sz="1800" b="0" i="1">
                <a:solidFill>
                  <a:srgbClr val="F16524"/>
                </a:solidFill>
                <a:latin typeface="Trebuchet MS"/>
                <a:ea typeface="Trebuchet MS"/>
                <a:cs typeface="Trebuchet MS"/>
                <a:sym typeface="Trebuchet MS"/>
              </a:rPr>
              <a:t>cover</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37" name="Google Shape;537;p3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43" name="Google Shape;543;p3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following example resizes a background image to much smaller than the original image (using pixels):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44" name="Google Shape;544;p3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45" name="Google Shape;545;p38"/>
          <p:cNvSpPr txBox="1"/>
          <p:nvPr/>
        </p:nvSpPr>
        <p:spPr>
          <a:xfrm>
            <a:off x="542400"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Original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sp>
        <p:nvSpPr>
          <p:cNvPr id="546" name="Google Shape;546;p38"/>
          <p:cNvSpPr txBox="1"/>
          <p:nvPr/>
        </p:nvSpPr>
        <p:spPr>
          <a:xfrm>
            <a:off x="5009075"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Resized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pic>
        <p:nvPicPr>
          <p:cNvPr id="547" name="Google Shape;547;p38"/>
          <p:cNvPicPr preferRelativeResize="0"/>
          <p:nvPr/>
        </p:nvPicPr>
        <p:blipFill rotWithShape="1">
          <a:blip r:embed="rId4">
            <a:alphaModFix/>
          </a:blip>
          <a:srcRect/>
          <a:stretch/>
        </p:blipFill>
        <p:spPr>
          <a:xfrm>
            <a:off x="249600" y="2754011"/>
            <a:ext cx="3896700" cy="2051290"/>
          </a:xfrm>
          <a:prstGeom prst="rect">
            <a:avLst/>
          </a:prstGeom>
          <a:noFill/>
          <a:ln>
            <a:noFill/>
          </a:ln>
        </p:spPr>
      </p:pic>
      <p:pic>
        <p:nvPicPr>
          <p:cNvPr id="548" name="Google Shape;548;p38"/>
          <p:cNvPicPr preferRelativeResize="0"/>
          <p:nvPr/>
        </p:nvPicPr>
        <p:blipFill rotWithShape="1">
          <a:blip r:embed="rId5">
            <a:alphaModFix/>
          </a:blip>
          <a:srcRect/>
          <a:stretch/>
        </p:blipFill>
        <p:spPr>
          <a:xfrm>
            <a:off x="4542225" y="2754000"/>
            <a:ext cx="4344099" cy="1997725"/>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54" name="Google Shape;554;p3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two other possible values for background-size are contain and cover.</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contain</a:t>
            </a:r>
            <a:r>
              <a:rPr lang="en" sz="1800" b="0">
                <a:solidFill>
                  <a:srgbClr val="353535"/>
                </a:solidFill>
                <a:latin typeface="Trebuchet MS"/>
                <a:ea typeface="Trebuchet MS"/>
                <a:cs typeface="Trebuchet MS"/>
                <a:sym typeface="Trebuchet MS"/>
              </a:rPr>
              <a:t> keyword: </a:t>
            </a:r>
            <a:r>
              <a:rPr lang="en" sz="1800" i="1">
                <a:solidFill>
                  <a:srgbClr val="29A9DF"/>
                </a:solidFill>
                <a:latin typeface="Trebuchet MS"/>
                <a:ea typeface="Trebuchet MS"/>
                <a:cs typeface="Trebuchet MS"/>
                <a:sym typeface="Trebuchet MS"/>
              </a:rPr>
              <a:t>scales the background image to be as large as possible (but both its width and its height must fit inside the content area)</a:t>
            </a:r>
            <a:r>
              <a:rPr lang="en" sz="1800" b="0" i="1">
                <a:solidFill>
                  <a:srgbClr val="29A9DF"/>
                </a:solidFill>
                <a:latin typeface="Trebuchet MS"/>
                <a:ea typeface="Trebuchet MS"/>
                <a:cs typeface="Trebuchet MS"/>
                <a:sym typeface="Trebuchet MS"/>
              </a:rPr>
              <a:t>.</a:t>
            </a:r>
            <a:r>
              <a:rPr lang="en" sz="1800" b="0" i="1">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depending on the proportions of the background image and the background positioning area, there may be some areas of the background which are not covered by the background image.</a:t>
            </a:r>
            <a:endParaRPr sz="1800">
              <a:solidFill>
                <a:srgbClr val="353535"/>
              </a:solidFill>
              <a:latin typeface="Trebuchet MS"/>
              <a:ea typeface="Trebuchet MS"/>
              <a:cs typeface="Trebuchet MS"/>
              <a:sym typeface="Trebuchet MS"/>
            </a:endParaRPr>
          </a:p>
        </p:txBody>
      </p:sp>
      <p:pic>
        <p:nvPicPr>
          <p:cNvPr id="555" name="Google Shape;555;p3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56" name="Google Shape;556;p39"/>
          <p:cNvSpPr txBox="1"/>
          <p:nvPr/>
        </p:nvSpPr>
        <p:spPr>
          <a:xfrm>
            <a:off x="1722300" y="135315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#div1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url(img_flower.jpg);</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background-size: 100px 80px;</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background-repeat: no-repeat;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0" name="Google Shape;300;p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Example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declaration always ends with a semicolon, and declaration groups are surrounded by curly brackets:</a:t>
            </a:r>
            <a:endParaRPr sz="1800" b="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 {color:red;text-align:center;}</a:t>
            </a:r>
            <a:endParaRPr sz="18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make the CSS more readable, you can put one declaration on each line, like this:</a:t>
            </a:r>
            <a:endParaRPr sz="1800" b="0">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 {</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  color:red;</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  text-align:center;</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p:txBody>
      </p:sp>
      <p:pic>
        <p:nvPicPr>
          <p:cNvPr id="301" name="Google Shape;301;p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2" name="Google Shape;562;p4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60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cover</a:t>
            </a:r>
            <a:r>
              <a:rPr lang="en" sz="1800" b="0">
                <a:solidFill>
                  <a:srgbClr val="353535"/>
                </a:solidFill>
                <a:latin typeface="Trebuchet MS"/>
                <a:ea typeface="Trebuchet MS"/>
                <a:cs typeface="Trebuchet MS"/>
                <a:sym typeface="Trebuchet MS"/>
              </a:rPr>
              <a:t> keyword:</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scales the background image so that the content area is completely covered by the background image (both its width and height are equal to or exceed the content area).</a:t>
            </a:r>
            <a:r>
              <a:rPr lang="en" sz="1800">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some parts of the background image may not be visible in the background positioning area.</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63" name="Google Shape;563;p4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9" name="Google Shape;569;p4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FF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This example illustrates the use of</a:t>
            </a:r>
            <a:r>
              <a:rPr lang="en" sz="1800" b="0">
                <a:solidFill>
                  <a:srgbClr val="000000"/>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and </a:t>
            </a:r>
            <a:r>
              <a:rPr lang="en" sz="1800" b="0" i="1">
                <a:solidFill>
                  <a:srgbClr val="F16524"/>
                </a:solidFill>
                <a:latin typeface="Trebuchet MS"/>
                <a:ea typeface="Trebuchet MS"/>
                <a:cs typeface="Trebuchet MS"/>
                <a:sym typeface="Trebuchet MS"/>
              </a:rPr>
              <a:t>cover.</a:t>
            </a:r>
            <a:endParaRPr sz="1800" b="0" i="1">
              <a:solidFill>
                <a:srgbClr val="F16524"/>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contain;</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#div2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570" name="Google Shape;570;p4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76" name="Google Shape;576;p4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Define Sizes of Multiple Background Images</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also accepts multiple values for background size (using a comma-separated list), when working with multiple backgrounds.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has three background images specified, with different background-size value for each image:</a:t>
            </a:r>
            <a:endParaRPr sz="1800" b="0">
              <a:solidFill>
                <a:srgbClr val="353535"/>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 left top no-repeat, url(img_flwr.gif) right bottom no-repeat, url(paper.gif) left top repeat;</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50px, 130px, auto;</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0170BA"/>
              </a:solidFill>
              <a:latin typeface="Trebuchet MS"/>
              <a:ea typeface="Trebuchet MS"/>
              <a:cs typeface="Trebuchet MS"/>
              <a:sym typeface="Trebuchet MS"/>
            </a:endParaRPr>
          </a:p>
        </p:txBody>
      </p:sp>
      <p:pic>
        <p:nvPicPr>
          <p:cNvPr id="577" name="Google Shape;577;p4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83" name="Google Shape;583;p4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600"/>
              </a:spcBef>
              <a:spcAft>
                <a:spcPts val="0"/>
              </a:spcAft>
              <a:buSzPts val="2800"/>
              <a:buNone/>
            </a:pPr>
            <a:r>
              <a:rPr lang="en" sz="1800">
                <a:solidFill>
                  <a:srgbClr val="0170BA"/>
                </a:solidFill>
                <a:latin typeface="Trebuchet MS"/>
                <a:ea typeface="Trebuchet MS"/>
                <a:cs typeface="Trebuchet MS"/>
                <a:sym typeface="Trebuchet MS"/>
              </a:rPr>
              <a:t>Full Size Background Image</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Now we want to have a background image on a website that covers the entire browser window at all times.</a:t>
            </a:r>
            <a:endParaRPr sz="1800" b="0">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requirements are as follows:</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Fill the entire page with the image (no white space)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Scale image as needed</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Center image on page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Do not cause scrollbars</a:t>
            </a: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84" name="Google Shape;584;p4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0" name="Google Shape;590;p4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shows how to do it; Use the html element (the html element is always at least the height of the browser window). Then set a fixed and centered background on it. Then adjust its size with the background-size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html {</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 no-repeat center fixed; </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91" name="Google Shape;591;p4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7" name="Google Shape;597;p4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Background-origin Property</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background-origin property specifies where the background image is positioned.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takes three different values: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border-box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border</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padding-box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(default) the background image starts from the upper left corner of the padding edge</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content-box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content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598" name="Google Shape;598;p4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04" name="Google Shape;604;p4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border: 10px solid black;</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padding: 35px;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background-origin: content-box;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05" name="Google Shape;605;p4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a:t>
            </a:r>
            <a:endParaRPr sz="3000">
              <a:solidFill>
                <a:srgbClr val="0170BA"/>
              </a:solidFill>
              <a:latin typeface="Trebuchet MS"/>
              <a:ea typeface="Trebuchet MS"/>
              <a:cs typeface="Trebuchet MS"/>
              <a:sym typeface="Trebuchet MS"/>
            </a:endParaRPr>
          </a:p>
        </p:txBody>
      </p:sp>
      <p:sp>
        <p:nvSpPr>
          <p:cNvPr id="611" name="Google Shape;611;p4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Border Properties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border properties allow you to specify the style and color of an element's border.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Style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specifies what kind of border to display.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None of the border properties will have ANY effect unless the border-style property is set!</a:t>
            </a:r>
            <a:endParaRPr sz="1800" b="0" i="1">
              <a:solidFill>
                <a:srgbClr val="1C4587"/>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border-style values:</a:t>
            </a:r>
            <a:endParaRPr sz="180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none</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dotted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dashed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solid</a:t>
            </a:r>
            <a:endParaRPr sz="16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12" name="Google Shape;612;p4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13" name="Google Shape;613;p48"/>
          <p:cNvSpPr txBox="1"/>
          <p:nvPr/>
        </p:nvSpPr>
        <p:spPr>
          <a:xfrm>
            <a:off x="3822025" y="3608400"/>
            <a:ext cx="2476800" cy="1535100"/>
          </a:xfrm>
          <a:prstGeom prst="rect">
            <a:avLst/>
          </a:prstGeom>
          <a:noFill/>
          <a:ln>
            <a:noFill/>
          </a:ln>
        </p:spPr>
        <p:txBody>
          <a:bodyPr spcFirstLastPara="1" wrap="square" lIns="91425" tIns="91425" rIns="91425" bIns="91425" anchor="t" anchorCtr="0">
            <a:noAutofit/>
          </a:bodyPr>
          <a:lstStyle/>
          <a:p>
            <a:pPr marL="914400" marR="0" lvl="1" indent="-330200" algn="l" rtl="0">
              <a:lnSpc>
                <a:spcPct val="100000"/>
              </a:lnSpc>
              <a:spcBef>
                <a:spcPts val="40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Double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Groove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Ridge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Inset</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outset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19" name="Google Shape;619;p4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Width</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border-width property is used to set the width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width is set in pixels, or by using one of the three predefined values: thin, medium, or thick.</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"border-width"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border-width:5px;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20" name="Google Shape;620;p4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21" name="Google Shape;621;p49"/>
          <p:cNvSpPr txBox="1"/>
          <p:nvPr/>
        </p:nvSpPr>
        <p:spPr>
          <a:xfrm>
            <a:off x="4462975" y="3481750"/>
            <a:ext cx="24768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border-width:medium;</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27" name="Google Shape;627;p5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border-color property is used to set the color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set the border color to "transparent".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00000"/>
                </a:solidFill>
                <a:latin typeface="Trebuchet MS"/>
                <a:ea typeface="Trebuchet MS"/>
                <a:cs typeface="Trebuchet MS"/>
                <a:sym typeface="Trebuchet MS"/>
              </a:rPr>
              <a:t> </a:t>
            </a:r>
            <a:endParaRPr sz="180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"border-color"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28" name="Google Shape;628;p5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29" name="Google Shape;629;p50"/>
          <p:cNvSpPr txBox="1"/>
          <p:nvPr/>
        </p:nvSpPr>
        <p:spPr>
          <a:xfrm>
            <a:off x="4462975" y="3521300"/>
            <a:ext cx="34344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Border-color: #98bf21;</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7" name="Google Shape;307;p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Comments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Comments are used to explain your code, and may help you when you edit the source code at a later date. Comments are ignored by browsers.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comment begins with "/*", and ends with "*/", like this:</a:t>
            </a:r>
            <a:endParaRPr sz="1800" b="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7F7F7F"/>
                </a:solidFill>
                <a:latin typeface="Trebuchet MS"/>
                <a:ea typeface="Trebuchet MS"/>
                <a:cs typeface="Trebuchet MS"/>
                <a:sym typeface="Trebuchet MS"/>
              </a:rPr>
              <a:t>/</a:t>
            </a:r>
            <a:r>
              <a:rPr lang="en" sz="1600" b="0">
                <a:solidFill>
                  <a:srgbClr val="595959"/>
                </a:solidFill>
                <a:latin typeface="Trebuchet MS"/>
                <a:ea typeface="Trebuchet MS"/>
                <a:cs typeface="Trebuchet MS"/>
                <a:sym typeface="Trebuchet MS"/>
              </a:rPr>
              <a:t>*This is a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text-align:center;</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/*This is another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color:black;</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font-family:arial;</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08" name="Google Shape;308;p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35" name="Google Shape;635;p5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borders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border-top-style:dotted;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border-right-style:solid;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border-bottom-style:dotted;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border-left-style:solid;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can also be set with a single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border-style:dotted solid;</a:t>
            </a:r>
            <a:endParaRPr sz="1800" u="sng">
              <a:solidFill>
                <a:srgbClr val="595959"/>
              </a:solidFill>
              <a:latin typeface="Trebuchet MS"/>
              <a:ea typeface="Trebuchet MS"/>
              <a:cs typeface="Trebuchet MS"/>
              <a:sym typeface="Trebuchet MS"/>
            </a:endParaRPr>
          </a:p>
        </p:txBody>
      </p:sp>
      <p:pic>
        <p:nvPicPr>
          <p:cNvPr id="636" name="Google Shape;636;p5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2" name="Google Shape;642;p5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i="1">
                <a:solidFill>
                  <a:srgbClr val="29A9DF"/>
                </a:solidFill>
                <a:latin typeface="Trebuchet MS"/>
                <a:ea typeface="Trebuchet MS"/>
                <a:cs typeface="Trebuchet MS"/>
                <a:sym typeface="Trebuchet MS"/>
              </a:rPr>
              <a:t>border-style </a:t>
            </a:r>
            <a:r>
              <a:rPr lang="en" sz="1800" b="0">
                <a:solidFill>
                  <a:srgbClr val="353535"/>
                </a:solidFill>
                <a:latin typeface="Trebuchet MS"/>
                <a:ea typeface="Trebuchet MS"/>
                <a:cs typeface="Trebuchet MS"/>
                <a:sym typeface="Trebuchet MS"/>
              </a:rPr>
              <a:t>property can have from one to four values</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 dashed;</a:t>
            </a:r>
            <a:endParaRPr sz="18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top border is dotted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right border is solid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bottom border is double</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left border is dashed</a:t>
            </a:r>
            <a:endParaRPr sz="16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border is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border is double</a:t>
            </a:r>
            <a:endParaRPr sz="1800" u="sng">
              <a:solidFill>
                <a:srgbClr val="353535"/>
              </a:solidFill>
              <a:latin typeface="Trebuchet MS"/>
              <a:ea typeface="Trebuchet MS"/>
              <a:cs typeface="Trebuchet MS"/>
              <a:sym typeface="Trebuchet MS"/>
            </a:endParaRPr>
          </a:p>
        </p:txBody>
      </p:sp>
      <p:pic>
        <p:nvPicPr>
          <p:cNvPr id="643" name="Google Shape;643;p5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9" name="Google Shape;649;p5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4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borders are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borders are dotted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is used in the example above. However, it also works with border-width and border-color.</a:t>
            </a:r>
            <a:endParaRPr sz="1800" b="0">
              <a:solidFill>
                <a:srgbClr val="353535"/>
              </a:solidFill>
              <a:latin typeface="Trebuchet MS"/>
              <a:ea typeface="Trebuchet MS"/>
              <a:cs typeface="Trebuchet MS"/>
              <a:sym typeface="Trebuchet MS"/>
            </a:endParaRPr>
          </a:p>
          <a:p>
            <a:pPr marL="0" lvl="0" indent="0" algn="l" rtl="0">
              <a:lnSpc>
                <a:spcPct val="115000"/>
              </a:lnSpc>
              <a:spcBef>
                <a:spcPts val="2200"/>
              </a:spcBef>
              <a:spcAft>
                <a:spcPts val="0"/>
              </a:spcAft>
              <a:buSzPts val="2800"/>
              <a:buNone/>
            </a:pPr>
            <a:r>
              <a:rPr lang="en" sz="1800" b="0" i="1">
                <a:solidFill>
                  <a:srgbClr val="7F7F7F"/>
                </a:solidFill>
                <a:latin typeface="Trebuchet MS"/>
                <a:ea typeface="Trebuchet MS"/>
                <a:cs typeface="Trebuchet MS"/>
                <a:sym typeface="Trebuchet MS"/>
              </a:rPr>
              <a:t> </a:t>
            </a:r>
            <a:endParaRPr sz="1800" b="0" i="1">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50" name="Google Shape;650;p5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56" name="Google Shape;656;p5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borders.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individual border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 property is a shorthand for the following individual border properties: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border-width</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 (required)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border-color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red;</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i="1">
              <a:solidFill>
                <a:srgbClr val="29A9DF"/>
              </a:solidFill>
              <a:latin typeface="Trebuchet MS"/>
              <a:ea typeface="Trebuchet MS"/>
              <a:cs typeface="Trebuchet MS"/>
              <a:sym typeface="Trebuchet MS"/>
            </a:endParaRPr>
          </a:p>
        </p:txBody>
      </p:sp>
      <p:pic>
        <p:nvPicPr>
          <p:cNvPr id="657" name="Google Shape;657;p5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a:t>
            </a:r>
            <a:endParaRPr sz="3000">
              <a:solidFill>
                <a:srgbClr val="0170BA"/>
              </a:solidFill>
              <a:latin typeface="Trebuchet MS"/>
              <a:ea typeface="Trebuchet MS"/>
              <a:cs typeface="Trebuchet MS"/>
              <a:sym typeface="Trebuchet MS"/>
            </a:endParaRPr>
          </a:p>
        </p:txBody>
      </p:sp>
      <p:sp>
        <p:nvSpPr>
          <p:cNvPr id="663" name="Google Shape;663;p5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The CSS margin properties define the space around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clears an area around an element (outside the border). The margin does not have a background color, and is completely transparent.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64" name="Google Shape;664;p5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665" name="Google Shape;665;p55"/>
          <p:cNvPicPr preferRelativeResize="0"/>
          <p:nvPr/>
        </p:nvPicPr>
        <p:blipFill rotWithShape="1">
          <a:blip r:embed="rId4">
            <a:alphaModFix/>
          </a:blip>
          <a:srcRect/>
          <a:stretch/>
        </p:blipFill>
        <p:spPr>
          <a:xfrm>
            <a:off x="1343463" y="3849225"/>
            <a:ext cx="6457076" cy="1294275"/>
          </a:xfrm>
          <a:prstGeom prst="rect">
            <a:avLst/>
          </a:prstGeom>
          <a:noFill/>
          <a:ln>
            <a:noFill/>
          </a:ln>
        </p:spPr>
      </p:pic>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1" name="Google Shape;671;p5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margins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margin-top:100px;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margin-bottom:100px;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margin-right:50px;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margin-left:50px;</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margin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margin properties is "margin":</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800" b="0">
                <a:solidFill>
                  <a:srgbClr val="00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margin:100px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672" name="Google Shape;672;p5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8" name="Google Shape;678;p5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margin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margin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u="sng">
              <a:solidFill>
                <a:srgbClr val="353535"/>
              </a:solidFill>
              <a:latin typeface="Trebuchet MS"/>
              <a:ea typeface="Trebuchet MS"/>
              <a:cs typeface="Trebuchet MS"/>
              <a:sym typeface="Trebuchet MS"/>
            </a:endParaRPr>
          </a:p>
        </p:txBody>
      </p:sp>
      <p:pic>
        <p:nvPicPr>
          <p:cNvPr id="679" name="Google Shape;679;p5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85" name="Google Shape;685;p5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margins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margins are 25px</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86" name="Google Shape;686;p5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a:t>
            </a:r>
            <a:endParaRPr sz="3000">
              <a:solidFill>
                <a:srgbClr val="0170BA"/>
              </a:solidFill>
              <a:latin typeface="Trebuchet MS"/>
              <a:ea typeface="Trebuchet MS"/>
              <a:cs typeface="Trebuchet MS"/>
              <a:sym typeface="Trebuchet MS"/>
            </a:endParaRPr>
          </a:p>
        </p:txBody>
      </p:sp>
      <p:sp>
        <p:nvSpPr>
          <p:cNvPr id="692" name="Google Shape;692;p5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padding properties define the space between the element border and the element content.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693" name="Google Shape;693;p5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694" name="Google Shape;694;p59"/>
          <p:cNvPicPr preferRelativeResize="0"/>
          <p:nvPr/>
        </p:nvPicPr>
        <p:blipFill rotWithShape="1">
          <a:blip r:embed="rId4">
            <a:alphaModFix/>
          </a:blip>
          <a:srcRect/>
          <a:stretch/>
        </p:blipFill>
        <p:spPr>
          <a:xfrm>
            <a:off x="2358100" y="3940415"/>
            <a:ext cx="6785900" cy="1203084"/>
          </a:xfrm>
          <a:prstGeom prst="rect">
            <a:avLst/>
          </a:prstGeom>
          <a:noFill/>
          <a:ln>
            <a:noFill/>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0" name="Google Shape;700;p6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Padding - Shorthand property</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padding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padding properties is "padding":</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700"/>
              </a:spcBef>
              <a:spcAft>
                <a:spcPts val="0"/>
              </a:spcAft>
              <a:buSzPts val="2800"/>
              <a:buNone/>
            </a:pPr>
            <a:r>
              <a:rPr lang="en" sz="1800" b="0">
                <a:solidFill>
                  <a:srgbClr val="595959"/>
                </a:solidFill>
                <a:latin typeface="Trebuchet MS"/>
                <a:ea typeface="Trebuchet MS"/>
                <a:cs typeface="Trebuchet MS"/>
                <a:sym typeface="Trebuchet MS"/>
              </a:rPr>
              <a:t>padding:25px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701" name="Google Shape;701;p6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a:t>
            </a:r>
            <a:endParaRPr sz="3000">
              <a:solidFill>
                <a:srgbClr val="0170BA"/>
              </a:solidFill>
              <a:latin typeface="Trebuchet MS"/>
              <a:ea typeface="Trebuchet MS"/>
              <a:cs typeface="Trebuchet MS"/>
              <a:sym typeface="Trebuchet MS"/>
            </a:endParaRPr>
          </a:p>
        </p:txBody>
      </p:sp>
      <p:sp>
        <p:nvSpPr>
          <p:cNvPr id="314" name="Google Shape;314;p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and class Selectors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to setting a style for a HTML element, CSS allows you to specify your own selectors called "id" and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is used to specify a style for a single, unique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uses the id attribute of the HTML element,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style rule below will be applied to the element with id="para1":</a:t>
            </a:r>
            <a:endParaRPr sz="1800" u="sng">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15" name="Google Shape;315;p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6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7" name="Google Shape;707;p6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padding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padding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708" name="Google Shape;708;p6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14" name="Google Shape;714;p6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paddings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paddings are 25px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715" name="Google Shape;715;p6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6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a:t>
            </a:r>
            <a:endParaRPr sz="3000">
              <a:solidFill>
                <a:srgbClr val="0170BA"/>
              </a:solidFill>
              <a:latin typeface="Trebuchet MS"/>
              <a:ea typeface="Trebuchet MS"/>
              <a:cs typeface="Trebuchet MS"/>
              <a:sym typeface="Trebuchet MS"/>
            </a:endParaRPr>
          </a:p>
        </p:txBody>
      </p:sp>
      <p:sp>
        <p:nvSpPr>
          <p:cNvPr id="721" name="Google Shape;721;p6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The CSS Box Model</a:t>
            </a:r>
            <a:endParaRPr sz="1800" u="sng">
              <a:solidFill>
                <a:srgbClr val="0170BA"/>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HTML elements can be considered as boxes. In CSS, the term "box model" is used when talking about design and layout.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box model is essentially a box that wraps around HTML elements, and it consists of: margins, borders, padding, and the actual content.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box model allows us to place a border around elements and space elements in relation to other elements.</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22" name="Google Shape;722;p6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28" name="Google Shape;728;p6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Explanation of the different parts: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Margin</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border. The margin does not have a background color, it is completely transparent</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Border</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border that goes around the padding and content. The border is inherited from the color property of the box</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29" name="Google Shape;729;p6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730" name="Google Shape;730;p64"/>
          <p:cNvPicPr preferRelativeResize="0"/>
          <p:nvPr/>
        </p:nvPicPr>
        <p:blipFill rotWithShape="1">
          <a:blip r:embed="rId4">
            <a:alphaModFix/>
          </a:blip>
          <a:srcRect/>
          <a:stretch/>
        </p:blipFill>
        <p:spPr>
          <a:xfrm>
            <a:off x="2492625" y="1266675"/>
            <a:ext cx="3918501" cy="2111175"/>
          </a:xfrm>
          <a:prstGeom prst="rect">
            <a:avLst/>
          </a:prstGeom>
          <a:noFill/>
          <a:ln>
            <a:noFill/>
          </a:ln>
        </p:spPr>
      </p:pic>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36" name="Google Shape;736;p6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40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Padding</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content. The padding is affected by the background color of the box</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Content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content of the box, where text and images appear</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order to set the width and height of an element correctly</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37" name="Google Shape;737;p6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43" name="Google Shape;743;p6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Width and Height of an Element</a:t>
            </a:r>
            <a:endParaRPr sz="1800" u="sng">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16524"/>
                </a:solidFill>
                <a:latin typeface="Trebuchet MS"/>
                <a:ea typeface="Trebuchet MS"/>
                <a:cs typeface="Trebuchet MS"/>
                <a:sym typeface="Trebuchet MS"/>
              </a:rPr>
              <a:t>Important</a:t>
            </a:r>
            <a:r>
              <a:rPr lang="en" sz="1800" b="0">
                <a:solidFill>
                  <a:srgbClr val="F16524"/>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When you set the width and height properties of an element with CSS, you just set the width and height of the content area. To calculate the full size of an element, you must also add the padding, borders and margins.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the element in the example below is 300px:</a:t>
            </a:r>
            <a:endParaRPr sz="1800" b="0">
              <a:solidFill>
                <a:srgbClr val="353535"/>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width:250px;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Margin:10px;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744" name="Google Shape;744;p6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745" name="Google Shape;745;p66"/>
          <p:cNvSpPr txBox="1"/>
          <p:nvPr/>
        </p:nvSpPr>
        <p:spPr>
          <a:xfrm>
            <a:off x="4027750" y="3062375"/>
            <a:ext cx="4557900" cy="208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Let's do the math: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250</a:t>
            </a:r>
            <a:r>
              <a:rPr lang="en" sz="1800" b="0" i="0" u="none" strike="noStrike" cap="none">
                <a:solidFill>
                  <a:srgbClr val="353535"/>
                </a:solidFill>
                <a:latin typeface="Trebuchet MS"/>
                <a:ea typeface="Trebuchet MS"/>
                <a:cs typeface="Trebuchet MS"/>
                <a:sym typeface="Trebuchet MS"/>
              </a:rPr>
              <a:t>px (width)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padding)</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10</a:t>
            </a:r>
            <a:r>
              <a:rPr lang="en" sz="1800" b="0" i="0" u="none" strike="noStrike" cap="none">
                <a:solidFill>
                  <a:srgbClr val="353535"/>
                </a:solidFill>
                <a:latin typeface="Trebuchet MS"/>
                <a:ea typeface="Trebuchet MS"/>
                <a:cs typeface="Trebuchet MS"/>
                <a:sym typeface="Trebuchet MS"/>
              </a:rPr>
              <a:t>px (left + right border)</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margin)  	= 300px</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endParaRPr sz="18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6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1" name="Google Shape;751;p6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Assume that you had only 250px of space. Let's make an element with a total width of 250px:</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width:220px;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Margin:0px;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00000"/>
                </a:solidFill>
                <a:latin typeface="Trebuchet MS"/>
                <a:ea typeface="Trebuchet MS"/>
                <a:cs typeface="Trebuchet MS"/>
                <a:sym typeface="Trebuchet MS"/>
              </a:rPr>
              <a:t> </a:t>
            </a:r>
            <a:endParaRPr sz="1800" u="sng">
              <a:solidFill>
                <a:srgbClr val="0170BA"/>
              </a:solidFill>
              <a:latin typeface="Trebuchet MS"/>
              <a:ea typeface="Trebuchet MS"/>
              <a:cs typeface="Trebuchet MS"/>
              <a:sym typeface="Trebuchet MS"/>
            </a:endParaRPr>
          </a:p>
        </p:txBody>
      </p:sp>
      <p:pic>
        <p:nvPicPr>
          <p:cNvPr id="752" name="Google Shape;752;p6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8" name="Google Shape;758;p6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an element should be calculated like this:</a:t>
            </a:r>
            <a:endParaRPr sz="1800" b="0">
              <a:solidFill>
                <a:srgbClr val="353535"/>
              </a:solidFill>
              <a:latin typeface="Trebuchet MS"/>
              <a:ea typeface="Trebuchet MS"/>
              <a:cs typeface="Trebuchet MS"/>
              <a:sym typeface="Trebuchet MS"/>
            </a:endParaRPr>
          </a:p>
          <a:p>
            <a:pPr marL="0" lvl="0" indent="45720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width = </a:t>
            </a:r>
            <a:r>
              <a:rPr lang="en" sz="1800">
                <a:solidFill>
                  <a:srgbClr val="0170BA"/>
                </a:solidFill>
                <a:latin typeface="Trebuchet MS"/>
                <a:ea typeface="Trebuchet MS"/>
                <a:cs typeface="Trebuchet MS"/>
                <a:sym typeface="Trebuchet MS"/>
              </a:rPr>
              <a:t>width</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margin</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height of an element should be calculated like this:</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height = </a:t>
            </a:r>
            <a:r>
              <a:rPr lang="en" sz="1800">
                <a:solidFill>
                  <a:srgbClr val="0170BA"/>
                </a:solidFill>
                <a:latin typeface="Trebuchet MS"/>
                <a:ea typeface="Trebuchet MS"/>
                <a:cs typeface="Trebuchet MS"/>
                <a:sym typeface="Trebuchet MS"/>
              </a:rPr>
              <a:t>height</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margin</a:t>
            </a:r>
            <a:endParaRPr sz="1800">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59" name="Google Shape;759;p6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a:t>
            </a:r>
            <a:endParaRPr sz="3000">
              <a:solidFill>
                <a:srgbClr val="0170BA"/>
              </a:solidFill>
              <a:latin typeface="Trebuchet MS"/>
              <a:ea typeface="Trebuchet MS"/>
              <a:cs typeface="Trebuchet MS"/>
              <a:sym typeface="Trebuchet MS"/>
            </a:endParaRPr>
          </a:p>
        </p:txBody>
      </p:sp>
      <p:sp>
        <p:nvSpPr>
          <p:cNvPr id="765" name="Google Shape;765;p7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Hiding an Element - display:none or visibility:hidden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Hiding an element can be done by setting the display property to "none" or the visibility property to "hidden". However, notice that these two methods produce different results: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SzPts val="1800"/>
              <a:buFont typeface="Trebuchet MS"/>
              <a:buChar char="❏"/>
            </a:pPr>
            <a:r>
              <a:rPr lang="en" sz="1800">
                <a:solidFill>
                  <a:srgbClr val="F16524"/>
                </a:solidFill>
                <a:latin typeface="Trebuchet MS"/>
                <a:ea typeface="Trebuchet MS"/>
                <a:cs typeface="Trebuchet MS"/>
                <a:sym typeface="Trebuchet MS"/>
              </a:rPr>
              <a:t>visibility:hidden</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but it will still take up the same space as before. The element will be hidden, but still affect the layout.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{visibility:hidden;}</a:t>
            </a:r>
            <a:endParaRPr sz="1800" b="0">
              <a:solidFill>
                <a:srgbClr val="353535"/>
              </a:solidFill>
              <a:latin typeface="Trebuchet MS"/>
              <a:ea typeface="Trebuchet MS"/>
              <a:cs typeface="Trebuchet MS"/>
              <a:sym typeface="Trebuchet MS"/>
            </a:endParaRPr>
          </a:p>
        </p:txBody>
      </p:sp>
      <p:pic>
        <p:nvPicPr>
          <p:cNvPr id="766" name="Google Shape;766;p7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7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2" name="Google Shape;772;p7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SzPts val="1800"/>
              <a:buFont typeface="Trebuchet MS"/>
              <a:buChar char="❏"/>
            </a:pPr>
            <a:r>
              <a:rPr lang="en" sz="1800" b="0">
                <a:solidFill>
                  <a:srgbClr val="F16524"/>
                </a:solidFill>
                <a:latin typeface="Trebuchet MS"/>
                <a:ea typeface="Trebuchet MS"/>
                <a:cs typeface="Trebuchet MS"/>
                <a:sym typeface="Trebuchet MS"/>
              </a:rPr>
              <a:t>display:none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and it will not take up any space. The element will be hidden, and the page will be displayed as if the element is not there: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{display:none;}</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73" name="Google Shape;773;p7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1" name="Google Shape;321;p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#para1 {</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text-align:center;</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color:red;</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an ID name with a number!</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is used to specify a style for a group of elements. Unlike the id selector, the class selector is most often used on several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This allows you to set a particular style for many HTML elements with the same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22" name="Google Shape;322;p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7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9" name="Google Shape;779;p7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Display - Block and Inline Elements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block element is an element that takes up the full width available, and has a line break before and after it.</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block elements</a:t>
            </a:r>
            <a:r>
              <a:rPr lang="en" sz="1800" b="0">
                <a:solidFill>
                  <a:srgbClr val="0170BA"/>
                </a:solidFill>
                <a:latin typeface="Trebuchet MS"/>
                <a:ea typeface="Trebuchet MS"/>
                <a:cs typeface="Trebuchet MS"/>
                <a:sym typeface="Trebuchet MS"/>
              </a:rPr>
              <a:t>:</a:t>
            </a:r>
            <a:r>
              <a:rPr lang="en" sz="1800" b="0">
                <a:solidFill>
                  <a:srgbClr val="353535"/>
                </a:solidFill>
                <a:latin typeface="Trebuchet MS"/>
                <a:ea typeface="Trebuchet MS"/>
                <a:cs typeface="Trebuchet MS"/>
                <a:sym typeface="Trebuchet MS"/>
              </a:rPr>
              <a:t> &lt;h1&gt;, &lt;p&gt;, &lt;div&gt;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element only takes up as much width as necessary, and does not force line breaks.</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inline elements:</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&lt;span&gt;, &lt;a&gt;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F16524"/>
              </a:solidFill>
              <a:latin typeface="Trebuchet MS"/>
              <a:ea typeface="Trebuchet MS"/>
              <a:cs typeface="Trebuchet MS"/>
              <a:sym typeface="Trebuchet MS"/>
            </a:endParaRPr>
          </a:p>
        </p:txBody>
      </p:sp>
      <p:pic>
        <p:nvPicPr>
          <p:cNvPr id="780" name="Google Shape;780;p7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86" name="Google Shape;786;p7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Changing How an Element is Displayed</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Changing an inline element to a block element, or vice versa, can be useful for making the page look a specific way, and still follow web standards.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list items as inline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li {display:inline;}</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following example displays span elements as block elements:</a:t>
            </a:r>
            <a:endParaRPr sz="1800" b="0">
              <a:solidFill>
                <a:srgbClr val="00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span {display:block;}</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87" name="Google Shape;787;p7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93" name="Google Shape;793;p7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value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allows to set a width and height on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Also, with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the top and bottom margins/paddings are respected, but with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they are not.</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00000"/>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block</a:t>
            </a:r>
            <a:r>
              <a:rPr lang="en" sz="1800" b="0">
                <a:solidFill>
                  <a:srgbClr val="000000"/>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000000"/>
                </a:solidFill>
                <a:highlight>
                  <a:srgbClr val="FFFFFF"/>
                </a:highlight>
                <a:latin typeface="Trebuchet MS"/>
                <a:ea typeface="Trebuchet MS"/>
                <a:cs typeface="Trebuchet MS"/>
                <a:sym typeface="Trebuchet MS"/>
              </a:rPr>
              <a:t> does not add a line-break after the element, so the element can sit next to other elements.</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94" name="Google Shape;794;p7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7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0" name="Google Shape;800;p7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usage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inline-block to create navigation links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One common use for display: </a:t>
            </a:r>
            <a:r>
              <a:rPr lang="en" sz="1800" b="0">
                <a:solidFill>
                  <a:srgbClr val="F16524"/>
                </a:solidFill>
                <a:highlight>
                  <a:srgbClr val="FFFFFF"/>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is to create horizontal navigation links.</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with Grid of Boxes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It has been possible for a long time to create a grid of boxes that fills the browser width and wraps nicely (when the browser is resized), by using the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353535"/>
                </a:solidFill>
                <a:highlight>
                  <a:srgbClr val="FFFFFF"/>
                </a:highlight>
                <a:latin typeface="Trebuchet MS"/>
                <a:ea typeface="Trebuchet MS"/>
                <a:cs typeface="Trebuchet MS"/>
                <a:sym typeface="Trebuchet MS"/>
              </a:rPr>
              <a:t> property.</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1000"/>
              </a:spcBef>
              <a:spcAft>
                <a:spcPts val="1000"/>
              </a:spcAft>
              <a:buSzPts val="2800"/>
              <a:buNone/>
            </a:pPr>
            <a:endParaRPr sz="1800" b="0">
              <a:solidFill>
                <a:srgbClr val="353535"/>
              </a:solidFill>
              <a:highlight>
                <a:srgbClr val="FFFFFF"/>
              </a:highlight>
              <a:latin typeface="Trebuchet MS"/>
              <a:ea typeface="Trebuchet MS"/>
              <a:cs typeface="Trebuchet MS"/>
              <a:sym typeface="Trebuchet MS"/>
            </a:endParaRPr>
          </a:p>
        </p:txBody>
      </p:sp>
      <p:pic>
        <p:nvPicPr>
          <p:cNvPr id="801" name="Google Shape;801;p7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7" name="Google Shape;807;p7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old way - using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(notice that we also need to specify a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for the element after the floating boxes):</a:t>
            </a:r>
            <a:endParaRPr sz="1800" b="0">
              <a:solidFill>
                <a:srgbClr val="353535"/>
              </a:solidFill>
              <a:highlight>
                <a:srgbClr val="FFFFFF"/>
              </a:highlight>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600" b="0">
                <a:solidFill>
                  <a:srgbClr val="595959"/>
                </a:solidFill>
                <a:highlight>
                  <a:srgbClr val="FFFFFF"/>
                </a:highlight>
                <a:latin typeface="Trebuchet MS"/>
                <a:ea typeface="Trebuchet MS"/>
                <a:cs typeface="Trebuchet MS"/>
                <a:sym typeface="Trebuchet MS"/>
              </a:rPr>
              <a:t>.floating-box {</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float: left;</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width: 150px;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height: 75px;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margin: 10px;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border: 3px solid #73AD21; </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.after-box {</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clear: left;</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p:txBody>
      </p:sp>
      <p:pic>
        <p:nvPicPr>
          <p:cNvPr id="808" name="Google Shape;808;p7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14" name="Google Shape;814;p7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same effect can be achieved by using the </a:t>
            </a:r>
            <a:r>
              <a:rPr lang="en" sz="1800" b="0">
                <a:solidFill>
                  <a:srgbClr val="F16524"/>
                </a:solidFill>
                <a:highlight>
                  <a:srgbClr val="F1F1F1"/>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value of the </a:t>
            </a:r>
            <a:r>
              <a:rPr lang="en" sz="1800" b="0">
                <a:solidFill>
                  <a:srgbClr val="F16524"/>
                </a:solidFill>
                <a:highlight>
                  <a:srgbClr val="F1F1F1"/>
                </a:highlight>
                <a:latin typeface="Trebuchet MS"/>
                <a:ea typeface="Trebuchet MS"/>
                <a:cs typeface="Trebuchet MS"/>
                <a:sym typeface="Trebuchet MS"/>
              </a:rPr>
              <a:t>display</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(notice that no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is needed):</a:t>
            </a:r>
            <a:endParaRPr sz="1800" b="0">
              <a:solidFill>
                <a:srgbClr val="353535"/>
              </a:solidFill>
              <a:highlight>
                <a:srgbClr val="FFFFFF"/>
              </a:highlight>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800" b="0">
                <a:solidFill>
                  <a:srgbClr val="595959"/>
                </a:solidFill>
                <a:highlight>
                  <a:srgbClr val="FFFFFF"/>
                </a:highlight>
                <a:latin typeface="Trebuchet MS"/>
                <a:ea typeface="Trebuchet MS"/>
                <a:cs typeface="Trebuchet MS"/>
                <a:sym typeface="Trebuchet MS"/>
              </a:rPr>
              <a:t>.floating-box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display: inline-block;</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width: 150px;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height: 75px;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margin: 10px;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border: 3px solid #73AD21;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a:t>
            </a:r>
            <a:endParaRPr sz="1800" b="0">
              <a:solidFill>
                <a:srgbClr val="595959"/>
              </a:solidFill>
              <a:highlight>
                <a:srgbClr val="FFFFFF"/>
              </a:highlight>
              <a:latin typeface="Trebuchet MS"/>
              <a:ea typeface="Trebuchet MS"/>
              <a:cs typeface="Trebuchet MS"/>
              <a:sym typeface="Trebuchet MS"/>
            </a:endParaRPr>
          </a:p>
        </p:txBody>
      </p:sp>
      <p:pic>
        <p:nvPicPr>
          <p:cNvPr id="815" name="Google Shape;815;p7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7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a:t>
            </a:r>
            <a:endParaRPr sz="3000">
              <a:solidFill>
                <a:srgbClr val="0170BA"/>
              </a:solidFill>
              <a:latin typeface="Trebuchet MS"/>
              <a:ea typeface="Trebuchet MS"/>
              <a:cs typeface="Trebuchet MS"/>
              <a:sym typeface="Trebuchet MS"/>
            </a:endParaRPr>
          </a:p>
        </p:txBody>
      </p:sp>
      <p:sp>
        <p:nvSpPr>
          <p:cNvPr id="821" name="Google Shape;821;p7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positioning properties allow you to position an element. It can also place an element behind another, and specify what should happen when an element's content is too big.</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four different positioning methods.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822" name="Google Shape;822;p7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8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28" name="Google Shape;828;p8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Static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HTML elements are positioned static by default. A static positioned element is always positioned according to the normal flow of the page.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Static positioned elements are not affected by the top, bottom, left, and right properties.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fixed position is positioned relative to the browser window.</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will not move even if the window is scrolled: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829" name="Google Shape;829;p8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35" name="Google Shape;835;p8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p.pos_fixed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position:fixed;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top:30px;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right:5px;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can overlap other elements.</a:t>
            </a:r>
            <a:endParaRPr sz="1800" u="sng">
              <a:solidFill>
                <a:srgbClr val="0170BA"/>
              </a:solidFill>
              <a:latin typeface="Trebuchet MS"/>
              <a:ea typeface="Trebuchet MS"/>
              <a:cs typeface="Trebuchet MS"/>
              <a:sym typeface="Trebuchet MS"/>
            </a:endParaRPr>
          </a:p>
        </p:txBody>
      </p:sp>
      <p:pic>
        <p:nvPicPr>
          <p:cNvPr id="836" name="Google Shape;836;p8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8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2" name="Google Shape;842;p8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relative positioned element is positioned relative to its normal position.</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h2.pos_left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h2.pos_right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843" name="Google Shape;843;p8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8" name="Google Shape;328;p8"/>
          <p:cNvSpPr txBox="1">
            <a:spLocks noGrp="1"/>
          </p:cNvSpPr>
          <p:nvPr>
            <p:ph type="title"/>
          </p:nvPr>
        </p:nvSpPr>
        <p:spPr>
          <a:xfrm>
            <a:off x="572574" y="1127263"/>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uses the HTML class attribute,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HTML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{text-align:center;}</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specify that only specific HTML elements should be affected by a class.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p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p.center {text-align:center;}</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 class name with a number!</a:t>
            </a:r>
            <a:endParaRPr sz="1800" b="0" i="1">
              <a:solidFill>
                <a:srgbClr val="F16524"/>
              </a:solidFill>
              <a:latin typeface="Trebuchet MS"/>
              <a:ea typeface="Trebuchet MS"/>
              <a:cs typeface="Trebuchet MS"/>
              <a:sym typeface="Trebuchet MS"/>
            </a:endParaRPr>
          </a:p>
        </p:txBody>
      </p:sp>
      <p:pic>
        <p:nvPicPr>
          <p:cNvPr id="329" name="Google Shape;329;p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9" name="Google Shape;849;p8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h2.pos_top{</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top:-50px; }</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Relatively positioned elements are often used as container blocks for absolutely positioned elements.</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50" name="Google Shape;850;p8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56" name="Google Shape;856;p8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Absolute Positioning</a:t>
            </a:r>
            <a:endParaRPr sz="1600" u="sng">
              <a:solidFill>
                <a:srgbClr val="0170BA"/>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0170BA"/>
                </a:solidFill>
                <a:latin typeface="Trebuchet MS"/>
                <a:ea typeface="Trebuchet MS"/>
                <a:cs typeface="Trebuchet MS"/>
                <a:sym typeface="Trebuchet MS"/>
              </a:rPr>
              <a:t>Example</a:t>
            </a:r>
            <a:endParaRPr sz="16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h2 {</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position:absolute;</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left:100px;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top:150px;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a:t>
            </a:r>
            <a:endParaRPr sz="1400" b="0">
              <a:solidFill>
                <a:srgbClr val="595959"/>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sz="1600" b="0">
              <a:solidFill>
                <a:srgbClr val="000000"/>
              </a:solidFill>
              <a:latin typeface="Trebuchet MS"/>
              <a:ea typeface="Trebuchet MS"/>
              <a:cs typeface="Trebuchet MS"/>
              <a:sym typeface="Trebuchet MS"/>
            </a:endParaRPr>
          </a:p>
          <a:p>
            <a:pPr marL="457200" lvl="0" indent="-330200" algn="l" rtl="0">
              <a:lnSpc>
                <a:spcPct val="100000"/>
              </a:lnSpc>
              <a:spcBef>
                <a:spcPts val="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can overlap other elements.</a:t>
            </a:r>
            <a:endParaRPr sz="16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857" name="Google Shape;857;p8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8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63" name="Google Shape;863;p8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elements are positioned outside the normal flow, they can overlap other elements.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z-index property specifies the stack order of an element (which element should be placed in front of, or behind, the others).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can have a positive or negative stack order: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64" name="Google Shape;864;p8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865" name="Google Shape;865;p85"/>
          <p:cNvSpPr txBox="1"/>
          <p:nvPr/>
        </p:nvSpPr>
        <p:spPr>
          <a:xfrm>
            <a:off x="1717125" y="3283925"/>
            <a:ext cx="3909000" cy="208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img {</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position:absolute;</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left:0px;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top:0px;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Z-index:-1;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8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71" name="Google Shape;871;p8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greater stack order is always in front of an element with a lower stack order.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two positioned elements overlap without a z-index specified, the element positioned last in the HTML code will be shown on top.</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72" name="Google Shape;872;p8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8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a:t>
            </a:r>
            <a:endParaRPr sz="3000">
              <a:solidFill>
                <a:srgbClr val="0170BA"/>
              </a:solidFill>
              <a:latin typeface="Trebuchet MS"/>
              <a:ea typeface="Trebuchet MS"/>
              <a:cs typeface="Trebuchet MS"/>
              <a:sym typeface="Trebuchet MS"/>
            </a:endParaRPr>
          </a:p>
        </p:txBody>
      </p:sp>
      <p:sp>
        <p:nvSpPr>
          <p:cNvPr id="878" name="Google Shape;878;p8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Color</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property is used to set the color of the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default color for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{color:blue;}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{color:#00ff00;}</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h2 {color:rgb(255,0,0);}</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879" name="Google Shape;879;p8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8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85" name="Google Shape;885;p8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Alignment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is used to set the horizontal alignment of a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Text can be centered, or aligned to the left or right, or justified.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text-align is set to "justify", each line is stretched so that every line has equal width, and the left and right margins are straight (like in magazines and newspapers).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{text-align:center;}</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p.date {text-align:right;}</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p.main {text-align:justify;}</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86" name="Google Shape;886;p8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8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2" name="Google Shape;892;p8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used to set or remove decorations from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 for design purposes: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 {text-decoration:none;}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also be used to decorate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{text-decoration:overline;}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h2 {text-decoration:line-through;}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h3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93" name="Google Shape;893;p8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9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9" name="Google Shape;899;p9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Text Transformation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text-transform property is used to specify uppercase and lowercase letters in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be used to turn everything into uppercase or lowercase letters, or capitalize the first letter of each word.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p.uppercase {text-transform:uppercase;}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p.lowercase {text-transform:lowercase;}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p.capitalize {text-transform:capitalize;}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00" name="Google Shape;900;p9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06" name="Google Shape;906;p9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Indentation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text-indent property is used to specify the indentation of the first line of a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{text-indent:50px;}</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Letter Spacing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letter-spacing</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characters in a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letter-spacing: 3px;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h1 { letter-spacing: -3px;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07" name="Google Shape;907;p9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9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13" name="Google Shape;913;p9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Line Height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line-height</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lines.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p.small { line-height: 0.8;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Direction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direction</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change the text direction.</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Example:</a:t>
            </a:r>
            <a:endParaRPr sz="1800">
              <a:solidFill>
                <a:srgbClr val="FF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direction: rtl; }</a:t>
            </a:r>
            <a:endParaRPr sz="1600" u="sng">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14" name="Google Shape;914;p9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35" name="Google Shape;335;p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a:t>
            </a:r>
            <a:endParaRPr sz="3000">
              <a:solidFill>
                <a:srgbClr val="0170BA"/>
              </a:solidFill>
              <a:latin typeface="Trebuchet MS"/>
              <a:ea typeface="Trebuchet MS"/>
              <a:cs typeface="Trebuchet MS"/>
              <a:sym typeface="Trebuchet MS"/>
            </a:endParaRPr>
          </a:p>
        </p:txBody>
      </p:sp>
      <p:sp>
        <p:nvSpPr>
          <p:cNvPr id="336" name="Google Shape;336;p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In CSS, selectors are patterns used to select the element(s) you want to style. There are my selector patterns in CSS.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 Selector</a:t>
            </a:r>
            <a:r>
              <a:rPr lang="en" sz="1800" b="0">
                <a:solidFill>
                  <a:srgbClr val="353535"/>
                </a:solidFill>
                <a:latin typeface="Trebuchet MS"/>
                <a:ea typeface="Trebuchet MS"/>
                <a:cs typeface="Trebuchet MS"/>
                <a:sym typeface="Trebuchet MS"/>
              </a:rPr>
              <a:t> : selects all the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a:solidFill>
                  <a:srgbClr val="F16524"/>
                </a:solidFill>
                <a:latin typeface="Trebuchet MS"/>
                <a:ea typeface="Trebuchet MS"/>
                <a:cs typeface="Trebuchet MS"/>
                <a:sym typeface="Trebuchet MS"/>
              </a:rPr>
              <a:t>css declaration;</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Element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select all the elements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p:txBody>
      </p:sp>
      <p:sp>
        <p:nvSpPr>
          <p:cNvPr id="337" name="Google Shape;337;p9"/>
          <p:cNvSpPr txBox="1"/>
          <p:nvPr/>
        </p:nvSpPr>
        <p:spPr>
          <a:xfrm>
            <a:off x="4280975" y="2266075"/>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endParaRPr sz="1800" b="0"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
        <p:nvSpPr>
          <p:cNvPr id="338" name="Google Shape;338;p9"/>
          <p:cNvSpPr txBox="1"/>
          <p:nvPr/>
        </p:nvSpPr>
        <p:spPr>
          <a:xfrm>
            <a:off x="4333325" y="3967200"/>
            <a:ext cx="4557900" cy="117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r>
              <a:rPr lang="en" sz="1600" b="0" i="0" u="none" strike="noStrike" cap="none">
                <a:solidFill>
                  <a:srgbClr val="595959"/>
                </a:solidFill>
                <a:latin typeface="Trebuchet MS"/>
                <a:ea typeface="Trebuchet MS"/>
                <a:cs typeface="Trebuchet MS"/>
                <a:sym typeface="Trebuchet MS"/>
              </a:rPr>
              <a:t>p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9144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9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0" name="Google Shape;920;p9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Spacing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word-spacing</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words in a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word-spacing: 10px;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Shadow</a:t>
            </a:r>
            <a:endParaRPr sz="1800" u="sng">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text-shadow</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adds shadows to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text-shadow: 3px 2px red;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21" name="Google Shape;921;p9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9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7" name="Google Shape;927;p9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Overflow</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text-overflow</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specifies how overflowed content that is not displayed should be signaled to the user.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	</a:t>
            </a:r>
            <a:r>
              <a:rPr lang="en" sz="1800" b="0">
                <a:solidFill>
                  <a:srgbClr val="595959"/>
                </a:solidFill>
                <a:latin typeface="Trebuchet MS"/>
                <a:ea typeface="Trebuchet MS"/>
                <a:cs typeface="Trebuchet MS"/>
                <a:sym typeface="Trebuchet MS"/>
              </a:rPr>
              <a:t>text-overflow: clip|ellipse|string|initial|inherit;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wrapping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CSS3</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word-wrap</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long words to be able to be broken and wrap onto the next line.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a:t>
            </a:r>
            <a:r>
              <a:rPr lang="en" sz="1800" b="0">
                <a:solidFill>
                  <a:srgbClr val="FF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word-wrap: normal|break-word|initial|inherit;</a:t>
            </a:r>
            <a:endParaRPr sz="1800" b="0">
              <a:solidFill>
                <a:srgbClr val="595959"/>
              </a:solidFill>
              <a:latin typeface="Trebuchet MS"/>
              <a:ea typeface="Trebuchet MS"/>
              <a:cs typeface="Trebuchet MS"/>
              <a:sym typeface="Trebuchet MS"/>
            </a:endParaRPr>
          </a:p>
          <a:p>
            <a:pPr marL="13716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Normal: break words only at allowed break points</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Break-word: allows unbreakable words to be broken</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28" name="Google Shape;928;p9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9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34" name="Google Shape;934;p9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breaking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CSS3</a:t>
            </a:r>
            <a:r>
              <a:rPr lang="en" sz="1800" b="0">
                <a:solidFill>
                  <a:srgbClr val="000000"/>
                </a:solidFill>
                <a:latin typeface="Trebuchet MS"/>
                <a:ea typeface="Trebuchet MS"/>
                <a:cs typeface="Trebuchet MS"/>
                <a:sym typeface="Trebuchet MS"/>
              </a:rPr>
              <a:t> </a:t>
            </a:r>
            <a:r>
              <a:rPr lang="en" sz="1800">
                <a:solidFill>
                  <a:srgbClr val="00B0F0"/>
                </a:solidFill>
                <a:latin typeface="Trebuchet MS"/>
                <a:ea typeface="Trebuchet MS"/>
                <a:cs typeface="Trebuchet MS"/>
                <a:sym typeface="Trebuchet MS"/>
              </a:rPr>
              <a:t>word-break </a:t>
            </a:r>
            <a:r>
              <a:rPr lang="en" sz="1800" b="0">
                <a:solidFill>
                  <a:srgbClr val="353535"/>
                </a:solidFill>
                <a:latin typeface="Trebuchet MS"/>
                <a:ea typeface="Trebuchet MS"/>
                <a:cs typeface="Trebuchet MS"/>
                <a:sym typeface="Trebuchet MS"/>
              </a:rPr>
              <a:t>property specifies line breaking rules for non-CJK scripts.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Tip: CJK scripts are Chinese, Japanese and Korean (“CJK”) scipt.</a:t>
            </a:r>
            <a:endParaRPr sz="1800" b="0" i="1">
              <a:solidFill>
                <a:srgbClr val="F16524"/>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	</a:t>
            </a:r>
            <a:r>
              <a:rPr lang="en" sz="1800" b="0">
                <a:solidFill>
                  <a:srgbClr val="595959"/>
                </a:solidFill>
                <a:latin typeface="Trebuchet MS"/>
                <a:ea typeface="Trebuchet MS"/>
                <a:cs typeface="Trebuchet MS"/>
                <a:sym typeface="Trebuchet MS"/>
              </a:rPr>
              <a:t>word-break: normal|break-all|keep-all|initial|inherit;</a:t>
            </a:r>
            <a:endParaRPr sz="1800" b="0">
              <a:solidFill>
                <a:srgbClr val="595959"/>
              </a:solidFill>
              <a:latin typeface="Trebuchet MS"/>
              <a:ea typeface="Trebuchet MS"/>
              <a:cs typeface="Trebuchet MS"/>
              <a:sym typeface="Trebuchet MS"/>
            </a:endParaRPr>
          </a:p>
          <a:p>
            <a:pPr marL="914400" lvl="1"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Normal: Default value, break words according to their usual rules.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Break-all: Lines may break between any two letters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Keep-all: Breaks are prohibited between pairs of letter.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35" name="Google Shape;935;p9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9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a:t>
            </a:r>
            <a:endParaRPr sz="3000">
              <a:solidFill>
                <a:srgbClr val="0170BA"/>
              </a:solidFill>
              <a:latin typeface="Trebuchet MS"/>
              <a:ea typeface="Trebuchet MS"/>
              <a:cs typeface="Trebuchet MS"/>
              <a:sym typeface="Trebuchet MS"/>
            </a:endParaRPr>
          </a:p>
        </p:txBody>
      </p:sp>
      <p:sp>
        <p:nvSpPr>
          <p:cNvPr id="941" name="Google Shape;941;p9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CSS font properties define the font family, boldness, size, and the style of a text.</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170BA"/>
              </a:buClr>
              <a:buSzPts val="1800"/>
              <a:buFont typeface="Trebuchet MS"/>
              <a:buChar char="❏"/>
            </a:pPr>
            <a:r>
              <a:rPr lang="en" sz="1800" u="sng">
                <a:solidFill>
                  <a:srgbClr val="0170BA"/>
                </a:solidFill>
                <a:latin typeface="Trebuchet MS"/>
                <a:ea typeface="Trebuchet MS"/>
                <a:cs typeface="Trebuchet MS"/>
                <a:sym typeface="Trebuchet MS"/>
              </a:rPr>
              <a:t>Difference Between Serif and Sans-serif Fonts</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42" name="Google Shape;942;p9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943" name="Google Shape;943;p96"/>
          <p:cNvPicPr preferRelativeResize="0"/>
          <p:nvPr/>
        </p:nvPicPr>
        <p:blipFill rotWithShape="1">
          <a:blip r:embed="rId4">
            <a:alphaModFix/>
          </a:blip>
          <a:srcRect/>
          <a:stretch/>
        </p:blipFill>
        <p:spPr>
          <a:xfrm>
            <a:off x="2676525" y="2571750"/>
            <a:ext cx="3790950" cy="1352550"/>
          </a:xfrm>
          <a:prstGeom prst="rect">
            <a:avLst/>
          </a:prstGeom>
          <a:noFill/>
          <a:ln>
            <a:noFill/>
          </a:ln>
        </p:spPr>
      </p:pic>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49" name="Google Shape;949;p9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Font Families</a:t>
            </a:r>
            <a:endParaRPr sz="1800" u="sng">
              <a:solidFill>
                <a:srgbClr val="0170BA"/>
              </a:solidFill>
              <a:latin typeface="Trebuchet MS"/>
              <a:ea typeface="Trebuchet MS"/>
              <a:cs typeface="Trebuchet MS"/>
              <a:sym typeface="Trebuchet MS"/>
            </a:endParaRPr>
          </a:p>
          <a:p>
            <a:pPr marL="457200" marR="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there are two types of font family names: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generic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group of font families with a similar look (like "Serif" or "Monospace")</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font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specific font family (like "Times New Roman" or "Arial")</a:t>
            </a: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FF0000"/>
                </a:solidFill>
                <a:latin typeface="Trebuchet MS"/>
                <a:ea typeface="Trebuchet MS"/>
                <a:cs typeface="Trebuchet MS"/>
                <a:sym typeface="Trebuchet MS"/>
              </a:rPr>
              <a:t/>
            </a:r>
            <a:br>
              <a:rPr lang="en" sz="1800">
                <a:solidFill>
                  <a:srgbClr val="FF0000"/>
                </a:solidFill>
                <a:latin typeface="Trebuchet MS"/>
                <a:ea typeface="Trebuchet MS"/>
                <a:cs typeface="Trebuchet MS"/>
                <a:sym typeface="Trebuchet MS"/>
              </a:rPr>
            </a:b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500" i="1">
                <a:solidFill>
                  <a:srgbClr val="F16524"/>
                </a:solidFill>
                <a:latin typeface="Trebuchet MS"/>
                <a:ea typeface="Trebuchet MS"/>
                <a:cs typeface="Trebuchet MS"/>
                <a:sym typeface="Trebuchet MS"/>
              </a:rPr>
              <a:t>Note</a:t>
            </a:r>
            <a:r>
              <a:rPr lang="en" sz="1500" b="0" i="1">
                <a:solidFill>
                  <a:srgbClr val="F16524"/>
                </a:solidFill>
                <a:latin typeface="Trebuchet MS"/>
                <a:ea typeface="Trebuchet MS"/>
                <a:cs typeface="Trebuchet MS"/>
                <a:sym typeface="Trebuchet MS"/>
              </a:rPr>
              <a:t>: On computer screens, sans-serif fonts are considered easier to read than serif fonts.</a:t>
            </a:r>
            <a:endParaRPr sz="15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950" name="Google Shape;950;p9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951" name="Google Shape;951;p97"/>
          <p:cNvPicPr preferRelativeResize="0"/>
          <p:nvPr/>
        </p:nvPicPr>
        <p:blipFill rotWithShape="1">
          <a:blip r:embed="rId4">
            <a:alphaModFix/>
          </a:blip>
          <a:srcRect/>
          <a:stretch/>
        </p:blipFill>
        <p:spPr>
          <a:xfrm>
            <a:off x="1089450" y="2930875"/>
            <a:ext cx="7062274" cy="1549075"/>
          </a:xfrm>
          <a:prstGeom prst="rect">
            <a:avLst/>
          </a:prstGeom>
          <a:noFill/>
          <a:ln>
            <a:noFill/>
          </a:ln>
        </p:spPr>
      </p:pic>
    </p:spTree>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Font Family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 family of a text is set with the font-family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the name of a font family is more than one word, it must be in quotation marks, like: "Times New Roman".</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More than one font family is specified in a comma-separated list:</a:t>
            </a:r>
            <a:endParaRPr sz="1800" b="0">
              <a:solidFill>
                <a:srgbClr val="000000"/>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font-family:"Times New Roman", Times, serif;}</a:t>
            </a: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9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64" name="Google Shape;964;p9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Font Size</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font-size property sets the size of the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Being able to manage the text size is important in web design. However, you should not use font size adjustments to make paragraphs look like headings, or headings look like paragraphs.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Always use the proper HTML tags, like &lt;h1&gt; - &lt;h6&gt; for headings and &lt;p&gt; for paragraphs.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font-size value can be an absolute, or relative size.</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65" name="Google Shape;965;p9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0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1" name="Google Shape;971;p10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{font-size:2.5em;} /* 40px/16=2.5em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h2 {font-size:1.875em;} /* 30px/16=1.875em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 {font-size:0.875em;} /* 14px/16=0.875em */</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text size in em is the same as the previous example in pixels. However, with the em size, it is possible to adjust the text size in all browsers.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Unfortunately, there is still a problem with older versions of IE. The text becomes larger than it should when made larger, and smaller than it should when made smaller.</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72" name="Google Shape;972;p10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0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8" name="Google Shape;978;p10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Use a Combination of Percent and Em</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solution that works in all browsers, is to set a default font-size in percent for the &lt;body&gt; element: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{font-size:100%;}</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{font-size:2.5em;}</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h2 {font-size:1.875em;}</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{font-size:0.875em;}</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Our code now works great! It shows the same text size in all browsers, and allows all browsers to zoom or resize the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b="0">
              <a:solidFill>
                <a:srgbClr val="0170BA"/>
              </a:solidFill>
              <a:latin typeface="Trebuchet MS"/>
              <a:ea typeface="Trebuchet MS"/>
              <a:cs typeface="Trebuchet MS"/>
              <a:sym typeface="Trebuchet MS"/>
            </a:endParaRPr>
          </a:p>
        </p:txBody>
      </p:sp>
      <p:pic>
        <p:nvPicPr>
          <p:cNvPr id="979" name="Google Shape;979;p10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0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a:t>
            </a:r>
            <a:endParaRPr sz="3000">
              <a:solidFill>
                <a:srgbClr val="0170BA"/>
              </a:solidFill>
              <a:latin typeface="Trebuchet MS"/>
              <a:ea typeface="Trebuchet MS"/>
              <a:cs typeface="Trebuchet MS"/>
              <a:sym typeface="Trebuchet MS"/>
            </a:endParaRPr>
          </a:p>
        </p:txBody>
      </p:sp>
      <p:sp>
        <p:nvSpPr>
          <p:cNvPr id="985" name="Google Shape;985;p10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Links can be styled in different ways.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Styling Links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styled with any CSS property (e.g. color, font-family, background, etc.).</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links can be styled differently depending on what </a:t>
            </a:r>
            <a:r>
              <a:rPr lang="en" sz="1800">
                <a:solidFill>
                  <a:srgbClr val="353535"/>
                </a:solidFill>
                <a:latin typeface="Trebuchet MS"/>
                <a:ea typeface="Trebuchet MS"/>
                <a:cs typeface="Trebuchet MS"/>
                <a:sym typeface="Trebuchet MS"/>
              </a:rPr>
              <a:t>state</a:t>
            </a:r>
            <a:r>
              <a:rPr lang="en" sz="1800" b="0">
                <a:solidFill>
                  <a:srgbClr val="353535"/>
                </a:solidFill>
                <a:latin typeface="Trebuchet MS"/>
                <a:ea typeface="Trebuchet MS"/>
                <a:cs typeface="Trebuchet MS"/>
                <a:sym typeface="Trebuchet MS"/>
              </a:rPr>
              <a:t> they are in.</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four links states are:</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a:link</a:t>
            </a:r>
            <a:r>
              <a:rPr lang="en" sz="1800" b="0">
                <a:solidFill>
                  <a:srgbClr val="353535"/>
                </a:solidFill>
                <a:latin typeface="Trebuchet MS"/>
                <a:ea typeface="Trebuchet MS"/>
                <a:cs typeface="Trebuchet MS"/>
                <a:sym typeface="Trebuchet MS"/>
              </a:rPr>
              <a:t> - a normal, unvisited link</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a:visited</a:t>
            </a:r>
            <a:r>
              <a:rPr lang="en" sz="1800" b="0">
                <a:solidFill>
                  <a:srgbClr val="353535"/>
                </a:solidFill>
                <a:latin typeface="Trebuchet MS"/>
                <a:ea typeface="Trebuchet MS"/>
                <a:cs typeface="Trebuchet MS"/>
                <a:sym typeface="Trebuchet MS"/>
              </a:rPr>
              <a:t> - a link the user has visited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353535"/>
                </a:solidFill>
                <a:latin typeface="Trebuchet MS"/>
                <a:ea typeface="Trebuchet MS"/>
                <a:cs typeface="Trebuchet MS"/>
                <a:sym typeface="Trebuchet MS"/>
              </a:rPr>
              <a:t> - a link when the user mouses over it</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353535"/>
                </a:solidFill>
                <a:latin typeface="Trebuchet MS"/>
                <a:ea typeface="Trebuchet MS"/>
                <a:cs typeface="Trebuchet MS"/>
                <a:sym typeface="Trebuchet MS"/>
              </a:rPr>
              <a:t> - a link the moment it is clicked</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86" name="Google Shape;986;p10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8976</Words>
  <Application>Microsoft Office PowerPoint</Application>
  <PresentationFormat>On-screen Show (16:9)</PresentationFormat>
  <Paragraphs>1242</Paragraphs>
  <Slides>133</Slides>
  <Notes>133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133</vt:i4>
      </vt:variant>
    </vt:vector>
  </HeadingPairs>
  <TitlesOfParts>
    <vt:vector size="139" baseType="lpstr">
      <vt:lpstr>Trebuchet MS</vt:lpstr>
      <vt:lpstr>Nunito</vt:lpstr>
      <vt:lpstr>Maven Pro</vt:lpstr>
      <vt:lpstr>Arial</vt:lpstr>
      <vt:lpstr>Lato</vt:lpstr>
      <vt:lpstr>Momentum</vt:lpstr>
      <vt:lpstr>CSS --  Cascading Style Sheet</vt:lpstr>
      <vt:lpstr>CSS Introduction</vt:lpstr>
      <vt:lpstr>CSS Syntax</vt:lpstr>
      <vt:lpstr>CSS Syntax (cont.)</vt:lpstr>
      <vt:lpstr>CSS Syntax (cont.)</vt:lpstr>
      <vt:lpstr>CSS Id &amp; Class</vt:lpstr>
      <vt:lpstr>CSS Id &amp; Class (cont.)</vt:lpstr>
      <vt:lpstr>CSS Id &amp; Class (cont.)</vt:lpstr>
      <vt:lpstr>CSS Selectors</vt:lpstr>
      <vt:lpstr>CSS Selectors (cont.)</vt:lpstr>
      <vt:lpstr>CSS Selectors (cont.)</vt:lpstr>
      <vt:lpstr>CSS Attribute Selectors </vt:lpstr>
      <vt:lpstr>CSS Attribute Selectors (cont.) </vt:lpstr>
      <vt:lpstr>CSS Attribute Selectors (cont.) </vt:lpstr>
      <vt:lpstr>CSS Attribute Selectors (cont.) </vt:lpstr>
      <vt:lpstr>CSS How to</vt:lpstr>
      <vt:lpstr>CSS How to (cont.)</vt:lpstr>
      <vt:lpstr>CSS How to (cont.)</vt:lpstr>
      <vt:lpstr>CSS How to (cont.)</vt:lpstr>
      <vt:lpstr>CSS How to (cont.)</vt:lpstr>
      <vt:lpstr>CSS How to (cont.)</vt:lpstr>
      <vt:lpstr>CSS How to (cont.)</vt:lpstr>
      <vt:lpstr>CSS How to (cont.)</vt:lpstr>
      <vt:lpstr>CSS How to (cont.)</vt:lpstr>
      <vt:lpstr>CSS Background</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Borders</vt:lpstr>
      <vt:lpstr>CSS Borders (cont.)</vt:lpstr>
      <vt:lpstr>CSS Borders (cont.)</vt:lpstr>
      <vt:lpstr>CSS Borders (cont.)</vt:lpstr>
      <vt:lpstr>CSS Borders (cont.)</vt:lpstr>
      <vt:lpstr>CSS Borders (cont.)</vt:lpstr>
      <vt:lpstr>CSS Borders (cont.)</vt:lpstr>
      <vt:lpstr>CSS Margin</vt:lpstr>
      <vt:lpstr>CSS Margin (cont.)</vt:lpstr>
      <vt:lpstr>CSS Margin (cont.)</vt:lpstr>
      <vt:lpstr>CSS Margin (cont.)</vt:lpstr>
      <vt:lpstr>CSS Padding </vt:lpstr>
      <vt:lpstr>CSS Padding (cont.) </vt:lpstr>
      <vt:lpstr>CSS Padding (cont.) </vt:lpstr>
      <vt:lpstr>CSS Padding (cont.) </vt:lpstr>
      <vt:lpstr>CSS Box Model</vt:lpstr>
      <vt:lpstr>CSS Box Model (cont.)</vt:lpstr>
      <vt:lpstr>CSS Box Model (cont.)</vt:lpstr>
      <vt:lpstr>CSS Box Model (cont.)</vt:lpstr>
      <vt:lpstr>CSS Box Model (cont.)</vt:lpstr>
      <vt:lpstr>CSS Box Model (cont.)</vt:lpstr>
      <vt:lpstr>CSS Display</vt:lpstr>
      <vt:lpstr>CSS Display (cont.)</vt:lpstr>
      <vt:lpstr>CSS Display (cont.)</vt:lpstr>
      <vt:lpstr>CSS Display (cont.)</vt:lpstr>
      <vt:lpstr>CSS Display (cont.)</vt:lpstr>
      <vt:lpstr>CSS Display (cont.)</vt:lpstr>
      <vt:lpstr>CSS Display (cont.)</vt:lpstr>
      <vt:lpstr>CSS Display (cont.)</vt:lpstr>
      <vt:lpstr>CSS Positioning</vt:lpstr>
      <vt:lpstr>CSS Positioning (cont.)</vt:lpstr>
      <vt:lpstr>CSS Positioning (cont.)</vt:lpstr>
      <vt:lpstr>CSS Positioning (cont.)</vt:lpstr>
      <vt:lpstr>CSS Positioning (cont.)</vt:lpstr>
      <vt:lpstr>CSS Positioning (cont.)</vt:lpstr>
      <vt:lpstr>CSS Positioning (cont.)</vt:lpstr>
      <vt:lpstr>CSS Positioning (cont.)</vt:lpstr>
      <vt:lpstr>CSS Text</vt:lpstr>
      <vt:lpstr>CSS Text (cont.)</vt:lpstr>
      <vt:lpstr>CSS Text (cont.)</vt:lpstr>
      <vt:lpstr>CSS Text (cont.)</vt:lpstr>
      <vt:lpstr>CSS Text (cont.)</vt:lpstr>
      <vt:lpstr>CSS Text (cont.)</vt:lpstr>
      <vt:lpstr>CSS Text (cont.)</vt:lpstr>
      <vt:lpstr>CSS Text (cont.)</vt:lpstr>
      <vt:lpstr>CSS Text (cont.)</vt:lpstr>
      <vt:lpstr>CSS Font</vt:lpstr>
      <vt:lpstr>CSS Font (cont.)</vt:lpstr>
      <vt:lpstr>CSS Font (cont.)</vt:lpstr>
      <vt:lpstr>CSS Font (cont.)</vt:lpstr>
      <vt:lpstr>CSS Font (cont.)</vt:lpstr>
      <vt:lpstr>CSS Font (cont.)</vt:lpstr>
      <vt:lpstr>CSS Link</vt:lpstr>
      <vt:lpstr>CSS Link (cont.)</vt:lpstr>
      <vt:lpstr>CSS Link (cont.)</vt:lpstr>
      <vt:lpstr>CSS Link (cont.)</vt:lpstr>
      <vt:lpstr>CSS List</vt:lpstr>
      <vt:lpstr>CSS List (cont.)</vt:lpstr>
      <vt:lpstr>CSS List (cont.)</vt:lpstr>
      <vt:lpstr>CSS List (cont.)</vt:lpstr>
      <vt:lpstr>CSS List (cont.)</vt:lpstr>
      <vt:lpstr>CSS List (cont.)</vt:lpstr>
      <vt:lpstr>CSS Table</vt:lpstr>
      <vt:lpstr>CSS Table (cont.)</vt:lpstr>
      <vt:lpstr>CSS Table (cont.)</vt:lpstr>
      <vt:lpstr>CSS Table (cont.)</vt:lpstr>
      <vt:lpstr>CSS Floating</vt:lpstr>
      <vt:lpstr>CSS Floating (cont.)</vt:lpstr>
      <vt:lpstr>CSS Floating (cont.)</vt:lpstr>
      <vt:lpstr>CSS Align </vt:lpstr>
      <vt:lpstr>CSS Align (cont.) </vt:lpstr>
      <vt:lpstr>CSS Align (cont.) </vt:lpstr>
      <vt:lpstr>CSS Pseudo-classes </vt:lpstr>
      <vt:lpstr>CSS Pseudo-classes (cont.) </vt:lpstr>
      <vt:lpstr>CSS Pseudo-classes (cont.) </vt:lpstr>
      <vt:lpstr>Translate has officially inspired me to learn French  Abby Author, NYC</vt:lpstr>
      <vt:lpstr>Translate has officially inspired me to learn French  Abby Author, NYC</vt:lpstr>
      <vt:lpstr>Translate has officially inspired me to learn French  Abby Author, NYC</vt:lpstr>
      <vt:lpstr>CSS Pseudo-element </vt:lpstr>
      <vt:lpstr>CSS Pseudo-element (cont.) </vt:lpstr>
      <vt:lpstr>CSS Pseudo-element (cont.) </vt:lpstr>
      <vt:lpstr>CSS Pseudo-element (cont.) </vt:lpstr>
      <vt:lpstr>CSS Pseudo-element (cont.) </vt:lpstr>
      <vt:lpstr>CSS Media Types </vt:lpstr>
      <vt:lpstr>CSS Media Types (cont.) </vt:lpstr>
      <vt:lpstr>CSS Media Types (cont.) </vt:lpstr>
      <vt:lpstr>Translate has officially inspired me to learn French  Abby Author, NYC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dc:title>
  <dc:creator>KSHRD</dc:creator>
  <cp:lastModifiedBy>KSHRD</cp:lastModifiedBy>
  <cp:revision>1</cp:revision>
  <dcterms:modified xsi:type="dcterms:W3CDTF">2019-10-21T11:01:55Z</dcterms:modified>
</cp:coreProperties>
</file>