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80" r:id="rId3"/>
    <p:sldId id="256" r:id="rId4"/>
    <p:sldId id="259" r:id="rId5"/>
    <p:sldId id="260" r:id="rId6"/>
    <p:sldId id="261" r:id="rId7"/>
    <p:sldId id="262" r:id="rId8"/>
    <p:sldId id="258" r:id="rId9"/>
    <p:sldId id="257" r:id="rId10"/>
    <p:sldId id="264" r:id="rId11"/>
    <p:sldId id="265" r:id="rId12"/>
    <p:sldId id="266" r:id="rId13"/>
    <p:sldId id="267" r:id="rId14"/>
    <p:sldId id="279" r:id="rId15"/>
    <p:sldId id="272" r:id="rId16"/>
    <p:sldId id="273" r:id="rId17"/>
    <p:sldId id="277" r:id="rId18"/>
    <p:sldId id="276" r:id="rId19"/>
    <p:sldId id="275" r:id="rId20"/>
    <p:sldId id="2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FC0F-2CD7-42EC-84D7-23EFD57BBFAB}" v="1059" dt="2022-10-27T21:16:39.701"/>
    <p1510:client id="{6895D705-E95F-25FF-5294-825E2D784B17}" v="61" dt="2022-10-27T19:02:46.781"/>
    <p1510:client id="{DA64B965-5F81-4797-82D1-9A65A7BC5509}" v="3" dt="2022-10-27T23:54:0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7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4705C-DD4F-4956-A83F-BCA799CE7FC5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0D0CF-4BF8-4C76-8EF2-15F86656ECAA}">
      <dgm:prSet/>
      <dgm:spPr/>
      <dgm:t>
        <a:bodyPr/>
        <a:lstStyle/>
        <a:p>
          <a:r>
            <a:rPr lang="fr-CA"/>
            <a:t>Les principaux problèmes relevés</a:t>
          </a:r>
          <a:endParaRPr lang="en-US"/>
        </a:p>
      </dgm:t>
    </dgm:pt>
    <dgm:pt modelId="{4D9A461F-1AAD-4338-93F9-6DDA34270F7D}" type="parTrans" cxnId="{7906DF28-D9A2-4F57-B44F-7FD335B6E37B}">
      <dgm:prSet/>
      <dgm:spPr/>
      <dgm:t>
        <a:bodyPr/>
        <a:lstStyle/>
        <a:p>
          <a:endParaRPr lang="en-US"/>
        </a:p>
      </dgm:t>
    </dgm:pt>
    <dgm:pt modelId="{E40C8668-9390-42D2-A585-C704A6223DA2}" type="sibTrans" cxnId="{7906DF28-D9A2-4F57-B44F-7FD335B6E37B}">
      <dgm:prSet/>
      <dgm:spPr/>
      <dgm:t>
        <a:bodyPr/>
        <a:lstStyle/>
        <a:p>
          <a:endParaRPr lang="en-US"/>
        </a:p>
      </dgm:t>
    </dgm:pt>
    <dgm:pt modelId="{9C7E97EC-36B3-45D2-9DE6-984841966396}">
      <dgm:prSet/>
      <dgm:spPr/>
      <dgm:t>
        <a:bodyPr/>
        <a:lstStyle/>
        <a:p>
          <a:r>
            <a:rPr lang="fr-CA" dirty="0"/>
            <a:t>Manque d’un système de réservations</a:t>
          </a:r>
          <a:endParaRPr lang="en-US" dirty="0"/>
        </a:p>
      </dgm:t>
    </dgm:pt>
    <dgm:pt modelId="{BB2F57D6-81EA-4E51-8743-1CA6051212E9}" type="parTrans" cxnId="{849ADDBF-3680-4B99-A461-94899A26B516}">
      <dgm:prSet/>
      <dgm:spPr/>
      <dgm:t>
        <a:bodyPr/>
        <a:lstStyle/>
        <a:p>
          <a:endParaRPr lang="en-US"/>
        </a:p>
      </dgm:t>
    </dgm:pt>
    <dgm:pt modelId="{82610352-68B9-4B85-A540-BDDFF41E7244}" type="sibTrans" cxnId="{849ADDBF-3680-4B99-A461-94899A26B516}">
      <dgm:prSet/>
      <dgm:spPr/>
      <dgm:t>
        <a:bodyPr/>
        <a:lstStyle/>
        <a:p>
          <a:endParaRPr lang="en-US"/>
        </a:p>
      </dgm:t>
    </dgm:pt>
    <dgm:pt modelId="{04DE8E62-E20F-48CF-A0AC-1CB8CB4B8B47}">
      <dgm:prSet/>
      <dgm:spPr/>
      <dgm:t>
        <a:bodyPr/>
        <a:lstStyle/>
        <a:p>
          <a:r>
            <a:rPr lang="fr-CA" dirty="0"/>
            <a:t>Manque d’un système de ventes en ligne(produits)</a:t>
          </a:r>
          <a:endParaRPr lang="en-US" dirty="0"/>
        </a:p>
      </dgm:t>
    </dgm:pt>
    <dgm:pt modelId="{F1DA96B3-F6FF-4F04-B88D-957AC91185CD}" type="parTrans" cxnId="{911AF914-2338-4020-A475-5DA0A5B8150D}">
      <dgm:prSet/>
      <dgm:spPr/>
      <dgm:t>
        <a:bodyPr/>
        <a:lstStyle/>
        <a:p>
          <a:endParaRPr lang="en-US"/>
        </a:p>
      </dgm:t>
    </dgm:pt>
    <dgm:pt modelId="{12B349D4-66A6-46F0-BFB2-4414FBAB4C05}" type="sibTrans" cxnId="{911AF914-2338-4020-A475-5DA0A5B8150D}">
      <dgm:prSet/>
      <dgm:spPr/>
      <dgm:t>
        <a:bodyPr/>
        <a:lstStyle/>
        <a:p>
          <a:endParaRPr lang="en-US"/>
        </a:p>
      </dgm:t>
    </dgm:pt>
    <dgm:pt modelId="{A9356EC6-70D7-466F-AE9D-1D8C62F2C8E6}" type="pres">
      <dgm:prSet presAssocID="{7B94705C-DD4F-4956-A83F-BCA799CE7FC5}" presName="Name0" presStyleCnt="0">
        <dgm:presLayoutVars>
          <dgm:dir/>
          <dgm:animLvl val="lvl"/>
          <dgm:resizeHandles val="exact"/>
        </dgm:presLayoutVars>
      </dgm:prSet>
      <dgm:spPr/>
    </dgm:pt>
    <dgm:pt modelId="{2A3C838A-17B0-458C-A7C6-736E0EE0D1CD}" type="pres">
      <dgm:prSet presAssocID="{8750D0CF-4BF8-4C76-8EF2-15F86656ECAA}" presName="boxAndChildren" presStyleCnt="0"/>
      <dgm:spPr/>
    </dgm:pt>
    <dgm:pt modelId="{61234720-F456-456B-A863-31D69A30353E}" type="pres">
      <dgm:prSet presAssocID="{8750D0CF-4BF8-4C76-8EF2-15F86656ECAA}" presName="parentTextBox" presStyleLbl="node1" presStyleIdx="0" presStyleCnt="1"/>
      <dgm:spPr/>
    </dgm:pt>
    <dgm:pt modelId="{57F49C66-7590-41C5-9D97-02D3723BF0A5}" type="pres">
      <dgm:prSet presAssocID="{8750D0CF-4BF8-4C76-8EF2-15F86656ECAA}" presName="entireBox" presStyleLbl="node1" presStyleIdx="0" presStyleCnt="1"/>
      <dgm:spPr/>
    </dgm:pt>
    <dgm:pt modelId="{5E502B82-1EE5-41BF-AF2D-21963EDD3D88}" type="pres">
      <dgm:prSet presAssocID="{8750D0CF-4BF8-4C76-8EF2-15F86656ECAA}" presName="descendantBox" presStyleCnt="0"/>
      <dgm:spPr/>
    </dgm:pt>
    <dgm:pt modelId="{C8123B51-568C-4328-A7C4-9FE6C70DE8DA}" type="pres">
      <dgm:prSet presAssocID="{9C7E97EC-36B3-45D2-9DE6-984841966396}" presName="childTextBox" presStyleLbl="fgAccFollowNode1" presStyleIdx="0" presStyleCnt="2">
        <dgm:presLayoutVars>
          <dgm:bulletEnabled val="1"/>
        </dgm:presLayoutVars>
      </dgm:prSet>
      <dgm:spPr/>
    </dgm:pt>
    <dgm:pt modelId="{1B597A5D-545E-466F-8635-10A6E7C7A0C1}" type="pres">
      <dgm:prSet presAssocID="{04DE8E62-E20F-48CF-A0AC-1CB8CB4B8B47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911AF914-2338-4020-A475-5DA0A5B8150D}" srcId="{8750D0CF-4BF8-4C76-8EF2-15F86656ECAA}" destId="{04DE8E62-E20F-48CF-A0AC-1CB8CB4B8B47}" srcOrd="1" destOrd="0" parTransId="{F1DA96B3-F6FF-4F04-B88D-957AC91185CD}" sibTransId="{12B349D4-66A6-46F0-BFB2-4414FBAB4C05}"/>
    <dgm:cxn modelId="{7906DF28-D9A2-4F57-B44F-7FD335B6E37B}" srcId="{7B94705C-DD4F-4956-A83F-BCA799CE7FC5}" destId="{8750D0CF-4BF8-4C76-8EF2-15F86656ECAA}" srcOrd="0" destOrd="0" parTransId="{4D9A461F-1AAD-4338-93F9-6DDA34270F7D}" sibTransId="{E40C8668-9390-42D2-A585-C704A6223DA2}"/>
    <dgm:cxn modelId="{A8A8DA3E-F1AF-4C12-A5FC-7E5E6E93CC8F}" type="presOf" srcId="{9C7E97EC-36B3-45D2-9DE6-984841966396}" destId="{C8123B51-568C-4328-A7C4-9FE6C70DE8DA}" srcOrd="0" destOrd="0" presId="urn:microsoft.com/office/officeart/2005/8/layout/process4"/>
    <dgm:cxn modelId="{8B598D5E-1784-4C62-B68A-E5E3740813EE}" type="presOf" srcId="{8750D0CF-4BF8-4C76-8EF2-15F86656ECAA}" destId="{61234720-F456-456B-A863-31D69A30353E}" srcOrd="0" destOrd="0" presId="urn:microsoft.com/office/officeart/2005/8/layout/process4"/>
    <dgm:cxn modelId="{2A3A4772-20E6-4A54-806B-25B7D7CE4B11}" type="presOf" srcId="{04DE8E62-E20F-48CF-A0AC-1CB8CB4B8B47}" destId="{1B597A5D-545E-466F-8635-10A6E7C7A0C1}" srcOrd="0" destOrd="0" presId="urn:microsoft.com/office/officeart/2005/8/layout/process4"/>
    <dgm:cxn modelId="{18679D55-E7A4-4BC7-BD5A-81FBA9427800}" type="presOf" srcId="{8750D0CF-4BF8-4C76-8EF2-15F86656ECAA}" destId="{57F49C66-7590-41C5-9D97-02D3723BF0A5}" srcOrd="1" destOrd="0" presId="urn:microsoft.com/office/officeart/2005/8/layout/process4"/>
    <dgm:cxn modelId="{849ADDBF-3680-4B99-A461-94899A26B516}" srcId="{8750D0CF-4BF8-4C76-8EF2-15F86656ECAA}" destId="{9C7E97EC-36B3-45D2-9DE6-984841966396}" srcOrd="0" destOrd="0" parTransId="{BB2F57D6-81EA-4E51-8743-1CA6051212E9}" sibTransId="{82610352-68B9-4B85-A540-BDDFF41E7244}"/>
    <dgm:cxn modelId="{8F7FA2D6-9BCF-4141-ABDA-BDDE7594EA62}" type="presOf" srcId="{7B94705C-DD4F-4956-A83F-BCA799CE7FC5}" destId="{A9356EC6-70D7-466F-AE9D-1D8C62F2C8E6}" srcOrd="0" destOrd="0" presId="urn:microsoft.com/office/officeart/2005/8/layout/process4"/>
    <dgm:cxn modelId="{75074CE2-0766-4146-A370-3AC8748DCB6B}" type="presParOf" srcId="{A9356EC6-70D7-466F-AE9D-1D8C62F2C8E6}" destId="{2A3C838A-17B0-458C-A7C6-736E0EE0D1CD}" srcOrd="0" destOrd="0" presId="urn:microsoft.com/office/officeart/2005/8/layout/process4"/>
    <dgm:cxn modelId="{85DDDE9B-7717-4D67-B12C-28AD9CC3BFFA}" type="presParOf" srcId="{2A3C838A-17B0-458C-A7C6-736E0EE0D1CD}" destId="{61234720-F456-456B-A863-31D69A30353E}" srcOrd="0" destOrd="0" presId="urn:microsoft.com/office/officeart/2005/8/layout/process4"/>
    <dgm:cxn modelId="{0F0EFCEF-77E1-478E-A592-1F23EC8724C3}" type="presParOf" srcId="{2A3C838A-17B0-458C-A7C6-736E0EE0D1CD}" destId="{57F49C66-7590-41C5-9D97-02D3723BF0A5}" srcOrd="1" destOrd="0" presId="urn:microsoft.com/office/officeart/2005/8/layout/process4"/>
    <dgm:cxn modelId="{4A8D59F7-BA36-4E26-9837-C316AAD1A79C}" type="presParOf" srcId="{2A3C838A-17B0-458C-A7C6-736E0EE0D1CD}" destId="{5E502B82-1EE5-41BF-AF2D-21963EDD3D88}" srcOrd="2" destOrd="0" presId="urn:microsoft.com/office/officeart/2005/8/layout/process4"/>
    <dgm:cxn modelId="{38AAA987-3445-4F20-9DF8-0566D63146B1}" type="presParOf" srcId="{5E502B82-1EE5-41BF-AF2D-21963EDD3D88}" destId="{C8123B51-568C-4328-A7C4-9FE6C70DE8DA}" srcOrd="0" destOrd="0" presId="urn:microsoft.com/office/officeart/2005/8/layout/process4"/>
    <dgm:cxn modelId="{9AD4422C-5B30-4948-82A6-22CE290A846D}" type="presParOf" srcId="{5E502B82-1EE5-41BF-AF2D-21963EDD3D88}" destId="{1B597A5D-545E-466F-8635-10A6E7C7A0C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736D81-FE91-4B07-9721-7610E0CCE54C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DA5955-47AF-445C-8A7B-62C4117442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des activités du type : un client qui prend un rendez-vous ou fait une annulation après le rendez-vous ou alors fait un changement de date d’un rendez-vous.</a:t>
          </a:r>
          <a:endParaRPr lang="en-US" dirty="0"/>
        </a:p>
      </dgm:t>
    </dgm:pt>
    <dgm:pt modelId="{966CE277-3590-4BD6-846A-9CE5B6DDB961}" type="parTrans" cxnId="{89044757-5A69-4733-8A5C-6BED9E92F684}">
      <dgm:prSet/>
      <dgm:spPr/>
      <dgm:t>
        <a:bodyPr/>
        <a:lstStyle/>
        <a:p>
          <a:endParaRPr lang="en-US"/>
        </a:p>
      </dgm:t>
    </dgm:pt>
    <dgm:pt modelId="{0EDA3A7D-9936-4D72-BA43-C7A1C617F49E}" type="sibTrans" cxnId="{89044757-5A69-4733-8A5C-6BED9E92F684}">
      <dgm:prSet/>
      <dgm:spPr/>
      <dgm:t>
        <a:bodyPr/>
        <a:lstStyle/>
        <a:p>
          <a:endParaRPr lang="en-US"/>
        </a:p>
      </dgm:t>
    </dgm:pt>
    <dgm:pt modelId="{7C581341-E952-4636-962C-A73655FFD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des activités d’un client qui fait un achat des produits capillaires</a:t>
          </a:r>
          <a:endParaRPr lang="en-US" dirty="0"/>
        </a:p>
      </dgm:t>
    </dgm:pt>
    <dgm:pt modelId="{78B4A028-5FD3-4714-9480-4CD55DEF9F4F}" type="parTrans" cxnId="{5F838B24-EBD8-4203-B3A1-5212FD9C48E1}">
      <dgm:prSet/>
      <dgm:spPr/>
      <dgm:t>
        <a:bodyPr/>
        <a:lstStyle/>
        <a:p>
          <a:endParaRPr lang="en-US"/>
        </a:p>
      </dgm:t>
    </dgm:pt>
    <dgm:pt modelId="{9024BECD-22DD-4A32-A943-2FEBEB673530}" type="sibTrans" cxnId="{5F838B24-EBD8-4203-B3A1-5212FD9C48E1}">
      <dgm:prSet/>
      <dgm:spPr/>
      <dgm:t>
        <a:bodyPr/>
        <a:lstStyle/>
        <a:p>
          <a:endParaRPr lang="en-US"/>
        </a:p>
      </dgm:t>
    </dgm:pt>
    <dgm:pt modelId="{E402AB1F-557E-4933-98E2-F99AD08278FD}" type="pres">
      <dgm:prSet presAssocID="{89736D81-FE91-4B07-9721-7610E0CCE54C}" presName="vert0" presStyleCnt="0">
        <dgm:presLayoutVars>
          <dgm:dir/>
          <dgm:animOne val="branch"/>
          <dgm:animLvl val="lvl"/>
        </dgm:presLayoutVars>
      </dgm:prSet>
      <dgm:spPr/>
    </dgm:pt>
    <dgm:pt modelId="{23BB1C53-CF9F-42B3-87F1-004452919205}" type="pres">
      <dgm:prSet presAssocID="{E9DA5955-47AF-445C-8A7B-62C411744249}" presName="thickLine" presStyleLbl="alignNode1" presStyleIdx="0" presStyleCnt="2"/>
      <dgm:spPr/>
    </dgm:pt>
    <dgm:pt modelId="{80D95B74-DCFC-4327-A9D4-1455B12E3928}" type="pres">
      <dgm:prSet presAssocID="{E9DA5955-47AF-445C-8A7B-62C411744249}" presName="horz1" presStyleCnt="0"/>
      <dgm:spPr/>
    </dgm:pt>
    <dgm:pt modelId="{24848D7E-C78F-4F57-B773-71EF6B9F518B}" type="pres">
      <dgm:prSet presAssocID="{E9DA5955-47AF-445C-8A7B-62C411744249}" presName="tx1" presStyleLbl="revTx" presStyleIdx="0" presStyleCnt="2"/>
      <dgm:spPr/>
    </dgm:pt>
    <dgm:pt modelId="{28296E87-5B71-4B63-96CA-B5B88CE45CEF}" type="pres">
      <dgm:prSet presAssocID="{E9DA5955-47AF-445C-8A7B-62C411744249}" presName="vert1" presStyleCnt="0"/>
      <dgm:spPr/>
    </dgm:pt>
    <dgm:pt modelId="{16DD942D-7292-431B-88B1-0545956E78A6}" type="pres">
      <dgm:prSet presAssocID="{7C581341-E952-4636-962C-A73655FFDB90}" presName="thickLine" presStyleLbl="alignNode1" presStyleIdx="1" presStyleCnt="2"/>
      <dgm:spPr/>
    </dgm:pt>
    <dgm:pt modelId="{5E3266D4-EC2B-44DD-A09A-A07694938D15}" type="pres">
      <dgm:prSet presAssocID="{7C581341-E952-4636-962C-A73655FFDB90}" presName="horz1" presStyleCnt="0"/>
      <dgm:spPr/>
    </dgm:pt>
    <dgm:pt modelId="{749D18AF-A9DF-41CD-81A8-4138324532F5}" type="pres">
      <dgm:prSet presAssocID="{7C581341-E952-4636-962C-A73655FFDB90}" presName="tx1" presStyleLbl="revTx" presStyleIdx="1" presStyleCnt="2"/>
      <dgm:spPr/>
    </dgm:pt>
    <dgm:pt modelId="{FEBB5DB8-13A3-4815-A142-A05C134B2867}" type="pres">
      <dgm:prSet presAssocID="{7C581341-E952-4636-962C-A73655FFDB90}" presName="vert1" presStyleCnt="0"/>
      <dgm:spPr/>
    </dgm:pt>
  </dgm:ptLst>
  <dgm:cxnLst>
    <dgm:cxn modelId="{5F838B24-EBD8-4203-B3A1-5212FD9C48E1}" srcId="{89736D81-FE91-4B07-9721-7610E0CCE54C}" destId="{7C581341-E952-4636-962C-A73655FFDB90}" srcOrd="1" destOrd="0" parTransId="{78B4A028-5FD3-4714-9480-4CD55DEF9F4F}" sibTransId="{9024BECD-22DD-4A32-A943-2FEBEB673530}"/>
    <dgm:cxn modelId="{783D6B52-E867-47D4-9047-1469BBAB9463}" type="presOf" srcId="{7C581341-E952-4636-962C-A73655FFDB90}" destId="{749D18AF-A9DF-41CD-81A8-4138324532F5}" srcOrd="0" destOrd="0" presId="urn:microsoft.com/office/officeart/2008/layout/LinedList"/>
    <dgm:cxn modelId="{89044757-5A69-4733-8A5C-6BED9E92F684}" srcId="{89736D81-FE91-4B07-9721-7610E0CCE54C}" destId="{E9DA5955-47AF-445C-8A7B-62C411744249}" srcOrd="0" destOrd="0" parTransId="{966CE277-3590-4BD6-846A-9CE5B6DDB961}" sibTransId="{0EDA3A7D-9936-4D72-BA43-C7A1C617F49E}"/>
    <dgm:cxn modelId="{9EA88BEB-03B1-4BD1-99B3-CFBF5A0F782A}" type="presOf" srcId="{89736D81-FE91-4B07-9721-7610E0CCE54C}" destId="{E402AB1F-557E-4933-98E2-F99AD08278FD}" srcOrd="0" destOrd="0" presId="urn:microsoft.com/office/officeart/2008/layout/LinedList"/>
    <dgm:cxn modelId="{089E05FE-5CB1-4FE9-A362-F55638D0E015}" type="presOf" srcId="{E9DA5955-47AF-445C-8A7B-62C411744249}" destId="{24848D7E-C78F-4F57-B773-71EF6B9F518B}" srcOrd="0" destOrd="0" presId="urn:microsoft.com/office/officeart/2008/layout/LinedList"/>
    <dgm:cxn modelId="{8BCB49AF-7DC8-46D6-932D-44DAA5DA04C3}" type="presParOf" srcId="{E402AB1F-557E-4933-98E2-F99AD08278FD}" destId="{23BB1C53-CF9F-42B3-87F1-004452919205}" srcOrd="0" destOrd="0" presId="urn:microsoft.com/office/officeart/2008/layout/LinedList"/>
    <dgm:cxn modelId="{A3D36AEE-9F8D-4D91-B2DD-FB0D7EAE08A7}" type="presParOf" srcId="{E402AB1F-557E-4933-98E2-F99AD08278FD}" destId="{80D95B74-DCFC-4327-A9D4-1455B12E3928}" srcOrd="1" destOrd="0" presId="urn:microsoft.com/office/officeart/2008/layout/LinedList"/>
    <dgm:cxn modelId="{8240A146-4E0F-45C6-A26E-1F1CA35482A7}" type="presParOf" srcId="{80D95B74-DCFC-4327-A9D4-1455B12E3928}" destId="{24848D7E-C78F-4F57-B773-71EF6B9F518B}" srcOrd="0" destOrd="0" presId="urn:microsoft.com/office/officeart/2008/layout/LinedList"/>
    <dgm:cxn modelId="{05300596-07EA-4F23-8C70-66C4DAA93D0F}" type="presParOf" srcId="{80D95B74-DCFC-4327-A9D4-1455B12E3928}" destId="{28296E87-5B71-4B63-96CA-B5B88CE45CEF}" srcOrd="1" destOrd="0" presId="urn:microsoft.com/office/officeart/2008/layout/LinedList"/>
    <dgm:cxn modelId="{B31A783B-948E-48A5-B1DE-568446DBBFFE}" type="presParOf" srcId="{E402AB1F-557E-4933-98E2-F99AD08278FD}" destId="{16DD942D-7292-431B-88B1-0545956E78A6}" srcOrd="2" destOrd="0" presId="urn:microsoft.com/office/officeart/2008/layout/LinedList"/>
    <dgm:cxn modelId="{7BBC557B-B837-4815-8AA3-B9C8C3CB005A}" type="presParOf" srcId="{E402AB1F-557E-4933-98E2-F99AD08278FD}" destId="{5E3266D4-EC2B-44DD-A09A-A07694938D15}" srcOrd="3" destOrd="0" presId="urn:microsoft.com/office/officeart/2008/layout/LinedList"/>
    <dgm:cxn modelId="{B5A79FAC-C08F-4696-BCFD-A3FA99DA0DCC}" type="presParOf" srcId="{5E3266D4-EC2B-44DD-A09A-A07694938D15}" destId="{749D18AF-A9DF-41CD-81A8-4138324532F5}" srcOrd="0" destOrd="0" presId="urn:microsoft.com/office/officeart/2008/layout/LinedList"/>
    <dgm:cxn modelId="{64C95B71-8CBA-426D-8BE7-C70692FBCCB0}" type="presParOf" srcId="{5E3266D4-EC2B-44DD-A09A-A07694938D15}" destId="{FEBB5DB8-13A3-4815-A142-A05C134B28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49C66-7590-41C5-9D97-02D3723BF0A5}">
      <dsp:nvSpPr>
        <dsp:cNvPr id="0" name=""/>
        <dsp:cNvSpPr/>
      </dsp:nvSpPr>
      <dsp:spPr>
        <a:xfrm>
          <a:off x="0" y="0"/>
          <a:ext cx="6364224" cy="5513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5800" kern="1200"/>
            <a:t>Les principaux problèmes relevés</a:t>
          </a:r>
          <a:endParaRPr lang="en-US" sz="5800" kern="1200"/>
        </a:p>
      </dsp:txBody>
      <dsp:txXfrm>
        <a:off x="0" y="0"/>
        <a:ext cx="6364224" cy="2977469"/>
      </dsp:txXfrm>
    </dsp:sp>
    <dsp:sp modelId="{C8123B51-568C-4328-A7C4-9FE6C70DE8DA}">
      <dsp:nvSpPr>
        <dsp:cNvPr id="0" name=""/>
        <dsp:cNvSpPr/>
      </dsp:nvSpPr>
      <dsp:spPr>
        <a:xfrm>
          <a:off x="0" y="2867192"/>
          <a:ext cx="3182112" cy="25363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Manque d’un système de réservations</a:t>
          </a:r>
          <a:endParaRPr lang="en-US" sz="3500" kern="1200" dirty="0"/>
        </a:p>
      </dsp:txBody>
      <dsp:txXfrm>
        <a:off x="0" y="2867192"/>
        <a:ext cx="3182112" cy="2536362"/>
      </dsp:txXfrm>
    </dsp:sp>
    <dsp:sp modelId="{1B597A5D-545E-466F-8635-10A6E7C7A0C1}">
      <dsp:nvSpPr>
        <dsp:cNvPr id="0" name=""/>
        <dsp:cNvSpPr/>
      </dsp:nvSpPr>
      <dsp:spPr>
        <a:xfrm>
          <a:off x="3182112" y="2867192"/>
          <a:ext cx="3182112" cy="25363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Manque d’un système de ventes en ligne(produits)</a:t>
          </a:r>
          <a:endParaRPr lang="en-US" sz="3500" kern="1200" dirty="0"/>
        </a:p>
      </dsp:txBody>
      <dsp:txXfrm>
        <a:off x="3182112" y="2867192"/>
        <a:ext cx="3182112" cy="253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B1C53-CF9F-42B3-87F1-004452919205}">
      <dsp:nvSpPr>
        <dsp:cNvPr id="0" name=""/>
        <dsp:cNvSpPr/>
      </dsp:nvSpPr>
      <dsp:spPr>
        <a:xfrm>
          <a:off x="0" y="0"/>
          <a:ext cx="531454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48D7E-C78F-4F57-B773-71EF6B9F518B}">
      <dsp:nvSpPr>
        <dsp:cNvPr id="0" name=""/>
        <dsp:cNvSpPr/>
      </dsp:nvSpPr>
      <dsp:spPr>
        <a:xfrm>
          <a:off x="0" y="0"/>
          <a:ext cx="5314543" cy="168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kern="1200" dirty="0"/>
            <a:t>des activités du type : un client qui prend un rendez-vous ou fait une annulation après le rendez-vous ou alors fait un changement de date d’un rendez-vous.</a:t>
          </a:r>
          <a:endParaRPr lang="en-US" sz="2000" kern="1200" dirty="0"/>
        </a:p>
      </dsp:txBody>
      <dsp:txXfrm>
        <a:off x="0" y="0"/>
        <a:ext cx="5314543" cy="1687960"/>
      </dsp:txXfrm>
    </dsp:sp>
    <dsp:sp modelId="{16DD942D-7292-431B-88B1-0545956E78A6}">
      <dsp:nvSpPr>
        <dsp:cNvPr id="0" name=""/>
        <dsp:cNvSpPr/>
      </dsp:nvSpPr>
      <dsp:spPr>
        <a:xfrm>
          <a:off x="0" y="1687960"/>
          <a:ext cx="531454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D18AF-A9DF-41CD-81A8-4138324532F5}">
      <dsp:nvSpPr>
        <dsp:cNvPr id="0" name=""/>
        <dsp:cNvSpPr/>
      </dsp:nvSpPr>
      <dsp:spPr>
        <a:xfrm>
          <a:off x="0" y="1687960"/>
          <a:ext cx="5314543" cy="168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kern="1200" dirty="0"/>
            <a:t>des activités d’un client qui fait un achat des produits capillaires</a:t>
          </a:r>
          <a:endParaRPr lang="en-US" sz="2000" kern="1200" dirty="0"/>
        </a:p>
      </dsp:txBody>
      <dsp:txXfrm>
        <a:off x="0" y="1687960"/>
        <a:ext cx="5314543" cy="1687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BD4A-E7EC-4C39-B709-B2B4BA4E1A7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7AEE-4284-49C0-892F-76F46902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17AEE-4284-49C0-892F-76F4690292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17AEE-4284-49C0-892F-76F4690292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Loupe montrant des performances en baisse">
            <a:extLst>
              <a:ext uri="{FF2B5EF4-FFF2-40B4-BE49-F238E27FC236}">
                <a16:creationId xmlns:a16="http://schemas.microsoft.com/office/drawing/2014/main" id="{39582102-7100-71ED-FDE3-7B7D81977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A40F2-742C-ABC5-6F2B-2B597DA4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Etude </a:t>
            </a:r>
            <a:r>
              <a:rPr lang="en-US" sz="4200" err="1">
                <a:solidFill>
                  <a:srgbClr val="FFFFFF"/>
                </a:solidFill>
              </a:rPr>
              <a:t>préliminaire</a:t>
            </a:r>
            <a:r>
              <a:rPr lang="en-US" sz="4200">
                <a:solidFill>
                  <a:srgbClr val="FFFFFF"/>
                </a:solidFill>
              </a:rPr>
              <a:t> et </a:t>
            </a:r>
            <a:r>
              <a:rPr lang="en-US" sz="4200" err="1">
                <a:solidFill>
                  <a:srgbClr val="FFFFFF"/>
                </a:solidFill>
              </a:rPr>
              <a:t>analyse</a:t>
            </a:r>
            <a:r>
              <a:rPr lang="en-US" sz="4200">
                <a:solidFill>
                  <a:srgbClr val="FFFFFF"/>
                </a:solidFill>
              </a:rPr>
              <a:t> des exigences du </a:t>
            </a:r>
            <a:r>
              <a:rPr lang="en-US" sz="4200" err="1">
                <a:solidFill>
                  <a:srgbClr val="FFFFFF"/>
                </a:solidFill>
              </a:rPr>
              <a:t>système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50560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A95C-D510-EBD3-280E-8CD2C417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CA" i="1" dirty="0">
                <a:ea typeface="+mj-lt"/>
                <a:cs typeface="+mj-lt"/>
              </a:rPr>
              <a:t>Le processus étudié comportait: </a:t>
            </a:r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EFABF-D06E-D010-9258-835AAFD02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0" r="1909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A17CC-E619-161B-FBA3-247A6BBB4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468839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15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A95C-D510-EBD3-280E-8CD2C417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631" y="1129084"/>
            <a:ext cx="3239545" cy="1960157"/>
          </a:xfrm>
        </p:spPr>
        <p:txBody>
          <a:bodyPr>
            <a:normAutofit/>
          </a:bodyPr>
          <a:lstStyle/>
          <a:p>
            <a:r>
              <a:rPr lang="fr-CA" sz="4000" i="1" dirty="0">
                <a:cs typeface="Calibri Light"/>
              </a:rPr>
              <a:t>Causes des problèmes</a:t>
            </a:r>
            <a:endParaRPr lang="en-US" sz="4000" i="1" dirty="0"/>
          </a:p>
        </p:txBody>
      </p:sp>
      <p:pic>
        <p:nvPicPr>
          <p:cNvPr id="20" name="Picture 19" descr="Appareil mobile avec applications">
            <a:extLst>
              <a:ext uri="{FF2B5EF4-FFF2-40B4-BE49-F238E27FC236}">
                <a16:creationId xmlns:a16="http://schemas.microsoft.com/office/drawing/2014/main" id="{523F66BA-C486-A087-51C5-084ECE791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84" r="-2" b="-2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1C6A-6CAB-350B-201D-55CE8AB0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949" y="3236181"/>
            <a:ext cx="3951227" cy="2195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400" dirty="0">
                <a:latin typeface="Calibri Light"/>
                <a:cs typeface="Calibri Light"/>
              </a:rPr>
              <a:t>le manque d’applications informatiques dans la gestion du salon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r>
              <a:rPr lang="fr-CA" sz="2400" dirty="0">
                <a:latin typeface="Calibri Light"/>
                <a:cs typeface="Calibri Light"/>
              </a:rPr>
              <a:t>le peu des technologies utilisées</a:t>
            </a:r>
            <a:endParaRPr lang="en-US"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438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39CF-AA8E-BE77-182A-E27C25CE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BED6D-567A-ABE5-36EF-DC37628E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33400"/>
            <a:ext cx="101155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B4DC-0638-53A2-E930-20A67F17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9FA86-A2CA-13C8-E2D0-7E4DECDB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85775"/>
            <a:ext cx="97250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3F5AD-2BD0-3A92-0B5B-276608DA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de la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faisabilité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1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EB3F6-5DD0-F97A-1634-6852541D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fr-CA" sz="4000" dirty="0">
                <a:solidFill>
                  <a:srgbClr val="FFFFFF"/>
                </a:solidFill>
                <a:cs typeface="Calibri Light"/>
              </a:rPr>
              <a:t>Principaux objectifs du processus et du système d’information qui le supportent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 </a:t>
            </a:r>
            <a:endParaRPr lang="en-US" sz="4000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80D1-3AD3-125E-5F93-DD8ED724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fr-CA" sz="2400" dirty="0">
                <a:solidFill>
                  <a:srgbClr val="FEFFFF"/>
                </a:solidFill>
                <a:ea typeface="+mn-lt"/>
                <a:cs typeface="+mn-lt"/>
              </a:rPr>
              <a:t>Un site web qui peux gérer le rendez-vous d’un client, aussi gérer l’annulation et changement de date.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fr-CA" sz="2400" dirty="0">
              <a:solidFill>
                <a:srgbClr val="FEFFFF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fr-CA" sz="2400" dirty="0">
                <a:solidFill>
                  <a:srgbClr val="FEFFFF"/>
                </a:solidFill>
                <a:ea typeface="+mn-lt"/>
                <a:cs typeface="+mn-lt"/>
              </a:rPr>
              <a:t>Une base de données sera nécessaire pour une meilleure gestion</a:t>
            </a:r>
            <a:endParaRPr lang="en-US" sz="2000" dirty="0">
              <a:solidFill>
                <a:srgbClr val="FEFFFF"/>
              </a:solidFill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fr-CA" sz="2400" dirty="0">
              <a:solidFill>
                <a:srgbClr val="FEFFFF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fr-CA" sz="2400" dirty="0">
                <a:solidFill>
                  <a:srgbClr val="FEFFFF"/>
                </a:solidFill>
                <a:ea typeface="+mn-lt"/>
                <a:cs typeface="+mn-lt"/>
              </a:rPr>
              <a:t>Un système de vente qui permet aux clients de faire des achats en ligne.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fr-CA" sz="2400" dirty="0">
              <a:solidFill>
                <a:srgbClr val="FEFFFF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fr-CA" sz="2400" dirty="0">
                <a:solidFill>
                  <a:srgbClr val="FEFFFF"/>
                </a:solidFill>
                <a:ea typeface="+mn-lt"/>
                <a:cs typeface="+mn-lt"/>
              </a:rPr>
              <a:t>Budget estimé entre 5000 et 10 000$.</a:t>
            </a:r>
            <a:endParaRPr lang="en-US" sz="2400" dirty="0">
              <a:solidFill>
                <a:srgbClr val="FE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28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075FE-49BB-D426-490F-36976019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345810"/>
            <a:ext cx="5650537" cy="1325563"/>
          </a:xfrm>
        </p:spPr>
        <p:txBody>
          <a:bodyPr>
            <a:noAutofit/>
          </a:bodyPr>
          <a:lstStyle/>
          <a:p>
            <a:r>
              <a:rPr lang="en-US" sz="3600" i="1" dirty="0" err="1">
                <a:cs typeface="Calibri Light"/>
              </a:rPr>
              <a:t>Création</a:t>
            </a:r>
            <a:r>
              <a:rPr lang="en-US" sz="3600" i="1" dirty="0">
                <a:cs typeface="Calibri Light"/>
              </a:rPr>
              <a:t> </a:t>
            </a:r>
            <a:r>
              <a:rPr lang="en-US" sz="3600" i="1" dirty="0" err="1">
                <a:cs typeface="Calibri Light"/>
              </a:rPr>
              <a:t>d’une</a:t>
            </a:r>
            <a:r>
              <a:rPr lang="en-US" sz="3600" i="1" dirty="0">
                <a:cs typeface="Calibri Light"/>
              </a:rPr>
              <a:t> application de gestion du salon de coiffure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6F05-4E92-8442-DBD8-3F1A4994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83604"/>
            <a:ext cx="5092194" cy="42637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200" b="1" dirty="0" err="1">
                <a:ea typeface="+mn-lt"/>
                <a:cs typeface="+mn-lt"/>
              </a:rPr>
              <a:t>L’objectif</a:t>
            </a:r>
            <a:r>
              <a:rPr lang="en-US" sz="2200" b="1" dirty="0">
                <a:ea typeface="+mn-lt"/>
                <a:cs typeface="+mn-lt"/>
              </a:rPr>
              <a:t> de </a:t>
            </a:r>
            <a:r>
              <a:rPr lang="en-US" sz="2200" b="1" dirty="0" err="1">
                <a:ea typeface="+mn-lt"/>
                <a:cs typeface="+mn-lt"/>
              </a:rPr>
              <a:t>l'application</a:t>
            </a:r>
            <a:r>
              <a:rPr lang="en-US" sz="2200" b="1" dirty="0">
                <a:ea typeface="+mn-lt"/>
                <a:cs typeface="+mn-lt"/>
              </a:rPr>
              <a:t>: </a:t>
            </a:r>
            <a:endParaRPr lang="en-US" sz="2200" b="1" dirty="0"/>
          </a:p>
          <a:p>
            <a:pPr>
              <a:spcBef>
                <a:spcPct val="0"/>
              </a:spcBef>
            </a:pPr>
            <a:r>
              <a:rPr lang="en-US" sz="2200" dirty="0" err="1">
                <a:ea typeface="+mn-lt"/>
                <a:cs typeface="+mn-lt"/>
              </a:rPr>
              <a:t>favoriser</a:t>
            </a:r>
            <a:r>
              <a:rPr lang="en-US" sz="2200" dirty="0">
                <a:ea typeface="+mn-lt"/>
                <a:cs typeface="+mn-lt"/>
              </a:rPr>
              <a:t> la </a:t>
            </a:r>
            <a:r>
              <a:rPr lang="en-US" sz="2200" dirty="0" err="1">
                <a:ea typeface="+mn-lt"/>
                <a:cs typeface="+mn-lt"/>
              </a:rPr>
              <a:t>réservation</a:t>
            </a:r>
            <a:r>
              <a:rPr lang="en-US" sz="2200" dirty="0">
                <a:ea typeface="+mn-lt"/>
                <a:cs typeface="+mn-lt"/>
              </a:rPr>
              <a:t> des </a:t>
            </a:r>
            <a:r>
              <a:rPr lang="en-US" sz="2200" dirty="0" err="1">
                <a:ea typeface="+mn-lt"/>
                <a:cs typeface="+mn-lt"/>
              </a:rPr>
              <a:t>rendez-vous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ligne</a:t>
            </a:r>
            <a:endParaRPr lang="en-US" sz="2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2200" dirty="0" err="1">
                <a:ea typeface="+mn-lt"/>
                <a:cs typeface="+mn-lt"/>
              </a:rPr>
              <a:t>offrir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façon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d’acheter</a:t>
            </a:r>
            <a:r>
              <a:rPr lang="en-US" sz="2200" dirty="0">
                <a:ea typeface="+mn-lt"/>
                <a:cs typeface="+mn-lt"/>
              </a:rPr>
              <a:t> des </a:t>
            </a:r>
            <a:r>
              <a:rPr lang="en-US" sz="2200" dirty="0" err="1">
                <a:ea typeface="+mn-lt"/>
                <a:cs typeface="+mn-lt"/>
              </a:rPr>
              <a:t>produits</a:t>
            </a:r>
            <a:r>
              <a:rPr lang="en-US" sz="2200" dirty="0">
                <a:ea typeface="+mn-lt"/>
                <a:cs typeface="+mn-lt"/>
              </a:rPr>
              <a:t> de </a:t>
            </a:r>
            <a:r>
              <a:rPr lang="en-US" sz="2200" dirty="0" err="1">
                <a:ea typeface="+mn-lt"/>
                <a:cs typeface="+mn-lt"/>
              </a:rPr>
              <a:t>soins</a:t>
            </a:r>
            <a:r>
              <a:rPr lang="en-US" sz="2200" dirty="0">
                <a:ea typeface="+mn-lt"/>
                <a:cs typeface="+mn-lt"/>
              </a:rPr>
              <a:t> par </a:t>
            </a:r>
            <a:r>
              <a:rPr lang="en-US" sz="2200" dirty="0" err="1">
                <a:ea typeface="+mn-lt"/>
                <a:cs typeface="+mn-lt"/>
              </a:rPr>
              <a:t>l’application</a:t>
            </a:r>
            <a:endParaRPr lang="en-US" sz="2200" dirty="0"/>
          </a:p>
          <a:p>
            <a:pPr marL="0" indent="0">
              <a:spcBef>
                <a:spcPct val="0"/>
              </a:spcBef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ea typeface="+mn-lt"/>
                <a:cs typeface="+mn-lt"/>
              </a:rPr>
              <a:t>L’avantage</a:t>
            </a:r>
            <a:r>
              <a:rPr lang="en-US" sz="2200" b="1" dirty="0">
                <a:ea typeface="+mn-lt"/>
                <a:cs typeface="+mn-lt"/>
              </a:rPr>
              <a:t> de </a:t>
            </a:r>
            <a:r>
              <a:rPr lang="en-US" sz="2200" b="1" dirty="0" err="1">
                <a:ea typeface="+mn-lt"/>
                <a:cs typeface="+mn-lt"/>
              </a:rPr>
              <a:t>l’application</a:t>
            </a:r>
            <a:r>
              <a:rPr lang="en-US" sz="2200" b="1" dirty="0">
                <a:ea typeface="+mn-lt"/>
                <a:cs typeface="+mn-lt"/>
              </a:rPr>
              <a:t>: 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dirty="0" err="1">
                <a:ea typeface="+mn-lt"/>
                <a:cs typeface="+mn-lt"/>
              </a:rPr>
              <a:t>offrir</a:t>
            </a:r>
            <a:r>
              <a:rPr lang="en-US" sz="2200" dirty="0">
                <a:ea typeface="+mn-lt"/>
                <a:cs typeface="+mn-lt"/>
              </a:rPr>
              <a:t> aux </a:t>
            </a:r>
            <a:r>
              <a:rPr lang="en-US" sz="2200" dirty="0" err="1">
                <a:ea typeface="+mn-lt"/>
                <a:cs typeface="+mn-lt"/>
              </a:rPr>
              <a:t>utilisateurs</a:t>
            </a:r>
            <a:r>
              <a:rPr lang="en-US" sz="2200" dirty="0">
                <a:ea typeface="+mn-lt"/>
                <a:cs typeface="+mn-lt"/>
              </a:rPr>
              <a:t> les </a:t>
            </a:r>
            <a:r>
              <a:rPr lang="en-US" sz="2200" dirty="0" err="1">
                <a:ea typeface="+mn-lt"/>
                <a:cs typeface="+mn-lt"/>
              </a:rPr>
              <a:t>outils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nécessaires</a:t>
            </a:r>
            <a:r>
              <a:rPr lang="en-US" sz="2200" dirty="0">
                <a:ea typeface="+mn-lt"/>
                <a:cs typeface="+mn-lt"/>
              </a:rPr>
              <a:t> pour inciter les clients à prendre plus de </a:t>
            </a:r>
            <a:r>
              <a:rPr lang="en-US" sz="2200" dirty="0" err="1">
                <a:ea typeface="+mn-lt"/>
                <a:cs typeface="+mn-lt"/>
              </a:rPr>
              <a:t>rendez-vous</a:t>
            </a:r>
            <a:r>
              <a:rPr lang="en-US" sz="2200" dirty="0">
                <a:ea typeface="+mn-lt"/>
                <a:cs typeface="+mn-lt"/>
              </a:rPr>
              <a:t> et à faire plus </a:t>
            </a:r>
            <a:r>
              <a:rPr lang="en-US" sz="2200" dirty="0" err="1">
                <a:ea typeface="+mn-lt"/>
                <a:cs typeface="+mn-lt"/>
              </a:rPr>
              <a:t>d’achats</a:t>
            </a:r>
            <a:r>
              <a:rPr lang="en-US" sz="2200" dirty="0">
                <a:ea typeface="+mn-lt"/>
                <a:cs typeface="+mn-lt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dirty="0">
                <a:ea typeface="+mn-lt"/>
                <a:cs typeface="+mn-lt"/>
              </a:rPr>
              <a:t>aider le salon à </a:t>
            </a:r>
            <a:r>
              <a:rPr lang="en-US" sz="2200" dirty="0" err="1">
                <a:ea typeface="+mn-lt"/>
                <a:cs typeface="+mn-lt"/>
              </a:rPr>
              <a:t>facilement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gérer</a:t>
            </a:r>
            <a:r>
              <a:rPr lang="en-US" sz="2200" dirty="0">
                <a:ea typeface="+mn-lt"/>
                <a:cs typeface="+mn-lt"/>
              </a:rPr>
              <a:t> les ventes.</a:t>
            </a:r>
            <a:endParaRPr lang="en-US" sz="2200" dirty="0"/>
          </a:p>
          <a:p>
            <a:pPr marL="0">
              <a:spcBef>
                <a:spcPct val="0"/>
              </a:spcBef>
            </a:pP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E564A10C-47E9-9D16-E20D-27C302A6E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r="26030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0" name="Arc 3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837CA9-16AD-C875-607C-7838A5857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0" r="17118" b="-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86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A080A9-1A0F-9039-7B78-0B13378C8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78" y="246580"/>
            <a:ext cx="9778043" cy="64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D75FE-8837-DDF1-0190-EAA0AE7B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35" y="308225"/>
            <a:ext cx="9955658" cy="63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45083-3608-9B15-C7D8-39B6F6E0A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" b="8155"/>
          <a:stretch/>
        </p:blipFill>
        <p:spPr>
          <a:xfrm>
            <a:off x="503434" y="964831"/>
            <a:ext cx="11198831" cy="5744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DCA31-2E80-E586-8403-7EA2853AE6D1}"/>
              </a:ext>
            </a:extLst>
          </p:cNvPr>
          <p:cNvSpPr txBox="1"/>
          <p:nvPr/>
        </p:nvSpPr>
        <p:spPr>
          <a:xfrm>
            <a:off x="678093" y="318499"/>
            <a:ext cx="1084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Echéancier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EC538A-B946-169A-6A7B-D3549974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Composition de </a:t>
            </a:r>
            <a:r>
              <a:rPr lang="en-US" sz="4000" dirty="0" err="1">
                <a:solidFill>
                  <a:srgbClr val="FFFFFF"/>
                </a:solidFill>
              </a:rPr>
              <a:t>l’équipe</a:t>
            </a:r>
            <a:r>
              <a:rPr lang="en-US" sz="4000" dirty="0">
                <a:solidFill>
                  <a:srgbClr val="FFFFFF"/>
                </a:solidFill>
              </a:rPr>
              <a:t> du </a:t>
            </a:r>
            <a:r>
              <a:rPr lang="en-US" sz="4000" dirty="0" err="1">
                <a:solidFill>
                  <a:srgbClr val="FFFFFF"/>
                </a:solidFill>
              </a:rPr>
              <a:t>projet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D2540F9-E656-B0D3-3709-2C6616B4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3205537"/>
            <a:ext cx="5589703" cy="351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Notre </a:t>
            </a:r>
            <a:r>
              <a:rPr lang="en-US" sz="2000" dirty="0" err="1"/>
              <a:t>équipe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composée</a:t>
            </a:r>
            <a:r>
              <a:rPr lang="en-US" sz="2000" dirty="0"/>
              <a:t> de trois </a:t>
            </a:r>
            <a:r>
              <a:rPr lang="en-US" sz="2000" dirty="0" err="1"/>
              <a:t>étudiants</a:t>
            </a:r>
            <a:r>
              <a:rPr lang="en-US" sz="2000" dirty="0"/>
              <a:t> : Jing Lu, Sofiane, Rodrigue.</a:t>
            </a:r>
          </a:p>
          <a:p>
            <a:pPr marL="0" indent="0">
              <a:buNone/>
            </a:pPr>
            <a:r>
              <a:rPr lang="en-US" sz="2000" dirty="0"/>
              <a:t>Nous </a:t>
            </a:r>
            <a:r>
              <a:rPr lang="en-US" sz="2000" dirty="0" err="1"/>
              <a:t>suivons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formation continue “</a:t>
            </a:r>
            <a:r>
              <a:rPr lang="en-US" sz="2000" dirty="0" err="1"/>
              <a:t>Développement</a:t>
            </a:r>
            <a:r>
              <a:rPr lang="en-US" sz="2000" dirty="0"/>
              <a:t> de </a:t>
            </a:r>
            <a:r>
              <a:rPr lang="en-US" sz="2000" dirty="0" err="1"/>
              <a:t>logiciels</a:t>
            </a:r>
            <a:r>
              <a:rPr lang="en-US" sz="2000" dirty="0"/>
              <a:t>” au Collège de Maisonneuve.</a:t>
            </a:r>
          </a:p>
          <a:p>
            <a:pPr marL="0" indent="0">
              <a:buNone/>
            </a:pPr>
            <a:r>
              <a:rPr lang="en-US" sz="2000" dirty="0"/>
              <a:t>Ce travail </a:t>
            </a:r>
            <a:r>
              <a:rPr lang="en-US" sz="2000" dirty="0" err="1"/>
              <a:t>rentre</a:t>
            </a:r>
            <a:r>
              <a:rPr lang="en-US" sz="2000" dirty="0"/>
              <a:t> dans le cadre de </a:t>
            </a:r>
            <a:r>
              <a:rPr lang="en-US" sz="2000" dirty="0" err="1"/>
              <a:t>notre</a:t>
            </a:r>
            <a:r>
              <a:rPr lang="en-US" sz="2000" dirty="0"/>
              <a:t> </a:t>
            </a:r>
            <a:r>
              <a:rPr lang="en-US" sz="2000" dirty="0" err="1"/>
              <a:t>cours</a:t>
            </a:r>
            <a:r>
              <a:rPr lang="en-US" sz="2000" dirty="0"/>
              <a:t> de </a:t>
            </a:r>
            <a:r>
              <a:rPr lang="en-US" sz="2000" dirty="0" err="1"/>
              <a:t>Développement</a:t>
            </a:r>
            <a:r>
              <a:rPr lang="en-US" sz="2000" dirty="0"/>
              <a:t> de </a:t>
            </a:r>
            <a:r>
              <a:rPr lang="en-US" sz="2000" dirty="0" err="1"/>
              <a:t>systèmes</a:t>
            </a:r>
            <a:r>
              <a:rPr lang="en-US" sz="2000" dirty="0"/>
              <a:t>, dans </a:t>
            </a:r>
            <a:r>
              <a:rPr lang="en-US" sz="2000" dirty="0" err="1"/>
              <a:t>lequel</a:t>
            </a:r>
            <a:r>
              <a:rPr lang="en-US" sz="2000" dirty="0"/>
              <a:t> nous </a:t>
            </a:r>
            <a:r>
              <a:rPr lang="en-US" sz="2000" dirty="0" err="1"/>
              <a:t>devons</a:t>
            </a:r>
            <a:r>
              <a:rPr lang="en-US" sz="2000" dirty="0"/>
              <a:t> identifier la transformation d’un </a:t>
            </a:r>
            <a:r>
              <a:rPr lang="en-US" sz="2000" dirty="0" err="1"/>
              <a:t>processus</a:t>
            </a:r>
            <a:r>
              <a:rPr lang="en-US" sz="2000" dirty="0"/>
              <a:t> </a:t>
            </a:r>
            <a:r>
              <a:rPr lang="en-US" sz="2000" dirty="0" err="1"/>
              <a:t>d’affaires</a:t>
            </a:r>
            <a:r>
              <a:rPr lang="en-US" sz="2000" dirty="0"/>
              <a:t> et </a:t>
            </a:r>
            <a:r>
              <a:rPr lang="en-US" sz="2000" dirty="0" err="1"/>
              <a:t>accomplir</a:t>
            </a:r>
            <a:r>
              <a:rPr lang="en-US" sz="2000" dirty="0"/>
              <a:t> le </a:t>
            </a:r>
            <a:r>
              <a:rPr lang="en-US" sz="2000" dirty="0" err="1"/>
              <a:t>développement</a:t>
            </a:r>
            <a:r>
              <a:rPr lang="en-US" sz="2000" dirty="0"/>
              <a:t> d’un </a:t>
            </a:r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d’information</a:t>
            </a:r>
            <a:r>
              <a:rPr lang="en-US" sz="2000" dirty="0"/>
              <a:t>.</a:t>
            </a:r>
          </a:p>
        </p:txBody>
      </p:sp>
      <p:pic>
        <p:nvPicPr>
          <p:cNvPr id="20" name="Content Placeholder 19" descr="Logo&#10;&#10;Description automatically generated">
            <a:extLst>
              <a:ext uri="{FF2B5EF4-FFF2-40B4-BE49-F238E27FC236}">
                <a16:creationId xmlns:a16="http://schemas.microsoft.com/office/drawing/2014/main" id="{6BA374A1-D8C4-AE0B-5DAF-46C6E744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835" y="5071974"/>
            <a:ext cx="1626979" cy="1554858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59493379-F02F-B87C-3CEA-ED711CEF8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6" y="3318506"/>
            <a:ext cx="3812273" cy="10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E8026-6D2F-938E-706C-92205F4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5"/>
            <a:ext cx="8147713" cy="4147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attention,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à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bientôt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pour la suite!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144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 dirty="0" err="1">
                <a:ea typeface="+mj-lt"/>
                <a:cs typeface="+mj-lt"/>
              </a:rPr>
              <a:t>Offre</a:t>
            </a:r>
            <a:r>
              <a:rPr lang="en-CA" sz="7200" dirty="0">
                <a:ea typeface="+mj-lt"/>
                <a:cs typeface="+mj-lt"/>
              </a:rPr>
              <a:t> de Service</a:t>
            </a:r>
            <a:r>
              <a:rPr lang="fr-FR" sz="7200" dirty="0">
                <a:ea typeface="+mj-lt"/>
                <a:cs typeface="+mj-lt"/>
              </a:rPr>
              <a:t> </a:t>
            </a:r>
            <a:endParaRPr lang="fr-FR" sz="7200" dirty="0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dirty="0">
                <a:ea typeface="+mn-lt"/>
                <a:cs typeface="+mn-lt"/>
              </a:rPr>
              <a:t>Atelier de coiffure</a:t>
            </a:r>
            <a:endParaRPr lang="en-US" sz="2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2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8499" y="411480"/>
            <a:ext cx="11312669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1" dirty="0" err="1"/>
              <a:t>Historique</a:t>
            </a:r>
            <a:r>
              <a:rPr lang="en-US" sz="4000" b="1" i="1" dirty="0"/>
              <a:t> de </a:t>
            </a:r>
            <a:r>
              <a:rPr lang="en-US" sz="4000" b="1" i="1" dirty="0" err="1"/>
              <a:t>l’entreprise</a:t>
            </a:r>
            <a:r>
              <a:rPr lang="en-US" sz="4000" b="1" i="1" dirty="0"/>
              <a:t> </a:t>
            </a:r>
          </a:p>
          <a:p>
            <a:pPr algn="l"/>
            <a:endParaRPr lang="en-US" sz="3600" dirty="0"/>
          </a:p>
        </p:txBody>
      </p:sp>
      <p:sp>
        <p:nvSpPr>
          <p:cNvPr id="144" name="Rectangle 1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B4638F-488D-8795-E92D-39F207D70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5" name="Rectangle 1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Nom</a:t>
            </a:r>
            <a:r>
              <a:rPr lang="en-US" sz="1800" i="1" dirty="0"/>
              <a:t>: Atelier de coiffure</a:t>
            </a:r>
            <a:endParaRPr lang="en-US" sz="1800" dirty="0"/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Lieu: Montréal</a:t>
            </a:r>
            <a:endParaRPr lang="en-US" sz="1800" dirty="0"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Date </a:t>
            </a:r>
            <a:r>
              <a:rPr lang="en-US" sz="1800" dirty="0" err="1"/>
              <a:t>création</a:t>
            </a:r>
            <a:r>
              <a:rPr lang="en-US" sz="1800" dirty="0"/>
              <a:t>: </a:t>
            </a:r>
            <a:r>
              <a:rPr lang="en-US" sz="1800" dirty="0" err="1"/>
              <a:t>Juin</a:t>
            </a:r>
            <a:r>
              <a:rPr lang="en-US" sz="1800" dirty="0"/>
              <a:t> 2018</a:t>
            </a:r>
            <a:endParaRPr lang="en-US" sz="1800" dirty="0"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d'employés</a:t>
            </a:r>
            <a:r>
              <a:rPr lang="en-US" sz="1800" dirty="0"/>
              <a:t>: 5</a:t>
            </a:r>
            <a:endParaRPr lang="en-US" sz="1800" dirty="0"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Objectif 1: </a:t>
            </a:r>
            <a:r>
              <a:rPr lang="en-US" sz="1800" dirty="0" err="1"/>
              <a:t>offrir</a:t>
            </a:r>
            <a:r>
              <a:rPr lang="en-US" sz="1800" dirty="0"/>
              <a:t> le </a:t>
            </a:r>
            <a:r>
              <a:rPr lang="en-US" sz="1800" dirty="0" err="1"/>
              <a:t>meilleur</a:t>
            </a:r>
            <a:r>
              <a:rPr lang="en-US" sz="1800" dirty="0"/>
              <a:t> service</a:t>
            </a:r>
            <a:endParaRPr lang="en-US" sz="1800" dirty="0"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Objectif 2: </a:t>
            </a:r>
            <a:r>
              <a:rPr lang="en-US" sz="1800" dirty="0" err="1"/>
              <a:t>Doubler</a:t>
            </a:r>
            <a:r>
              <a:rPr lang="en-US" sz="1800" dirty="0"/>
              <a:t> chiffre </a:t>
            </a:r>
            <a:r>
              <a:rPr lang="en-US" sz="1800" dirty="0" err="1"/>
              <a:t>d’affaire</a:t>
            </a:r>
            <a:r>
              <a:rPr lang="en-US" sz="1800" dirty="0"/>
              <a:t> </a:t>
            </a:r>
            <a:r>
              <a:rPr lang="en-US" sz="1800" dirty="0" err="1"/>
              <a:t>d’ici</a:t>
            </a:r>
            <a:r>
              <a:rPr lang="en-US" sz="1800" dirty="0"/>
              <a:t> </a:t>
            </a:r>
            <a:r>
              <a:rPr lang="en-US" sz="1800" dirty="0" err="1"/>
              <a:t>l’an</a:t>
            </a:r>
            <a:r>
              <a:rPr lang="en-US" sz="1800" dirty="0"/>
              <a:t> 2024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93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483" y="-82193"/>
            <a:ext cx="5003515" cy="2143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1" dirty="0" err="1"/>
              <a:t>Principales</a:t>
            </a:r>
            <a:r>
              <a:rPr lang="en-US" sz="4000" b="1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i="1" kern="1200" dirty="0" err="1">
                <a:latin typeface="+mj-lt"/>
                <a:ea typeface="+mj-ea"/>
                <a:cs typeface="+mj-cs"/>
              </a:rPr>
              <a:t>réalisations</a:t>
            </a:r>
            <a:r>
              <a:rPr lang="en-US" sz="4000" b="1" i="1" kern="1200" dirty="0">
                <a:latin typeface="+mj-lt"/>
                <a:ea typeface="+mj-ea"/>
                <a:cs typeface="+mj-cs"/>
              </a:rPr>
              <a:t> </a:t>
            </a:r>
          </a:p>
          <a:p>
            <a:pPr algn="l"/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Clients </a:t>
            </a:r>
            <a:r>
              <a:rPr lang="en-US" sz="2200" dirty="0" err="1">
                <a:solidFill>
                  <a:schemeClr val="bg1"/>
                </a:solidFill>
              </a:rPr>
              <a:t>fidèles</a:t>
            </a:r>
            <a:r>
              <a:rPr lang="en-US" sz="2200" dirty="0">
                <a:solidFill>
                  <a:schemeClr val="bg1"/>
                </a:solidFill>
              </a:rPr>
              <a:t> (pour la plus part, habitant </a:t>
            </a:r>
            <a:r>
              <a:rPr lang="en-US" sz="2200" dirty="0" err="1">
                <a:solidFill>
                  <a:schemeClr val="bg1"/>
                </a:solidFill>
              </a:rPr>
              <a:t>près</a:t>
            </a:r>
            <a:r>
              <a:rPr lang="en-US" sz="2200" dirty="0">
                <a:solidFill>
                  <a:schemeClr val="bg1"/>
                </a:solidFill>
              </a:rPr>
              <a:t> du salon)</a:t>
            </a: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La vente de </a:t>
            </a:r>
            <a:r>
              <a:rPr lang="en-US" sz="2200" dirty="0" err="1">
                <a:solidFill>
                  <a:schemeClr val="bg1"/>
                </a:solidFill>
              </a:rPr>
              <a:t>produits</a:t>
            </a:r>
            <a:r>
              <a:rPr lang="en-US" sz="2200" dirty="0">
                <a:solidFill>
                  <a:schemeClr val="bg1"/>
                </a:solidFill>
              </a:rPr>
              <a:t> de </a:t>
            </a:r>
            <a:r>
              <a:rPr lang="en-US" sz="2200" dirty="0" err="1">
                <a:solidFill>
                  <a:schemeClr val="bg1"/>
                </a:solidFill>
              </a:rPr>
              <a:t>soins</a:t>
            </a:r>
            <a:r>
              <a:rPr lang="en-US" sz="2200" dirty="0">
                <a:solidFill>
                  <a:schemeClr val="bg1"/>
                </a:solidFill>
              </a:rPr>
              <a:t> et </a:t>
            </a:r>
            <a:r>
              <a:rPr lang="en-US" sz="2200" dirty="0" err="1">
                <a:solidFill>
                  <a:schemeClr val="bg1"/>
                </a:solidFill>
              </a:rPr>
              <a:t>d’entretiens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capillaires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est</a:t>
            </a:r>
            <a:r>
              <a:rPr lang="en-US" sz="2200" dirty="0">
                <a:solidFill>
                  <a:schemeClr val="bg1"/>
                </a:solidFill>
              </a:rPr>
              <a:t> bien </a:t>
            </a:r>
            <a:r>
              <a:rPr lang="fr-CA" sz="2200" dirty="0">
                <a:solidFill>
                  <a:schemeClr val="bg1"/>
                </a:solidFill>
              </a:rPr>
              <a:t>a</a:t>
            </a:r>
            <a:r>
              <a:rPr lang="fr-CA" sz="2200" dirty="0">
                <a:solidFill>
                  <a:schemeClr val="bg1"/>
                </a:solidFill>
                <a:ea typeface="+mn-lt"/>
                <a:cs typeface="+mn-lt"/>
              </a:rPr>
              <a:t>ccueilli</a:t>
            </a: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Clientèle </a:t>
            </a:r>
            <a:r>
              <a:rPr lang="en-US" sz="2200" dirty="0" err="1">
                <a:solidFill>
                  <a:schemeClr val="bg1"/>
                </a:solidFill>
              </a:rPr>
              <a:t>mixte</a:t>
            </a:r>
            <a:r>
              <a:rPr lang="en-US" sz="2200" dirty="0">
                <a:solidFill>
                  <a:schemeClr val="bg1"/>
                </a:solidFill>
              </a:rPr>
              <a:t>: </a:t>
            </a: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      - 45% hommes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>
                <a:solidFill>
                  <a:schemeClr val="bg1"/>
                </a:solidFill>
              </a:rPr>
              <a:t>- 55% femmes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5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6724"/>
            <a:ext cx="5527497" cy="19571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1" kern="1200" dirty="0">
                <a:latin typeface="+mj-lt"/>
                <a:ea typeface="+mj-ea"/>
                <a:cs typeface="+mj-cs"/>
              </a:rPr>
              <a:t>Services et </a:t>
            </a:r>
            <a:r>
              <a:rPr lang="en-US" sz="4000" b="1" i="1" kern="1200" dirty="0" err="1">
                <a:latin typeface="+mj-lt"/>
                <a:ea typeface="+mj-ea"/>
                <a:cs typeface="+mj-cs"/>
              </a:rPr>
              <a:t>produits</a:t>
            </a:r>
            <a:r>
              <a:rPr lang="en-US" sz="4000" b="1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i="1" kern="1200" dirty="0" err="1">
                <a:latin typeface="+mj-lt"/>
                <a:ea typeface="+mj-ea"/>
                <a:cs typeface="+mj-cs"/>
              </a:rPr>
              <a:t>offerts</a:t>
            </a:r>
            <a:endParaRPr lang="en-US" sz="4000" b="1" kern="1200" dirty="0">
              <a:latin typeface="+mj-l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7568" y="2583909"/>
            <a:ext cx="424542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800" u="sng" dirty="0"/>
              <a:t>Services </a:t>
            </a:r>
            <a:r>
              <a:rPr lang="en-US" sz="1800" u="sng" dirty="0" err="1"/>
              <a:t>typiques</a:t>
            </a:r>
            <a:r>
              <a:rPr lang="en-US" sz="1800" u="sng" dirty="0"/>
              <a:t> de coiffure : </a:t>
            </a:r>
            <a:endParaRPr lang="en-US" sz="1800" u="sng" dirty="0">
              <a:cs typeface="Calibri" panose="020F0502020204030204"/>
            </a:endParaRPr>
          </a:p>
          <a:p>
            <a:pPr marL="342900"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toutes</a:t>
            </a:r>
            <a:r>
              <a:rPr lang="en-US" sz="1800" dirty="0"/>
              <a:t> </a:t>
            </a:r>
            <a:r>
              <a:rPr lang="en-US" sz="1800" dirty="0" err="1"/>
              <a:t>sortes</a:t>
            </a:r>
            <a:r>
              <a:rPr lang="en-US" sz="1800" dirty="0"/>
              <a:t> de coupes de </a:t>
            </a:r>
            <a:r>
              <a:rPr lang="en-US" sz="1800" dirty="0" err="1"/>
              <a:t>cheveux</a:t>
            </a:r>
            <a:endParaRPr lang="en-US" sz="1800" dirty="0">
              <a:cs typeface="Calibri"/>
            </a:endParaRPr>
          </a:p>
          <a:p>
            <a:pPr marL="342900"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shampoing</a:t>
            </a:r>
            <a:endParaRPr lang="en-US" sz="1800" dirty="0">
              <a:cs typeface="Calibri"/>
            </a:endParaRPr>
          </a:p>
          <a:p>
            <a:pPr marL="342900"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brushing</a:t>
            </a:r>
          </a:p>
          <a:p>
            <a:pPr marL="342900"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colorations et </a:t>
            </a:r>
            <a:r>
              <a:rPr lang="en-US" sz="1800" dirty="0" err="1"/>
              <a:t>mèches</a:t>
            </a:r>
            <a:endParaRPr lang="en-US" sz="1800" dirty="0">
              <a:cs typeface="Calibri"/>
            </a:endParaRPr>
          </a:p>
          <a:p>
            <a:pPr marL="342900"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extensions </a:t>
            </a:r>
            <a:r>
              <a:rPr lang="en-US" sz="1800" dirty="0" err="1"/>
              <a:t>capillaires</a:t>
            </a:r>
            <a:r>
              <a:rPr lang="en-US" sz="1800" dirty="0"/>
              <a:t>, etc..</a:t>
            </a:r>
            <a:endParaRPr lang="en-US" sz="1800" dirty="0">
              <a:cs typeface="Calibri"/>
            </a:endParaRPr>
          </a:p>
          <a:p>
            <a:pPr indent="-2286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DEC402-012C-BBE7-21B0-E296EF92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8" b="2230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text, toiletry, lotion, different&#10;&#10;Description automatically generated">
            <a:extLst>
              <a:ext uri="{FF2B5EF4-FFF2-40B4-BE49-F238E27FC236}">
                <a16:creationId xmlns:a16="http://schemas.microsoft.com/office/drawing/2014/main" id="{0DE8460D-C51A-681B-FA4C-2543F4ED0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36" r="3579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D4716-7401-2F23-C090-84249539DFCD}"/>
              </a:ext>
            </a:extLst>
          </p:cNvPr>
          <p:cNvSpPr txBox="1"/>
          <p:nvPr/>
        </p:nvSpPr>
        <p:spPr>
          <a:xfrm>
            <a:off x="3513762" y="4798031"/>
            <a:ext cx="3535844" cy="199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u="sng" dirty="0"/>
              <a:t>Grande gamme de produits de soins capillaires : 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fr-FR" dirty="0"/>
              <a:t>produits coiffants pour cheveux colorés, pour cheveux fins, abimés, secs, etc..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fr-FR" dirty="0"/>
              <a:t>Produits pour hommes (huiles à barbe, brosse,…)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66833" y="-82192"/>
            <a:ext cx="4087306" cy="2671280"/>
          </a:xfrm>
        </p:spPr>
        <p:txBody>
          <a:bodyPr anchor="b">
            <a:normAutofit/>
          </a:bodyPr>
          <a:lstStyle/>
          <a:p>
            <a:pPr algn="l"/>
            <a:r>
              <a:rPr lang="fr-FR" sz="4000" b="1" i="1" dirty="0">
                <a:ea typeface="+mj-lt"/>
                <a:cs typeface="+mj-lt"/>
              </a:rPr>
              <a:t>Avantages que les clients potentiels peuvent tirer de son offre</a:t>
            </a:r>
            <a:endParaRPr lang="fr-FR" sz="4000" b="1" dirty="0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27856" y="3594038"/>
            <a:ext cx="4486890" cy="294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1800" dirty="0">
                <a:latin typeface="Calibri" panose="020F0502020204030204"/>
                <a:cs typeface="Calibri" panose="020F0502020204030204"/>
              </a:rPr>
              <a:t>-  Coiffeurs expérimentés dans le domaine</a:t>
            </a:r>
          </a:p>
          <a:p>
            <a:pPr algn="l"/>
            <a:r>
              <a:rPr lang="fr-FR" sz="1800" dirty="0">
                <a:latin typeface="Calibri" panose="020F0502020204030204"/>
                <a:cs typeface="Calibri" panose="020F0502020204030204"/>
              </a:rPr>
              <a:t>-   Bonne disponibilités avec 3 coiffeurs temps pleins (deux hommes, une femme) et 2 coiffeurs en temps partiels (un homme, une femme)</a:t>
            </a:r>
          </a:p>
          <a:p>
            <a:pPr algn="l"/>
            <a:r>
              <a:rPr lang="fr-FR" sz="1800" dirty="0">
                <a:latin typeface="Calibri" panose="020F0502020204030204"/>
                <a:cs typeface="Calibri" panose="020F0502020204030204"/>
              </a:rPr>
              <a:t>-   Les retours clients sont excellents (avis toujours &gt;=4.5/5 </a:t>
            </a:r>
            <a:r>
              <a:rPr lang="fr-FR" sz="1800" i="1" dirty="0">
                <a:latin typeface="Calibri" panose="020F0502020204030204"/>
                <a:cs typeface="Calibri" panose="020F0502020204030204"/>
              </a:rPr>
              <a:t>Google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lang="fr-FR" sz="1800" i="1" dirty="0">
                <a:latin typeface="Calibri" panose="020F0502020204030204"/>
                <a:cs typeface="Calibri" panose="020F0502020204030204"/>
              </a:rPr>
              <a:t>Yelp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)</a:t>
            </a:r>
          </a:p>
          <a:p>
            <a:pPr algn="l"/>
            <a:r>
              <a:rPr lang="fr-FR" sz="1800" dirty="0">
                <a:latin typeface="Calibri" panose="020F0502020204030204"/>
                <a:cs typeface="Calibri" panose="020F0502020204030204"/>
              </a:rPr>
              <a:t>-   Prix abordables</a:t>
            </a:r>
          </a:p>
          <a:p>
            <a:pPr marL="285750" indent="-285750" algn="l">
              <a:buFontTx/>
              <a:buChar char="-"/>
            </a:pPr>
            <a:endParaRPr lang="fr-FR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6623BCA5-5405-015C-B6E5-C56ECB3DB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47" r="657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966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71D7E4-2DB1-3E1C-566D-5AA36500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Rapport </a:t>
            </a:r>
            <a:r>
              <a:rPr lang="en-US" sz="7200" dirty="0" err="1"/>
              <a:t>d'étude</a:t>
            </a:r>
            <a:r>
              <a:rPr lang="en-US" sz="7200" dirty="0"/>
              <a:t> </a:t>
            </a:r>
            <a:r>
              <a:rPr lang="en-US" sz="7200" dirty="0" err="1"/>
              <a:t>préliminaire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72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3AF2-7BF5-E408-26B7-E31BA17B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</a:t>
            </a:r>
            <a:r>
              <a:rPr lang="en-US" sz="4000" i="1" dirty="0">
                <a:solidFill>
                  <a:srgbClr val="FFFFFF"/>
                </a:solidFill>
              </a:rPr>
              <a:t>de </a:t>
            </a:r>
            <a:r>
              <a:rPr lang="en-US" sz="4000" i="1" dirty="0" err="1">
                <a:solidFill>
                  <a:srgbClr val="FFFFFF"/>
                </a:solidFill>
              </a:rPr>
              <a:t>l'étude</a:t>
            </a:r>
            <a:r>
              <a:rPr lang="en-US" sz="4000" i="1" dirty="0">
                <a:solidFill>
                  <a:srgbClr val="FFFFFF"/>
                </a:solidFill>
              </a:rPr>
              <a:t> </a:t>
            </a:r>
            <a:br>
              <a:rPr lang="en-US" sz="4000" kern="1200" dirty="0"/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6CDDF02-3DA2-EA42-456A-4EA19EBE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79240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320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515</Words>
  <Application>Microsoft Office PowerPoint</Application>
  <PresentationFormat>Widescreen</PresentationFormat>
  <Paragraphs>70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Etude préliminaire et analyse des exigences du système</vt:lpstr>
      <vt:lpstr>Composition de l’équipe du projet</vt:lpstr>
      <vt:lpstr>Offre de Service </vt:lpstr>
      <vt:lpstr>Historique de l’entreprise  </vt:lpstr>
      <vt:lpstr>Principales réalisations  </vt:lpstr>
      <vt:lpstr>Services et produits offerts</vt:lpstr>
      <vt:lpstr>Avantages que les clients potentiels peuvent tirer de son offre</vt:lpstr>
      <vt:lpstr>Rapport d'étude préliminaire </vt:lpstr>
      <vt:lpstr>Conclusion de l'étude  </vt:lpstr>
      <vt:lpstr>Le processus étudié comportait: </vt:lpstr>
      <vt:lpstr>Causes des problèmes</vt:lpstr>
      <vt:lpstr>PowerPoint Presentation</vt:lpstr>
      <vt:lpstr>PowerPoint Presentation</vt:lpstr>
      <vt:lpstr>Evaluation de la faisabilité du projet</vt:lpstr>
      <vt:lpstr>Principaux objectifs du processus et du système d’information qui le supportent  </vt:lpstr>
      <vt:lpstr>Création d’une application de gestion du salon de coiffure</vt:lpstr>
      <vt:lpstr>PowerPoint Presentation</vt:lpstr>
      <vt:lpstr>PowerPoint Presentation</vt:lpstr>
      <vt:lpstr>PowerPoint Presentation</vt:lpstr>
      <vt:lpstr>Merci pour votre attention,  et à bientôt pour la suite!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Chouioukh, Sofiane</cp:lastModifiedBy>
  <cp:revision>5</cp:revision>
  <dcterms:created xsi:type="dcterms:W3CDTF">2022-10-21T14:29:30Z</dcterms:created>
  <dcterms:modified xsi:type="dcterms:W3CDTF">2022-10-28T21:19:09Z</dcterms:modified>
</cp:coreProperties>
</file>