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5" r:id="rId2"/>
    <p:sldId id="295" r:id="rId3"/>
    <p:sldId id="269" r:id="rId4"/>
    <p:sldId id="292" r:id="rId5"/>
    <p:sldId id="293" r:id="rId6"/>
    <p:sldId id="287" r:id="rId7"/>
    <p:sldId id="263" r:id="rId8"/>
    <p:sldId id="265" r:id="rId9"/>
    <p:sldId id="266" r:id="rId10"/>
    <p:sldId id="270" r:id="rId11"/>
    <p:sldId id="294" r:id="rId12"/>
    <p:sldId id="272" r:id="rId13"/>
    <p:sldId id="274" r:id="rId14"/>
    <p:sldId id="276" r:id="rId15"/>
    <p:sldId id="281" r:id="rId16"/>
    <p:sldId id="279" r:id="rId17"/>
    <p:sldId id="283" r:id="rId18"/>
    <p:sldId id="280" r:id="rId19"/>
    <p:sldId id="282" r:id="rId20"/>
    <p:sldId id="284" r:id="rId21"/>
    <p:sldId id="258" r:id="rId22"/>
    <p:sldId id="260" r:id="rId23"/>
    <p:sldId id="259" r:id="rId24"/>
    <p:sldId id="261" r:id="rId25"/>
    <p:sldId id="262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3C03B-47D2-48E7-8D78-260A0AE9372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4A56-6436-4C14-AFB1-3E44C7C4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A picture containing wall, indoor, furniture, several&#10;&#10;Description automatically generated">
            <a:extLst>
              <a:ext uri="{FF2B5EF4-FFF2-40B4-BE49-F238E27FC236}">
                <a16:creationId xmlns:a16="http://schemas.microsoft.com/office/drawing/2014/main" id="{0280FD94-967F-4161-E3A2-4E6BCA83B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B038-11AC-8A99-FE71-E74F8C74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62968"/>
            <a:ext cx="8652938" cy="2489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85750" indent="-285750" algn="ctr"/>
            <a:r>
              <a:rPr lang="en-US" sz="6200" dirty="0"/>
              <a:t>LIVRABLE 3 :</a:t>
            </a:r>
            <a:br>
              <a:rPr lang="en-US" sz="6200" b="1" dirty="0">
                <a:cs typeface="Calibri Light"/>
              </a:rPr>
            </a:br>
            <a:br>
              <a:rPr lang="en-US" sz="6200" b="1" dirty="0"/>
            </a:br>
            <a:r>
              <a:rPr lang="en-US" sz="6200" b="1" u="sng" dirty="0"/>
              <a:t>MODÈLE DU PROCESSUS D'AFFAIRES</a:t>
            </a:r>
            <a:endParaRPr lang="en-US" sz="6200" b="1" u="sng">
              <a:cs typeface="Calibri Light"/>
            </a:endParaRPr>
          </a:p>
          <a:p>
            <a:pPr algn="ctr"/>
            <a:endParaRPr lang="en-US" sz="6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38B5-3BCB-ED1C-F01F-0B823677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4895269"/>
            <a:ext cx="8655200" cy="688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b="1" i="1" dirty="0" err="1"/>
              <a:t>L'Atelier</a:t>
            </a:r>
            <a:r>
              <a:rPr lang="en-US" sz="3200" b="1" i="1" dirty="0"/>
              <a:t> de Coiffure</a:t>
            </a:r>
            <a:endParaRPr lang="en-US" sz="3200" b="1" i="1">
              <a:cs typeface="Calibri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63" name="Graphic 62" descr="Scissors outline">
            <a:extLst>
              <a:ext uri="{FF2B5EF4-FFF2-40B4-BE49-F238E27FC236}">
                <a16:creationId xmlns:a16="http://schemas.microsoft.com/office/drawing/2014/main" id="{64974435-9C28-AB27-8BC3-74AE54C44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5765" y="4890407"/>
            <a:ext cx="574222" cy="533401"/>
          </a:xfrm>
          <a:prstGeom prst="rect">
            <a:avLst/>
          </a:prstGeom>
        </p:spPr>
      </p:pic>
      <p:pic>
        <p:nvPicPr>
          <p:cNvPr id="64" name="Graphic 63" descr="Scissors outline">
            <a:extLst>
              <a:ext uri="{FF2B5EF4-FFF2-40B4-BE49-F238E27FC236}">
                <a16:creationId xmlns:a16="http://schemas.microsoft.com/office/drawing/2014/main" id="{451F4FCE-DCD9-825A-E93A-70F43D747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6764" y="4890405"/>
            <a:ext cx="574222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6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9C3588-731C-F991-FDD3-F6E1BA9CDEFE}"/>
              </a:ext>
            </a:extLst>
          </p:cNvPr>
          <p:cNvSpPr txBox="1"/>
          <p:nvPr/>
        </p:nvSpPr>
        <p:spPr>
          <a:xfrm>
            <a:off x="2774022" y="450270"/>
            <a:ext cx="63288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i="1" u="sng" dirty="0">
                <a:ea typeface="+mj-lt"/>
                <a:cs typeface="+mj-lt"/>
              </a:rPr>
              <a:t>DFD GLOBAL</a:t>
            </a:r>
            <a:endParaRPr lang="fr-FR" sz="32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6E6FEA-299B-FBE4-22EE-9DE3CBCC74CF}"/>
              </a:ext>
            </a:extLst>
          </p:cNvPr>
          <p:cNvSpPr/>
          <p:nvPr/>
        </p:nvSpPr>
        <p:spPr>
          <a:xfrm>
            <a:off x="645556" y="2704606"/>
            <a:ext cx="1142999" cy="131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CLIENT</a:t>
            </a:r>
            <a:endParaRPr lang="fr-FR"/>
          </a:p>
        </p:txBody>
      </p:sp>
      <p:sp>
        <p:nvSpPr>
          <p:cNvPr id="5" name="Flèche : droite 5">
            <a:extLst>
              <a:ext uri="{FF2B5EF4-FFF2-40B4-BE49-F238E27FC236}">
                <a16:creationId xmlns:a16="http://schemas.microsoft.com/office/drawing/2014/main" id="{C382104F-C038-BADC-79AC-138774E5BF8E}"/>
              </a:ext>
            </a:extLst>
          </p:cNvPr>
          <p:cNvSpPr/>
          <p:nvPr/>
        </p:nvSpPr>
        <p:spPr>
          <a:xfrm>
            <a:off x="1857573" y="3159057"/>
            <a:ext cx="2516908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6">
            <a:extLst>
              <a:ext uri="{FF2B5EF4-FFF2-40B4-BE49-F238E27FC236}">
                <a16:creationId xmlns:a16="http://schemas.microsoft.com/office/drawing/2014/main" id="{F6A922BB-F142-61E4-31EA-36BC461C7661}"/>
              </a:ext>
            </a:extLst>
          </p:cNvPr>
          <p:cNvSpPr/>
          <p:nvPr/>
        </p:nvSpPr>
        <p:spPr>
          <a:xfrm>
            <a:off x="4433908" y="2786867"/>
            <a:ext cx="2239817" cy="91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RESERVATION</a:t>
            </a:r>
            <a:endParaRPr lang="fr-FR"/>
          </a:p>
        </p:txBody>
      </p:sp>
      <p:sp>
        <p:nvSpPr>
          <p:cNvPr id="7" name="Flèche : droite 7">
            <a:extLst>
              <a:ext uri="{FF2B5EF4-FFF2-40B4-BE49-F238E27FC236}">
                <a16:creationId xmlns:a16="http://schemas.microsoft.com/office/drawing/2014/main" id="{DE76F47F-A49F-73D0-01D5-8172BCC25EBD}"/>
              </a:ext>
            </a:extLst>
          </p:cNvPr>
          <p:cNvSpPr/>
          <p:nvPr/>
        </p:nvSpPr>
        <p:spPr>
          <a:xfrm>
            <a:off x="6749961" y="3133080"/>
            <a:ext cx="2690090" cy="300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8">
            <a:extLst>
              <a:ext uri="{FF2B5EF4-FFF2-40B4-BE49-F238E27FC236}">
                <a16:creationId xmlns:a16="http://schemas.microsoft.com/office/drawing/2014/main" id="{7FE76E67-E0F6-925F-FD46-C44659EF7434}"/>
              </a:ext>
            </a:extLst>
          </p:cNvPr>
          <p:cNvSpPr/>
          <p:nvPr/>
        </p:nvSpPr>
        <p:spPr>
          <a:xfrm>
            <a:off x="9511022" y="2830163"/>
            <a:ext cx="2112817" cy="88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COMMANDES</a:t>
            </a:r>
            <a:endParaRPr lang="fr-FR"/>
          </a:p>
        </p:txBody>
      </p:sp>
      <p:sp>
        <p:nvSpPr>
          <p:cNvPr id="9" name="Flèche : angle droit 10">
            <a:extLst>
              <a:ext uri="{FF2B5EF4-FFF2-40B4-BE49-F238E27FC236}">
                <a16:creationId xmlns:a16="http://schemas.microsoft.com/office/drawing/2014/main" id="{B6E5791C-F8F8-35F4-5B04-384A3F68FBAE}"/>
              </a:ext>
            </a:extLst>
          </p:cNvPr>
          <p:cNvSpPr/>
          <p:nvPr/>
        </p:nvSpPr>
        <p:spPr>
          <a:xfrm>
            <a:off x="1250502" y="3715352"/>
            <a:ext cx="9501908" cy="7273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11">
            <a:extLst>
              <a:ext uri="{FF2B5EF4-FFF2-40B4-BE49-F238E27FC236}">
                <a16:creationId xmlns:a16="http://schemas.microsoft.com/office/drawing/2014/main" id="{720A5DDC-5F02-AD7E-E2F7-D87E1912B1D6}"/>
              </a:ext>
            </a:extLst>
          </p:cNvPr>
          <p:cNvSpPr/>
          <p:nvPr/>
        </p:nvSpPr>
        <p:spPr>
          <a:xfrm>
            <a:off x="1026557" y="4078516"/>
            <a:ext cx="588817" cy="369453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5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DB26B462-33CA-EB88-3AF8-7D5D6762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6" y="1489660"/>
            <a:ext cx="10929257" cy="50716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79C3588-731C-F991-FDD3-F6E1BA9CDEFE}"/>
              </a:ext>
            </a:extLst>
          </p:cNvPr>
          <p:cNvSpPr txBox="1"/>
          <p:nvPr/>
        </p:nvSpPr>
        <p:spPr>
          <a:xfrm>
            <a:off x="2574636" y="450272"/>
            <a:ext cx="73264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i="1" u="sng" dirty="0">
                <a:cs typeface="Calibri"/>
              </a:rPr>
              <a:t> DFD DES RESERVATIONS DE PRESTATIONS</a:t>
            </a:r>
            <a:endParaRPr lang="fr-FR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89778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9C3588-731C-F991-FDD3-F6E1BA9CDEFE}"/>
              </a:ext>
            </a:extLst>
          </p:cNvPr>
          <p:cNvSpPr txBox="1"/>
          <p:nvPr/>
        </p:nvSpPr>
        <p:spPr>
          <a:xfrm>
            <a:off x="2574636" y="450272"/>
            <a:ext cx="78433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i="1" u="sng" dirty="0">
                <a:cs typeface="Calibri"/>
              </a:rPr>
              <a:t>DFD DES COMMANDES DE PRODUITS</a:t>
            </a: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D6A24D5E-016D-6034-75AE-55740470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30" y="1489659"/>
            <a:ext cx="9556883" cy="49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2F82-CE78-2B74-22AB-3ACDA4B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80808"/>
                </a:solidFill>
                <a:latin typeface="+mn-lt"/>
              </a:rPr>
              <a:t>DIAGRAMMES UML</a:t>
            </a:r>
            <a:endParaRPr lang="fr-FR" sz="3200" b="1" dirty="0"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B3C5-949C-059B-4692-69DBB402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904875"/>
            <a:ext cx="10156372" cy="55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       </a:t>
            </a:r>
            <a:r>
              <a:rPr lang="en-US" sz="3200" b="1" i="1" u="sng" dirty="0"/>
              <a:t>Cas</a:t>
            </a:r>
            <a:r>
              <a:rPr lang="en-US" sz="3200" b="1" i="1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i="1" u="sng" kern="1200" dirty="0" err="1">
                <a:latin typeface="+mj-lt"/>
                <a:ea typeface="+mj-ea"/>
                <a:cs typeface="+mj-cs"/>
              </a:rPr>
              <a:t>d’utilisation</a:t>
            </a:r>
            <a:endParaRPr lang="en-US" sz="3200" b="1" i="1" u="sng" kern="1200" dirty="0">
              <a:latin typeface="+mj-lt"/>
              <a:cs typeface="Calibri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447378-3E01-943D-3CD9-16A5CD00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80694"/>
              </p:ext>
            </p:extLst>
          </p:nvPr>
        </p:nvGraphicFramePr>
        <p:xfrm>
          <a:off x="1847938" y="1480837"/>
          <a:ext cx="7508705" cy="224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62">
                  <a:extLst>
                    <a:ext uri="{9D8B030D-6E8A-4147-A177-3AD203B41FA5}">
                      <a16:colId xmlns:a16="http://schemas.microsoft.com/office/drawing/2014/main" val="552667695"/>
                    </a:ext>
                  </a:extLst>
                </a:gridCol>
                <a:gridCol w="4329343">
                  <a:extLst>
                    <a:ext uri="{9D8B030D-6E8A-4147-A177-3AD203B41FA5}">
                      <a16:colId xmlns:a16="http://schemas.microsoft.com/office/drawing/2014/main" val="508949671"/>
                    </a:ext>
                  </a:extLst>
                </a:gridCol>
              </a:tblGrid>
              <a:tr h="62388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</a:rPr>
                        <a:t>Traitements</a:t>
                      </a:r>
                      <a:r>
                        <a:rPr lang="en-US" b="1" dirty="0">
                          <a:effectLst/>
                        </a:rPr>
                        <a:t> des </a:t>
                      </a:r>
                      <a:r>
                        <a:rPr lang="en-US" b="1" dirty="0" err="1">
                          <a:effectLst/>
                        </a:rPr>
                        <a:t>Rendez-vous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0369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effectLst/>
                        </a:rPr>
                        <a:t>Acteurs</a:t>
                      </a:r>
                      <a:endParaRPr lang="en-US" b="1" i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Cas </a:t>
                      </a:r>
                      <a:r>
                        <a:rPr lang="en-US" b="1" i="1" dirty="0" err="1"/>
                        <a:t>d’utilisation</a:t>
                      </a:r>
                      <a:endParaRPr lang="en-US" b="1" i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136222"/>
                  </a:ext>
                </a:extLst>
              </a:tr>
              <a:tr h="36961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Client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Prendre </a:t>
                      </a:r>
                      <a:r>
                        <a:rPr lang="en-US" dirty="0" err="1">
                          <a:effectLst/>
                        </a:rPr>
                        <a:t>rendez-vous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0949221"/>
                  </a:ext>
                </a:extLst>
              </a:tr>
              <a:tr h="8226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Coiffeur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Mettre</a:t>
                      </a:r>
                      <a:r>
                        <a:rPr lang="en-US" dirty="0">
                          <a:effectLst/>
                        </a:rPr>
                        <a:t> les </a:t>
                      </a:r>
                      <a:r>
                        <a:rPr lang="en-US" dirty="0" err="1">
                          <a:effectLst/>
                        </a:rPr>
                        <a:t>disponibilités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. Consulter </a:t>
                      </a:r>
                      <a:r>
                        <a:rPr lang="en-US" dirty="0" err="1">
                          <a:effectLst/>
                        </a:rPr>
                        <a:t>rendez-vous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Préparer</a:t>
                      </a:r>
                      <a:r>
                        <a:rPr lang="en-US" dirty="0">
                          <a:effectLst/>
                        </a:rPr>
                        <a:t> le service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6640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CB3725-08E5-85CF-5095-D096C3EF0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2816"/>
              </p:ext>
            </p:extLst>
          </p:nvPr>
        </p:nvGraphicFramePr>
        <p:xfrm>
          <a:off x="1875692" y="4067175"/>
          <a:ext cx="7536277" cy="22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167">
                  <a:extLst>
                    <a:ext uri="{9D8B030D-6E8A-4147-A177-3AD203B41FA5}">
                      <a16:colId xmlns:a16="http://schemas.microsoft.com/office/drawing/2014/main" val="1074698682"/>
                    </a:ext>
                  </a:extLst>
                </a:gridCol>
                <a:gridCol w="4493110">
                  <a:extLst>
                    <a:ext uri="{9D8B030D-6E8A-4147-A177-3AD203B41FA5}">
                      <a16:colId xmlns:a16="http://schemas.microsoft.com/office/drawing/2014/main" val="4220612990"/>
                    </a:ext>
                  </a:extLst>
                </a:gridCol>
              </a:tblGrid>
              <a:tr h="5930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Traitements</a:t>
                      </a:r>
                      <a:r>
                        <a:rPr lang="en-US" dirty="0">
                          <a:effectLst/>
                        </a:rPr>
                        <a:t> des Ventes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6509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>
                          <a:effectLst/>
                        </a:rPr>
                        <a:t>Acteurs</a:t>
                      </a:r>
                      <a:endParaRPr lang="en-US" b="1" i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Cas </a:t>
                      </a:r>
                      <a:r>
                        <a:rPr lang="en-US" b="1" i="1" dirty="0" err="1"/>
                        <a:t>d’utilisation</a:t>
                      </a:r>
                      <a:endParaRPr lang="en-US" b="1" i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54118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Client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Faire </a:t>
                      </a:r>
                      <a:r>
                        <a:rPr lang="en-US" dirty="0" err="1">
                          <a:effectLst/>
                        </a:rPr>
                        <a:t>une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commande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4808374"/>
                  </a:ext>
                </a:extLst>
              </a:tr>
              <a:tr h="9473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Responsable</a:t>
                      </a:r>
                      <a:r>
                        <a:rPr lang="en-US" dirty="0">
                          <a:effectLst/>
                        </a:rPr>
                        <a:t> ventes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Mettre</a:t>
                      </a:r>
                      <a:r>
                        <a:rPr lang="en-US" dirty="0">
                          <a:effectLst/>
                        </a:rPr>
                        <a:t> à jour des </a:t>
                      </a:r>
                      <a:r>
                        <a:rPr lang="en-US" dirty="0" err="1">
                          <a:effectLst/>
                        </a:rPr>
                        <a:t>produits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Traiter</a:t>
                      </a:r>
                      <a:r>
                        <a:rPr lang="en-US" dirty="0">
                          <a:effectLst/>
                        </a:rPr>
                        <a:t> des </a:t>
                      </a:r>
                      <a:r>
                        <a:rPr lang="en-US" dirty="0" err="1">
                          <a:effectLst/>
                        </a:rPr>
                        <a:t>commandes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Expédier</a:t>
                      </a:r>
                      <a:r>
                        <a:rPr lang="en-US" dirty="0">
                          <a:effectLst/>
                        </a:rPr>
                        <a:t> des </a:t>
                      </a:r>
                      <a:r>
                        <a:rPr lang="en-US" dirty="0" err="1">
                          <a:effectLst/>
                        </a:rPr>
                        <a:t>produits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272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84805"/>
            <a:ext cx="98679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3200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200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</a:t>
            </a:r>
            <a:r>
              <a:rPr lang="en-US" sz="3200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i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d’utilisation</a:t>
            </a:r>
            <a:endParaRPr lang="en-US" sz="3200" i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E33A1CB-6935-EBCD-04B6-52A0E589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77" y="2021598"/>
            <a:ext cx="4276968" cy="3567035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82E9423-8ACB-CAEB-E629-A4ADC3C3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116" y="2020705"/>
            <a:ext cx="3677382" cy="364856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9970AA-A2BB-8AA9-BEA8-0884695BA2A5}"/>
              </a:ext>
            </a:extLst>
          </p:cNvPr>
          <p:cNvSpPr txBox="1"/>
          <p:nvPr/>
        </p:nvSpPr>
        <p:spPr>
          <a:xfrm>
            <a:off x="1279768" y="5988538"/>
            <a:ext cx="3121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ea typeface="+mn-lt"/>
                <a:cs typeface="+mn-lt"/>
              </a:rPr>
              <a:t>Traitements</a:t>
            </a:r>
            <a:r>
              <a:rPr lang="en-US" b="1" i="1" dirty="0">
                <a:ea typeface="+mn-lt"/>
                <a:cs typeface="+mn-lt"/>
              </a:rPr>
              <a:t> des </a:t>
            </a:r>
            <a:r>
              <a:rPr lang="en-US" b="1" i="1" dirty="0" err="1">
                <a:ea typeface="+mn-lt"/>
                <a:cs typeface="+mn-lt"/>
              </a:rPr>
              <a:t>Rendez-vous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0BA40-992C-BE13-1C67-7776675D83C4}"/>
              </a:ext>
            </a:extLst>
          </p:cNvPr>
          <p:cNvSpPr txBox="1"/>
          <p:nvPr/>
        </p:nvSpPr>
        <p:spPr>
          <a:xfrm>
            <a:off x="7600461" y="5910384"/>
            <a:ext cx="3585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ea typeface="+mn-lt"/>
                <a:cs typeface="+mn-lt"/>
              </a:rPr>
              <a:t>Traitements</a:t>
            </a:r>
            <a:r>
              <a:rPr lang="en-US" b="1" i="1" dirty="0">
                <a:ea typeface="+mn-lt"/>
                <a:cs typeface="+mn-lt"/>
              </a:rPr>
              <a:t> des Ventes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1587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184805"/>
            <a:ext cx="968313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i="1" u="sng" dirty="0" err="1">
                <a:ea typeface="+mj-lt"/>
                <a:cs typeface="+mj-lt"/>
              </a:rPr>
              <a:t>Diagramme</a:t>
            </a:r>
            <a:r>
              <a:rPr lang="en-US" sz="3200" i="1" u="sng" dirty="0">
                <a:ea typeface="+mj-lt"/>
                <a:cs typeface="+mj-lt"/>
              </a:rPr>
              <a:t> de COMMUNICATION du </a:t>
            </a:r>
            <a:r>
              <a:rPr lang="en-US" sz="3200" i="1" u="sng" dirty="0" err="1">
                <a:ea typeface="+mj-lt"/>
                <a:cs typeface="+mj-lt"/>
              </a:rPr>
              <a:t>cas</a:t>
            </a:r>
            <a:r>
              <a:rPr lang="en-US" sz="3200" i="1" u="sng" dirty="0">
                <a:ea typeface="+mj-lt"/>
                <a:cs typeface="+mj-lt"/>
              </a:rPr>
              <a:t> </a:t>
            </a:r>
            <a:r>
              <a:rPr lang="en-US" sz="3200" i="1" u="sng" dirty="0" err="1">
                <a:ea typeface="+mj-lt"/>
                <a:cs typeface="+mj-lt"/>
              </a:rPr>
              <a:t>d'utilisation</a:t>
            </a:r>
            <a:r>
              <a:rPr lang="en-US" sz="3200" i="1" u="sng" dirty="0">
                <a:ea typeface="+mj-lt"/>
                <a:cs typeface="+mj-lt"/>
              </a:rPr>
              <a:t> </a:t>
            </a:r>
            <a:r>
              <a:rPr lang="en-US" sz="3200" i="1" u="sng" dirty="0" err="1">
                <a:ea typeface="+mj-lt"/>
                <a:cs typeface="+mj-lt"/>
              </a:rPr>
              <a:t>Traiter</a:t>
            </a:r>
            <a:r>
              <a:rPr lang="en-US" sz="3200" i="1" u="sng" dirty="0">
                <a:ea typeface="+mj-lt"/>
                <a:cs typeface="+mj-lt"/>
              </a:rPr>
              <a:t> </a:t>
            </a:r>
            <a:r>
              <a:rPr lang="en-US" sz="3200" i="1" u="sng" dirty="0" err="1">
                <a:ea typeface="+mj-lt"/>
                <a:cs typeface="+mj-lt"/>
              </a:rPr>
              <a:t>commande</a:t>
            </a:r>
            <a:endParaRPr lang="en-US" sz="3200" i="1" u="sng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EFE01C4-DCE8-0329-9E47-1325592A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539" y="2465205"/>
            <a:ext cx="5529384" cy="3599717"/>
          </a:xfrm>
        </p:spPr>
      </p:pic>
    </p:spTree>
    <p:extLst>
      <p:ext uri="{BB962C8B-B14F-4D97-AF65-F5344CB8AC3E}">
        <p14:creationId xmlns:p14="http://schemas.microsoft.com/office/powerpoint/2010/main" val="314901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184805"/>
            <a:ext cx="968313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u="sng" dirty="0" err="1">
                <a:ea typeface="+mj-lt"/>
                <a:cs typeface="+mj-lt"/>
              </a:rPr>
              <a:t>Diagramme</a:t>
            </a:r>
            <a:r>
              <a:rPr lang="en-US" sz="3200" b="1" i="1" u="sng" dirty="0">
                <a:ea typeface="+mj-lt"/>
                <a:cs typeface="+mj-lt"/>
              </a:rPr>
              <a:t> de SÉQUENCE du </a:t>
            </a:r>
            <a:r>
              <a:rPr lang="en-US" sz="3200" b="1" i="1" u="sng" dirty="0" err="1">
                <a:ea typeface="+mj-lt"/>
                <a:cs typeface="+mj-lt"/>
              </a:rPr>
              <a:t>cas</a:t>
            </a:r>
            <a:r>
              <a:rPr lang="en-US" sz="3200" b="1" i="1" u="sng" dirty="0">
                <a:ea typeface="+mj-lt"/>
                <a:cs typeface="+mj-lt"/>
              </a:rPr>
              <a:t> </a:t>
            </a:r>
            <a:r>
              <a:rPr lang="en-US" sz="3200" b="1" i="1" u="sng" dirty="0" err="1">
                <a:ea typeface="+mj-lt"/>
                <a:cs typeface="+mj-lt"/>
              </a:rPr>
              <a:t>d'utilisation</a:t>
            </a:r>
            <a:r>
              <a:rPr lang="en-US" sz="3200" b="1" i="1" u="sng" dirty="0">
                <a:ea typeface="+mj-lt"/>
                <a:cs typeface="+mj-lt"/>
              </a:rPr>
              <a:t>              </a:t>
            </a:r>
            <a:r>
              <a:rPr lang="en-US" sz="3200" b="1" i="1" u="sng" dirty="0" err="1">
                <a:ea typeface="+mj-lt"/>
                <a:cs typeface="+mj-lt"/>
              </a:rPr>
              <a:t>Traiter</a:t>
            </a:r>
            <a:r>
              <a:rPr lang="en-US" sz="3200" b="1" i="1" u="sng" dirty="0">
                <a:ea typeface="+mj-lt"/>
                <a:cs typeface="+mj-lt"/>
              </a:rPr>
              <a:t> </a:t>
            </a:r>
            <a:r>
              <a:rPr lang="en-US" sz="3200" b="1" i="1" u="sng" dirty="0" err="1">
                <a:ea typeface="+mj-lt"/>
                <a:cs typeface="+mj-lt"/>
              </a:rPr>
              <a:t>commandes</a:t>
            </a:r>
            <a:endParaRPr lang="en-US" sz="3200" b="1" i="1" u="sng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DCF98E0-67CB-6D73-728A-463064E0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6" y="1998863"/>
            <a:ext cx="4697044" cy="3905583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899881F9-0738-5CA4-9EDF-E81850B03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187" y="2079564"/>
            <a:ext cx="4400550" cy="3648075"/>
          </a:xfrm>
        </p:spPr>
      </p:pic>
    </p:spTree>
    <p:extLst>
      <p:ext uri="{BB962C8B-B14F-4D97-AF65-F5344CB8AC3E}">
        <p14:creationId xmlns:p14="http://schemas.microsoft.com/office/powerpoint/2010/main" val="406935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186" y="184805"/>
            <a:ext cx="9763614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u="sng" dirty="0" err="1">
                <a:ea typeface="+mj-lt"/>
                <a:cs typeface="+mj-lt"/>
              </a:rPr>
              <a:t>Diagramme</a:t>
            </a:r>
            <a:r>
              <a:rPr lang="en-US" sz="3200" b="1" i="1" u="sng" dirty="0">
                <a:ea typeface="+mj-lt"/>
                <a:cs typeface="+mj-lt"/>
              </a:rPr>
              <a:t> </a:t>
            </a:r>
            <a:r>
              <a:rPr lang="en-US" sz="3200" b="1" i="1" u="sng" dirty="0" err="1">
                <a:ea typeface="+mj-lt"/>
                <a:cs typeface="+mj-lt"/>
              </a:rPr>
              <a:t>d'ÉTAT</a:t>
            </a:r>
            <a:r>
              <a:rPr lang="en-US" sz="3200" b="1" i="1" u="sng" dirty="0">
                <a:ea typeface="+mj-lt"/>
                <a:cs typeface="+mj-lt"/>
              </a:rPr>
              <a:t>-TRANSITION de </a:t>
            </a:r>
            <a:r>
              <a:rPr lang="en-US" sz="3200" b="1" i="1" u="sng" dirty="0" err="1">
                <a:ea typeface="+mj-lt"/>
                <a:cs typeface="+mj-lt"/>
              </a:rPr>
              <a:t>l'objet</a:t>
            </a:r>
            <a:r>
              <a:rPr lang="en-US" sz="3200" b="1" i="1" u="sng" dirty="0">
                <a:ea typeface="+mj-lt"/>
                <a:cs typeface="+mj-lt"/>
              </a:rPr>
              <a:t> </a:t>
            </a:r>
            <a:r>
              <a:rPr lang="en-US" sz="3200" b="1" i="1" u="sng" dirty="0" err="1">
                <a:ea typeface="+mj-lt"/>
                <a:cs typeface="+mj-lt"/>
              </a:rPr>
              <a:t>Commande</a:t>
            </a:r>
            <a:endParaRPr lang="en-US" sz="3200" b="1" i="1" u="sng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FF0826E-AF86-C95F-C2F4-D0249DD9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615" y="2655704"/>
            <a:ext cx="9763613" cy="1851025"/>
          </a:xfrm>
        </p:spPr>
      </p:pic>
    </p:spTree>
    <p:extLst>
      <p:ext uri="{BB962C8B-B14F-4D97-AF65-F5344CB8AC3E}">
        <p14:creationId xmlns:p14="http://schemas.microsoft.com/office/powerpoint/2010/main" val="234052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C6211-7ADB-3D35-8FE8-556042EA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85724"/>
            <a:ext cx="10905066" cy="766762"/>
          </a:xfrm>
        </p:spPr>
        <p:txBody>
          <a:bodyPr>
            <a:normAutofit/>
          </a:bodyPr>
          <a:lstStyle/>
          <a:p>
            <a:pPr algn="ctr"/>
            <a:r>
              <a:rPr lang="fr-FR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Rapport </a:t>
            </a:r>
            <a:r>
              <a:rPr lang="fr-FR" sz="2000" b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concernant</a:t>
            </a:r>
            <a:r>
              <a:rPr lang="fr-FR" sz="2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conception d’une base de données pour le salon </a:t>
            </a:r>
            <a:r>
              <a:rPr lang="fr-FR" sz="20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L’Atelier de Coiffure</a:t>
            </a:r>
            <a:endParaRPr lang="en-US" sz="2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7874-891B-4A03-04A5-1F5D02EC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1100858" cy="599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L’application</a:t>
            </a:r>
            <a:r>
              <a:rPr lang="en-US" sz="1600" dirty="0"/>
              <a:t> </a:t>
            </a:r>
            <a:r>
              <a:rPr lang="en-US" sz="1600" dirty="0" err="1"/>
              <a:t>informatique</a:t>
            </a:r>
            <a:r>
              <a:rPr lang="en-US" sz="1600" dirty="0"/>
              <a:t> qui </a:t>
            </a:r>
            <a:r>
              <a:rPr lang="en-US" sz="1600" dirty="0" err="1"/>
              <a:t>sortira</a:t>
            </a:r>
            <a:r>
              <a:rPr lang="en-US" sz="1600" dirty="0"/>
              <a:t> de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répondra</a:t>
            </a:r>
            <a:r>
              <a:rPr lang="en-US" sz="1600" dirty="0"/>
              <a:t> aux </a:t>
            </a:r>
            <a:r>
              <a:rPr lang="en-US" sz="1600" dirty="0" err="1"/>
              <a:t>besoins</a:t>
            </a:r>
            <a:r>
              <a:rPr lang="en-US" sz="1600" dirty="0"/>
              <a:t> du </a:t>
            </a:r>
            <a:r>
              <a:rPr lang="en-US" sz="1600" dirty="0" err="1"/>
              <a:t>gérant</a:t>
            </a:r>
            <a:r>
              <a:rPr lang="en-US" sz="1600" dirty="0"/>
              <a:t> de </a:t>
            </a:r>
            <a:r>
              <a:rPr lang="en-US" sz="1600" dirty="0" err="1"/>
              <a:t>ce</a:t>
            </a:r>
            <a:r>
              <a:rPr lang="en-US" sz="1600" dirty="0"/>
              <a:t> salon. Les deux grands axes </a:t>
            </a:r>
            <a:r>
              <a:rPr lang="en-US" sz="1600" dirty="0" err="1"/>
              <a:t>d’ameliorations</a:t>
            </a:r>
            <a:r>
              <a:rPr lang="en-US" sz="1600" dirty="0"/>
              <a:t>, </a:t>
            </a:r>
            <a:r>
              <a:rPr lang="en-US" sz="1600" dirty="0" err="1"/>
              <a:t>relevés</a:t>
            </a:r>
            <a:r>
              <a:rPr lang="en-US" sz="1600" dirty="0"/>
              <a:t> et </a:t>
            </a:r>
            <a:r>
              <a:rPr lang="en-US" sz="1600" dirty="0" err="1"/>
              <a:t>confirmés</a:t>
            </a:r>
            <a:r>
              <a:rPr lang="en-US" sz="1600" dirty="0"/>
              <a:t> par </a:t>
            </a:r>
            <a:r>
              <a:rPr lang="en-US" sz="1600" dirty="0" err="1"/>
              <a:t>notre</a:t>
            </a:r>
            <a:r>
              <a:rPr lang="en-US" sz="1600" dirty="0"/>
              <a:t> Étude </a:t>
            </a:r>
            <a:r>
              <a:rPr lang="en-US" sz="1600" dirty="0" err="1"/>
              <a:t>Préliminaire</a:t>
            </a:r>
            <a:r>
              <a:rPr lang="en-US" sz="1600" dirty="0"/>
              <a:t> et Diagnostic (</a:t>
            </a:r>
            <a:r>
              <a:rPr lang="en-US" sz="1600" dirty="0" err="1"/>
              <a:t>Livrable</a:t>
            </a:r>
            <a:r>
              <a:rPr lang="en-US" sz="1600" dirty="0"/>
              <a:t> 1 et 2), </a:t>
            </a:r>
            <a:r>
              <a:rPr lang="en-US" sz="1600" dirty="0" err="1"/>
              <a:t>concernent</a:t>
            </a:r>
            <a:r>
              <a:rPr lang="en-US" sz="1600" dirty="0"/>
              <a:t> la mise </a:t>
            </a:r>
            <a:r>
              <a:rPr lang="en-US" sz="1600" dirty="0" err="1"/>
              <a:t>en</a:t>
            </a:r>
            <a:r>
              <a:rPr lang="en-US" sz="1600" dirty="0"/>
              <a:t> place d’un </a:t>
            </a:r>
            <a:r>
              <a:rPr lang="en-US" sz="1600" dirty="0" err="1"/>
              <a:t>système</a:t>
            </a:r>
            <a:r>
              <a:rPr lang="en-US" sz="1600" dirty="0"/>
              <a:t> de </a:t>
            </a:r>
            <a:r>
              <a:rPr lang="en-US" sz="1600" b="1" dirty="0"/>
              <a:t>reservation</a:t>
            </a:r>
            <a:r>
              <a:rPr lang="en-US" sz="1600" dirty="0"/>
              <a:t> pour les clients, et pour la </a:t>
            </a:r>
            <a:r>
              <a:rPr lang="en-US" sz="1600" b="1" dirty="0"/>
              <a:t>vente de </a:t>
            </a:r>
            <a:r>
              <a:rPr lang="en-US" sz="1600" b="1" dirty="0" err="1"/>
              <a:t>produits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800" b="1" u="sng" dirty="0" err="1"/>
              <a:t>Sommaire</a:t>
            </a:r>
            <a:endParaRPr lang="en-US" sz="1800" b="1" u="sng" dirty="0"/>
          </a:p>
          <a:p>
            <a:pPr>
              <a:buFontTx/>
              <a:buChar char="-"/>
            </a:pPr>
            <a:r>
              <a:rPr lang="en-US" sz="1800" b="1" dirty="0"/>
              <a:t>I) </a:t>
            </a:r>
            <a:r>
              <a:rPr lang="en-US" sz="1800" b="1" dirty="0" err="1"/>
              <a:t>Thème</a:t>
            </a:r>
            <a:r>
              <a:rPr lang="en-US" sz="1800" b="1" dirty="0"/>
              <a:t> de la recherche</a:t>
            </a:r>
          </a:p>
          <a:p>
            <a:pPr marL="457200" lvl="1" indent="0">
              <a:buNone/>
            </a:pPr>
            <a:r>
              <a:rPr lang="en-US" sz="1600" dirty="0"/>
              <a:t>• </a:t>
            </a:r>
            <a:r>
              <a:rPr lang="en-US" sz="1600" dirty="0" err="1"/>
              <a:t>L’application</a:t>
            </a:r>
            <a:r>
              <a:rPr lang="en-US" sz="1600" dirty="0"/>
              <a:t> </a:t>
            </a:r>
            <a:r>
              <a:rPr lang="en-US" sz="1600" dirty="0" err="1"/>
              <a:t>permettra</a:t>
            </a:r>
            <a:r>
              <a:rPr lang="en-US" sz="1600" dirty="0"/>
              <a:t> de </a:t>
            </a:r>
            <a:r>
              <a:rPr lang="en-US" sz="1600" dirty="0" err="1"/>
              <a:t>favoriser</a:t>
            </a:r>
            <a:r>
              <a:rPr lang="en-US" sz="1600" dirty="0"/>
              <a:t> la </a:t>
            </a:r>
            <a:r>
              <a:rPr lang="en-US" sz="1600" dirty="0" err="1"/>
              <a:t>prise</a:t>
            </a:r>
            <a:r>
              <a:rPr lang="en-US" sz="1600" dirty="0"/>
              <a:t> de RDV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ligne</a:t>
            </a:r>
            <a:r>
              <a:rPr lang="en-US" sz="1600" dirty="0"/>
              <a:t> par les clients, et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meilleure</a:t>
            </a:r>
            <a:r>
              <a:rPr lang="en-US" sz="1600" dirty="0"/>
              <a:t> gestion pour le salon. Les clients </a:t>
            </a:r>
            <a:r>
              <a:rPr lang="en-US" sz="1600" dirty="0" err="1"/>
              <a:t>auront</a:t>
            </a:r>
            <a:r>
              <a:rPr lang="en-US" sz="1600" dirty="0"/>
              <a:t> </a:t>
            </a:r>
            <a:r>
              <a:rPr lang="en-US" sz="1600" dirty="0" err="1"/>
              <a:t>également</a:t>
            </a:r>
            <a:r>
              <a:rPr lang="en-US" sz="1600" dirty="0"/>
              <a:t> </a:t>
            </a:r>
            <a:r>
              <a:rPr lang="en-US" sz="1600" dirty="0" err="1"/>
              <a:t>l’opportunité</a:t>
            </a:r>
            <a:r>
              <a:rPr lang="en-US" sz="1600" dirty="0"/>
              <a:t> de commander des </a:t>
            </a:r>
            <a:r>
              <a:rPr lang="en-US" sz="1600" dirty="0" err="1"/>
              <a:t>produits</a:t>
            </a:r>
            <a:r>
              <a:rPr lang="en-US" sz="1600" dirty="0"/>
              <a:t> de </a:t>
            </a:r>
            <a:r>
              <a:rPr lang="en-US" sz="1600" dirty="0" err="1"/>
              <a:t>soins</a:t>
            </a:r>
            <a:r>
              <a:rPr lang="en-US" sz="1600" dirty="0"/>
              <a:t> par </a:t>
            </a:r>
            <a:r>
              <a:rPr lang="en-US" sz="1600" dirty="0" err="1"/>
              <a:t>l’application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/>
              <a:t>• Des supports </a:t>
            </a:r>
            <a:r>
              <a:rPr lang="en-US" sz="1600" dirty="0" err="1"/>
              <a:t>graphiques</a:t>
            </a:r>
            <a:r>
              <a:rPr lang="en-US" sz="1600" dirty="0"/>
              <a:t> à </a:t>
            </a:r>
            <a:r>
              <a:rPr lang="en-US" sz="1600" dirty="0" err="1"/>
              <a:t>l’aide</a:t>
            </a:r>
            <a:r>
              <a:rPr lang="en-US" sz="1600" dirty="0"/>
              <a:t> de </a:t>
            </a:r>
            <a:r>
              <a:rPr lang="en-US" sz="1600" dirty="0" err="1"/>
              <a:t>diagrammes</a:t>
            </a:r>
            <a:r>
              <a:rPr lang="en-US" sz="1600" dirty="0"/>
              <a:t> </a:t>
            </a:r>
            <a:r>
              <a:rPr lang="en-US" sz="1600" dirty="0" err="1"/>
              <a:t>utilisant</a:t>
            </a:r>
            <a:r>
              <a:rPr lang="en-US" sz="1600" dirty="0"/>
              <a:t> </a:t>
            </a:r>
            <a:r>
              <a:rPr lang="en-US" sz="1600" dirty="0" err="1"/>
              <a:t>différentes</a:t>
            </a:r>
            <a:r>
              <a:rPr lang="en-US" sz="1600" dirty="0"/>
              <a:t> </a:t>
            </a:r>
            <a:r>
              <a:rPr lang="en-US" sz="1600" dirty="0" err="1"/>
              <a:t>méthodes</a:t>
            </a:r>
            <a:r>
              <a:rPr lang="en-US" sz="1600" dirty="0"/>
              <a:t> </a:t>
            </a:r>
            <a:r>
              <a:rPr lang="en-US" sz="1600" dirty="0" err="1"/>
              <a:t>ont</a:t>
            </a:r>
            <a:r>
              <a:rPr lang="en-US" sz="1600" dirty="0"/>
              <a:t> </a:t>
            </a:r>
            <a:r>
              <a:rPr lang="en-US" sz="1600" dirty="0" err="1"/>
              <a:t>été</a:t>
            </a:r>
            <a:r>
              <a:rPr lang="en-US" sz="1600" dirty="0"/>
              <a:t> </a:t>
            </a:r>
            <a:r>
              <a:rPr lang="en-US" sz="1600" dirty="0" err="1"/>
              <a:t>utilisés</a:t>
            </a:r>
            <a:r>
              <a:rPr lang="en-US" sz="1600" dirty="0"/>
              <a:t> pour donner un </a:t>
            </a:r>
            <a:r>
              <a:rPr lang="en-US" sz="1600" dirty="0" err="1"/>
              <a:t>rendu</a:t>
            </a:r>
            <a:r>
              <a:rPr lang="en-US" sz="1600" dirty="0"/>
              <a:t> </a:t>
            </a:r>
            <a:r>
              <a:rPr lang="en-US" sz="1600" dirty="0" err="1"/>
              <a:t>visuel</a:t>
            </a:r>
            <a:r>
              <a:rPr lang="en-US" sz="1600" dirty="0"/>
              <a:t> au </a:t>
            </a:r>
            <a:r>
              <a:rPr lang="en-US" sz="1600" dirty="0" err="1"/>
              <a:t>projet</a:t>
            </a:r>
            <a:r>
              <a:rPr lang="en-US" sz="1600" dirty="0"/>
              <a:t> :</a:t>
            </a:r>
          </a:p>
          <a:p>
            <a:pPr lvl="2">
              <a:buFontTx/>
              <a:buChar char="-"/>
            </a:pPr>
            <a:r>
              <a:rPr lang="en-US" sz="1600" dirty="0"/>
              <a:t> 1: </a:t>
            </a:r>
            <a:r>
              <a:rPr lang="en-US" sz="1600" dirty="0" err="1"/>
              <a:t>Diagrammes</a:t>
            </a:r>
            <a:r>
              <a:rPr lang="en-US" sz="1600" dirty="0"/>
              <a:t> </a:t>
            </a:r>
            <a:r>
              <a:rPr lang="en-US" sz="1600" dirty="0" err="1"/>
              <a:t>selon</a:t>
            </a:r>
            <a:r>
              <a:rPr lang="en-US" sz="1600" dirty="0"/>
              <a:t> la </a:t>
            </a:r>
            <a:r>
              <a:rPr lang="en-US" sz="1600" dirty="0" err="1"/>
              <a:t>méthode</a:t>
            </a:r>
            <a:r>
              <a:rPr lang="en-US" sz="1600" dirty="0"/>
              <a:t> de </a:t>
            </a:r>
            <a:r>
              <a:rPr lang="en-US" sz="1600" dirty="0" err="1"/>
              <a:t>modélisation</a:t>
            </a:r>
            <a:r>
              <a:rPr lang="en-US" sz="1600" dirty="0"/>
              <a:t> de </a:t>
            </a:r>
            <a:r>
              <a:rPr lang="en-US" sz="1600" dirty="0" err="1"/>
              <a:t>processus</a:t>
            </a:r>
            <a:r>
              <a:rPr lang="en-US" sz="1600" dirty="0"/>
              <a:t> </a:t>
            </a:r>
            <a:r>
              <a:rPr lang="en-US" sz="1600" dirty="0" err="1"/>
              <a:t>d’affaires</a:t>
            </a:r>
            <a:r>
              <a:rPr lang="en-US" sz="1600" dirty="0"/>
              <a:t> </a:t>
            </a:r>
            <a:r>
              <a:rPr lang="en-US" sz="1600" b="1" i="1" dirty="0"/>
              <a:t>BPM</a:t>
            </a:r>
            <a:r>
              <a:rPr lang="en-US" sz="1600" dirty="0"/>
              <a:t> (</a:t>
            </a:r>
            <a:r>
              <a:rPr lang="en-US" sz="1600" dirty="0" err="1"/>
              <a:t>voir</a:t>
            </a:r>
            <a:r>
              <a:rPr lang="en-US" sz="1600" dirty="0"/>
              <a:t> pages 3, 4 , 5)</a:t>
            </a:r>
          </a:p>
          <a:p>
            <a:pPr lvl="2">
              <a:buFontTx/>
              <a:buChar char="-"/>
            </a:pPr>
            <a:r>
              <a:rPr lang="en-US" sz="1600" dirty="0"/>
              <a:t> 2: </a:t>
            </a:r>
            <a:r>
              <a:rPr lang="en-US" sz="1600" dirty="0" err="1"/>
              <a:t>Diagramme</a:t>
            </a:r>
            <a:r>
              <a:rPr lang="en-US" sz="1600" dirty="0"/>
              <a:t> </a:t>
            </a:r>
            <a:r>
              <a:rPr lang="en-US" sz="1600" dirty="0" err="1"/>
              <a:t>selon</a:t>
            </a:r>
            <a:r>
              <a:rPr lang="en-US" sz="1600" dirty="0"/>
              <a:t> le </a:t>
            </a:r>
            <a:r>
              <a:rPr lang="en-US" sz="1600" dirty="0" err="1"/>
              <a:t>modèle</a:t>
            </a:r>
            <a:r>
              <a:rPr lang="en-US" sz="1600" dirty="0"/>
              <a:t> </a:t>
            </a:r>
            <a:r>
              <a:rPr lang="en-US" sz="1600" dirty="0" err="1"/>
              <a:t>Entité</a:t>
            </a:r>
            <a:r>
              <a:rPr lang="en-US" sz="1600" dirty="0"/>
              <a:t> Relation </a:t>
            </a:r>
            <a:r>
              <a:rPr lang="en-US" sz="1600" b="1" i="1" dirty="0"/>
              <a:t>ERD</a:t>
            </a:r>
            <a:r>
              <a:rPr lang="en-US" sz="1600" dirty="0"/>
              <a:t> (</a:t>
            </a:r>
            <a:r>
              <a:rPr lang="en-US" sz="1600" dirty="0" err="1"/>
              <a:t>voir</a:t>
            </a:r>
            <a:r>
              <a:rPr lang="en-US" sz="1600" dirty="0"/>
              <a:t> page 7)</a:t>
            </a:r>
          </a:p>
          <a:p>
            <a:pPr lvl="2">
              <a:buFontTx/>
              <a:buChar char="-"/>
            </a:pPr>
            <a:r>
              <a:rPr lang="en-US" sz="1600" dirty="0"/>
              <a:t> 3: </a:t>
            </a:r>
            <a:r>
              <a:rPr lang="en-US" sz="1600" dirty="0" err="1"/>
              <a:t>Diagrammes</a:t>
            </a:r>
            <a:r>
              <a:rPr lang="en-US" sz="1600" dirty="0"/>
              <a:t> de representation de flux de </a:t>
            </a:r>
            <a:r>
              <a:rPr lang="en-US" sz="1600" dirty="0" err="1"/>
              <a:t>données</a:t>
            </a:r>
            <a:r>
              <a:rPr lang="en-US" sz="1600" dirty="0"/>
              <a:t> </a:t>
            </a:r>
            <a:r>
              <a:rPr lang="en-US" sz="1600" b="1" i="1" dirty="0"/>
              <a:t>DFD</a:t>
            </a:r>
            <a:r>
              <a:rPr lang="en-US" sz="1600" dirty="0"/>
              <a:t> (</a:t>
            </a:r>
            <a:r>
              <a:rPr lang="en-US" sz="1600" dirty="0" err="1"/>
              <a:t>voir</a:t>
            </a:r>
            <a:r>
              <a:rPr lang="en-US" sz="1600" dirty="0"/>
              <a:t> pages 9-&gt;12)</a:t>
            </a:r>
          </a:p>
          <a:p>
            <a:pPr lvl="2">
              <a:buFontTx/>
              <a:buChar char="-"/>
            </a:pPr>
            <a:r>
              <a:rPr lang="en-US" sz="1600" dirty="0"/>
              <a:t> 4: </a:t>
            </a:r>
            <a:r>
              <a:rPr lang="en-US" sz="1600" dirty="0" err="1"/>
              <a:t>Diagrammes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langage</a:t>
            </a:r>
            <a:r>
              <a:rPr lang="en-US" sz="1600" dirty="0"/>
              <a:t> </a:t>
            </a:r>
            <a:r>
              <a:rPr lang="en-US" sz="1600" b="1" i="1" dirty="0"/>
              <a:t>UML</a:t>
            </a:r>
            <a:r>
              <a:rPr lang="en-US" sz="1600" dirty="0"/>
              <a:t> (classes, </a:t>
            </a:r>
            <a:r>
              <a:rPr lang="en-US" sz="1600" dirty="0" err="1"/>
              <a:t>différents</a:t>
            </a:r>
            <a:r>
              <a:rPr lang="en-US" sz="1600" dirty="0"/>
              <a:t> </a:t>
            </a:r>
            <a:r>
              <a:rPr lang="en-US" sz="1600" dirty="0" err="1"/>
              <a:t>cas</a:t>
            </a:r>
            <a:r>
              <a:rPr lang="en-US" sz="1600" dirty="0"/>
              <a:t> </a:t>
            </a:r>
            <a:r>
              <a:rPr lang="en-US" sz="1600" dirty="0" err="1"/>
              <a:t>d’utilisations</a:t>
            </a:r>
            <a:r>
              <a:rPr lang="en-US" sz="1600" dirty="0"/>
              <a:t>… (</a:t>
            </a:r>
            <a:r>
              <a:rPr lang="en-US" sz="1600" dirty="0" err="1"/>
              <a:t>voir</a:t>
            </a:r>
            <a:r>
              <a:rPr lang="en-US" sz="1600" dirty="0"/>
              <a:t> pages 13-&gt;20))</a:t>
            </a:r>
          </a:p>
          <a:p>
            <a:pPr lvl="2">
              <a:buFontTx/>
              <a:buChar char="-"/>
            </a:pPr>
            <a:r>
              <a:rPr lang="en-US" sz="1600" dirty="0"/>
              <a:t> 5: User stories </a:t>
            </a:r>
            <a:r>
              <a:rPr lang="en-US" sz="1600" dirty="0" err="1"/>
              <a:t>selon</a:t>
            </a:r>
            <a:r>
              <a:rPr lang="en-US" sz="1600" dirty="0"/>
              <a:t> la </a:t>
            </a:r>
            <a:r>
              <a:rPr lang="en-US" sz="1600" dirty="0" err="1"/>
              <a:t>méthode</a:t>
            </a:r>
            <a:r>
              <a:rPr lang="en-US" sz="1600" dirty="0"/>
              <a:t> </a:t>
            </a:r>
            <a:r>
              <a:rPr lang="en-US" sz="1600" b="1" i="1" dirty="0"/>
              <a:t>AGILE </a:t>
            </a:r>
            <a:r>
              <a:rPr lang="en-US" sz="1600" dirty="0"/>
              <a:t>(</a:t>
            </a:r>
            <a:r>
              <a:rPr lang="en-US" sz="1600" dirty="0" err="1"/>
              <a:t>voir</a:t>
            </a:r>
            <a:r>
              <a:rPr lang="en-US" sz="1600" dirty="0"/>
              <a:t> pages 21-&gt;25))</a:t>
            </a:r>
            <a:endParaRPr lang="en-US" sz="1600" b="1" i="1" dirty="0"/>
          </a:p>
          <a:p>
            <a:pPr>
              <a:buFontTx/>
              <a:buChar char="-"/>
            </a:pPr>
            <a:r>
              <a:rPr lang="en-US" sz="1800" b="1" dirty="0"/>
              <a:t>II) Conception de la base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600" dirty="0"/>
              <a:t>•</a:t>
            </a:r>
            <a:r>
              <a:rPr lang="en-US" sz="1800" dirty="0"/>
              <a:t> </a:t>
            </a:r>
            <a:r>
              <a:rPr lang="en-US" sz="1600" dirty="0"/>
              <a:t>Un SGBD </a:t>
            </a:r>
            <a:r>
              <a:rPr lang="en-US" sz="1600" dirty="0" err="1"/>
              <a:t>est</a:t>
            </a:r>
            <a:r>
              <a:rPr lang="en-US" sz="1600" dirty="0"/>
              <a:t> un </a:t>
            </a:r>
            <a:r>
              <a:rPr lang="en-US" sz="1600" dirty="0" err="1"/>
              <a:t>logiciel</a:t>
            </a:r>
            <a:r>
              <a:rPr lang="en-US" sz="1600" dirty="0"/>
              <a:t> </a:t>
            </a:r>
            <a:r>
              <a:rPr lang="en-US" sz="1600" dirty="0" err="1"/>
              <a:t>système</a:t>
            </a:r>
            <a:r>
              <a:rPr lang="en-US" sz="1600" dirty="0"/>
              <a:t> servant à stocker, </a:t>
            </a:r>
            <a:r>
              <a:rPr lang="en-US" sz="1600" dirty="0" err="1"/>
              <a:t>manipuler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gérer</a:t>
            </a:r>
            <a:r>
              <a:rPr lang="en-US" sz="1600" dirty="0"/>
              <a:t>, et à </a:t>
            </a:r>
            <a:r>
              <a:rPr lang="en-US" sz="1600" dirty="0" err="1"/>
              <a:t>partager</a:t>
            </a:r>
            <a:r>
              <a:rPr lang="en-US" sz="1600" dirty="0"/>
              <a:t> des </a:t>
            </a:r>
            <a:r>
              <a:rPr lang="en-US" sz="1600" dirty="0" err="1"/>
              <a:t>données</a:t>
            </a:r>
            <a:r>
              <a:rPr lang="en-US" sz="1600" dirty="0"/>
              <a:t> dans </a:t>
            </a:r>
            <a:r>
              <a:rPr lang="en-US" sz="1600" dirty="0" err="1"/>
              <a:t>une</a:t>
            </a:r>
            <a:r>
              <a:rPr lang="en-US" sz="1600" dirty="0"/>
              <a:t> base de </a:t>
            </a:r>
            <a:r>
              <a:rPr lang="en-US" sz="1600" dirty="0" err="1"/>
              <a:t>données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garantissant</a:t>
            </a:r>
            <a:r>
              <a:rPr lang="en-US" sz="1600" dirty="0"/>
              <a:t> la </a:t>
            </a:r>
            <a:r>
              <a:rPr lang="en-US" sz="1600" dirty="0" err="1"/>
              <a:t>qualité</a:t>
            </a:r>
            <a:r>
              <a:rPr lang="en-US" sz="1600" dirty="0"/>
              <a:t>, la </a:t>
            </a:r>
            <a:r>
              <a:rPr lang="en-US" sz="1600" dirty="0" err="1"/>
              <a:t>pérennité</a:t>
            </a:r>
            <a:r>
              <a:rPr lang="en-US" sz="1600" dirty="0"/>
              <a:t> et la </a:t>
            </a:r>
            <a:r>
              <a:rPr lang="en-US" sz="1600" dirty="0" err="1"/>
              <a:t>confidentialité</a:t>
            </a:r>
            <a:r>
              <a:rPr lang="en-US" sz="1600" dirty="0"/>
              <a:t> des </a:t>
            </a:r>
            <a:r>
              <a:rPr lang="en-US" sz="1600" dirty="0" err="1"/>
              <a:t>informations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    • Le </a:t>
            </a:r>
            <a:r>
              <a:rPr lang="en-US" sz="1600" dirty="0" err="1"/>
              <a:t>système</a:t>
            </a:r>
            <a:r>
              <a:rPr lang="en-US" sz="1600" dirty="0"/>
              <a:t> que nous </a:t>
            </a:r>
            <a:r>
              <a:rPr lang="en-US" sz="1600" dirty="0" err="1"/>
              <a:t>souhaitons</a:t>
            </a:r>
            <a:r>
              <a:rPr lang="en-US" sz="1600" dirty="0"/>
              <a:t> </a:t>
            </a:r>
            <a:r>
              <a:rPr lang="en-US" sz="1600" dirty="0" err="1"/>
              <a:t>utiliser</a:t>
            </a:r>
            <a:r>
              <a:rPr lang="en-US" sz="1600" dirty="0"/>
              <a:t> sera </a:t>
            </a:r>
            <a:r>
              <a:rPr lang="en-US" sz="1600" b="1" dirty="0"/>
              <a:t>MySQL, </a:t>
            </a:r>
            <a:r>
              <a:rPr lang="en-US" sz="1600" dirty="0"/>
              <a:t>il fait </a:t>
            </a:r>
            <a:r>
              <a:rPr lang="en-US" sz="1600" dirty="0" err="1"/>
              <a:t>partie</a:t>
            </a:r>
            <a:r>
              <a:rPr lang="en-US" sz="1600" dirty="0"/>
              <a:t> des </a:t>
            </a:r>
            <a:r>
              <a:rPr lang="en-US" sz="1600" dirty="0" err="1"/>
              <a:t>logiciels</a:t>
            </a:r>
            <a:r>
              <a:rPr lang="en-US" sz="1600" dirty="0"/>
              <a:t> de gestion de base de </a:t>
            </a:r>
            <a:r>
              <a:rPr lang="en-US" sz="1600" dirty="0" err="1"/>
              <a:t>données</a:t>
            </a:r>
            <a:r>
              <a:rPr lang="en-US" sz="1600" dirty="0"/>
              <a:t> les plus </a:t>
            </a:r>
            <a:r>
              <a:rPr lang="en-US" sz="1600" dirty="0" err="1"/>
              <a:t>utilisés</a:t>
            </a:r>
            <a:r>
              <a:rPr lang="en-US" sz="1600" dirty="0"/>
              <a:t> au monde, très simple à </a:t>
            </a:r>
            <a:r>
              <a:rPr lang="en-US" sz="1600" dirty="0" err="1"/>
              <a:t>mettre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oeuvre et </a:t>
            </a:r>
            <a:r>
              <a:rPr lang="en-US" sz="1600" dirty="0" err="1"/>
              <a:t>ses</a:t>
            </a:r>
            <a:r>
              <a:rPr lang="en-US" sz="1600" dirty="0"/>
              <a:t> performances </a:t>
            </a:r>
            <a:r>
              <a:rPr lang="en-US" sz="1600" dirty="0" err="1"/>
              <a:t>sont</a:t>
            </a:r>
            <a:r>
              <a:rPr lang="en-US" sz="1600" dirty="0"/>
              <a:t> </a:t>
            </a:r>
            <a:r>
              <a:rPr lang="en-US" sz="1600" dirty="0" err="1"/>
              <a:t>parfaites</a:t>
            </a:r>
            <a:r>
              <a:rPr lang="en-US" sz="1600" dirty="0"/>
              <a:t> pour </a:t>
            </a:r>
            <a:r>
              <a:rPr lang="en-US" sz="1600" dirty="0" err="1"/>
              <a:t>l’application</a:t>
            </a:r>
            <a:r>
              <a:rPr lang="en-US" sz="1600" dirty="0"/>
              <a:t> que </a:t>
            </a:r>
            <a:r>
              <a:rPr lang="en-US" sz="1600" dirty="0" err="1"/>
              <a:t>l’on</a:t>
            </a:r>
            <a:r>
              <a:rPr lang="en-US" sz="1600" dirty="0"/>
              <a:t> </a:t>
            </a:r>
            <a:r>
              <a:rPr lang="en-US" sz="1600" dirty="0" err="1"/>
              <a:t>souhaite</a:t>
            </a:r>
            <a:r>
              <a:rPr lang="en-US" sz="1600" dirty="0"/>
              <a:t> developer.</a:t>
            </a:r>
            <a:endParaRPr lang="en-US" sz="1600" b="1" dirty="0"/>
          </a:p>
          <a:p>
            <a:pPr marL="0" indent="0">
              <a:buNone/>
            </a:pPr>
            <a:r>
              <a:rPr lang="en-US" sz="1800" dirty="0"/>
              <a:t>  Dans le cadre de </a:t>
            </a:r>
            <a:r>
              <a:rPr lang="en-US" sz="1800" dirty="0" err="1"/>
              <a:t>notre</a:t>
            </a:r>
            <a:r>
              <a:rPr lang="en-US" sz="1800" dirty="0"/>
              <a:t> </a:t>
            </a:r>
            <a:r>
              <a:rPr lang="en-US" sz="1800" dirty="0" err="1"/>
              <a:t>projet</a:t>
            </a:r>
            <a:r>
              <a:rPr lang="en-US" sz="1800" dirty="0"/>
              <a:t>, on ne </a:t>
            </a:r>
            <a:r>
              <a:rPr lang="en-US" sz="1800" dirty="0" err="1"/>
              <a:t>fera</a:t>
            </a:r>
            <a:r>
              <a:rPr lang="en-US" sz="1800" dirty="0"/>
              <a:t> pas la </a:t>
            </a:r>
            <a:r>
              <a:rPr lang="en-US" sz="1800" dirty="0" err="1"/>
              <a:t>realisation</a:t>
            </a:r>
            <a:r>
              <a:rPr lang="en-US" sz="1800" dirty="0"/>
              <a:t> de la base de </a:t>
            </a:r>
            <a:r>
              <a:rPr lang="en-US" sz="1800" dirty="0" err="1"/>
              <a:t>données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EB8E66-217A-1A74-148C-2B0BBF6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4" y="184805"/>
            <a:ext cx="9782175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u="sng" dirty="0" err="1">
                <a:ea typeface="+mj-lt"/>
                <a:cs typeface="+mj-lt"/>
              </a:rPr>
              <a:t>Diagramme</a:t>
            </a:r>
            <a:r>
              <a:rPr lang="en-US" sz="3200" b="1" i="1" u="sng" dirty="0">
                <a:ea typeface="+mj-lt"/>
                <a:cs typeface="+mj-lt"/>
              </a:rPr>
              <a:t> </a:t>
            </a:r>
            <a:r>
              <a:rPr lang="en-US" sz="3200" b="1" i="1" u="sng" dirty="0" err="1">
                <a:ea typeface="+mj-lt"/>
                <a:cs typeface="+mj-lt"/>
              </a:rPr>
              <a:t>d'ACTIVITÉS</a:t>
            </a:r>
            <a:r>
              <a:rPr lang="en-US" sz="3200" b="1" i="1" u="sng" dirty="0">
                <a:ea typeface="+mj-lt"/>
                <a:cs typeface="+mj-lt"/>
              </a:rPr>
              <a:t> du </a:t>
            </a:r>
            <a:r>
              <a:rPr lang="en-US" sz="3200" b="1" i="1" u="sng" dirty="0" err="1">
                <a:ea typeface="+mj-lt"/>
                <a:cs typeface="+mj-lt"/>
              </a:rPr>
              <a:t>cas</a:t>
            </a:r>
            <a:r>
              <a:rPr lang="en-US" sz="3200" b="1" i="1" u="sng" dirty="0">
                <a:ea typeface="+mj-lt"/>
                <a:cs typeface="+mj-lt"/>
              </a:rPr>
              <a:t> </a:t>
            </a:r>
            <a:r>
              <a:rPr lang="en-US" sz="3200" b="1" i="1" u="sng" dirty="0" err="1">
                <a:ea typeface="+mj-lt"/>
                <a:cs typeface="+mj-lt"/>
              </a:rPr>
              <a:t>d'utilisation</a:t>
            </a:r>
            <a:r>
              <a:rPr lang="en-US" sz="3200" b="1" i="1" u="sng" dirty="0">
                <a:ea typeface="+mj-lt"/>
                <a:cs typeface="+mj-lt"/>
              </a:rPr>
              <a:t>                   </a:t>
            </a:r>
            <a:r>
              <a:rPr lang="en-US" sz="3200" b="1" i="1" u="sng" dirty="0" err="1">
                <a:ea typeface="+mj-lt"/>
                <a:cs typeface="+mj-lt"/>
              </a:rPr>
              <a:t>Traiter</a:t>
            </a:r>
            <a:r>
              <a:rPr lang="en-US" sz="3200" b="1" i="1" u="sng" dirty="0">
                <a:ea typeface="+mj-lt"/>
                <a:cs typeface="+mj-lt"/>
              </a:rPr>
              <a:t> </a:t>
            </a:r>
            <a:r>
              <a:rPr lang="en-US" sz="3200" b="1" i="1" u="sng" dirty="0" err="1">
                <a:ea typeface="+mj-lt"/>
                <a:cs typeface="+mj-lt"/>
              </a:rPr>
              <a:t>commande</a:t>
            </a:r>
            <a:endParaRPr lang="en-US" sz="3200" b="1" i="1" u="sng" dirty="0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ABA47247-7D78-8737-9424-9E2EF5E6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52" y="1567832"/>
            <a:ext cx="4742960" cy="4993053"/>
          </a:xfrm>
        </p:spPr>
      </p:pic>
    </p:spTree>
    <p:extLst>
      <p:ext uri="{BB962C8B-B14F-4D97-AF65-F5344CB8AC3E}">
        <p14:creationId xmlns:p14="http://schemas.microsoft.com/office/powerpoint/2010/main" val="72012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0696-366D-9F6B-3BA7-3C517961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Nous </a:t>
            </a:r>
            <a:r>
              <a:rPr lang="en-US" sz="19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examinons</a:t>
            </a: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en-US" sz="19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témoignages</a:t>
            </a: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d'utilisateurs</a:t>
            </a: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relatifs</a:t>
            </a: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au </a:t>
            </a:r>
            <a:r>
              <a:rPr lang="en-US" sz="19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secteur</a:t>
            </a:r>
            <a:r>
              <a:rPr lang="en-US" sz="19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du salon de coiffure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2F82-CE78-2B74-22AB-3ACDA4B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rgbClr val="080808"/>
                </a:solidFill>
                <a:latin typeface="+mn-lt"/>
                <a:ea typeface="+mj-ea"/>
                <a:cs typeface="+mj-cs"/>
              </a:rPr>
              <a:t>User Stories</a:t>
            </a:r>
            <a:endParaRPr lang="en-US" sz="3200" b="1" kern="1200" dirty="0">
              <a:solidFill>
                <a:srgbClr val="080808"/>
              </a:solidFill>
              <a:latin typeface="+mn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80468B-B502-7F62-F407-44302FEB0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14" y="643467"/>
            <a:ext cx="879641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46F33-86BE-20C0-C327-3E482F66F319}"/>
              </a:ext>
            </a:extLst>
          </p:cNvPr>
          <p:cNvSpPr txBox="1"/>
          <p:nvPr/>
        </p:nvSpPr>
        <p:spPr>
          <a:xfrm>
            <a:off x="2715845" y="2285999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Application de </a:t>
            </a:r>
            <a:r>
              <a:rPr lang="en-US" dirty="0" err="1">
                <a:cs typeface="Calibri"/>
              </a:rPr>
              <a:t>rendez-vous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37F62-AE45-0D82-EB57-A7199597F425}"/>
              </a:ext>
            </a:extLst>
          </p:cNvPr>
          <p:cNvSpPr txBox="1"/>
          <p:nvPr/>
        </p:nvSpPr>
        <p:spPr>
          <a:xfrm>
            <a:off x="4747844" y="3243383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Un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6D216-EF42-6517-99AD-7DEFBB6772D4}"/>
              </a:ext>
            </a:extLst>
          </p:cNvPr>
          <p:cNvSpPr txBox="1"/>
          <p:nvPr/>
        </p:nvSpPr>
        <p:spPr>
          <a:xfrm>
            <a:off x="4747844" y="3565767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Prendre </a:t>
            </a:r>
            <a:r>
              <a:rPr lang="en-US" dirty="0" err="1">
                <a:cs typeface="Calibri"/>
              </a:rPr>
              <a:t>rendez-vous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annuler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changer la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7CD00-441E-F24B-78FB-F65AFF4D72BD}"/>
              </a:ext>
            </a:extLst>
          </p:cNvPr>
          <p:cNvSpPr txBox="1"/>
          <p:nvPr/>
        </p:nvSpPr>
        <p:spPr>
          <a:xfrm>
            <a:off x="4747843" y="3858843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Obtenir</a:t>
            </a:r>
            <a:r>
              <a:rPr lang="en-US" dirty="0">
                <a:cs typeface="Calibri"/>
              </a:rPr>
              <a:t> le service au salon de coiffure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C7A83-221C-36D4-ACDE-C2AB6938EF6C}"/>
              </a:ext>
            </a:extLst>
          </p:cNvPr>
          <p:cNvSpPr txBox="1"/>
          <p:nvPr/>
        </p:nvSpPr>
        <p:spPr>
          <a:xfrm>
            <a:off x="5200649" y="4738074"/>
            <a:ext cx="4563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Quand je me </a:t>
            </a:r>
            <a:r>
              <a:rPr lang="en-US" dirty="0" err="1">
                <a:cs typeface="Calibri"/>
              </a:rPr>
              <a:t>connecte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45F15-8622-6881-E215-C8CC736560D4}"/>
              </a:ext>
            </a:extLst>
          </p:cNvPr>
          <p:cNvSpPr txBox="1"/>
          <p:nvPr/>
        </p:nvSpPr>
        <p:spPr>
          <a:xfrm>
            <a:off x="5200650" y="5031151"/>
            <a:ext cx="458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Choisir</a:t>
            </a:r>
            <a:r>
              <a:rPr lang="en-US" dirty="0">
                <a:cs typeface="Calibri"/>
              </a:rPr>
              <a:t> un coiffeur,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date et le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D8339-CD5A-69C5-AFB8-242269E99F17}"/>
              </a:ext>
            </a:extLst>
          </p:cNvPr>
          <p:cNvSpPr txBox="1"/>
          <p:nvPr/>
        </p:nvSpPr>
        <p:spPr>
          <a:xfrm>
            <a:off x="5200651" y="5324227"/>
            <a:ext cx="4115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Recevoir</a:t>
            </a:r>
            <a:r>
              <a:rPr lang="en-US" dirty="0">
                <a:cs typeface="Calibri"/>
              </a:rPr>
              <a:t> un message de confirmation</a:t>
            </a:r>
          </a:p>
        </p:txBody>
      </p:sp>
    </p:spTree>
    <p:extLst>
      <p:ext uri="{BB962C8B-B14F-4D97-AF65-F5344CB8AC3E}">
        <p14:creationId xmlns:p14="http://schemas.microsoft.com/office/powerpoint/2010/main" val="332990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38E86D3-429B-02E8-E276-18EBCC4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14" y="643467"/>
            <a:ext cx="8796418" cy="5571065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A2578-C258-C116-102E-A3D88867BB69}"/>
              </a:ext>
            </a:extLst>
          </p:cNvPr>
          <p:cNvSpPr txBox="1"/>
          <p:nvPr/>
        </p:nvSpPr>
        <p:spPr>
          <a:xfrm>
            <a:off x="2715845" y="2285999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Application de ventes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77E5D5-E901-AE3F-DA42-42C5E4AADBDC}"/>
              </a:ext>
            </a:extLst>
          </p:cNvPr>
          <p:cNvSpPr txBox="1"/>
          <p:nvPr/>
        </p:nvSpPr>
        <p:spPr>
          <a:xfrm>
            <a:off x="4747844" y="3243383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Un 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B8340-0B4D-B23A-5B43-E5021740F8CE}"/>
              </a:ext>
            </a:extLst>
          </p:cNvPr>
          <p:cNvSpPr txBox="1"/>
          <p:nvPr/>
        </p:nvSpPr>
        <p:spPr>
          <a:xfrm>
            <a:off x="4747844" y="3565767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Acheter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produits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capillaires</a:t>
            </a:r>
            <a:r>
              <a:rPr lang="en-US" dirty="0">
                <a:cs typeface="Calibri"/>
              </a:rPr>
              <a:t> sur </a:t>
            </a:r>
            <a:r>
              <a:rPr lang="en-US" dirty="0" err="1">
                <a:cs typeface="Calibri"/>
              </a:rPr>
              <a:t>l'application</a:t>
            </a:r>
            <a:endParaRPr lang="en-US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F2842-EFF6-ACC6-E3D5-EB6FA7A9B873}"/>
              </a:ext>
            </a:extLst>
          </p:cNvPr>
          <p:cNvSpPr txBox="1"/>
          <p:nvPr/>
        </p:nvSpPr>
        <p:spPr>
          <a:xfrm>
            <a:off x="4747843" y="3858843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Recevoir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produits</a:t>
            </a:r>
            <a:r>
              <a:rPr lang="en-US" dirty="0">
                <a:cs typeface="Calibri"/>
              </a:rPr>
              <a:t> chez </a:t>
            </a:r>
            <a:r>
              <a:rPr lang="en-US" dirty="0" err="1">
                <a:cs typeface="Calibri"/>
              </a:rPr>
              <a:t>moi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au salon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C666D-0752-D74E-4AAD-AD9B969711B8}"/>
              </a:ext>
            </a:extLst>
          </p:cNvPr>
          <p:cNvSpPr txBox="1"/>
          <p:nvPr/>
        </p:nvSpPr>
        <p:spPr>
          <a:xfrm>
            <a:off x="4698997" y="4738074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Quand je me </a:t>
            </a:r>
            <a:r>
              <a:rPr lang="en-US" dirty="0" err="1">
                <a:cs typeface="Calibri"/>
              </a:rPr>
              <a:t>connecte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0BBC5-77D3-CC65-3E82-3488F3B9202B}"/>
              </a:ext>
            </a:extLst>
          </p:cNvPr>
          <p:cNvSpPr txBox="1"/>
          <p:nvPr/>
        </p:nvSpPr>
        <p:spPr>
          <a:xfrm>
            <a:off x="4698998" y="5031151"/>
            <a:ext cx="5212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Mettre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produits</a:t>
            </a:r>
            <a:r>
              <a:rPr lang="en-US" dirty="0">
                <a:cs typeface="Calibri"/>
              </a:rPr>
              <a:t> dans le panier et payer la facture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15AA7-105A-E624-AD93-DADAA4E9F0BA}"/>
              </a:ext>
            </a:extLst>
          </p:cNvPr>
          <p:cNvSpPr txBox="1"/>
          <p:nvPr/>
        </p:nvSpPr>
        <p:spPr>
          <a:xfrm>
            <a:off x="5314459" y="5324227"/>
            <a:ext cx="4039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Recevoir</a:t>
            </a:r>
            <a:r>
              <a:rPr lang="en-US" dirty="0">
                <a:cs typeface="Calibri"/>
              </a:rPr>
              <a:t> un message de confirmation</a:t>
            </a:r>
          </a:p>
        </p:txBody>
      </p:sp>
    </p:spTree>
    <p:extLst>
      <p:ext uri="{BB962C8B-B14F-4D97-AF65-F5344CB8AC3E}">
        <p14:creationId xmlns:p14="http://schemas.microsoft.com/office/powerpoint/2010/main" val="321644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4FBC3D-B791-EC59-F5BD-0507C5D6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14" y="643467"/>
            <a:ext cx="8796418" cy="557106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4F18B6-1FD3-FC6E-F8C9-5D2267938078}"/>
              </a:ext>
            </a:extLst>
          </p:cNvPr>
          <p:cNvSpPr txBox="1"/>
          <p:nvPr/>
        </p:nvSpPr>
        <p:spPr>
          <a:xfrm>
            <a:off x="2715845" y="2285999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Application de Rendez-vous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09C8A-95E1-C9D6-D0AF-11972A84A37D}"/>
              </a:ext>
            </a:extLst>
          </p:cNvPr>
          <p:cNvSpPr txBox="1"/>
          <p:nvPr/>
        </p:nvSpPr>
        <p:spPr>
          <a:xfrm>
            <a:off x="4747844" y="3243383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Un coiffeur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DFA52-E145-B23D-8F77-26D02ABCF6C9}"/>
              </a:ext>
            </a:extLst>
          </p:cNvPr>
          <p:cNvSpPr txBox="1"/>
          <p:nvPr/>
        </p:nvSpPr>
        <p:spPr>
          <a:xfrm>
            <a:off x="4747844" y="3565767"/>
            <a:ext cx="5466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Mettre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modifier les </a:t>
            </a:r>
            <a:r>
              <a:rPr lang="en-US" dirty="0" err="1">
                <a:cs typeface="Calibri"/>
              </a:rPr>
              <a:t>disponibilités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B8647-C623-C67B-1582-8EC07955B3EC}"/>
              </a:ext>
            </a:extLst>
          </p:cNvPr>
          <p:cNvSpPr txBox="1"/>
          <p:nvPr/>
        </p:nvSpPr>
        <p:spPr>
          <a:xfrm>
            <a:off x="4747843" y="3858843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Permettre</a:t>
            </a:r>
            <a:r>
              <a:rPr lang="en-US" dirty="0">
                <a:cs typeface="Calibri"/>
              </a:rPr>
              <a:t> aux clients de </a:t>
            </a:r>
            <a:r>
              <a:rPr lang="en-US" dirty="0" err="1">
                <a:cs typeface="Calibri"/>
              </a:rPr>
              <a:t>choisir</a:t>
            </a:r>
            <a:r>
              <a:rPr lang="en-US" dirty="0">
                <a:cs typeface="Calibri"/>
              </a:rPr>
              <a:t> la date </a:t>
            </a:r>
            <a:r>
              <a:rPr lang="en-US" dirty="0" err="1">
                <a:cs typeface="Calibri"/>
              </a:rPr>
              <a:t>souhaitée</a:t>
            </a:r>
            <a:endParaRPr lang="en-US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3643C-642A-2591-A24A-7E20736BA7FA}"/>
              </a:ext>
            </a:extLst>
          </p:cNvPr>
          <p:cNvSpPr txBox="1"/>
          <p:nvPr/>
        </p:nvSpPr>
        <p:spPr>
          <a:xfrm>
            <a:off x="5028711" y="4738074"/>
            <a:ext cx="4735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Quand je me </a:t>
            </a:r>
            <a:r>
              <a:rPr lang="en-US" dirty="0" err="1">
                <a:cs typeface="Calibri"/>
              </a:rPr>
              <a:t>connecte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2194A-1314-7AC3-1B7B-43B54979579E}"/>
              </a:ext>
            </a:extLst>
          </p:cNvPr>
          <p:cNvSpPr txBox="1"/>
          <p:nvPr/>
        </p:nvSpPr>
        <p:spPr>
          <a:xfrm>
            <a:off x="5048250" y="5031151"/>
            <a:ext cx="47358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Accéder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mon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horaire</a:t>
            </a:r>
            <a:r>
              <a:rPr lang="en-US" dirty="0">
                <a:cs typeface="Calibri"/>
              </a:rPr>
              <a:t> et consulter </a:t>
            </a:r>
            <a:r>
              <a:rPr lang="en-US" dirty="0" err="1">
                <a:cs typeface="Calibri"/>
              </a:rPr>
              <a:t>l'information</a:t>
            </a:r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8DF3-D29F-A511-E623-579681BBFE5E}"/>
              </a:ext>
            </a:extLst>
          </p:cNvPr>
          <p:cNvSpPr txBox="1"/>
          <p:nvPr/>
        </p:nvSpPr>
        <p:spPr>
          <a:xfrm>
            <a:off x="5191125" y="5324227"/>
            <a:ext cx="4163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Permettre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planifier</a:t>
            </a:r>
            <a:r>
              <a:rPr lang="en-US" dirty="0">
                <a:cs typeface="Calibri"/>
              </a:rPr>
              <a:t> le service</a:t>
            </a:r>
          </a:p>
        </p:txBody>
      </p:sp>
    </p:spTree>
    <p:extLst>
      <p:ext uri="{BB962C8B-B14F-4D97-AF65-F5344CB8AC3E}">
        <p14:creationId xmlns:p14="http://schemas.microsoft.com/office/powerpoint/2010/main" val="33219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4FBC3D-B791-EC59-F5BD-0507C5D6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14" y="643467"/>
            <a:ext cx="8796418" cy="557106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4F18B6-1FD3-FC6E-F8C9-5D2267938078}"/>
              </a:ext>
            </a:extLst>
          </p:cNvPr>
          <p:cNvSpPr txBox="1"/>
          <p:nvPr/>
        </p:nvSpPr>
        <p:spPr>
          <a:xfrm>
            <a:off x="2715845" y="2285999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Application de ventes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09C8A-95E1-C9D6-D0AF-11972A84A37D}"/>
              </a:ext>
            </a:extLst>
          </p:cNvPr>
          <p:cNvSpPr txBox="1"/>
          <p:nvPr/>
        </p:nvSpPr>
        <p:spPr>
          <a:xfrm>
            <a:off x="4747844" y="3243383"/>
            <a:ext cx="3785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Responsable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achats</a:t>
            </a:r>
            <a:r>
              <a:rPr lang="en-US">
                <a:cs typeface="Calibri"/>
              </a:rPr>
              <a:t> / ventes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DFA52-E145-B23D-8F77-26D02ABCF6C9}"/>
              </a:ext>
            </a:extLst>
          </p:cNvPr>
          <p:cNvSpPr txBox="1"/>
          <p:nvPr/>
        </p:nvSpPr>
        <p:spPr>
          <a:xfrm>
            <a:off x="4747844" y="3565767"/>
            <a:ext cx="5817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Mettre</a:t>
            </a:r>
            <a:r>
              <a:rPr lang="en-US" dirty="0">
                <a:cs typeface="Calibri"/>
              </a:rPr>
              <a:t> à jour les </a:t>
            </a:r>
            <a:r>
              <a:rPr lang="en-US" dirty="0" err="1">
                <a:cs typeface="Calibri"/>
              </a:rPr>
              <a:t>produits</a:t>
            </a:r>
            <a:r>
              <a:rPr lang="en-US" dirty="0">
                <a:cs typeface="Calibri"/>
              </a:rPr>
              <a:t>, confirmer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annuler</a:t>
            </a:r>
            <a:r>
              <a:rPr lang="en-US" dirty="0">
                <a:cs typeface="Calibri"/>
              </a:rPr>
              <a:t> ventes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B8647-C623-C67B-1582-8EC07955B3EC}"/>
              </a:ext>
            </a:extLst>
          </p:cNvPr>
          <p:cNvSpPr txBox="1"/>
          <p:nvPr/>
        </p:nvSpPr>
        <p:spPr>
          <a:xfrm>
            <a:off x="4747843" y="3858843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Envoyer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produits</a:t>
            </a:r>
            <a:r>
              <a:rPr lang="en-US" dirty="0">
                <a:cs typeface="Calibri"/>
              </a:rPr>
              <a:t> aux clients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3643C-642A-2591-A24A-7E20736BA7FA}"/>
              </a:ext>
            </a:extLst>
          </p:cNvPr>
          <p:cNvSpPr txBox="1"/>
          <p:nvPr/>
        </p:nvSpPr>
        <p:spPr>
          <a:xfrm>
            <a:off x="4698997" y="4738074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Quand je me </a:t>
            </a:r>
            <a:r>
              <a:rPr lang="en-US" dirty="0" err="1">
                <a:cs typeface="Calibri"/>
              </a:rPr>
              <a:t>connecte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2194A-1314-7AC3-1B7B-43B54979579E}"/>
              </a:ext>
            </a:extLst>
          </p:cNvPr>
          <p:cNvSpPr txBox="1"/>
          <p:nvPr/>
        </p:nvSpPr>
        <p:spPr>
          <a:xfrm>
            <a:off x="4718536" y="5031151"/>
            <a:ext cx="5065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Consulter les ventes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8DF3-D29F-A511-E623-579681BBFE5E}"/>
              </a:ext>
            </a:extLst>
          </p:cNvPr>
          <p:cNvSpPr txBox="1"/>
          <p:nvPr/>
        </p:nvSpPr>
        <p:spPr>
          <a:xfrm>
            <a:off x="5314459" y="5324227"/>
            <a:ext cx="4039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Permettre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préparer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produits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9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403B0-C0AC-677A-1357-BB682575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799894"/>
            <a:ext cx="3312734" cy="86088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1CC4-95EA-7690-B5A8-F2B38E99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+mn-lt"/>
              </a:rPr>
              <a:t>Merci pour </a:t>
            </a:r>
            <a:r>
              <a:rPr lang="en-US" sz="3600" dirty="0" err="1">
                <a:solidFill>
                  <a:srgbClr val="080808"/>
                </a:solidFill>
                <a:latin typeface="+mn-lt"/>
              </a:rPr>
              <a:t>votre</a:t>
            </a:r>
            <a:r>
              <a:rPr lang="en-US" sz="3600" dirty="0">
                <a:solidFill>
                  <a:srgbClr val="080808"/>
                </a:solidFill>
                <a:latin typeface="+mn-lt"/>
              </a:rPr>
              <a:t> attention</a:t>
            </a:r>
            <a:br>
              <a:rPr lang="en-US" sz="3600" dirty="0">
                <a:solidFill>
                  <a:srgbClr val="080808"/>
                </a:solidFill>
                <a:latin typeface="+mn-lt"/>
              </a:rPr>
            </a:br>
            <a:br>
              <a:rPr lang="en-US" sz="3600" dirty="0">
                <a:solidFill>
                  <a:srgbClr val="080808"/>
                </a:solidFill>
                <a:latin typeface="+mn-lt"/>
              </a:rPr>
            </a:br>
            <a:r>
              <a:rPr lang="en-US" sz="3600" dirty="0">
                <a:solidFill>
                  <a:srgbClr val="080808"/>
                </a:solidFill>
                <a:latin typeface="+mn-lt"/>
              </a:rPr>
              <a:t>À </a:t>
            </a:r>
            <a:r>
              <a:rPr lang="en-US" sz="3600" dirty="0" err="1">
                <a:solidFill>
                  <a:srgbClr val="080808"/>
                </a:solidFill>
                <a:latin typeface="+mn-lt"/>
              </a:rPr>
              <a:t>bientôt</a:t>
            </a:r>
            <a:r>
              <a:rPr lang="en-US" sz="3600" dirty="0">
                <a:solidFill>
                  <a:srgbClr val="080808"/>
                </a:solidFill>
                <a:latin typeface="+mn-lt"/>
              </a:rPr>
              <a:t> pour les </a:t>
            </a:r>
            <a:r>
              <a:rPr lang="en-US" sz="3600" dirty="0" err="1">
                <a:solidFill>
                  <a:srgbClr val="080808"/>
                </a:solidFill>
                <a:latin typeface="+mn-lt"/>
              </a:rPr>
              <a:t>prochains</a:t>
            </a:r>
            <a:r>
              <a:rPr lang="en-US" sz="3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rgbClr val="080808"/>
                </a:solidFill>
                <a:latin typeface="+mn-lt"/>
              </a:rPr>
              <a:t>livrables</a:t>
            </a:r>
            <a:r>
              <a:rPr lang="en-US" sz="3600" dirty="0">
                <a:solidFill>
                  <a:srgbClr val="080808"/>
                </a:solidFill>
                <a:latin typeface="+mn-lt"/>
              </a:rPr>
              <a:t>!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45376D-F2F0-FE90-20C6-97F6901FC4F3}"/>
              </a:ext>
            </a:extLst>
          </p:cNvPr>
          <p:cNvSpPr txBox="1"/>
          <p:nvPr/>
        </p:nvSpPr>
        <p:spPr>
          <a:xfrm>
            <a:off x="4830098" y="61451"/>
            <a:ext cx="1999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Calibri"/>
                <a:cs typeface="Calibri"/>
              </a:rPr>
              <a:t>DIAGRAMME</a:t>
            </a:r>
            <a:r>
              <a:rPr lang="fr-FR" b="1" i="1">
                <a:latin typeface="Calibri"/>
                <a:cs typeface="Calibri"/>
              </a:rPr>
              <a:t> BPM</a:t>
            </a:r>
            <a:endParaRPr lang="fr-FR" b="1" i="1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AF693D-3998-FCB9-24EB-A4D85D5FFF2E}"/>
              </a:ext>
            </a:extLst>
          </p:cNvPr>
          <p:cNvSpPr txBox="1"/>
          <p:nvPr/>
        </p:nvSpPr>
        <p:spPr>
          <a:xfrm>
            <a:off x="2571750" y="392479"/>
            <a:ext cx="6715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i="1" u="sng">
                <a:highlight>
                  <a:srgbClr val="00FFFF"/>
                </a:highlight>
                <a:cs typeface="Calibri"/>
              </a:rPr>
              <a:t>Modèle du processus global</a:t>
            </a:r>
            <a:endParaRPr lang="fr-FR" sz="2400" b="1" i="1" u="sng" dirty="0">
              <a:highlight>
                <a:srgbClr val="00FFFF"/>
              </a:highlight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A66FE-FD2A-EAB0-4459-554933C3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" y="823262"/>
            <a:ext cx="11887200" cy="58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45376D-F2F0-FE90-20C6-97F6901FC4F3}"/>
              </a:ext>
            </a:extLst>
          </p:cNvPr>
          <p:cNvSpPr txBox="1"/>
          <p:nvPr/>
        </p:nvSpPr>
        <p:spPr>
          <a:xfrm>
            <a:off x="4830098" y="61451"/>
            <a:ext cx="1999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Calibri"/>
                <a:cs typeface="Calibri"/>
              </a:rPr>
              <a:t>DIAGRAMME</a:t>
            </a:r>
            <a:r>
              <a:rPr lang="fr-FR" b="1" i="1">
                <a:latin typeface="Calibri"/>
                <a:cs typeface="Calibri"/>
              </a:rPr>
              <a:t> BPM</a:t>
            </a:r>
            <a:endParaRPr lang="fr-FR" b="1" i="1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AF693D-3998-FCB9-24EB-A4D85D5FFF2E}"/>
              </a:ext>
            </a:extLst>
          </p:cNvPr>
          <p:cNvSpPr txBox="1"/>
          <p:nvPr/>
        </p:nvSpPr>
        <p:spPr>
          <a:xfrm>
            <a:off x="2571750" y="392479"/>
            <a:ext cx="6715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i="1" u="sng" dirty="0">
                <a:highlight>
                  <a:srgbClr val="00FFFF"/>
                </a:highlight>
                <a:cs typeface="Calibri"/>
              </a:rPr>
              <a:t>Modèle du sous-processus : prise de RDV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BC7692C-EA5E-2EB2-347D-7B2D9F912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43541"/>
            <a:ext cx="11062545" cy="56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45376D-F2F0-FE90-20C6-97F6901FC4F3}"/>
              </a:ext>
            </a:extLst>
          </p:cNvPr>
          <p:cNvSpPr txBox="1"/>
          <p:nvPr/>
        </p:nvSpPr>
        <p:spPr>
          <a:xfrm>
            <a:off x="4830098" y="61451"/>
            <a:ext cx="19999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Calibri"/>
                <a:cs typeface="Calibri"/>
              </a:rPr>
              <a:t>DIAGRAMME</a:t>
            </a:r>
            <a:r>
              <a:rPr lang="fr-FR" b="1" i="1">
                <a:latin typeface="Calibri"/>
                <a:cs typeface="Calibri"/>
              </a:rPr>
              <a:t> BPM</a:t>
            </a:r>
            <a:endParaRPr lang="fr-FR" b="1" i="1" dirty="0">
              <a:latin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AF693D-3998-FCB9-24EB-A4D85D5FFF2E}"/>
              </a:ext>
            </a:extLst>
          </p:cNvPr>
          <p:cNvSpPr txBox="1"/>
          <p:nvPr/>
        </p:nvSpPr>
        <p:spPr>
          <a:xfrm>
            <a:off x="2571750" y="392479"/>
            <a:ext cx="6715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 b="1" i="1" u="sng" dirty="0">
                <a:highlight>
                  <a:srgbClr val="00FFFF"/>
                </a:highlight>
                <a:cs typeface="Calibri"/>
              </a:rPr>
              <a:t>Modèle du sous-processus : commande produits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6C1FF15-618D-E4E5-4A08-CF921A791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4144"/>
            <a:ext cx="10608475" cy="59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A picture containing wall, indoor, furniture, several&#10;&#10;Description automatically generated">
            <a:extLst>
              <a:ext uri="{FF2B5EF4-FFF2-40B4-BE49-F238E27FC236}">
                <a16:creationId xmlns:a16="http://schemas.microsoft.com/office/drawing/2014/main" id="{0280FD94-967F-4161-E3A2-4E6BCA83B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3B038-11AC-8A99-FE71-E74F8C74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62968"/>
            <a:ext cx="8652938" cy="2489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85750" indent="-285750" algn="ctr"/>
            <a:r>
              <a:rPr lang="en-US" sz="6200" dirty="0"/>
              <a:t>LIVRABLE 4 :</a:t>
            </a:r>
            <a:br>
              <a:rPr lang="en-US" sz="6200" b="1" dirty="0">
                <a:cs typeface="Calibri Light"/>
              </a:rPr>
            </a:br>
            <a:br>
              <a:rPr lang="en-US" sz="6200" b="1" dirty="0"/>
            </a:br>
            <a:r>
              <a:rPr lang="en-US" sz="6200" b="1" u="sng" dirty="0"/>
              <a:t>MODÈLE DU NOUVEAU SYSTÈME D'INFORMATION</a:t>
            </a:r>
            <a:endParaRPr lang="en-US" sz="6200" b="1" u="sng" dirty="0">
              <a:cs typeface="Calibri Light"/>
            </a:endParaRPr>
          </a:p>
          <a:p>
            <a:pPr algn="ctr"/>
            <a:endParaRPr lang="en-US" sz="6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38B5-3BCB-ED1C-F01F-0B823677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4895269"/>
            <a:ext cx="8655200" cy="688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b="1" i="1" dirty="0" err="1"/>
              <a:t>L'Atelier</a:t>
            </a:r>
            <a:r>
              <a:rPr lang="en-US" sz="3200" b="1" i="1" dirty="0"/>
              <a:t> de Coiffure</a:t>
            </a:r>
            <a:endParaRPr lang="en-US" sz="3200" b="1" i="1" dirty="0">
              <a:cs typeface="Calibri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63" name="Graphic 62" descr="Scissors outline">
            <a:extLst>
              <a:ext uri="{FF2B5EF4-FFF2-40B4-BE49-F238E27FC236}">
                <a16:creationId xmlns:a16="http://schemas.microsoft.com/office/drawing/2014/main" id="{64974435-9C28-AB27-8BC3-74AE54C44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5765" y="4890407"/>
            <a:ext cx="574222" cy="533401"/>
          </a:xfrm>
          <a:prstGeom prst="rect">
            <a:avLst/>
          </a:prstGeom>
        </p:spPr>
      </p:pic>
      <p:pic>
        <p:nvPicPr>
          <p:cNvPr id="64" name="Graphic 63" descr="Scissors outline">
            <a:extLst>
              <a:ext uri="{FF2B5EF4-FFF2-40B4-BE49-F238E27FC236}">
                <a16:creationId xmlns:a16="http://schemas.microsoft.com/office/drawing/2014/main" id="{451F4FCE-DCD9-825A-E93A-70F43D747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6764" y="4890405"/>
            <a:ext cx="574222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6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D83F0C-14E4-0799-3DCF-5ED31F3E2681}"/>
              </a:ext>
            </a:extLst>
          </p:cNvPr>
          <p:cNvSpPr txBox="1"/>
          <p:nvPr/>
        </p:nvSpPr>
        <p:spPr>
          <a:xfrm>
            <a:off x="2671281" y="3075542"/>
            <a:ext cx="63771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  DIAGRAMME      ERD</a:t>
            </a:r>
            <a:endParaRPr lang="fr-FR" sz="3200" b="1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67CC28E-F68F-0A66-D848-D662E13DC52B}"/>
              </a:ext>
            </a:extLst>
          </p:cNvPr>
          <p:cNvSpPr/>
          <p:nvPr/>
        </p:nvSpPr>
        <p:spPr>
          <a:xfrm>
            <a:off x="6570222" y="3262350"/>
            <a:ext cx="321326" cy="211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3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5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6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Isosceles Triangle 6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4CD5D3A9-CFC3-CEFC-BC3D-F005D213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79" y="170103"/>
            <a:ext cx="8331641" cy="6217610"/>
          </a:xfrm>
          <a:prstGeom prst="rect">
            <a:avLst/>
          </a:prstGeom>
          <a:ln>
            <a:noFill/>
          </a:ln>
        </p:spPr>
      </p:pic>
      <p:sp>
        <p:nvSpPr>
          <p:cNvPr id="80" name="Isosceles Triangle 6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C56E28-6DCC-8B47-7929-E07ACF34F9FB}"/>
              </a:ext>
            </a:extLst>
          </p:cNvPr>
          <p:cNvSpPr txBox="1"/>
          <p:nvPr/>
        </p:nvSpPr>
        <p:spPr>
          <a:xfrm>
            <a:off x="2445250" y="2863273"/>
            <a:ext cx="73211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dirty="0">
                <a:cs typeface="Calibri"/>
              </a:rPr>
              <a:t>  DATA FLOW DIAGRAMS</a:t>
            </a:r>
            <a:endParaRPr lang="fr-FR" sz="32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6D5AEB-DB46-8640-5BBB-FB803502CB4D}"/>
              </a:ext>
            </a:extLst>
          </p:cNvPr>
          <p:cNvSpPr txBox="1"/>
          <p:nvPr/>
        </p:nvSpPr>
        <p:spPr>
          <a:xfrm>
            <a:off x="7088908" y="3948545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7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676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LIVRABLE 3 :  MODÈLE DU PROCESSUS D'AFFAIRES </vt:lpstr>
      <vt:lpstr>Rapport concernant la conception d’une base de données pour le salon L’Atelier de Coiffure</vt:lpstr>
      <vt:lpstr>PowerPoint Presentation</vt:lpstr>
      <vt:lpstr>PowerPoint Presentation</vt:lpstr>
      <vt:lpstr>PowerPoint Presentation</vt:lpstr>
      <vt:lpstr>LIVRABLE 4 :  MODÈLE DU NOUVEAU SYSTÈME D'INFORMATION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DIAGRAMMES UML</vt:lpstr>
      <vt:lpstr>PowerPoint Presentation</vt:lpstr>
      <vt:lpstr>       Cas d’utilisation</vt:lpstr>
      <vt:lpstr>Le diagramme des cas d’utilisation</vt:lpstr>
      <vt:lpstr>Diagramme de COMMUNICATION du cas d'utilisation Traiter commande</vt:lpstr>
      <vt:lpstr>Diagramme de SÉQUENCE du cas d'utilisation              Traiter commandes</vt:lpstr>
      <vt:lpstr>Diagramme d'ÉTAT-TRANSITION de l'objet Commande</vt:lpstr>
      <vt:lpstr>Diagramme d'ACTIVITÉS du cas d'utilisation                   Traiter commande</vt:lpstr>
      <vt:lpstr>User Stories</vt:lpstr>
      <vt:lpstr>PowerPoint Presentation</vt:lpstr>
      <vt:lpstr>PowerPoint Presentation</vt:lpstr>
      <vt:lpstr>PowerPoint Presentation</vt:lpstr>
      <vt:lpstr>PowerPoint Presentation</vt:lpstr>
      <vt:lpstr>Merci pour votre attention  À bientôt pour les prochains livrables!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 Chou</dc:creator>
  <cp:lastModifiedBy>Chouioukh, Sofiane</cp:lastModifiedBy>
  <cp:revision>242</cp:revision>
  <dcterms:created xsi:type="dcterms:W3CDTF">2022-11-05T15:46:23Z</dcterms:created>
  <dcterms:modified xsi:type="dcterms:W3CDTF">2022-11-10T01:30:22Z</dcterms:modified>
</cp:coreProperties>
</file>