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5000">
                <a:solidFill>
                  <a:srgbClr val="000000"/>
                </a:solidFill>
              </a:defRPr>
            </a:pPr>
            <a:r>
              <a:t>print("Python")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657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>
                <a:solidFill>
                  <a:srgbClr val="000000"/>
                </a:solidFill>
              </a:defRPr>
            </a:pPr>
            <a:r>
              <a:t>For those seeking a simpler way of life...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500"/>
            </a:pPr>
            <a:r>
              <a:t>Released in 1991</a:t>
            </a:r>
          </a:p>
          <a:p>
            <a:pPr>
              <a:defRPr sz="2500"/>
            </a:pPr>
            <a:r>
              <a:t>Python is an object-oriented programming language (OOP)</a:t>
            </a:r>
          </a:p>
          <a:p>
            <a:pPr>
              <a:defRPr sz="2500"/>
            </a:pPr>
            <a:r>
              <a:t>Beginner-friendly due to its simpler syntax - write programs with fewer lines of code</a:t>
            </a:r>
          </a:p>
          <a:p>
            <a:pPr>
              <a:defRPr sz="2500"/>
            </a:pPr>
            <a:r>
              <a:t>Not only used by software engineers - also by mathmatecians, data analysts, scientists, accountants and network engineers</a:t>
            </a:r>
          </a:p>
          <a:p>
            <a:pPr>
              <a:defRPr sz="2500"/>
            </a:pPr>
            <a:r>
              <a:t>One of the most popular programming languages in the world!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Naming Conventions</a:t>
            </a:r>
          </a:p>
        </p:txBody>
      </p:sp>
      <p:pic>
        <p:nvPicPr>
          <p:cNvPr id="4" name="Picture 3" descr="naming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57600"/>
            <a:ext cx="2419350" cy="666750"/>
          </a:xfrm>
          <a:prstGeom prst="rect">
            <a:avLst/>
          </a:prstGeom>
        </p:spPr>
      </p:pic>
      <p:pic>
        <p:nvPicPr>
          <p:cNvPr id="5" name="Picture 4" descr="naming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57600"/>
            <a:ext cx="25622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328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Code Blocks</a:t>
            </a:r>
          </a:p>
        </p:txBody>
      </p:sp>
      <p:pic>
        <p:nvPicPr>
          <p:cNvPr id="4" name="Picture 3" descr="code_block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295900" cy="1590675"/>
          </a:xfrm>
          <a:prstGeom prst="rect">
            <a:avLst/>
          </a:prstGeom>
        </p:spPr>
      </p:pic>
      <p:pic>
        <p:nvPicPr>
          <p:cNvPr id="5" name="Picture 4" descr="code_block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5029200"/>
            <a:ext cx="479107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752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Defining Variables</a:t>
            </a:r>
          </a:p>
        </p:txBody>
      </p:sp>
      <p:pic>
        <p:nvPicPr>
          <p:cNvPr id="4" name="Picture 3" descr="variables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3200400"/>
            <a:ext cx="4000500" cy="885825"/>
          </a:xfrm>
          <a:prstGeom prst="rect">
            <a:avLst/>
          </a:prstGeom>
        </p:spPr>
      </p:pic>
      <p:pic>
        <p:nvPicPr>
          <p:cNvPr id="5" name="Picture 4" descr="variables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4572000"/>
            <a:ext cx="313372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328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FOR Loops</a:t>
            </a:r>
          </a:p>
        </p:txBody>
      </p:sp>
      <p:pic>
        <p:nvPicPr>
          <p:cNvPr id="4" name="Picture 3" descr="for_loop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17520"/>
            <a:ext cx="3771900" cy="2047875"/>
          </a:xfrm>
          <a:prstGeom prst="rect">
            <a:avLst/>
          </a:prstGeom>
        </p:spPr>
      </p:pic>
      <p:pic>
        <p:nvPicPr>
          <p:cNvPr id="5" name="Picture 4" descr="for_loop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17520"/>
            <a:ext cx="24384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7520" y="1828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if/else Statements</a:t>
            </a:r>
          </a:p>
        </p:txBody>
      </p:sp>
      <p:pic>
        <p:nvPicPr>
          <p:cNvPr id="4" name="Picture 3" descr="if_else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017520"/>
            <a:ext cx="4057650" cy="2162175"/>
          </a:xfrm>
          <a:prstGeom prst="rect">
            <a:avLst/>
          </a:prstGeom>
        </p:spPr>
      </p:pic>
      <p:pic>
        <p:nvPicPr>
          <p:cNvPr id="5" name="Picture 4" descr="if_else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017520"/>
            <a:ext cx="340042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DEFB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you ready to RUUUMBLE?! - Python vs JavaScript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4720" y="12801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/>
            </a:pPr>
            <a:r>
              <a:t>Functions</a:t>
            </a:r>
          </a:p>
        </p:txBody>
      </p:sp>
      <p:pic>
        <p:nvPicPr>
          <p:cNvPr id="4" name="Picture 3" descr="functions_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2103120"/>
            <a:ext cx="5810250" cy="2266950"/>
          </a:xfrm>
          <a:prstGeom prst="rect">
            <a:avLst/>
          </a:prstGeom>
        </p:spPr>
      </p:pic>
      <p:pic>
        <p:nvPicPr>
          <p:cNvPr id="5" name="Picture 4" descr="functions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0" y="4572000"/>
            <a:ext cx="5086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4CEE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 now, for something completely different...</a:t>
            </a:r>
          </a:p>
        </p:txBody>
      </p:sp>
      <p:pic>
        <p:nvPicPr>
          <p:cNvPr id="3" name="Picture 2" descr="python_mem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3657600" cy="4876800"/>
          </a:xfrm>
          <a:prstGeom prst="rect">
            <a:avLst/>
          </a:prstGeom>
        </p:spPr>
      </p:pic>
      <p:pic>
        <p:nvPicPr>
          <p:cNvPr id="4" name="Picture 3" descr="python_mem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45920"/>
            <a:ext cx="2400300" cy="1971675"/>
          </a:xfrm>
          <a:prstGeom prst="rect">
            <a:avLst/>
          </a:prstGeom>
        </p:spPr>
      </p:pic>
      <p:pic>
        <p:nvPicPr>
          <p:cNvPr id="5" name="Picture 4" descr="python_meme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0" y="2743200"/>
            <a:ext cx="1885950" cy="1885950"/>
          </a:xfrm>
          <a:prstGeom prst="rect">
            <a:avLst/>
          </a:prstGeom>
        </p:spPr>
      </p:pic>
      <p:pic>
        <p:nvPicPr>
          <p:cNvPr id="6" name="Picture 5" descr="python_mem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114800"/>
            <a:ext cx="2540000" cy="218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