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731D-441E-4BC5-B7BA-5E49391BB79C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92707-98BD-4D88-9CDC-D1E3CB4EA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24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73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3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38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4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12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1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9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5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1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97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88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2707-98BD-4D88-9CDC-D1E3CB4EAE9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2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14B-D07A-46A0-B435-731D59432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E8D4B-677E-4608-89FC-B485EFA3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5FD4-F922-424A-A43F-7B1B0D16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F892-5605-4F72-A6D1-B6AB7656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AB02-508A-4F70-824C-6564E532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20B5-5B9C-4F45-976D-41A301B9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E786-410B-466D-BC66-6AC0ACDE6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22F0-3B82-4303-B63F-22A49C5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E906-68D6-4EA8-911F-BBAD6815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A727-F097-45D2-8A2E-F5F88683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1E536-5CE8-4FC3-9705-A50F72FAF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3CAF1-DDFD-4846-B5D6-89FD84BBA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FAB2D-88DA-4DE9-A81D-7200EDC3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13E4-A008-4BF5-ADB7-D1ED653B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9A9C-1ABF-4EF6-9B72-7A386800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2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1C8A-4D0F-4671-A823-D2A8A638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6F87-8D81-4522-8593-BC47D57D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B332-D674-4AC4-BD93-40940CD3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10F7-6731-4BAD-A056-59EA2503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3E77-7F6A-4053-85DF-171E6360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7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DE4A-F9CE-4E06-A9AC-B347545A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B7B98-3905-4400-9574-227F872F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3954-BD36-458E-AF2F-4748D41E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800C-F886-4EEB-9816-AB0914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DF07-845F-4039-828D-161FBDCF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1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E5AF-3742-4943-960C-88C33412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B3BD-D4D3-4A00-8E97-C4738598C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41123-C6D6-4A71-8808-6EA318BB2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5B70-DFF5-4151-BB1B-F8AA909C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7439B-CCD3-4BC9-833E-15B61B1B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1CA0-2537-4A2C-A92D-D4CEED9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5C62-13A2-4ABB-89C0-F3F78296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09495-0D33-4673-8745-6453D510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5B7DE-D15B-4F11-8362-8042EDCC3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50AC0-7CD6-450A-8B6C-E85217D30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7BC1C-2D72-4BE0-8E1E-996601B94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1C5E7-52BF-41EF-8C04-F4DB6BC5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8FDC0-02AF-4F1D-8E85-0616D460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F0806-F0CF-418D-88FC-37FB026E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26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619E-776C-465F-9EF8-68E8E0D7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7E744-97DF-4769-B631-C8D3EED2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11286-FB54-4504-8BCB-E53C6F95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8DF94-FB66-4779-8B58-7F301E7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0865-2C36-41E0-8C31-C3978CA2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687E-3B65-4779-B64C-592F86DB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58429-0C6B-4078-8DD7-59B80BA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D068-2FA7-4DD2-AED9-179A0D79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C650-EDC4-4FF7-8F96-397C42D9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AD88A-4604-4AFF-AAB0-6C2B6D997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C6B3-5E49-4C58-830C-503F6641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30A94-8943-443A-9C6D-3BD0D1E1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57DBB-3D57-44FB-BC38-A4F8E33E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0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7CC2-D51D-457A-9136-670F0120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D18D6-3861-482E-BB15-B5061D515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CB479-6182-4338-929C-E54D9ED3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92347-B741-4F62-8E4F-1D47996A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3C52-B939-44F3-AFE5-ED64B718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4DEDA-C8A7-4C1F-A0E8-F668271B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9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34023-7220-454D-BE1D-AC31BCC3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27BC-593D-42CE-9B28-38969430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03F8-2EE5-409C-8474-77DBC8061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28A6-3F14-403B-AF8E-4185D18216D4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4D2E-652A-438A-A107-7E0983D61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3B8B-2A30-43F6-BBD2-2F2072F8C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215E-609B-47A9-8A27-D5E8DDE3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8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F7F7-98BD-4B78-80A6-0FC67E087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440"/>
            <a:ext cx="9144000" cy="56287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GB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hallenges in using FE for solid mechanics</a:t>
            </a:r>
            <a:endParaRPr lang="en-GB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9200-D359-4F62-B469-5EAB7BBAD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6856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Liuyang Feng</a:t>
            </a:r>
          </a:p>
          <a:p>
            <a:endParaRPr lang="en-GB" dirty="0"/>
          </a:p>
          <a:p>
            <a:r>
              <a:rPr lang="en-GB" dirty="0"/>
              <a:t>University of Glasgow</a:t>
            </a:r>
          </a:p>
          <a:p>
            <a:endParaRPr lang="en-GB" dirty="0"/>
          </a:p>
          <a:p>
            <a:r>
              <a:rPr lang="en-GB" dirty="0" err="1"/>
              <a:t>SofTMech</a:t>
            </a:r>
            <a:r>
              <a:rPr lang="en-GB" dirty="0"/>
              <a:t> training event </a:t>
            </a:r>
          </a:p>
          <a:p>
            <a:r>
              <a:rPr lang="en-GB" dirty="0"/>
              <a:t>28/01/2022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13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Mesh convergence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6"/>
            <a:ext cx="10515600" cy="58355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Mesh convergence studies aim to determine the smallest mesh element size required to ensure that the results of finite element  analysis are not affected by the size of the mesh.</a:t>
            </a:r>
          </a:p>
          <a:p>
            <a:pPr>
              <a:spcAft>
                <a:spcPts val="1200"/>
              </a:spcAft>
            </a:pPr>
            <a:r>
              <a:rPr lang="en-GB" sz="1800" dirty="0"/>
              <a:t>Mesh refinement: increase element order or decrease element size.</a:t>
            </a:r>
          </a:p>
          <a:p>
            <a:pPr>
              <a:spcAft>
                <a:spcPts val="1200"/>
              </a:spcAft>
            </a:pPr>
            <a:r>
              <a:rPr lang="en-GB" sz="1800" dirty="0"/>
              <a:t>General process: 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Determine the quantities of interest from finite element simulations (e.g.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GB" sz="1400" dirty="0"/>
              <a:t>displacement, strain and stress).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Start with an initial mesh and continue to refine the mesh until the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GB" sz="1400" dirty="0"/>
              <a:t>values of the quantities converge satisfactorily.</a:t>
            </a:r>
          </a:p>
          <a:p>
            <a:pPr>
              <a:spcAft>
                <a:spcPts val="1200"/>
              </a:spcAft>
            </a:pPr>
            <a:r>
              <a:rPr lang="en-GB" sz="1800" dirty="0"/>
              <a:t>Special cases: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Singularities.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Shear locking effect.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Volume locking effect.</a:t>
            </a:r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0" indent="0">
              <a:spcAft>
                <a:spcPts val="1200"/>
              </a:spcAft>
              <a:buNone/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A2CA9A-8ADE-467C-A572-2A7A3BFEF25B}"/>
              </a:ext>
            </a:extLst>
          </p:cNvPr>
          <p:cNvGrpSpPr/>
          <p:nvPr/>
        </p:nvGrpSpPr>
        <p:grpSpPr>
          <a:xfrm>
            <a:off x="7109761" y="2788508"/>
            <a:ext cx="2639719" cy="1463610"/>
            <a:chOff x="2290627" y="2825578"/>
            <a:chExt cx="2639719" cy="14636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81D4D9F-E4E8-4FBD-A104-3F9C24954FA9}"/>
                </a:ext>
              </a:extLst>
            </p:cNvPr>
            <p:cNvCxnSpPr/>
            <p:nvPr/>
          </p:nvCxnSpPr>
          <p:spPr>
            <a:xfrm>
              <a:off x="3150973" y="3966519"/>
              <a:ext cx="1779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12792C-E9AB-4959-B973-8B3412014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973" y="2825578"/>
              <a:ext cx="0" cy="1140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ADBE60-61D7-4607-8F55-34BB3FCD25F7}"/>
                </a:ext>
              </a:extLst>
            </p:cNvPr>
            <p:cNvSpPr txBox="1"/>
            <p:nvPr/>
          </p:nvSpPr>
          <p:spPr>
            <a:xfrm>
              <a:off x="3255487" y="3981411"/>
              <a:ext cx="1570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Degree of freedom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BB7B0F-D0B7-44BB-9D3D-9CFE304D61D8}"/>
                </a:ext>
              </a:extLst>
            </p:cNvPr>
            <p:cNvSpPr txBox="1"/>
            <p:nvPr/>
          </p:nvSpPr>
          <p:spPr>
            <a:xfrm>
              <a:off x="2290627" y="3059668"/>
              <a:ext cx="8603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Quantity of interest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4B6559B-0309-4682-B9DC-27F81F94B0A1}"/>
                </a:ext>
              </a:extLst>
            </p:cNvPr>
            <p:cNvSpPr/>
            <p:nvPr/>
          </p:nvSpPr>
          <p:spPr>
            <a:xfrm>
              <a:off x="3492335" y="3144368"/>
              <a:ext cx="1037968" cy="653371"/>
            </a:xfrm>
            <a:custGeom>
              <a:avLst/>
              <a:gdLst>
                <a:gd name="connsiteX0" fmla="*/ 0 w 1606379"/>
                <a:gd name="connsiteY0" fmla="*/ 852616 h 852616"/>
                <a:gd name="connsiteX1" fmla="*/ 432487 w 1606379"/>
                <a:gd name="connsiteY1" fmla="*/ 166816 h 852616"/>
                <a:gd name="connsiteX2" fmla="*/ 1606379 w 1606379"/>
                <a:gd name="connsiteY2" fmla="*/ 0 h 85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6379" h="852616">
                  <a:moveTo>
                    <a:pt x="0" y="852616"/>
                  </a:moveTo>
                  <a:cubicBezTo>
                    <a:pt x="82378" y="580767"/>
                    <a:pt x="164757" y="308919"/>
                    <a:pt x="432487" y="166816"/>
                  </a:cubicBezTo>
                  <a:cubicBezTo>
                    <a:pt x="700217" y="24713"/>
                    <a:pt x="1153298" y="12356"/>
                    <a:pt x="160637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E3A3BC-8EFF-495B-B06B-EAC88BEA591F}"/>
                </a:ext>
              </a:extLst>
            </p:cNvPr>
            <p:cNvSpPr/>
            <p:nvPr/>
          </p:nvSpPr>
          <p:spPr>
            <a:xfrm>
              <a:off x="3540211" y="353403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3B3B242-1599-49AF-9C3D-F9E3BCC66231}"/>
                </a:ext>
              </a:extLst>
            </p:cNvPr>
            <p:cNvSpPr/>
            <p:nvPr/>
          </p:nvSpPr>
          <p:spPr>
            <a:xfrm>
              <a:off x="3698790" y="32724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B69189-D3E1-4131-AAD0-FDD7CAEE6900}"/>
                </a:ext>
              </a:extLst>
            </p:cNvPr>
            <p:cNvSpPr/>
            <p:nvPr/>
          </p:nvSpPr>
          <p:spPr>
            <a:xfrm>
              <a:off x="4089168" y="315076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          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FBEABC-00B4-46EE-859E-A87BD4C1FC83}"/>
                </a:ext>
              </a:extLst>
            </p:cNvPr>
            <p:cNvSpPr/>
            <p:nvPr/>
          </p:nvSpPr>
          <p:spPr>
            <a:xfrm>
              <a:off x="4384590" y="312277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25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Mesh convergence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6"/>
            <a:ext cx="10515600" cy="58355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Example, 3-D square plate with side length 1mm and thickness 0.05mm.</a:t>
            </a:r>
          </a:p>
          <a:p>
            <a:pPr>
              <a:spcAft>
                <a:spcPts val="1200"/>
              </a:spcAft>
            </a:pPr>
            <a:r>
              <a:rPr lang="en-GB" sz="1800" dirty="0"/>
              <a:t>Sides are fixed and a uniform pressure of 0.02 MPa is applied on the top surface.</a:t>
            </a:r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 marL="0" indent="0">
              <a:spcAft>
                <a:spcPts val="1200"/>
              </a:spcAft>
              <a:buNone/>
            </a:pPr>
            <a:endParaRPr lang="en-GB" sz="1800" dirty="0"/>
          </a:p>
          <a:p>
            <a:pPr>
              <a:spcAft>
                <a:spcPts val="1200"/>
              </a:spcAft>
            </a:pPr>
            <a:r>
              <a:rPr lang="en-GB" sz="1800" dirty="0"/>
              <a:t>Material, neo-Hookean</a:t>
            </a:r>
            <a:endParaRPr lang="en-GB" sz="1400" dirty="0"/>
          </a:p>
          <a:p>
            <a:pPr>
              <a:spcAft>
                <a:spcPts val="1200"/>
              </a:spcAft>
            </a:pPr>
            <a:endParaRPr lang="en-GB" sz="1400" dirty="0"/>
          </a:p>
          <a:p>
            <a:pPr marL="0" indent="0">
              <a:spcAft>
                <a:spcPts val="1200"/>
              </a:spcAft>
              <a:buNone/>
            </a:pPr>
            <a:r>
              <a:rPr lang="en-GB" sz="1400" dirty="0"/>
              <a:t>      with C_10 = 50 MPa, D_1 = 0.9E-02 MPa</a:t>
            </a:r>
            <a:r>
              <a:rPr lang="en-GB" sz="1400" baseline="30000" dirty="0"/>
              <a:t>-1 </a:t>
            </a:r>
            <a:r>
              <a:rPr lang="en-GB" sz="1400" dirty="0"/>
              <a:t>.</a:t>
            </a: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DF6BA7-32D9-4B6F-B1A3-38015FD55526}"/>
              </a:ext>
            </a:extLst>
          </p:cNvPr>
          <p:cNvGrpSpPr/>
          <p:nvPr/>
        </p:nvGrpSpPr>
        <p:grpSpPr>
          <a:xfrm>
            <a:off x="3483334" y="2100645"/>
            <a:ext cx="3616552" cy="1890585"/>
            <a:chOff x="3384480" y="2075931"/>
            <a:chExt cx="3616552" cy="1890585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9A656101-C926-462E-AFC1-C1D7DA49F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480" y="2075931"/>
              <a:ext cx="3616552" cy="189058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F9773A-C114-44DF-9C36-3EF8C065F3DA}"/>
                </a:ext>
              </a:extLst>
            </p:cNvPr>
            <p:cNvCxnSpPr/>
            <p:nvPr/>
          </p:nvCxnSpPr>
          <p:spPr>
            <a:xfrm>
              <a:off x="4442255" y="2397210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0756A8-8966-4E81-A48C-913B2E7C1F79}"/>
                </a:ext>
              </a:extLst>
            </p:cNvPr>
            <p:cNvCxnSpPr/>
            <p:nvPr/>
          </p:nvCxnSpPr>
          <p:spPr>
            <a:xfrm>
              <a:off x="4897396" y="2397209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81D88B-141B-44EC-9262-0A4603C0563B}"/>
                </a:ext>
              </a:extLst>
            </p:cNvPr>
            <p:cNvCxnSpPr/>
            <p:nvPr/>
          </p:nvCxnSpPr>
          <p:spPr>
            <a:xfrm>
              <a:off x="5268098" y="2397209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2EF095-BC35-4FC1-9359-1F6BF2D27B4B}"/>
                </a:ext>
              </a:extLst>
            </p:cNvPr>
            <p:cNvCxnSpPr/>
            <p:nvPr/>
          </p:nvCxnSpPr>
          <p:spPr>
            <a:xfrm>
              <a:off x="5675871" y="2397209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A85FC3-633E-4C07-8E3D-C3CC39E7D58C}"/>
                </a:ext>
              </a:extLst>
            </p:cNvPr>
            <p:cNvCxnSpPr/>
            <p:nvPr/>
          </p:nvCxnSpPr>
          <p:spPr>
            <a:xfrm>
              <a:off x="4312509" y="2582562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C14352-91A4-4D52-A0A4-3BF78959C545}"/>
                </a:ext>
              </a:extLst>
            </p:cNvPr>
            <p:cNvCxnSpPr/>
            <p:nvPr/>
          </p:nvCxnSpPr>
          <p:spPr>
            <a:xfrm>
              <a:off x="4767650" y="2582561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0DCC00-52B1-4C85-A83B-CB0E574F1880}"/>
                </a:ext>
              </a:extLst>
            </p:cNvPr>
            <p:cNvCxnSpPr/>
            <p:nvPr/>
          </p:nvCxnSpPr>
          <p:spPr>
            <a:xfrm>
              <a:off x="5138352" y="2582561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5B86AA-2C80-4EB8-AC11-0219432382B7}"/>
                </a:ext>
              </a:extLst>
            </p:cNvPr>
            <p:cNvCxnSpPr/>
            <p:nvPr/>
          </p:nvCxnSpPr>
          <p:spPr>
            <a:xfrm>
              <a:off x="5546125" y="2582561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F495B2B-8876-43C9-9BE4-804571A7DE51}"/>
                </a:ext>
              </a:extLst>
            </p:cNvPr>
            <p:cNvCxnSpPr/>
            <p:nvPr/>
          </p:nvCxnSpPr>
          <p:spPr>
            <a:xfrm>
              <a:off x="4582299" y="2296297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D1AA371-E130-4D30-9CF8-C58A1A80F003}"/>
                </a:ext>
              </a:extLst>
            </p:cNvPr>
            <p:cNvCxnSpPr/>
            <p:nvPr/>
          </p:nvCxnSpPr>
          <p:spPr>
            <a:xfrm>
              <a:off x="5037440" y="2296296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97F3B1-0DA5-431C-9DA7-96C0E1671F8C}"/>
                </a:ext>
              </a:extLst>
            </p:cNvPr>
            <p:cNvCxnSpPr/>
            <p:nvPr/>
          </p:nvCxnSpPr>
          <p:spPr>
            <a:xfrm>
              <a:off x="5408142" y="2296296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EADB3C-D11D-4839-8200-70BA98DFC9E9}"/>
                </a:ext>
              </a:extLst>
            </p:cNvPr>
            <p:cNvCxnSpPr/>
            <p:nvPr/>
          </p:nvCxnSpPr>
          <p:spPr>
            <a:xfrm>
              <a:off x="5815915" y="2296296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AFA6BD-5639-44C1-8C2E-16ED6AAC0311}"/>
                </a:ext>
              </a:extLst>
            </p:cNvPr>
            <p:cNvCxnSpPr/>
            <p:nvPr/>
          </p:nvCxnSpPr>
          <p:spPr>
            <a:xfrm>
              <a:off x="6050693" y="2397208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A0076D-8364-4BB8-9C0B-DE4B942F0FB8}"/>
                </a:ext>
              </a:extLst>
            </p:cNvPr>
            <p:cNvCxnSpPr/>
            <p:nvPr/>
          </p:nvCxnSpPr>
          <p:spPr>
            <a:xfrm>
              <a:off x="5920947" y="2582560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3178D6-1852-494B-845D-A77FD8B438EB}"/>
                </a:ext>
              </a:extLst>
            </p:cNvPr>
            <p:cNvCxnSpPr/>
            <p:nvPr/>
          </p:nvCxnSpPr>
          <p:spPr>
            <a:xfrm>
              <a:off x="6190737" y="2296295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C4BB82-78EB-459E-8E33-12EE6EA7442B}"/>
                </a:ext>
              </a:extLst>
            </p:cNvPr>
            <p:cNvCxnSpPr/>
            <p:nvPr/>
          </p:nvCxnSpPr>
          <p:spPr>
            <a:xfrm>
              <a:off x="4116860" y="2397207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1528C2E-735E-451E-BCD0-80D5B89D2734}"/>
                </a:ext>
              </a:extLst>
            </p:cNvPr>
            <p:cNvCxnSpPr/>
            <p:nvPr/>
          </p:nvCxnSpPr>
          <p:spPr>
            <a:xfrm>
              <a:off x="3987114" y="2582559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878CD8-8F28-4E7C-B915-77421AA68ED1}"/>
                </a:ext>
              </a:extLst>
            </p:cNvPr>
            <p:cNvCxnSpPr/>
            <p:nvPr/>
          </p:nvCxnSpPr>
          <p:spPr>
            <a:xfrm>
              <a:off x="4256904" y="2296294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FA2BB2-ED00-4450-B610-82B5BE7FE08A}"/>
                </a:ext>
              </a:extLst>
            </p:cNvPr>
            <p:cNvCxnSpPr/>
            <p:nvPr/>
          </p:nvCxnSpPr>
          <p:spPr>
            <a:xfrm>
              <a:off x="6190737" y="2582558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5817E1-EB13-4C2F-B007-F54DBA92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1" y="4645131"/>
            <a:ext cx="2325646" cy="4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0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Mesh convergence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6"/>
            <a:ext cx="10515600" cy="58355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Simulations are ran in Abaqus Standard with linear 8-node hexahedron element.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/>
              <a:t> </a:t>
            </a:r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840E22FC-A627-4368-8C6F-C59EBF9EA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01" y="2083097"/>
            <a:ext cx="3844723" cy="192049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1CA15A7-6F49-4098-AF91-22AF381C8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70" y="1742302"/>
            <a:ext cx="5431534" cy="28282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765E252-5F95-4DEA-B668-73ECFA2E8054}"/>
              </a:ext>
            </a:extLst>
          </p:cNvPr>
          <p:cNvSpPr txBox="1"/>
          <p:nvPr/>
        </p:nvSpPr>
        <p:spPr>
          <a:xfrm>
            <a:off x="6143367" y="4885763"/>
            <a:ext cx="9432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dx=0.05 mm,</a:t>
            </a:r>
          </a:p>
          <a:p>
            <a:r>
              <a:rPr lang="en-GB" sz="1050" dirty="0"/>
              <a:t>simulation time 2s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08657-7182-4A1F-BB04-3560795798A1}"/>
              </a:ext>
            </a:extLst>
          </p:cNvPr>
          <p:cNvSpPr txBox="1"/>
          <p:nvPr/>
        </p:nvSpPr>
        <p:spPr>
          <a:xfrm>
            <a:off x="7687961" y="4885763"/>
            <a:ext cx="9432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dx=0.01 mm,</a:t>
            </a:r>
          </a:p>
          <a:p>
            <a:r>
              <a:rPr lang="en-GB" sz="1050" dirty="0"/>
              <a:t>simulation time 20s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10CB68-351A-4F64-84CA-87B12D58D104}"/>
              </a:ext>
            </a:extLst>
          </p:cNvPr>
          <p:cNvSpPr txBox="1"/>
          <p:nvPr/>
        </p:nvSpPr>
        <p:spPr>
          <a:xfrm>
            <a:off x="9467339" y="4885763"/>
            <a:ext cx="9926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dx=0.005 mm,</a:t>
            </a:r>
          </a:p>
          <a:p>
            <a:r>
              <a:rPr lang="en-GB" sz="1050" dirty="0"/>
              <a:t>simulation time 214s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90AAF6-94DD-41CB-A108-E2CCE337F268}"/>
              </a:ext>
            </a:extLst>
          </p:cNvPr>
          <p:cNvCxnSpPr>
            <a:cxnSpLocks/>
          </p:cNvCxnSpPr>
          <p:nvPr/>
        </p:nvCxnSpPr>
        <p:spPr>
          <a:xfrm>
            <a:off x="6369909" y="4383560"/>
            <a:ext cx="0" cy="37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186E3A-1431-4091-92FA-AF9D831FCE51}"/>
              </a:ext>
            </a:extLst>
          </p:cNvPr>
          <p:cNvCxnSpPr>
            <a:cxnSpLocks/>
          </p:cNvCxnSpPr>
          <p:nvPr/>
        </p:nvCxnSpPr>
        <p:spPr>
          <a:xfrm>
            <a:off x="7914501" y="4383560"/>
            <a:ext cx="0" cy="37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90BBA0-72C5-434B-8C32-5542EBDF3F54}"/>
              </a:ext>
            </a:extLst>
          </p:cNvPr>
          <p:cNvCxnSpPr>
            <a:cxnSpLocks/>
          </p:cNvCxnSpPr>
          <p:nvPr/>
        </p:nvCxnSpPr>
        <p:spPr>
          <a:xfrm>
            <a:off x="9796850" y="4383560"/>
            <a:ext cx="0" cy="37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6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Mesh convergence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6"/>
            <a:ext cx="10515600" cy="58355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Example, 3-D beam, length L=3 mm and square cross section with side length a=0.1 mm.</a:t>
            </a:r>
          </a:p>
          <a:p>
            <a:pPr>
              <a:spcAft>
                <a:spcPts val="1200"/>
              </a:spcAft>
            </a:pPr>
            <a:r>
              <a:rPr lang="en-GB" sz="1800" dirty="0"/>
              <a:t>Left side fixed and a uniform pressure p=0.001 MPa on the top surface</a:t>
            </a:r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r>
              <a:rPr lang="en-GB" sz="1800" dirty="0"/>
              <a:t>Neo-Hookean material, linear and quadratic hexahedron element.</a:t>
            </a:r>
          </a:p>
          <a:p>
            <a:pPr>
              <a:spcAft>
                <a:spcPts val="1200"/>
              </a:spcAft>
            </a:pPr>
            <a:r>
              <a:rPr lang="en-GB" sz="1800" dirty="0"/>
              <a:t>Maximum deflection = p*a*L</a:t>
            </a:r>
            <a:r>
              <a:rPr lang="en-GB" sz="1800" baseline="30000" dirty="0"/>
              <a:t>4</a:t>
            </a:r>
            <a:r>
              <a:rPr lang="en-GB" sz="1800" dirty="0"/>
              <a:t>/(8*</a:t>
            </a:r>
            <a:r>
              <a:rPr lang="en-GB" sz="1800" i="1" dirty="0"/>
              <a:t>E</a:t>
            </a:r>
            <a:r>
              <a:rPr lang="en-GB" sz="1800" dirty="0"/>
              <a:t>*</a:t>
            </a:r>
            <a:r>
              <a:rPr lang="en-GB" sz="1800" i="1" dirty="0"/>
              <a:t>I</a:t>
            </a:r>
            <a:r>
              <a:rPr lang="en-GB" sz="1800" dirty="0"/>
              <a:t>) where </a:t>
            </a:r>
            <a:r>
              <a:rPr lang="en-GB" sz="1800" i="1" dirty="0"/>
              <a:t>E</a:t>
            </a:r>
            <a:r>
              <a:rPr lang="en-GB" sz="1800" dirty="0"/>
              <a:t> Young’s modules and </a:t>
            </a:r>
            <a:r>
              <a:rPr lang="en-GB" sz="1800" i="1" dirty="0"/>
              <a:t>I</a:t>
            </a:r>
            <a:r>
              <a:rPr lang="en-GB" sz="1800" dirty="0"/>
              <a:t> moment of inertia</a:t>
            </a:r>
          </a:p>
          <a:p>
            <a:pPr>
              <a:spcAft>
                <a:spcPts val="1200"/>
              </a:spcAft>
            </a:pPr>
            <a:r>
              <a:rPr lang="en-GB" sz="1800" dirty="0"/>
              <a:t>Maximum deflection = 0.466 mm in the current setting.</a:t>
            </a:r>
          </a:p>
          <a:p>
            <a:pPr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0" indent="0">
              <a:spcAft>
                <a:spcPts val="1200"/>
              </a:spcAft>
              <a:buNone/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74BBF2-560E-4DFD-AED1-9F5AFAE1F3DC}"/>
              </a:ext>
            </a:extLst>
          </p:cNvPr>
          <p:cNvGrpSpPr/>
          <p:nvPr/>
        </p:nvGrpSpPr>
        <p:grpSpPr>
          <a:xfrm>
            <a:off x="3626502" y="2391031"/>
            <a:ext cx="4938996" cy="1515125"/>
            <a:chOff x="3626502" y="2656703"/>
            <a:chExt cx="4938996" cy="1515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27D325-4103-4173-905E-2F68B531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502" y="2656703"/>
              <a:ext cx="4938996" cy="151512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2C4F1DF-AB97-4E14-B486-BF849E22159E}"/>
                </a:ext>
              </a:extLst>
            </p:cNvPr>
            <p:cNvCxnSpPr>
              <a:cxnSpLocks/>
            </p:cNvCxnSpPr>
            <p:nvPr/>
          </p:nvCxnSpPr>
          <p:spPr>
            <a:xfrm>
              <a:off x="4246606" y="2681414"/>
              <a:ext cx="0" cy="401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E50A02E-EE95-4021-BD8A-AC47EB034A36}"/>
                </a:ext>
              </a:extLst>
            </p:cNvPr>
            <p:cNvCxnSpPr/>
            <p:nvPr/>
          </p:nvCxnSpPr>
          <p:spPr>
            <a:xfrm>
              <a:off x="4720282" y="2681414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E2E7BF-4DED-4EB0-8C36-CD9A88C34A9D}"/>
                </a:ext>
              </a:extLst>
            </p:cNvPr>
            <p:cNvCxnSpPr/>
            <p:nvPr/>
          </p:nvCxnSpPr>
          <p:spPr>
            <a:xfrm>
              <a:off x="5344298" y="2743200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022BE1-B67B-4DD1-B6BC-C8B4F5F45593}"/>
                </a:ext>
              </a:extLst>
            </p:cNvPr>
            <p:cNvCxnSpPr/>
            <p:nvPr/>
          </p:nvCxnSpPr>
          <p:spPr>
            <a:xfrm>
              <a:off x="5881816" y="2792626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746736-6655-44C3-A1A2-96861377A84E}"/>
                </a:ext>
              </a:extLst>
            </p:cNvPr>
            <p:cNvCxnSpPr/>
            <p:nvPr/>
          </p:nvCxnSpPr>
          <p:spPr>
            <a:xfrm>
              <a:off x="6462585" y="2839994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F407E79-FB93-4036-8755-23F482F33A11}"/>
                </a:ext>
              </a:extLst>
            </p:cNvPr>
            <p:cNvCxnSpPr/>
            <p:nvPr/>
          </p:nvCxnSpPr>
          <p:spPr>
            <a:xfrm>
              <a:off x="7080422" y="2897656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6A288B-5A7F-4DAD-956E-FBD73E06E85D}"/>
                </a:ext>
              </a:extLst>
            </p:cNvPr>
            <p:cNvCxnSpPr/>
            <p:nvPr/>
          </p:nvCxnSpPr>
          <p:spPr>
            <a:xfrm>
              <a:off x="7722974" y="2953264"/>
              <a:ext cx="0" cy="444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01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Mesh convergence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6"/>
            <a:ext cx="10515600" cy="58355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Shear locking effect </a:t>
            </a:r>
          </a:p>
          <a:p>
            <a:pPr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0" indent="0">
              <a:spcAft>
                <a:spcPts val="1200"/>
              </a:spcAft>
              <a:buNone/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0AAEAFD-4D64-4BF9-B83D-143CBC47D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25" y="1333104"/>
            <a:ext cx="6573461" cy="3422822"/>
          </a:xfrm>
          <a:prstGeom prst="rect">
            <a:avLst/>
          </a:prstGeom>
        </p:spPr>
      </p:pic>
      <p:pic>
        <p:nvPicPr>
          <p:cNvPr id="7" name="Picture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1F539B08-C9C6-4CCD-ADAF-4EB8D7B53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84" y="1542631"/>
            <a:ext cx="3634355" cy="13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F325-1C32-4335-B800-F0F9116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26"/>
            <a:ext cx="10515600" cy="4351338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GB" sz="1800" dirty="0"/>
              <a:t>Implicit </a:t>
            </a:r>
            <a:r>
              <a:rPr lang="en-GB" sz="1800" dirty="0" err="1"/>
              <a:t>v.s</a:t>
            </a:r>
            <a:r>
              <a:rPr lang="en-GB" sz="1800" dirty="0"/>
              <a:t>. Explicit methods</a:t>
            </a:r>
          </a:p>
          <a:p>
            <a:pPr>
              <a:spcAft>
                <a:spcPts val="3600"/>
              </a:spcAft>
            </a:pPr>
            <a:r>
              <a:rPr lang="en-GB" sz="1800" dirty="0"/>
              <a:t>Mesh generation</a:t>
            </a:r>
          </a:p>
          <a:p>
            <a:pPr>
              <a:spcAft>
                <a:spcPts val="3600"/>
              </a:spcAft>
            </a:pPr>
            <a:r>
              <a:rPr lang="en-GB" sz="1800" dirty="0"/>
              <a:t>Mesh convergence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E871DD-A782-43E0-B5C2-C7228189994F}"/>
              </a:ext>
            </a:extLst>
          </p:cNvPr>
          <p:cNvSpPr txBox="1">
            <a:spLocks/>
          </p:cNvSpPr>
          <p:nvPr/>
        </p:nvSpPr>
        <p:spPr>
          <a:xfrm>
            <a:off x="838200" y="245978"/>
            <a:ext cx="10515600" cy="607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4803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Implicit </a:t>
            </a:r>
            <a:r>
              <a:rPr lang="en-GB" sz="2400" b="1" dirty="0" err="1"/>
              <a:t>v.s</a:t>
            </a:r>
            <a:r>
              <a:rPr lang="en-GB" sz="2400" b="1" dirty="0"/>
              <a:t>. Explicit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7"/>
            <a:ext cx="10515600" cy="4351338"/>
          </a:xfrm>
        </p:spPr>
        <p:txBody>
          <a:bodyPr>
            <a:normAutofit/>
          </a:bodyPr>
          <a:lstStyle/>
          <a:p>
            <a:r>
              <a:rPr lang="en-GB" sz="1800" dirty="0"/>
              <a:t>E.g. unsteady heat equation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FE discretization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03D3AC4-B8C4-4C94-B4AF-20E3815E9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01" y="1326509"/>
            <a:ext cx="4515398" cy="1299303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472A58-4DE8-4061-87D9-B1F06CAAD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5" y="2878797"/>
            <a:ext cx="2360139" cy="7489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F667D34-755E-42BF-9EDD-6CBAAB02E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62" y="3492414"/>
            <a:ext cx="2520368" cy="877948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29CEE9C-A0F8-42CA-ABF1-E5EA5FB23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62" y="4076985"/>
            <a:ext cx="2520368" cy="18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7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Implicit </a:t>
            </a:r>
            <a:r>
              <a:rPr lang="en-GB" sz="2400" b="1" dirty="0" err="1"/>
              <a:t>v.s</a:t>
            </a:r>
            <a:r>
              <a:rPr lang="en-GB" sz="2400" b="1" dirty="0"/>
              <a:t>. Explicit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7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Time discretization, at the </a:t>
            </a:r>
            <a:r>
              <a:rPr lang="en-GB" sz="1800" i="1" dirty="0"/>
              <a:t>Ɩ-</a:t>
            </a:r>
            <a:r>
              <a:rPr lang="en-GB" sz="1800" i="1" dirty="0" err="1"/>
              <a:t>th</a:t>
            </a:r>
            <a:r>
              <a:rPr lang="en-GB" sz="1800" i="1" dirty="0"/>
              <a:t> </a:t>
            </a:r>
            <a:r>
              <a:rPr lang="en-GB" sz="1800" dirty="0"/>
              <a:t>time step with </a:t>
            </a:r>
            <a:r>
              <a:rPr lang="en-GB" sz="1800" i="1" dirty="0"/>
              <a:t>dt </a:t>
            </a:r>
            <a:r>
              <a:rPr lang="en-GB" sz="1800" dirty="0"/>
              <a:t>= </a:t>
            </a:r>
            <a:r>
              <a:rPr lang="en-GB" sz="1800" i="1" dirty="0" err="1"/>
              <a:t>k</a:t>
            </a:r>
            <a:r>
              <a:rPr lang="en-GB" sz="1800" i="1" baseline="-25000" dirty="0" err="1"/>
              <a:t>Ɩ</a:t>
            </a:r>
            <a:endParaRPr lang="en-GB" sz="1800" i="1" baseline="-25000" dirty="0"/>
          </a:p>
          <a:p>
            <a:pPr lvl="1">
              <a:spcAft>
                <a:spcPts val="1200"/>
              </a:spcAft>
            </a:pPr>
            <a:r>
              <a:rPr lang="en-GB" sz="1400" b="1" dirty="0"/>
              <a:t>Explicit method</a:t>
            </a:r>
            <a:r>
              <a:rPr lang="en-GB" sz="1400" dirty="0"/>
              <a:t>, e.g. forward Euler method</a:t>
            </a:r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r>
              <a:rPr lang="en-GB" sz="1400" b="1" dirty="0"/>
              <a:t>Implicit method</a:t>
            </a:r>
            <a:r>
              <a:rPr lang="en-GB" sz="1400" dirty="0"/>
              <a:t>, e.g. Crank-Nicolson method</a:t>
            </a:r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E4E85B8-4623-4422-A8A9-5E5FFAA0A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39" y="1904353"/>
            <a:ext cx="2919322" cy="870560"/>
          </a:xfrm>
          <a:prstGeom prst="rect">
            <a:avLst/>
          </a:prstGeom>
        </p:spPr>
      </p:pic>
      <p:pic>
        <p:nvPicPr>
          <p:cNvPr id="8" name="Picture 7" descr="Diagram, text&#10;&#10;Description automatically generated">
            <a:extLst>
              <a:ext uri="{FF2B5EF4-FFF2-40B4-BE49-F238E27FC236}">
                <a16:creationId xmlns:a16="http://schemas.microsoft.com/office/drawing/2014/main" id="{7B86CB14-4BEC-462A-A333-002D355EC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39" y="2642322"/>
            <a:ext cx="3643154" cy="732702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BEF83A3E-EF58-4287-856F-752D9F02874C}"/>
              </a:ext>
            </a:extLst>
          </p:cNvPr>
          <p:cNvSpPr/>
          <p:nvPr/>
        </p:nvSpPr>
        <p:spPr>
          <a:xfrm>
            <a:off x="4284171" y="2440262"/>
            <a:ext cx="352168" cy="568411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FB0D5DC5-C41F-46AA-A29E-AE5B0722F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85" y="4421748"/>
            <a:ext cx="3840461" cy="8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Implicit </a:t>
            </a:r>
            <a:r>
              <a:rPr lang="en-GB" sz="2400" b="1" dirty="0" err="1"/>
              <a:t>v.s</a:t>
            </a:r>
            <a:r>
              <a:rPr lang="en-GB" sz="2400" b="1" dirty="0"/>
              <a:t>. Explicit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7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Comparison</a:t>
            </a: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987D8DF-F523-463A-A732-06DB354C8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56362"/>
              </p:ext>
            </p:extLst>
          </p:nvPr>
        </p:nvGraphicFramePr>
        <p:xfrm>
          <a:off x="2551671" y="1305967"/>
          <a:ext cx="6996669" cy="541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378">
                  <a:extLst>
                    <a:ext uri="{9D8B030D-6E8A-4147-A177-3AD203B41FA5}">
                      <a16:colId xmlns:a16="http://schemas.microsoft.com/office/drawing/2014/main" val="1759882142"/>
                    </a:ext>
                  </a:extLst>
                </a:gridCol>
                <a:gridCol w="3058068">
                  <a:extLst>
                    <a:ext uri="{9D8B030D-6E8A-4147-A177-3AD203B41FA5}">
                      <a16:colId xmlns:a16="http://schemas.microsoft.com/office/drawing/2014/main" val="2366157518"/>
                    </a:ext>
                  </a:extLst>
                </a:gridCol>
                <a:gridCol w="2332223">
                  <a:extLst>
                    <a:ext uri="{9D8B030D-6E8A-4147-A177-3AD203B41FA5}">
                      <a16:colId xmlns:a16="http://schemas.microsoft.com/office/drawing/2014/main" val="3221479031"/>
                    </a:ext>
                  </a:extLst>
                </a:gridCol>
              </a:tblGrid>
              <a:tr h="99952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Implicit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Explicit 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643596"/>
                  </a:ext>
                </a:extLst>
              </a:tr>
              <a:tr h="9995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 step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286760"/>
                  </a:ext>
                </a:extLst>
              </a:tr>
              <a:tr h="14708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Unconditionally 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Conditionally stable, requiring small dt to achieve stability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980594"/>
                  </a:ext>
                </a:extLst>
              </a:tr>
              <a:tr h="194619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Suitability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Static, Linear or mildly non-linear problems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Dynamic, complex non-linear problems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9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79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Implicit </a:t>
            </a:r>
            <a:r>
              <a:rPr lang="en-GB" sz="2400" b="1" dirty="0" err="1"/>
              <a:t>v.s</a:t>
            </a:r>
            <a:r>
              <a:rPr lang="en-GB" sz="2400" b="1" dirty="0"/>
              <a:t>. Explicit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7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Solid mechanics simulations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Non-linearity: geometry non-linearity (e.g. large deformation), material non-linearity (e.g. soft tissue), boundary non-linearity (e.g. contact problems).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 Static </a:t>
            </a:r>
            <a:r>
              <a:rPr lang="en-GB" sz="1400" dirty="0" err="1"/>
              <a:t>v.s</a:t>
            </a:r>
            <a:r>
              <a:rPr lang="en-GB" sz="1400" dirty="0"/>
              <a:t>. dynamic processes: For a static problem (e.g. constant loading), if the implicit method doesn’t give a solution, one alternative is to use explicit methods while applying slow loading (quasi-static).  It is essential to ensure that the kinetic energy remains low and its ratio to the internal energy shouldn’t exceed 10% typically.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Semi-implicit methods.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GB" sz="1400" baseline="-25000" dirty="0"/>
          </a:p>
          <a:p>
            <a:pPr marL="457200" lvl="1" indent="0">
              <a:spcAft>
                <a:spcPts val="1200"/>
              </a:spcAft>
              <a:buNone/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0" indent="0">
              <a:spcAft>
                <a:spcPts val="1200"/>
              </a:spcAft>
              <a:buNone/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721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General procedures for mesh generation in solid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970"/>
            <a:ext cx="10515600" cy="5693461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Mesh generated from clinical images (MRI and CT scans, etc.)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Step 1, image segmentation</a:t>
            </a:r>
          </a:p>
          <a:p>
            <a:pPr lvl="2">
              <a:spcAft>
                <a:spcPts val="1200"/>
              </a:spcAft>
            </a:pPr>
            <a:r>
              <a:rPr lang="en-GB" sz="1100" dirty="0"/>
              <a:t>Detect the region of interest for each slice (manual or automatic algorithm to find the boundaries, e.g. </a:t>
            </a:r>
            <a:r>
              <a:rPr lang="en-GB" sz="1100" i="1" dirty="0"/>
              <a:t>Seg3D</a:t>
            </a:r>
            <a:r>
              <a:rPr lang="en-GB" sz="1100" dirty="0"/>
              <a:t>).</a:t>
            </a:r>
          </a:p>
          <a:p>
            <a:pPr lvl="2">
              <a:spcAft>
                <a:spcPts val="1200"/>
              </a:spcAft>
            </a:pPr>
            <a:r>
              <a:rPr lang="en-GB" sz="1100" dirty="0"/>
              <a:t>Smoothen boundaries.</a:t>
            </a:r>
          </a:p>
          <a:p>
            <a:pPr lvl="2">
              <a:spcAft>
                <a:spcPts val="1200"/>
              </a:spcAft>
            </a:pPr>
            <a:r>
              <a:rPr lang="en-GB" sz="1100" dirty="0"/>
              <a:t>Reconstruct 3-D parts (e.g. Parasolid files, </a:t>
            </a:r>
            <a:r>
              <a:rPr lang="en-GB" sz="1100" i="1" dirty="0"/>
              <a:t>SolidWorks</a:t>
            </a:r>
            <a:r>
              <a:rPr lang="en-GB" sz="1100" dirty="0"/>
              <a:t>, </a:t>
            </a:r>
            <a:r>
              <a:rPr lang="en-GB" sz="1100" i="1" dirty="0" err="1"/>
              <a:t>Geomagic</a:t>
            </a:r>
            <a:r>
              <a:rPr lang="en-GB" sz="1100" dirty="0"/>
              <a:t>).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Step 2, mesh generation</a:t>
            </a:r>
          </a:p>
          <a:p>
            <a:pPr lvl="2">
              <a:spcAft>
                <a:spcPts val="1200"/>
              </a:spcAft>
            </a:pPr>
            <a:r>
              <a:rPr lang="en-GB" sz="1100" dirty="0"/>
              <a:t>Element selection (type, size, etc.).</a:t>
            </a:r>
          </a:p>
          <a:p>
            <a:pPr lvl="2">
              <a:spcAft>
                <a:spcPts val="1200"/>
              </a:spcAft>
            </a:pPr>
            <a:r>
              <a:rPr lang="en-GB" sz="1100" dirty="0"/>
              <a:t>Mesh optimization (e.g. different element sizes for different regions, </a:t>
            </a:r>
            <a:r>
              <a:rPr lang="en-GB" sz="1100" i="1" dirty="0"/>
              <a:t>Ansys Workbench, Abaqus</a:t>
            </a:r>
            <a:r>
              <a:rPr lang="en-GB" sz="1100" dirty="0"/>
              <a:t>).</a:t>
            </a:r>
          </a:p>
          <a:p>
            <a:pPr>
              <a:spcAft>
                <a:spcPts val="1200"/>
              </a:spcAft>
            </a:pPr>
            <a:r>
              <a:rPr lang="en-GB" sz="1800" dirty="0"/>
              <a:t>Mesh generated from existing meshes obtained from open source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Without obtaining geometry files (e.g. </a:t>
            </a:r>
            <a:r>
              <a:rPr lang="en-GB" sz="1400" dirty="0" err="1"/>
              <a:t>TetGen</a:t>
            </a:r>
            <a:r>
              <a:rPr lang="en-GB" sz="1400" dirty="0"/>
              <a:t>, CGAL): </a:t>
            </a:r>
          </a:p>
          <a:p>
            <a:pPr lvl="2">
              <a:spcAft>
                <a:spcPts val="1200"/>
              </a:spcAft>
            </a:pPr>
            <a:r>
              <a:rPr lang="en-GB" sz="1100" dirty="0"/>
              <a:t>Surface mesh extraction.</a:t>
            </a:r>
          </a:p>
          <a:p>
            <a:pPr lvl="2">
              <a:spcAft>
                <a:spcPts val="1200"/>
              </a:spcAft>
            </a:pPr>
            <a:r>
              <a:rPr lang="en-GB" sz="1100" dirty="0"/>
              <a:t>Surface mesh coarsening or refining.</a:t>
            </a:r>
          </a:p>
          <a:p>
            <a:pPr lvl="2">
              <a:spcAft>
                <a:spcPts val="1200"/>
              </a:spcAft>
            </a:pPr>
            <a:r>
              <a:rPr lang="en-GB" sz="1100" dirty="0"/>
              <a:t>Volume mesh reconstruction.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Obtaining geometry files: </a:t>
            </a:r>
          </a:p>
          <a:p>
            <a:pPr lvl="2">
              <a:spcAft>
                <a:spcPts val="1200"/>
              </a:spcAft>
            </a:pPr>
            <a:r>
              <a:rPr lang="en-GB" sz="1100" dirty="0"/>
              <a:t>E.g. surface mesh to NURBS surface, </a:t>
            </a:r>
            <a:r>
              <a:rPr lang="en-GB" sz="1100" i="1" dirty="0" err="1"/>
              <a:t>Geomagic</a:t>
            </a:r>
            <a:r>
              <a:rPr lang="en-GB" sz="1100" i="1" dirty="0"/>
              <a:t>.</a:t>
            </a:r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457200" lvl="1" indent="0">
              <a:spcAft>
                <a:spcPts val="1200"/>
              </a:spcAft>
              <a:buNone/>
            </a:pPr>
            <a:endParaRPr lang="en-GB" sz="1000" baseline="-25000" dirty="0"/>
          </a:p>
          <a:p>
            <a:pPr marL="457200" lvl="1" indent="0">
              <a:spcAft>
                <a:spcPts val="1200"/>
              </a:spcAft>
              <a:buNone/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0" indent="0">
              <a:spcAft>
                <a:spcPts val="1200"/>
              </a:spcAft>
              <a:buNone/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0592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8AC5F0-8B74-4386-B238-F55A4C7C4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09" y="1245908"/>
            <a:ext cx="6134041" cy="1825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General procedures for mesh generation in solid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6"/>
            <a:ext cx="10515600" cy="58355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Examples (Left atrium)</a:t>
            </a:r>
            <a:endParaRPr lang="en-GB" sz="10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457200" lvl="1" indent="0">
              <a:spcAft>
                <a:spcPts val="1200"/>
              </a:spcAft>
              <a:buNone/>
            </a:pPr>
            <a:endParaRPr lang="en-GB" sz="1000" baseline="-25000" dirty="0"/>
          </a:p>
          <a:p>
            <a:pPr marL="457200" lvl="1" indent="0">
              <a:spcAft>
                <a:spcPts val="1200"/>
              </a:spcAft>
              <a:buNone/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0" indent="0">
              <a:spcAft>
                <a:spcPts val="1200"/>
              </a:spcAft>
              <a:buNone/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36D09-D3A9-4B23-96BE-67039D8B3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41" y="3577281"/>
            <a:ext cx="1462627" cy="1312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B13FA-6758-4B3D-93B4-F87AF9E784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36" y="3577281"/>
            <a:ext cx="1405083" cy="1312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591385-FEA4-4890-92F1-85D98512AE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95" y="5191483"/>
            <a:ext cx="1793992" cy="1420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FA8C7-BA47-40F9-BACF-950F03A18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76" y="5191483"/>
            <a:ext cx="1555188" cy="1420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77D0B1-B557-44B2-8FB6-F68E3BC953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23" y="5191483"/>
            <a:ext cx="1837609" cy="1516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CA931E-E872-475E-BA6B-C23C3E8ACF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843" y="5197662"/>
            <a:ext cx="1618292" cy="1516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8FC5FB-4A41-46B1-83F2-98875B152C28}"/>
              </a:ext>
            </a:extLst>
          </p:cNvPr>
          <p:cNvSpPr txBox="1"/>
          <p:nvPr/>
        </p:nvSpPr>
        <p:spPr>
          <a:xfrm>
            <a:off x="474614" y="5726840"/>
            <a:ext cx="196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Smoothed geometry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E34FE-6799-4751-A518-1DBE12E9AF05}"/>
              </a:ext>
            </a:extLst>
          </p:cNvPr>
          <p:cNvSpPr txBox="1"/>
          <p:nvPr/>
        </p:nvSpPr>
        <p:spPr>
          <a:xfrm>
            <a:off x="474614" y="4143501"/>
            <a:ext cx="189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  information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87DDA92-6FF0-4034-B337-0DB48B2F9D48}"/>
              </a:ext>
            </a:extLst>
          </p:cNvPr>
          <p:cNvSpPr/>
          <p:nvPr/>
        </p:nvSpPr>
        <p:spPr>
          <a:xfrm>
            <a:off x="6817068" y="5788601"/>
            <a:ext cx="834081" cy="17917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5CCBD-863E-4D08-8431-AFDCB8205CF5}"/>
              </a:ext>
            </a:extLst>
          </p:cNvPr>
          <p:cNvSpPr txBox="1"/>
          <p:nvPr/>
        </p:nvSpPr>
        <p:spPr>
          <a:xfrm>
            <a:off x="6557706" y="5399988"/>
            <a:ext cx="157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Mesh generation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3C7F8D-4D38-49A3-8BD0-AED288C7D37C}"/>
              </a:ext>
            </a:extLst>
          </p:cNvPr>
          <p:cNvSpPr/>
          <p:nvPr/>
        </p:nvSpPr>
        <p:spPr>
          <a:xfrm rot="5400000">
            <a:off x="4052624" y="3180244"/>
            <a:ext cx="441899" cy="17917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64D059B-4862-42F3-8219-077B357E7459}"/>
              </a:ext>
            </a:extLst>
          </p:cNvPr>
          <p:cNvSpPr/>
          <p:nvPr/>
        </p:nvSpPr>
        <p:spPr>
          <a:xfrm rot="5400000">
            <a:off x="4050402" y="5084803"/>
            <a:ext cx="441899" cy="17917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18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912-1E51-486B-B58A-42AF661E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607678"/>
          </a:xfrm>
        </p:spPr>
        <p:txBody>
          <a:bodyPr>
            <a:normAutofit/>
          </a:bodyPr>
          <a:lstStyle/>
          <a:p>
            <a:r>
              <a:rPr lang="en-GB" sz="2400" b="1" dirty="0"/>
              <a:t>General procedures for mesh generation in solid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D0F-153B-45BE-AFEF-14955A7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36"/>
            <a:ext cx="10515600" cy="58355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Examples (Left atrium)</a:t>
            </a:r>
            <a:endParaRPr lang="en-GB" sz="10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457200" lvl="1" indent="0">
              <a:spcAft>
                <a:spcPts val="1200"/>
              </a:spcAft>
              <a:buNone/>
            </a:pPr>
            <a:endParaRPr lang="en-GB" sz="1000" baseline="-25000" dirty="0"/>
          </a:p>
          <a:p>
            <a:pPr marL="457200" lvl="1" indent="0">
              <a:spcAft>
                <a:spcPts val="1200"/>
              </a:spcAft>
              <a:buNone/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lvl="1">
              <a:spcAft>
                <a:spcPts val="1200"/>
              </a:spcAft>
            </a:pPr>
            <a:endParaRPr lang="en-GB" sz="1400" dirty="0"/>
          </a:p>
          <a:p>
            <a:pPr marL="0" indent="0">
              <a:spcAft>
                <a:spcPts val="1200"/>
              </a:spcAft>
              <a:buNone/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  <a:p>
            <a:pPr>
              <a:spcAft>
                <a:spcPts val="1200"/>
              </a:spcAft>
            </a:pPr>
            <a:endParaRPr lang="en-GB" sz="1800" dirty="0"/>
          </a:p>
        </p:txBody>
      </p:sp>
      <p:pic>
        <p:nvPicPr>
          <p:cNvPr id="18" name="Picture 17" descr="A black and white photo of a hat&#10;&#10;Description automatically generated with low confidence">
            <a:extLst>
              <a:ext uri="{FF2B5EF4-FFF2-40B4-BE49-F238E27FC236}">
                <a16:creationId xmlns:a16="http://schemas.microsoft.com/office/drawing/2014/main" id="{719D1623-D7E5-44FF-A02E-D2F96D3B6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08" y="1814873"/>
            <a:ext cx="3487787" cy="2584567"/>
          </a:xfrm>
          <a:prstGeom prst="rect">
            <a:avLst/>
          </a:prstGeom>
        </p:spPr>
      </p:pic>
      <p:pic>
        <p:nvPicPr>
          <p:cNvPr id="20" name="Picture 19" descr="A close-up of a hat&#10;&#10;Description automatically generated with medium confidence">
            <a:extLst>
              <a:ext uri="{FF2B5EF4-FFF2-40B4-BE49-F238E27FC236}">
                <a16:creationId xmlns:a16="http://schemas.microsoft.com/office/drawing/2014/main" id="{C6F5A036-AB9B-44E0-81DD-56DF229EB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68" y="1750709"/>
            <a:ext cx="3774459" cy="27128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0842B1-B2AC-4D4D-BB3E-68F9084313C2}"/>
              </a:ext>
            </a:extLst>
          </p:cNvPr>
          <p:cNvSpPr txBox="1"/>
          <p:nvPr/>
        </p:nvSpPr>
        <p:spPr>
          <a:xfrm>
            <a:off x="1596468" y="4714188"/>
            <a:ext cx="5181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Original mesh from open source (suitable for electrophysiology simulation)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Element edge length: 0.12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# element: 121,207,799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# node: 21,868,400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9CAFE2-1B71-478D-8EEF-B18BDC7A06FF}"/>
              </a:ext>
            </a:extLst>
          </p:cNvPr>
          <p:cNvSpPr txBox="1"/>
          <p:nvPr/>
        </p:nvSpPr>
        <p:spPr>
          <a:xfrm>
            <a:off x="7204376" y="4712214"/>
            <a:ext cx="37744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Coarsened mesh (suitable for mechanical simulation)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Element edge length: 1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# element: 92,590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# node: 28,808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202447-9B57-4969-95D1-303226B914EC}"/>
              </a:ext>
            </a:extLst>
          </p:cNvPr>
          <p:cNvSpPr/>
          <p:nvPr/>
        </p:nvSpPr>
        <p:spPr>
          <a:xfrm>
            <a:off x="5331177" y="2822979"/>
            <a:ext cx="834081" cy="17917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25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767</Words>
  <Application>Microsoft Office PowerPoint</Application>
  <PresentationFormat>Widescreen</PresentationFormat>
  <Paragraphs>180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Challenges in using FE for solid mechanics</vt:lpstr>
      <vt:lpstr>PowerPoint Presentation</vt:lpstr>
      <vt:lpstr>Implicit v.s. Explicit methods</vt:lpstr>
      <vt:lpstr>Implicit v.s. Explicit methods</vt:lpstr>
      <vt:lpstr>Implicit v.s. Explicit methods</vt:lpstr>
      <vt:lpstr>Implicit v.s. Explicit methods</vt:lpstr>
      <vt:lpstr>General procedures for mesh generation in solid mechanics</vt:lpstr>
      <vt:lpstr>General procedures for mesh generation in solid mechanics</vt:lpstr>
      <vt:lpstr>General procedures for mesh generation in solid mechanics</vt:lpstr>
      <vt:lpstr>Mesh convergence </vt:lpstr>
      <vt:lpstr>Mesh convergence </vt:lpstr>
      <vt:lpstr>Mesh convergence </vt:lpstr>
      <vt:lpstr>Mesh convergence </vt:lpstr>
      <vt:lpstr>Mesh convergence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using FE for solid mechanics</dc:title>
  <dc:creator>Liuyang Feng</dc:creator>
  <cp:lastModifiedBy>Liuyang Feng</cp:lastModifiedBy>
  <cp:revision>92</cp:revision>
  <dcterms:created xsi:type="dcterms:W3CDTF">2022-01-17T08:23:44Z</dcterms:created>
  <dcterms:modified xsi:type="dcterms:W3CDTF">2022-01-28T09:58:51Z</dcterms:modified>
</cp:coreProperties>
</file>