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9"/>
  </p:handoutMasterIdLst>
  <p:sldIdLst>
    <p:sldId id="256" r:id="rId3"/>
    <p:sldId id="265" r:id="rId4"/>
    <p:sldId id="267" r:id="rId5"/>
    <p:sldId id="268" r:id="rId6"/>
    <p:sldId id="269" r:id="rId7"/>
    <p:sldId id="278" r:id="rId8"/>
    <p:sldId id="279" r:id="rId9"/>
    <p:sldId id="281" r:id="rId10"/>
    <p:sldId id="280" r:id="rId11"/>
    <p:sldId id="270" r:id="rId12"/>
    <p:sldId id="271" r:id="rId13"/>
    <p:sldId id="272" r:id="rId14"/>
    <p:sldId id="273" r:id="rId15"/>
    <p:sldId id="274" r:id="rId16"/>
    <p:sldId id="276" r:id="rId17"/>
    <p:sldId id="25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90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160545" y="2638989"/>
            <a:ext cx="4813300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LAMP &amp; LNMP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mysq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" y="678815"/>
            <a:ext cx="2042160" cy="15316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5155" y="1982470"/>
            <a:ext cx="83597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是一个关系型数据库管理系统，由瑞典MySQL AB 公司开发，目前属于 Oracle 旗下产品。MySQL 最流行的关系型数据库管理系统，在 WEB 应用方面MySQL是最好的 RDBMS (Relational Database Management System，关系数据库管理系统) 应用软件之一。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MySQL是一种关联数据库管理系统，关联数据库将数据保存在不同的表中，而不是将所有数据放在一个大仓库内，这样就增加了速度并提高了灵活性。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MySQL所使用的 SQL 语言是用于访问数据库的最常用标准化语言。MySQL 软件采用了双授权政策，它分为社区版和商业版，由于其体积小、速度快、总体拥有成本低，尤其是开放源码这一特点，一般中小型网站的开发都选择 MySQL 作为网站数据库。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由于其社区版的性能卓越，搭配 PHP 和 Apache 可组成良好的开发环境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h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35" y="782320"/>
            <a:ext cx="2118360" cy="13792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1930" y="2150110"/>
            <a:ext cx="88284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PHP（外文名:PHP: Hypertext Preprocessor，中文名：“超文本预处理器”）是一种通用开源脚本语言。语法吸收了C语言、Java和Perl的特点，利于学习，使用广泛，主要适用于Web开发领域。PHP 独特的语法混合了C、Java、Perl以及PHP自创的语法。它可以比CGI或者Perl更快速地执行动态网页。用PHP做出的动态页面与其他的编程语言相比，PHP是将程序嵌入到HTML（标准通用标记语言下的一个应用）文档中去执行，执行效率比完全生成HTML标记的CGI要高许多；PHP还可以执行编译后代码，编译可以达到加密和优化代码运行，使代码运行更快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1915" y="1349375"/>
            <a:ext cx="1402080" cy="1676400"/>
          </a:xfrm>
          <a:prstGeom prst="rect">
            <a:avLst/>
          </a:prstGeom>
        </p:spPr>
      </p:pic>
      <p:pic>
        <p:nvPicPr>
          <p:cNvPr id="4" name="图片 3" descr="apach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0" y="1784350"/>
            <a:ext cx="4270375" cy="384175"/>
          </a:xfrm>
          <a:prstGeom prst="rect">
            <a:avLst/>
          </a:prstGeom>
        </p:spPr>
      </p:pic>
      <p:pic>
        <p:nvPicPr>
          <p:cNvPr id="5" name="图片 4" descr="mysq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90" y="3555365"/>
            <a:ext cx="2042160" cy="1531620"/>
          </a:xfrm>
          <a:prstGeom prst="rect">
            <a:avLst/>
          </a:prstGeom>
        </p:spPr>
      </p:pic>
      <p:pic>
        <p:nvPicPr>
          <p:cNvPr id="6" name="图片 5" descr="ph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0" y="3631565"/>
            <a:ext cx="2118360" cy="13792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19730" y="2764155"/>
            <a:ext cx="2588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LAMP</a:t>
            </a:r>
            <a:r>
              <a:rPr lang="zh-CN" altLang="en-US"/>
              <a:t>架构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h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0190" y="3996055"/>
            <a:ext cx="2118360" cy="1379220"/>
          </a:xfrm>
          <a:prstGeom prst="rect">
            <a:avLst/>
          </a:prstGeom>
        </p:spPr>
      </p:pic>
      <p:pic>
        <p:nvPicPr>
          <p:cNvPr id="2" name="图片 1" descr="linu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1121410"/>
            <a:ext cx="1402080" cy="1676400"/>
          </a:xfrm>
          <a:prstGeom prst="rect">
            <a:avLst/>
          </a:prstGeom>
        </p:spPr>
      </p:pic>
      <p:pic>
        <p:nvPicPr>
          <p:cNvPr id="4" name="图片 3" descr="mysq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345" y="3996055"/>
            <a:ext cx="2042160" cy="1531620"/>
          </a:xfrm>
          <a:prstGeom prst="rect">
            <a:avLst/>
          </a:prstGeom>
        </p:spPr>
      </p:pic>
      <p:pic>
        <p:nvPicPr>
          <p:cNvPr id="5" name="图片 4" descr="ngin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0" y="1584325"/>
            <a:ext cx="2682240" cy="5486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33090" y="2685415"/>
            <a:ext cx="223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lnmp</a:t>
            </a:r>
            <a:r>
              <a:rPr lang="zh-CN" altLang="en-US"/>
              <a:t>架构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h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35" y="782320"/>
            <a:ext cx="2118360" cy="13792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2775" y="2313940"/>
            <a:ext cx="7919720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PHP-FPM</a:t>
            </a:r>
            <a:r>
              <a:rPr lang="zh-CN" altLang="en-US"/>
              <a:t>(FastCGI Process Manager：FastCGI进程管理器)对于PHP 5.3.3之前的php来说，是一个补丁包 ，旨在将FastCGI进程管理整合进PHP包中。</a:t>
            </a:r>
            <a:endParaRPr lang="zh-CN" altLang="en-US"/>
          </a:p>
          <a:p>
            <a:r>
              <a:rPr lang="zh-CN" altLang="en-US"/>
              <a:t>相对Spawn-FCGI，PHP-FPM在CPU和内存方面的控制都更胜一筹，而且前者很容易崩溃，必须用crontab进行监控，而PHP-FPM则没有这种烦恼。</a:t>
            </a:r>
            <a:endParaRPr lang="zh-CN" altLang="en-US"/>
          </a:p>
          <a:p>
            <a:r>
              <a:rPr lang="zh-CN" altLang="en-US"/>
              <a:t>PHP5.3.3已经集成php-fpm了，不再是第三方的包了。PHP-FPM提供了更好的PHP进程管理方式，可以有效控制内存和进程、可以平滑重载PHP配置，比spawn-fcgi具有更多优点，所以被PHP官方收录了。在./configure的时候带 –enable-fpm参数即可开启PHP-FPM。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92860" y="1118870"/>
            <a:ext cx="6316345" cy="283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/usr/local/memcached/bin/memcached -d -m 64 -l 127.0.0.1 -p 11211 -u root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./mongod --dbpath=/usr/local/mongodb/data/ --storageEngine=mmapv1 --fork --logpath=/usr/local/mongodb/log.txt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790" y="726440"/>
            <a:ext cx="1402080" cy="1676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2425" y="2393315"/>
            <a:ext cx="8612505" cy="2853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  <a:uFillTx/>
                <a:ea typeface="微软雅黑" panose="020B0503020204020204" pitchFamily="34" charset="-122"/>
              </a:rPr>
              <a:t>Linux</a:t>
            </a:r>
            <a:r>
              <a:rPr lang="zh-CN" altLang="en-US">
                <a:solidFill>
                  <a:schemeClr val="tx1"/>
                </a:solidFill>
                <a:uFillTx/>
                <a:ea typeface="微软雅黑" panose="020B0503020204020204" pitchFamily="34" charset="-122"/>
              </a:rPr>
              <a:t>是一套免费使用和自由传播的</a:t>
            </a:r>
            <a:r>
              <a:rPr lang="zh-CN" altLang="en-US">
                <a:solidFill>
                  <a:srgbClr val="0070C0"/>
                </a:solidFill>
                <a:uFillTx/>
                <a:ea typeface="微软雅黑" panose="020B0503020204020204" pitchFamily="34" charset="-122"/>
              </a:rPr>
              <a:t>类Unix操作系统</a:t>
            </a:r>
            <a:r>
              <a:rPr lang="zh-CN" altLang="en-US">
                <a:solidFill>
                  <a:schemeClr val="tx1"/>
                </a:solidFill>
                <a:uFillTx/>
                <a:ea typeface="微软雅黑" panose="020B0503020204020204" pitchFamily="34" charset="-122"/>
              </a:rPr>
              <a:t>，是一个基于POSIX和UNIX的</a:t>
            </a:r>
            <a:r>
              <a:rPr lang="zh-CN" altLang="en-US">
                <a:solidFill>
                  <a:srgbClr val="0070C0"/>
                </a:solidFill>
                <a:uFillTx/>
                <a:ea typeface="微软雅黑" panose="020B0503020204020204" pitchFamily="34" charset="-122"/>
              </a:rPr>
              <a:t>多用户、多任务、支持多线程和多CPU</a:t>
            </a:r>
            <a:r>
              <a:rPr lang="zh-CN" altLang="en-US">
                <a:solidFill>
                  <a:schemeClr val="tx1"/>
                </a:solidFill>
                <a:uFillTx/>
                <a:ea typeface="微软雅黑" panose="020B0503020204020204" pitchFamily="34" charset="-122"/>
              </a:rPr>
              <a:t>的</a:t>
            </a:r>
            <a:r>
              <a:rPr lang="zh-CN" altLang="en-US">
                <a:solidFill>
                  <a:srgbClr val="0070C0"/>
                </a:solidFill>
                <a:uFillTx/>
                <a:ea typeface="微软雅黑" panose="020B0503020204020204" pitchFamily="34" charset="-122"/>
              </a:rPr>
              <a:t>操作系统</a:t>
            </a:r>
            <a:r>
              <a:rPr lang="zh-CN" altLang="en-US">
                <a:solidFill>
                  <a:schemeClr val="tx1"/>
                </a:solidFill>
                <a:uFillTx/>
                <a:ea typeface="微软雅黑" panose="020B0503020204020204" pitchFamily="34" charset="-122"/>
              </a:rPr>
              <a:t>。它能运行主要的UNIX工具软件、应用程序和网络协议。它支持32位和64位硬件。Linux继承了Unix以网络为核心的设计思想，是一个性能稳定的多用户网络操作系统。</a:t>
            </a:r>
            <a:endParaRPr lang="zh-CN" altLang="en-US">
              <a:solidFill>
                <a:schemeClr val="tx1"/>
              </a:solidFill>
              <a:uFillTx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ea typeface="微软雅黑" panose="020B0503020204020204" pitchFamily="34" charset="-122"/>
              </a:rPr>
              <a:t>Linux操作系统诞生于</a:t>
            </a:r>
            <a:r>
              <a:rPr lang="zh-CN" altLang="en-US">
                <a:solidFill>
                  <a:srgbClr val="0070C0"/>
                </a:solidFill>
                <a:uFillTx/>
                <a:ea typeface="微软雅黑" panose="020B0503020204020204" pitchFamily="34" charset="-122"/>
              </a:rPr>
              <a:t>1991 </a:t>
            </a:r>
            <a:r>
              <a:rPr lang="zh-CN" altLang="en-US">
                <a:solidFill>
                  <a:schemeClr val="tx1"/>
                </a:solidFill>
                <a:uFillTx/>
                <a:ea typeface="微软雅黑" panose="020B0503020204020204" pitchFamily="34" charset="-122"/>
              </a:rPr>
              <a:t>年10 月5 日（这是第一次正式向外公布时间）。Linux存在着许多不同的Linux版本，但它们都使用了Linux内核。Linux可安装在各种计算机硬件设备中，比如手机、平板电脑、路由器、视频游戏控制台、台式计算机、大型机和超级计算机。</a:t>
            </a:r>
            <a:endParaRPr lang="zh-CN" altLang="en-US">
              <a:solidFill>
                <a:schemeClr val="tx1"/>
              </a:solidFill>
              <a:uFillTx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ea typeface="微软雅黑" panose="020B0503020204020204" pitchFamily="34" charset="-122"/>
              </a:rPr>
              <a:t>严格来讲，Linux这个词本身只表示</a:t>
            </a:r>
            <a:r>
              <a:rPr lang="zh-CN" altLang="en-US">
                <a:solidFill>
                  <a:srgbClr val="0070C0"/>
                </a:solidFill>
                <a:uFillTx/>
                <a:ea typeface="微软雅黑" panose="020B0503020204020204" pitchFamily="34" charset="-122"/>
              </a:rPr>
              <a:t>Linux内核</a:t>
            </a:r>
            <a:r>
              <a:rPr lang="zh-CN" altLang="en-US">
                <a:solidFill>
                  <a:schemeClr val="tx1"/>
                </a:solidFill>
                <a:uFillTx/>
                <a:ea typeface="微软雅黑" panose="020B0503020204020204" pitchFamily="34" charset="-122"/>
              </a:rPr>
              <a:t>，但实际上人们已经习惯了用Linux来形容整个基于Linux内核，并且使用GNU 工程各种工具和数据库的操作系统。</a:t>
            </a:r>
            <a:endParaRPr lang="zh-CN" altLang="en-US">
              <a:solidFill>
                <a:schemeClr val="tx1"/>
              </a:solidFill>
              <a:uFillTx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ento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540" y="687705"/>
            <a:ext cx="2851785" cy="12299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21030" y="2777490"/>
            <a:ext cx="8127365" cy="1482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  <a:uFillTx/>
                <a:ea typeface="微软雅黑" panose="020B0503020204020204" pitchFamily="34" charset="-122"/>
              </a:rPr>
              <a:t>CentOS</a:t>
            </a:r>
            <a:r>
              <a:rPr lang="zh-CN" altLang="en-US">
                <a:solidFill>
                  <a:schemeClr val="tx1"/>
                </a:solidFill>
                <a:uFillTx/>
                <a:ea typeface="微软雅黑" panose="020B0503020204020204" pitchFamily="34" charset="-122"/>
              </a:rPr>
              <a:t>（Community Enterprise Operating System，中文意思是：</a:t>
            </a:r>
            <a:r>
              <a:rPr lang="zh-CN" altLang="en-US">
                <a:solidFill>
                  <a:srgbClr val="0070C0"/>
                </a:solidFill>
                <a:uFillTx/>
                <a:ea typeface="微软雅黑" panose="020B0503020204020204" pitchFamily="34" charset="-122"/>
              </a:rPr>
              <a:t>社区企业操作系统</a:t>
            </a:r>
            <a:r>
              <a:rPr lang="zh-CN" altLang="en-US">
                <a:solidFill>
                  <a:schemeClr val="tx1"/>
                </a:solidFill>
                <a:uFillTx/>
                <a:ea typeface="微软雅黑" panose="020B0503020204020204" pitchFamily="34" charset="-122"/>
              </a:rPr>
              <a:t>）是</a:t>
            </a:r>
            <a:r>
              <a:rPr lang="zh-CN" altLang="en-US">
                <a:solidFill>
                  <a:srgbClr val="0070C0"/>
                </a:solidFill>
                <a:uFillTx/>
                <a:ea typeface="微软雅黑" panose="020B0503020204020204" pitchFamily="34" charset="-122"/>
              </a:rPr>
              <a:t>Linux发行版之一</a:t>
            </a:r>
            <a:r>
              <a:rPr lang="zh-CN" altLang="en-US">
                <a:solidFill>
                  <a:schemeClr val="tx1"/>
                </a:solidFill>
                <a:uFillTx/>
                <a:ea typeface="微软雅黑" panose="020B0503020204020204" pitchFamily="34" charset="-122"/>
              </a:rPr>
              <a:t>，它是来自于Red Hat Enterprise Linux依照开放源代码规定释出的源代码所编译而成。由于出自同样的源代码，因此有些要求高度稳定性的服务器以CentOS替代商业版的Red Hat Enterprise Linux使用。两者的不同，在于CentOS并不包含封闭源代码软件。</a:t>
            </a:r>
            <a:endParaRPr lang="zh-CN" altLang="en-US">
              <a:solidFill>
                <a:schemeClr val="tx1"/>
              </a:solidFill>
              <a:uFillTx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pach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775" y="851535"/>
            <a:ext cx="4479290" cy="6623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2285" y="1840230"/>
            <a:ext cx="8246110" cy="12077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是世界使用排名第一的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Web服务器软件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。它可以运行在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几乎所有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广泛使用的计算机平台上，由于其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跨平台和安全性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被广泛使用，是最流行的Web服务器端软件之一。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gin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150" y="1066165"/>
            <a:ext cx="2682240" cy="5486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4170" y="1808480"/>
            <a:ext cx="86207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("engine x") 是一个高性能的HTTP和反向代理服务器，也是一个IMAP/POP3/SMTP服务器。Nginx是由Igor Sysoev为俄罗斯访问量第二的Rambler.ru站点开发的，第一个公开版本0.1.0发布于2004年10月4日。其将源代码以类BSD许可证的形式发布，因它的稳定性、丰富的功能集、示例配置文件和低系统资源的消耗而闻名。2011年6月1日，nginx 1.0.4发布。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Nginx是一款轻量级的Web 服务器/反向代理服务器及电子邮件（IMAP/POP3）代理服务器，并在一个BSD-like 协议下发行。由俄罗斯的程序设计师Igor Sysoev所开发，供俄国大型的入口网站及搜索引擎Rambler（俄文：Рамблер）使用。其特点是占有内存少，并发能力强，事实上nginx的并发能力确实在同类型的网页服务器中表现较好，中国大陆使用nginx网站用户有：百度、京东、新浪、网易、腾讯、淘宝等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55320" y="1460500"/>
            <a:ext cx="75164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1）热部署：nginx在修改配置文件之后，不需要重启。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2）可以高并发连接：相同配置的服务器，nginx比apache能接受的连接多很多。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3）低的内存消耗：相同的服务器，nginx比apache低的消耗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4）处理响应请求很快：nginx处理静态文件的时候，响应速度很快。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5）具有很高的可靠性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9910" y="1052830"/>
            <a:ext cx="776605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1）nginx和apache的软件底层架构不一样。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①：Nginx的并发性要比apache好很多；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②：nginx属于轻量级服务器软件，apache属于重量级软件；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③：nginx在处理静态页的效率要比apache好很多，apache在处理动态页面上的效率要比nginx高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④：apache在安全性要比nginx要好。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因此有一种不常用的组合：lnamp。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2）运行模式不同的。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①：apache运行PHP是通过加载php5模块运行。由于是apache去加载php5模块，所以每次修改了php.ini配置文件需要重启apache。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②：nginx运行php是通过网络连接php-fpm（fastCGI）方式运行。 php-fpm是一个独立的软件（默认端口：9000）。因此在nginx下修改了php.ini配置文件需要重启php-fpm。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2" name="图片 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815" y="1894205"/>
            <a:ext cx="7171055" cy="21355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42365" y="78930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开启缓存设置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3" name="图片 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5845" y="1141730"/>
            <a:ext cx="7138670" cy="10337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80135" y="710565"/>
            <a:ext cx="1010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gzip</a:t>
            </a:r>
            <a:r>
              <a:rPr lang="zh-CN" altLang="en-US"/>
              <a:t>压缩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2796</Words>
  <Application>WPS 演示</Application>
  <PresentationFormat>全屏显示(4:3)</PresentationFormat>
  <Paragraphs>58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heart</cp:lastModifiedBy>
  <cp:revision>51</cp:revision>
  <dcterms:created xsi:type="dcterms:W3CDTF">2015-06-29T07:19:00Z</dcterms:created>
  <dcterms:modified xsi:type="dcterms:W3CDTF">2017-06-11T03:36:11Z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