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62" r:id="rId5"/>
    <p:sldId id="263" r:id="rId6"/>
    <p:sldId id="28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7" r:id="rId32"/>
    <p:sldId id="258" r:id="rId33"/>
    <p:sldId id="290" r:id="rId34"/>
    <p:sldId id="292" r:id="rId35"/>
    <p:sldId id="291" r:id="rId36"/>
    <p:sldId id="293" r:id="rId37"/>
    <p:sldId id="295" r:id="rId38"/>
    <p:sldId id="294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5" r:id="rId47"/>
    <p:sldId id="306" r:id="rId48"/>
    <p:sldId id="307" r:id="rId49"/>
    <p:sldId id="303" r:id="rId50"/>
    <p:sldId id="304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56C3E4-2189-4866-894D-A40410036401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1D8FC4-344A-4A4D-94D5-98D5F19EB3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THESIS –II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Sofeem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Nasim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Roll No: L11-5255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Supervisor :- Dr.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Kashif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Zafar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7848600" cy="762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Minion Pro SmBd" pitchFamily="18" charset="0"/>
                <a:cs typeface="Times New Roman" pitchFamily="18" charset="0"/>
              </a:rPr>
              <a:t>Layout Optimization for a Wireless Sensor Network using Multi-Objective Firefly Algorithm</a:t>
            </a:r>
            <a:endParaRPr lang="en-US" sz="3200" dirty="0">
              <a:latin typeface="Minion Pro SmBd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Lifetime 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  It is defined as the time until the network gets partitioned in a way that is impossible to collect the data from a part of the network. []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Maximizing network parameters like </a:t>
            </a:r>
            <a:r>
              <a:rPr lang="en-US"/>
              <a:t>coverage lifetime etc. </a:t>
            </a:r>
            <a:r>
              <a:rPr lang="en-US" dirty="0"/>
              <a:t>is one of the most important task in designing the layout for wireless sensor network. </a:t>
            </a:r>
          </a:p>
          <a:p>
            <a:pPr algn="just"/>
            <a:r>
              <a:rPr lang="en-US" dirty="0"/>
              <a:t>Random positioning of sensor node can leads to poor coverage and indelicate lifetime of the network in the real environment.</a:t>
            </a:r>
          </a:p>
          <a:p>
            <a:pPr algn="just"/>
            <a:r>
              <a:rPr lang="en-US" dirty="0"/>
              <a:t> On the other hand network parameters like coverage, cost and network lifetime are contradictory which poses a challenge to the design of layout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Literature Review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b="1" dirty="0"/>
              <a:t>A Survey of Multi-Objective</a:t>
            </a:r>
            <a:br>
              <a:rPr lang="en-US" sz="2800" b="1" dirty="0"/>
            </a:br>
            <a:r>
              <a:rPr lang="en-US" sz="2800" b="1" dirty="0"/>
              <a:t>Deployment in Wireless Sensor Networks[]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paper examines the deployment of sensor  with respect to WSN applications.</a:t>
            </a:r>
          </a:p>
          <a:p>
            <a:endParaRPr lang="en-US" dirty="0"/>
          </a:p>
          <a:p>
            <a:r>
              <a:rPr lang="en-US" dirty="0"/>
              <a:t>Highlights the main properties and criteria to determine that how should sensor be deployed according to WSN application.</a:t>
            </a:r>
          </a:p>
          <a:p>
            <a:endParaRPr lang="en-US" dirty="0"/>
          </a:p>
          <a:p>
            <a:r>
              <a:rPr lang="en-US" dirty="0"/>
              <a:t>Provides an overview of multi-objective strategies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Layout Optimization for a Wireless Sensor Network Using a Multi-Objective Genetic Algorithm[]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MOGA is used to optimize layout of wireless sensor network keeping two objective coverage and lifetime under consideration. </a:t>
            </a:r>
          </a:p>
          <a:p>
            <a:r>
              <a:rPr lang="en-US" dirty="0"/>
              <a:t>The important point in the paper is to show that GA can help to provide good layout even when we are dealing with multi-objective optimization problem.</a:t>
            </a:r>
          </a:p>
          <a:p>
            <a:r>
              <a:rPr lang="en-US" dirty="0"/>
              <a:t>The proposed solution have slow convergence due to GA.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2800" dirty="0"/>
              <a:t>A Wireless Sensor Network Coverage Optimization Algorithm Based on Particle Swarm Optimization and Voronoi Diagram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This paper proposes a new algorithm to optimize sensor coverage using particle swarm optimization (PSO) and Voronoi diagram.</a:t>
            </a:r>
          </a:p>
          <a:p>
            <a:r>
              <a:rPr lang="en-US" dirty="0"/>
              <a:t>PSO is used to find the optimal deployment of the sensors that gives the best coverage</a:t>
            </a:r>
          </a:p>
          <a:p>
            <a:r>
              <a:rPr lang="en-US" dirty="0"/>
              <a:t>Voronoi diagram is used to evaluate the fitness of the solution.</a:t>
            </a:r>
          </a:p>
          <a:p>
            <a:r>
              <a:rPr lang="en-US" dirty="0"/>
              <a:t>The proposed solution is only focused on maximization of coverage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Energy Efficient Layout for a Wireless Sensor</a:t>
            </a:r>
            <a:br>
              <a:rPr lang="en-US" sz="3100" dirty="0"/>
            </a:br>
            <a:r>
              <a:rPr lang="en-US" sz="3100" dirty="0"/>
              <a:t>Network using Multi-Objective Particle Swarm Optimization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paper focus is on energy efficient layout optimization of wireless sensor network </a:t>
            </a:r>
          </a:p>
          <a:p>
            <a:r>
              <a:rPr lang="en-US" dirty="0"/>
              <a:t>Multi-objective particle swarm Optimization algorithm is proposed to optimize two objective  coverage and lifetime.</a:t>
            </a:r>
          </a:p>
          <a:p>
            <a:r>
              <a:rPr lang="en-US" dirty="0"/>
              <a:t>Faster convergence as compared to MOGA</a:t>
            </a:r>
          </a:p>
          <a:p>
            <a:r>
              <a:rPr lang="en-US" dirty="0"/>
              <a:t>The proposed solution does not explore complete search space and results in premature convergence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Fire-Fly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2400" dirty="0"/>
          </a:p>
          <a:p>
            <a:r>
              <a:rPr lang="en-US" sz="5100" dirty="0"/>
              <a:t>Firefly newly developed meta-heuristic algorithm introduced by </a:t>
            </a:r>
            <a:r>
              <a:rPr lang="en-US" sz="5100" dirty="0" err="1"/>
              <a:t>Xin</a:t>
            </a:r>
            <a:r>
              <a:rPr lang="en-US" sz="5100" dirty="0"/>
              <a:t>-She Yang in 2008, inspired by the flashing pattern and behavior of fireflies</a:t>
            </a:r>
          </a:p>
          <a:p>
            <a:endParaRPr lang="en-US" sz="5100" dirty="0"/>
          </a:p>
          <a:p>
            <a:r>
              <a:rPr lang="en-US" sz="5100" dirty="0"/>
              <a:t>. Three characteristic of Fire fly:</a:t>
            </a:r>
          </a:p>
          <a:p>
            <a:pPr lvl="1"/>
            <a:r>
              <a:rPr lang="en-US" sz="5100" dirty="0">
                <a:solidFill>
                  <a:schemeClr val="tx1"/>
                </a:solidFill>
              </a:rPr>
              <a:t>Firefly attract each other through their flashing pattern</a:t>
            </a:r>
          </a:p>
          <a:p>
            <a:pPr lvl="1"/>
            <a:r>
              <a:rPr lang="en-US" sz="5100" dirty="0">
                <a:solidFill>
                  <a:schemeClr val="tx1"/>
                </a:solidFill>
              </a:rPr>
              <a:t>The attractiveness is proportional to the brightness, and they both decrease as their distance increases.</a:t>
            </a:r>
          </a:p>
          <a:p>
            <a:pPr lvl="1"/>
            <a:r>
              <a:rPr lang="en-US" sz="5100" dirty="0">
                <a:solidFill>
                  <a:schemeClr val="tx1"/>
                </a:solidFill>
              </a:rPr>
              <a:t>The brightness of a firefly is determined by the landscape of the objective function.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200" dirty="0"/>
              <a:t>		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firefly contains complete solution.</a:t>
            </a:r>
          </a:p>
          <a:p>
            <a:r>
              <a:rPr lang="en-US" dirty="0"/>
              <a:t>Brightness of each firefly is associated with the value of objective function.</a:t>
            </a:r>
          </a:p>
          <a:p>
            <a:r>
              <a:rPr lang="en-US" dirty="0"/>
              <a:t>Light intensity of firefly is determined by its brightness.</a:t>
            </a:r>
          </a:p>
          <a:p>
            <a:r>
              <a:rPr lang="en-US" dirty="0"/>
              <a:t>Each firefly attract another through its light intensity.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Attractiveness:	</a:t>
            </a:r>
          </a:p>
          <a:p>
            <a:pPr>
              <a:buNone/>
            </a:pPr>
            <a:r>
              <a:rPr lang="en-US" dirty="0"/>
              <a:t>				β = β</a:t>
            </a:r>
            <a:r>
              <a:rPr lang="en-US" baseline="-25000" dirty="0"/>
              <a:t>o</a:t>
            </a:r>
            <a:r>
              <a:rPr lang="en-US" dirty="0"/>
              <a:t>e</a:t>
            </a:r>
            <a:r>
              <a:rPr lang="en-US" baseline="30000" dirty="0"/>
              <a:t>-γr2</a:t>
            </a:r>
          </a:p>
          <a:p>
            <a:pPr>
              <a:buNone/>
            </a:pPr>
            <a:r>
              <a:rPr lang="en-US" baseline="30000" dirty="0"/>
              <a:t>Where ,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β is the firefly attractiveness coefficient.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l-GR" dirty="0"/>
              <a:t>γ</a:t>
            </a:r>
            <a:r>
              <a:rPr lang="en-US" dirty="0"/>
              <a:t> is absorption coefficient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Literature View</a:t>
            </a:r>
          </a:p>
          <a:p>
            <a:r>
              <a:rPr lang="en-US" dirty="0"/>
              <a:t>Proposed Solution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Experiment and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Movement:</a:t>
            </a:r>
          </a:p>
          <a:p>
            <a:pPr marL="365760" lvl="7" indent="-256032">
              <a:buNone/>
            </a:pPr>
            <a:r>
              <a:rPr lang="en-US" sz="2400" i="1" dirty="0">
                <a:solidFill>
                  <a:schemeClr val="tx1"/>
                </a:solidFill>
              </a:rPr>
              <a:t>			x</a:t>
            </a:r>
            <a:r>
              <a:rPr lang="en-US" sz="2400" i="1" baseline="-25000" dirty="0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baseline="30000" dirty="0">
                <a:solidFill>
                  <a:schemeClr val="tx1"/>
                </a:solidFill>
              </a:rPr>
              <a:t>t+1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i="1" dirty="0" err="1">
                <a:solidFill>
                  <a:schemeClr val="tx1"/>
                </a:solidFill>
              </a:rPr>
              <a:t>x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baseline="30000" dirty="0" err="1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 + β</a:t>
            </a:r>
            <a:r>
              <a:rPr lang="en-US" sz="2400" baseline="-25000" dirty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baseline="30000" dirty="0">
                <a:solidFill>
                  <a:schemeClr val="tx1"/>
                </a:solidFill>
              </a:rPr>
              <a:t>-γr2</a:t>
            </a:r>
            <a:r>
              <a:rPr lang="en-US" sz="2400" dirty="0">
                <a:solidFill>
                  <a:schemeClr val="tx1"/>
                </a:solidFill>
              </a:rPr>
              <a:t>  + </a:t>
            </a:r>
            <a:r>
              <a:rPr lang="en-US" sz="2400" dirty="0" err="1">
                <a:solidFill>
                  <a:schemeClr val="tx1"/>
                </a:solidFill>
              </a:rPr>
              <a:t>αε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30000" dirty="0" err="1">
                <a:solidFill>
                  <a:schemeClr val="tx1"/>
                </a:solidFill>
              </a:rPr>
              <a:t>t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, second term is associated with the attractiveness and Gamma is random factor</a:t>
            </a:r>
          </a:p>
          <a:p>
            <a:pPr lvl="7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lvl="7">
              <a:buNone/>
            </a:pPr>
            <a:endParaRPr lang="en-US" sz="2400" baseline="30000" dirty="0">
              <a:solidFill>
                <a:schemeClr val="tx1"/>
              </a:solidFill>
            </a:endParaRPr>
          </a:p>
          <a:p>
            <a:pPr lvl="7">
              <a:buNone/>
            </a:pPr>
            <a:endParaRPr lang="en-US" sz="2400" baseline="30000" dirty="0">
              <a:solidFill>
                <a:schemeClr val="tx1"/>
              </a:solidFill>
            </a:endParaRPr>
          </a:p>
          <a:p>
            <a:pPr lvl="7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7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Firefly is efficient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Firefly is swarm-intelligence-based algorithm has two benefits over other swarm-based algorithm </a:t>
            </a:r>
          </a:p>
          <a:p>
            <a:endParaRPr lang="en-US" dirty="0"/>
          </a:p>
          <a:p>
            <a:r>
              <a:rPr lang="en-US" dirty="0"/>
              <a:t>Two benefits: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automatic subdivision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deal with multimodality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Proposed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Placement of Sensor is critical factor </a:t>
            </a:r>
          </a:p>
          <a:p>
            <a:endParaRPr lang="en-US" dirty="0"/>
          </a:p>
          <a:p>
            <a:r>
              <a:rPr lang="en-US" dirty="0"/>
              <a:t>Optimal placement of sensor nodes in an area can offer benefits like longer network lifetime, better coverage and connectivity</a:t>
            </a:r>
          </a:p>
          <a:p>
            <a:endParaRPr lang="en-US" dirty="0"/>
          </a:p>
          <a:p>
            <a:r>
              <a:rPr lang="en-US" dirty="0"/>
              <a:t>Many conflicting Factors (Coverage and Lifetime)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 optimization technique( Multi-Objective FireFly Algorithm, MOFA) is used with this simplified model to provide end-user with a set of </a:t>
            </a:r>
            <a:r>
              <a:rPr lang="en-US" altLang="zh-TW" sz="2400" b="1" dirty="0"/>
              <a:t>Pareto-optimal</a:t>
            </a:r>
            <a:r>
              <a:rPr lang="en-US" altLang="zh-TW" sz="2400" dirty="0"/>
              <a:t> network designs with maximizing </a:t>
            </a:r>
            <a:r>
              <a:rPr lang="en-US" altLang="zh-TW" sz="2400" b="1" dirty="0"/>
              <a:t>coverage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lifetime</a:t>
            </a:r>
            <a:r>
              <a:rPr lang="en-US" altLang="zh-TW" sz="2400" dirty="0"/>
              <a:t> of the network.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Multi-objective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vl="1"/>
            <a:endParaRPr lang="en-US" sz="510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6200" b="1" dirty="0">
                <a:cs typeface="Times New Roman" pitchFamily="18" charset="0"/>
              </a:rPr>
              <a:t>Multi-objective optimization:</a:t>
            </a:r>
          </a:p>
          <a:p>
            <a:pPr lvl="1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Considers two or more objectives, each having an objective function,  one or more optimal solutions are found </a:t>
            </a:r>
          </a:p>
          <a:p>
            <a:pPr lvl="1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These optimal solutions are termed as Pareto Optimal Solutions</a:t>
            </a:r>
          </a:p>
          <a:p>
            <a:pPr lvl="1"/>
            <a:r>
              <a:rPr lang="en-US" sz="6200" b="1" dirty="0">
                <a:solidFill>
                  <a:schemeClr val="tx1"/>
                </a:solidFill>
                <a:cs typeface="Times New Roman" pitchFamily="18" charset="0"/>
              </a:rPr>
              <a:t>Example:</a:t>
            </a:r>
          </a:p>
          <a:p>
            <a:pPr lvl="2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Buy a car with maximum comfort ability and minimum price</a:t>
            </a:r>
          </a:p>
          <a:p>
            <a:pPr lvl="2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Route planning with minimum cost of the route and maximum coverage of the cities between source and destination </a:t>
            </a:r>
          </a:p>
          <a:p>
            <a:r>
              <a:rPr lang="en-US" sz="6200" b="1" dirty="0">
                <a:cs typeface="Times New Roman" pitchFamily="18" charset="0"/>
              </a:rPr>
              <a:t>Why considering multi-objective problem?</a:t>
            </a:r>
          </a:p>
          <a:p>
            <a:pPr lvl="1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Single objective – provides a single best solution to the problem</a:t>
            </a:r>
          </a:p>
          <a:p>
            <a:pPr lvl="1"/>
            <a:r>
              <a:rPr lang="en-US" sz="6200" dirty="0">
                <a:solidFill>
                  <a:schemeClr val="tx1"/>
                </a:solidFill>
                <a:cs typeface="Times New Roman" pitchFamily="18" charset="0"/>
              </a:rPr>
              <a:t>Multi-objective – provides multiple best solutions to the problem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Layout Optimization Using Multi-Objective FireFly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123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the proposed solution to two conflicting objectives are considered coverage and lifetime.</a:t>
            </a:r>
          </a:p>
          <a:p>
            <a:r>
              <a:rPr lang="en-US" dirty="0"/>
              <a:t>Multi-objective Firefly algorithm is used to optimize  layout for WSN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391399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of Firefly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Firefly encoding representation: </a:t>
            </a:r>
            <a:endParaRPr lang="en-US" sz="2800" dirty="0"/>
          </a:p>
          <a:p>
            <a:r>
              <a:rPr lang="en-US" sz="2800" dirty="0"/>
              <a:t>Each firefly contains complete solutions. The design variable is (</a:t>
            </a:r>
            <a:r>
              <a:rPr lang="en-US" sz="2800" dirty="0" err="1"/>
              <a:t>x,y</a:t>
            </a:r>
            <a:r>
              <a:rPr lang="en-US" sz="2800" dirty="0"/>
              <a:t>) coordinates of the sensors in the area to be covered. Each firefly contains design variable of n sensors given as DV = {(x1,y1) ,(x2,y2)……(</a:t>
            </a:r>
            <a:r>
              <a:rPr lang="en-US" sz="2800" dirty="0" err="1"/>
              <a:t>xn,yn</a:t>
            </a:r>
            <a:r>
              <a:rPr lang="en-US" sz="2800" dirty="0"/>
              <a:t>)}. </a:t>
            </a:r>
          </a:p>
          <a:p>
            <a:r>
              <a:rPr lang="en-US" b="1" u="sng" dirty="0"/>
              <a:t>Firefly representation: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95582"/>
              </p:ext>
            </p:extLst>
          </p:nvPr>
        </p:nvGraphicFramePr>
        <p:xfrm>
          <a:off x="762000" y="5257800"/>
          <a:ext cx="754380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Sensor1 (x1,y1)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Sensor2 (x2,y2)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Sensor3 (x3,y3)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……………….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SensorN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xN,yN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where Ai is the area covered by </a:t>
            </a:r>
            <a:r>
              <a:rPr lang="en-US" dirty="0" err="1"/>
              <a:t>ith</a:t>
            </a:r>
            <a:r>
              <a:rPr lang="en-US" dirty="0"/>
              <a:t> node, N total number of nodes deployed and A is total area that is in interest to be covered.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200400"/>
            <a:ext cx="16764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252728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Lifetime = min</a:t>
            </a:r>
            <a:r>
              <a:rPr lang="en-US" i="1" baseline="-25000" dirty="0"/>
              <a:t>i…N   </a:t>
            </a:r>
            <a:r>
              <a:rPr lang="en-US" i="1" dirty="0"/>
              <a:t>(</a:t>
            </a:r>
            <a:r>
              <a:rPr lang="en-US" i="1" dirty="0" err="1"/>
              <a:t>T</a:t>
            </a:r>
            <a:r>
              <a:rPr lang="en-US" i="1" baseline="-25000" dirty="0" err="1"/>
              <a:t>failure</a:t>
            </a:r>
            <a:r>
              <a:rPr lang="en-US" i="1" baseline="-25000" dirty="0"/>
              <a:t> , 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)/</a:t>
            </a:r>
            <a:r>
              <a:rPr lang="en-US" i="1" dirty="0" err="1"/>
              <a:t>T</a:t>
            </a:r>
            <a:r>
              <a:rPr lang="en-US" i="1" baseline="-25000" dirty="0" err="1"/>
              <a:t>max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T</a:t>
            </a:r>
            <a:r>
              <a:rPr lang="en-US" baseline="-25000" dirty="0" err="1"/>
              <a:t>failure</a:t>
            </a:r>
            <a:r>
              <a:rPr lang="en-US" baseline="-25000" dirty="0"/>
              <a:t> </a:t>
            </a:r>
            <a:r>
              <a:rPr lang="en-US" dirty="0"/>
              <a:t> is maximum sensing cycle until the first node dies</a:t>
            </a:r>
          </a:p>
          <a:p>
            <a:pPr>
              <a:buNone/>
            </a:pP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 is the total sensing cycle that network contains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371600" y="304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Solution Space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24200" y="2362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Firefly  are randomly distributed in SS </a:t>
            </a:r>
          </a:p>
        </p:txBody>
      </p:sp>
      <p:pic>
        <p:nvPicPr>
          <p:cNvPr id="82" name="Picture 81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066800"/>
            <a:ext cx="533400" cy="474133"/>
          </a:xfrm>
          <a:prstGeom prst="rect">
            <a:avLst/>
          </a:prstGeom>
        </p:spPr>
      </p:pic>
      <p:pic>
        <p:nvPicPr>
          <p:cNvPr id="83" name="Picture 82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8800"/>
            <a:ext cx="533400" cy="474133"/>
          </a:xfrm>
          <a:prstGeom prst="rect">
            <a:avLst/>
          </a:prstGeom>
        </p:spPr>
      </p:pic>
      <p:pic>
        <p:nvPicPr>
          <p:cNvPr id="84" name="Picture 8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562600"/>
            <a:ext cx="533400" cy="474133"/>
          </a:xfrm>
          <a:prstGeom prst="rect">
            <a:avLst/>
          </a:prstGeom>
        </p:spPr>
      </p:pic>
      <p:pic>
        <p:nvPicPr>
          <p:cNvPr id="85" name="Picture 84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133600"/>
            <a:ext cx="533400" cy="474133"/>
          </a:xfrm>
          <a:prstGeom prst="rect">
            <a:avLst/>
          </a:prstGeom>
        </p:spPr>
      </p:pic>
      <p:pic>
        <p:nvPicPr>
          <p:cNvPr id="86" name="Picture 85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419600"/>
            <a:ext cx="533400" cy="474133"/>
          </a:xfrm>
          <a:prstGeom prst="rect">
            <a:avLst/>
          </a:prstGeom>
        </p:spPr>
      </p:pic>
      <p:pic>
        <p:nvPicPr>
          <p:cNvPr id="87" name="Picture 86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886200"/>
            <a:ext cx="533400" cy="474133"/>
          </a:xfrm>
          <a:prstGeom prst="rect">
            <a:avLst/>
          </a:prstGeom>
        </p:spPr>
      </p:pic>
      <p:pic>
        <p:nvPicPr>
          <p:cNvPr id="88" name="Picture 87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533400" cy="474133"/>
          </a:xfrm>
          <a:prstGeom prst="rect">
            <a:avLst/>
          </a:prstGeom>
        </p:spPr>
      </p:pic>
      <p:pic>
        <p:nvPicPr>
          <p:cNvPr id="89" name="Picture 88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95400"/>
            <a:ext cx="533400" cy="474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Bottom)">
                                      <p:cBhvr>
                                        <p:cTn id="16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47800" y="3048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light Intensity of Each Firefly  </a:t>
            </a:r>
          </a:p>
        </p:txBody>
      </p:sp>
      <p:pic>
        <p:nvPicPr>
          <p:cNvPr id="25" name="Picture 24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1"/>
            <a:ext cx="685800" cy="609599"/>
          </a:xfrm>
          <a:prstGeom prst="rect">
            <a:avLst/>
          </a:prstGeom>
        </p:spPr>
      </p:pic>
      <p:pic>
        <p:nvPicPr>
          <p:cNvPr id="26" name="Picture 25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057401"/>
            <a:ext cx="600076" cy="533400"/>
          </a:xfrm>
          <a:prstGeom prst="rect">
            <a:avLst/>
          </a:prstGeom>
        </p:spPr>
      </p:pic>
      <p:pic>
        <p:nvPicPr>
          <p:cNvPr id="27" name="Picture 26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600076" cy="533400"/>
          </a:xfrm>
          <a:prstGeom prst="rect">
            <a:avLst/>
          </a:prstGeom>
        </p:spPr>
      </p:pic>
      <p:pic>
        <p:nvPicPr>
          <p:cNvPr id="28" name="Picture 27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219200"/>
            <a:ext cx="609600" cy="541866"/>
          </a:xfrm>
          <a:prstGeom prst="rect">
            <a:avLst/>
          </a:prstGeom>
        </p:spPr>
      </p:pic>
      <p:pic>
        <p:nvPicPr>
          <p:cNvPr id="29" name="Picture 28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953001"/>
            <a:ext cx="514351" cy="457200"/>
          </a:xfrm>
          <a:prstGeom prst="rect">
            <a:avLst/>
          </a:prstGeom>
        </p:spPr>
      </p:pic>
      <p:pic>
        <p:nvPicPr>
          <p:cNvPr id="30" name="Picture 29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24200"/>
            <a:ext cx="533400" cy="474133"/>
          </a:xfrm>
          <a:prstGeom prst="rect">
            <a:avLst/>
          </a:prstGeom>
        </p:spPr>
      </p:pic>
      <p:pic>
        <p:nvPicPr>
          <p:cNvPr id="31" name="Picture 30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800600"/>
            <a:ext cx="609600" cy="541866"/>
          </a:xfrm>
          <a:prstGeom prst="rect">
            <a:avLst/>
          </a:prstGeom>
        </p:spPr>
      </p:pic>
      <p:pic>
        <p:nvPicPr>
          <p:cNvPr id="32" name="Picture 31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24201"/>
            <a:ext cx="609600" cy="541866"/>
          </a:xfrm>
          <a:prstGeom prst="rect">
            <a:avLst/>
          </a:prstGeom>
        </p:spPr>
      </p:pic>
      <p:pic>
        <p:nvPicPr>
          <p:cNvPr id="33" name="Picture 32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724400"/>
            <a:ext cx="600076" cy="533400"/>
          </a:xfrm>
          <a:prstGeom prst="rect">
            <a:avLst/>
          </a:prstGeom>
        </p:spPr>
      </p:pic>
      <p:pic>
        <p:nvPicPr>
          <p:cNvPr id="34" name="Picture 33" descr="download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143000"/>
            <a:ext cx="533400" cy="4741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0200" y="19050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2800" y="2590800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6.9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0" y="1600200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5.4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400" y="17526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358140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35814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43400" y="5410200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6.4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5257800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6.7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52600" y="5334000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2.5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365760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 intensity 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16" grpId="0"/>
      <p:bldP spid="17" grpId="0"/>
      <p:bldP spid="18" grpId="0"/>
      <p:bldP spid="19" grpId="0"/>
      <p:bldP spid="22" grpId="0"/>
      <p:bldP spid="24" grpId="0"/>
      <p:bldP spid="35" grpId="0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4000" dirty="0"/>
              <a:t>Experiment and Results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is conducted in two parts </a:t>
            </a:r>
          </a:p>
          <a:p>
            <a:endParaRPr lang="en-US" dirty="0"/>
          </a:p>
          <a:p>
            <a:pPr marL="633222" indent="-514350">
              <a:buAutoNum type="arabicPeriod"/>
            </a:pPr>
            <a:r>
              <a:rPr lang="en-US" dirty="0"/>
              <a:t>Finding best parameter setting of firefly algorithm.</a:t>
            </a:r>
          </a:p>
          <a:p>
            <a:pPr marL="633222" indent="-514350">
              <a:buAutoNum type="arabicPeriod"/>
            </a:pPr>
            <a:r>
              <a:rPr lang="en-US" dirty="0"/>
              <a:t>Comparative analysis between firefly and PSO (with single objective). And finding pareto optimal solution using MOFA.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Tool:-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The experiment is conducted in Java(Net-bean 7.1) to simulate wireless sensor network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Calibri"/>
              </a:rPr>
              <a:t>In the following experiment the parameters are taken to simulate wireless sensor network are: grid size of 10X10, 10 sensors with 2m sensing radius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    Results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Alpha as 0.1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1"/>
          <a:ext cx="8382000" cy="429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0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9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74.8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u="none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82.2</a:t>
                      </a:r>
                      <a:endParaRPr lang="en-US" sz="1200" u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331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83.2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as 0.2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9"/>
          <a:ext cx="8229595" cy="4473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74.2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73.4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73.8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35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Wireless Network Sensor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Wireless sensor network is a collection of spatial distribution autonomous sensor. Collectively work together to monitor physical or environment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temperature, sound, pressure etc.). </a:t>
            </a:r>
            <a:r>
              <a:rPr lang="en-US" dirty="0"/>
              <a:t>Provide simple transmission to the Data processing Unit (Base Station.) [1]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as 0.3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19"/>
          <a:ext cx="8229595" cy="424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44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49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as 0.4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19"/>
          <a:ext cx="8229595" cy="43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as 0.5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19"/>
          <a:ext cx="8229595" cy="45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49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74.3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9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as 0.6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19"/>
          <a:ext cx="8229595" cy="43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beta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gamma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616585" algn="l"/>
                        </a:tabLs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83.6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82.8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81.4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79.4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73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0.9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80.2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76.6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78.4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75.6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Times New Roman"/>
                          <a:ea typeface="Calibri"/>
                          <a:cs typeface="Times New Roman"/>
                        </a:rPr>
                        <a:t>77.4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84.4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Comparative Analysis of Firefly and PSO (with Single objective of </a:t>
            </a:r>
            <a:r>
              <a:rPr lang="en-US" sz="2800" dirty="0" err="1"/>
              <a:t>Coverge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second part two  experiment are conducted to show that how firefly algorithm will present better results than PSO .</a:t>
            </a:r>
          </a:p>
          <a:p>
            <a:endParaRPr lang="en-US" sz="2400" dirty="0"/>
          </a:p>
          <a:p>
            <a:r>
              <a:rPr lang="en-US" sz="2400" dirty="0"/>
              <a:t>Experiment 1 setup :</a:t>
            </a:r>
          </a:p>
          <a:p>
            <a:pPr>
              <a:buNone/>
            </a:pPr>
            <a:r>
              <a:rPr lang="en-US" sz="2400" dirty="0"/>
              <a:t>    		Includes the layout of wireless sensor network in which grid size is 10X10 with sensing radius of sensor is 2 and the number of sensor includes in the simulation are 10.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Firefly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894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Firefly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Iterations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# Firefly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Average  of 5  Runs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90.3%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90.1%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90.1%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90.2%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90.8%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91.5%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91.7%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92.2%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92.2%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92.6%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92.9%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94.12%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94.9%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95.4%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95.3%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92.4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93.13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92.9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94.74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93.82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95.15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93.36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95.4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94.5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96.42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>
                          <a:latin typeface="Times New Roman"/>
                          <a:ea typeface="Calibri"/>
                          <a:cs typeface="Times New Roman"/>
                        </a:rPr>
                        <a:t>97</a:t>
                      </a:r>
                      <a:r>
                        <a:rPr lang="en-US" sz="1200" b="1" u="sng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91.7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95.15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93.5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92.9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PSO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PSO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Iterations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# Swarm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Average  of 5  Runs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83.52%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86.04%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80.54%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85.55%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78.94%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84.21%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84.2%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81.92%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86.95%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83.9%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84.89%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84.21%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89.99%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88.55%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87.64%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89.93%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89.47%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87.87%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88.55%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85.12%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86.72%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90.16%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87.87%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87.41%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90.38%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89.24%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88.55%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89.93%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89.70%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>
                          <a:latin typeface="Times New Roman"/>
                          <a:ea typeface="Calibri"/>
                          <a:cs typeface="Times New Roman"/>
                        </a:rPr>
                        <a:t>91.9%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90.16%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89.4%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a result show that the firefly algorithm provides better coverage than the particle swarm optimization algorithm applying similar conditions of wireless sensor network. The firefly algorithm is providing 97% efficiency of coverage in designing the layout of WSN while particle swarm optimization is providing 91.9%.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second experiment :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	The context of experiment includes the layout of wireless sensor network in which grid size is 20X20 with sensing radius of sensor is 3 and the number of sensor includes in the simulation are 10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firefly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Firefly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Iterations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# Firefly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Average  of 5  Runs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88.92%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86.61%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88.02%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88.48%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87.23%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87.67%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91.08%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91.89%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88.11%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89.29%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90.92%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90.25%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90.47%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91.45%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92.11%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91.88%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91.88%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91.51%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93.57%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92.54%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91.80%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92.84%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91.73%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91.51%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93.57%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92.54%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91.80%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94.39%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91.79%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93.65%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92.38%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92.53%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91.66%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92.91%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93.13%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93.21%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94.02%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Calibri"/>
                          <a:cs typeface="Times New Roman"/>
                        </a:rPr>
                        <a:t>94.46%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and its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>
                <a:solidFill>
                  <a:schemeClr val="tx1"/>
                </a:solidFill>
              </a:rPr>
              <a:t>Sensing + Processing + 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Generally three kinds of nodes.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</a:rPr>
              <a:t>Senor Node: M</a:t>
            </a:r>
            <a:r>
              <a:rPr lang="en-US" dirty="0">
                <a:solidFill>
                  <a:schemeClr val="tx1"/>
                </a:solidFill>
              </a:rPr>
              <a:t>easure physical quantities.</a:t>
            </a:r>
            <a:endParaRPr lang="en-US" sz="2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Relay Node: Transmit data to sink node.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Sink Node: High Energy Communication. []</a:t>
            </a:r>
            <a:endParaRPr lang="en-US" sz="2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PSO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199"/>
          <a:ext cx="8229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PSO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Algorithm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Iterations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5F497A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# Firefly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Average  of 5  Runs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83.7%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82.3%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82.5S%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82.9%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82.40%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80.33%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86.24%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86.90%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85.83%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84.57%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87.24%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83.9%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85.57%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87.08%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85.84%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83.98%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87.24%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85.84%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87.73%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86.19%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85.48%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83.58%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85.44%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85.80%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87.52%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87.52%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88.74%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u="sng">
                          <a:latin typeface="Times New Roman"/>
                          <a:ea typeface="Calibri"/>
                          <a:cs typeface="Times New Roman"/>
                        </a:rPr>
                        <a:t>88.75%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86.83%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85.72%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85.75%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88.3%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87.86%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89.22%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88.22%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88.63%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a result show that the firefly algorithm provides better coverage than the particle swarm optimization algorithm applying similar conditions or parameters of wireless sensor network. The firefly algorithm is providing 94.46% efficiency of coverage in designing the layout of WSN while particle swarm optimization is providing 88.75%.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experiment results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971800"/>
          <a:ext cx="6096000" cy="1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PSO(best result)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Firefly(best 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Experiment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Experiment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Multi Objective Firefly Algorithm simulation and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simulation is conducted on the basis that how MOFA will provide positive results to solve multi-objective problem of wireless sensor network</a:t>
            </a:r>
          </a:p>
          <a:p>
            <a:endParaRPr lang="en-US" sz="2400" dirty="0"/>
          </a:p>
          <a:p>
            <a:r>
              <a:rPr lang="en-US" sz="2800" dirty="0"/>
              <a:t>Experiment setup :</a:t>
            </a:r>
          </a:p>
          <a:p>
            <a:pPr>
              <a:buNone/>
            </a:pPr>
            <a:r>
              <a:rPr lang="en-US" sz="2000" dirty="0"/>
              <a:t>	  </a:t>
            </a:r>
            <a:r>
              <a:rPr lang="en-US" sz="2200" dirty="0"/>
              <a:t>The wireless sensor network is simulated with following parameter: grid size of 10X10 , 10 sensors , communication radius of 2m and  HECN is placed at the center.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Multi-objective firefly algorithm is implemented to solve this problem while providing the user with Pareto optimal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Limited computation capacity</a:t>
            </a:r>
          </a:p>
          <a:p>
            <a:pPr>
              <a:lnSpc>
                <a:spcPct val="150000"/>
              </a:lnSpc>
            </a:pPr>
            <a:r>
              <a:rPr lang="en-US" dirty="0"/>
              <a:t>Limited memory</a:t>
            </a:r>
          </a:p>
          <a:p>
            <a:pPr>
              <a:lnSpc>
                <a:spcPct val="150000"/>
              </a:lnSpc>
            </a:pPr>
            <a:r>
              <a:rPr lang="en-US" dirty="0"/>
              <a:t>Limited power resource</a:t>
            </a:r>
          </a:p>
          <a:p>
            <a:pPr>
              <a:lnSpc>
                <a:spcPct val="150000"/>
              </a:lnSpc>
            </a:pPr>
            <a:r>
              <a:rPr lang="en-US" dirty="0"/>
              <a:t>Short radio communication device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WSNs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Constant monitoring &amp; detection of specific events</a:t>
            </a:r>
          </a:p>
          <a:p>
            <a:r>
              <a:rPr lang="en-US" dirty="0"/>
              <a:t>Military, battlefield surveillance</a:t>
            </a:r>
          </a:p>
          <a:p>
            <a:r>
              <a:rPr lang="en-US" dirty="0"/>
              <a:t>Forest fire &amp; flood detection</a:t>
            </a:r>
          </a:p>
          <a:p>
            <a:r>
              <a:rPr lang="en-US" dirty="0"/>
              <a:t>Habitat exploration of animals</a:t>
            </a:r>
          </a:p>
          <a:p>
            <a:r>
              <a:rPr lang="en-US" dirty="0"/>
              <a:t>Patient monitoring</a:t>
            </a:r>
          </a:p>
          <a:p>
            <a:r>
              <a:rPr lang="en-US" dirty="0"/>
              <a:t>Home appliances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problem: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400" dirty="0"/>
              <a:t>Coverage problem is termed as the problem of positioning the sensor in such a way such that the network attains maximum percentage of coverage in region of interest by using N sensors. []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351</TotalTime>
  <Words>2652</Words>
  <Application>Microsoft Office PowerPoint</Application>
  <PresentationFormat>On-screen Show (4:3)</PresentationFormat>
  <Paragraphs>1063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Book Antiqua</vt:lpstr>
      <vt:lpstr>Calibri</vt:lpstr>
      <vt:lpstr>Lucida Sans</vt:lpstr>
      <vt:lpstr>Minion Pro SmBd</vt:lpstr>
      <vt:lpstr>Times New Roman</vt:lpstr>
      <vt:lpstr>Wingdings</vt:lpstr>
      <vt:lpstr>Wingdings 2</vt:lpstr>
      <vt:lpstr>Wingdings 3</vt:lpstr>
      <vt:lpstr>Module</vt:lpstr>
      <vt:lpstr>THESIS –II  Name: Sofeem Nasim  Roll No: L11-5255  Supervisor :- Dr. Kashif Zafar </vt:lpstr>
      <vt:lpstr>Outline</vt:lpstr>
      <vt:lpstr>Introduction</vt:lpstr>
      <vt:lpstr>Wireless Network Sensor  </vt:lpstr>
      <vt:lpstr>Sensor and its Types</vt:lpstr>
      <vt:lpstr>PowerPoint Presentation</vt:lpstr>
      <vt:lpstr>Sensor Limitations </vt:lpstr>
      <vt:lpstr>Applications of WSNs</vt:lpstr>
      <vt:lpstr> Challenges </vt:lpstr>
      <vt:lpstr>PowerPoint Presentation</vt:lpstr>
      <vt:lpstr>Problem Statement</vt:lpstr>
      <vt:lpstr>PowerPoint Presentation</vt:lpstr>
      <vt:lpstr>A Survey of Multi-Objective Deployment in Wireless Sensor Networks[]</vt:lpstr>
      <vt:lpstr>Layout Optimization for a Wireless Sensor Network Using a Multi-Objective Genetic Algorithm[] </vt:lpstr>
      <vt:lpstr> A Wireless Sensor Network Coverage Optimization Algorithm Based on Particle Swarm Optimization and Voronoi Diagram []</vt:lpstr>
      <vt:lpstr>Energy Efficient Layout for a Wireless Sensor Network using Multi-Objective Particle Swarm Optimization []</vt:lpstr>
      <vt:lpstr>Fire-Fly Algorithm</vt:lpstr>
      <vt:lpstr>FireFly </vt:lpstr>
      <vt:lpstr>Formulation </vt:lpstr>
      <vt:lpstr>PowerPoint Presentation</vt:lpstr>
      <vt:lpstr>Why Firefly is efficient ? </vt:lpstr>
      <vt:lpstr>        Proposed methodology </vt:lpstr>
      <vt:lpstr>Approach</vt:lpstr>
      <vt:lpstr>PowerPoint Presentation</vt:lpstr>
      <vt:lpstr>Multi-objective optimization</vt:lpstr>
      <vt:lpstr>Layout Optimization Using Multi-Objective FireFly Algorithm</vt:lpstr>
      <vt:lpstr>PowerPoint Presentation</vt:lpstr>
      <vt:lpstr>Modeling of Firefly </vt:lpstr>
      <vt:lpstr>Objective Function </vt:lpstr>
      <vt:lpstr>PowerPoint Presentation</vt:lpstr>
      <vt:lpstr>PowerPoint Presentation</vt:lpstr>
      <vt:lpstr>PowerPoint Presentation</vt:lpstr>
      <vt:lpstr>PowerPoint Presentation</vt:lpstr>
      <vt:lpstr>Experiment </vt:lpstr>
      <vt:lpstr>Experiment Setup</vt:lpstr>
      <vt:lpstr>Experiment </vt:lpstr>
      <vt:lpstr>PowerPoint Presentation</vt:lpstr>
      <vt:lpstr>Alpha as 0.1</vt:lpstr>
      <vt:lpstr>Alpha as 0.2</vt:lpstr>
      <vt:lpstr>Alpha as 0.3</vt:lpstr>
      <vt:lpstr>Alpha as 0.4</vt:lpstr>
      <vt:lpstr>Alpha as 0.5</vt:lpstr>
      <vt:lpstr>Alpha as 0.6</vt:lpstr>
      <vt:lpstr>Comparative Analysis of Firefly and PSO (with Single objective of Coverge)</vt:lpstr>
      <vt:lpstr>Results with Firefly</vt:lpstr>
      <vt:lpstr>Results with PSO</vt:lpstr>
      <vt:lpstr>Analysis </vt:lpstr>
      <vt:lpstr>PowerPoint Presentation</vt:lpstr>
      <vt:lpstr>Results of firefly</vt:lpstr>
      <vt:lpstr>Results of PSO</vt:lpstr>
      <vt:lpstr>Analysis</vt:lpstr>
      <vt:lpstr>Comparsion</vt:lpstr>
      <vt:lpstr>  Multi Objective Firefly Algorithm simulation and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SOFEEM</dc:creator>
  <cp:lastModifiedBy>Sofeem Nasim</cp:lastModifiedBy>
  <cp:revision>27</cp:revision>
  <dcterms:created xsi:type="dcterms:W3CDTF">2014-12-06T19:09:25Z</dcterms:created>
  <dcterms:modified xsi:type="dcterms:W3CDTF">2022-10-01T23:34:57Z</dcterms:modified>
</cp:coreProperties>
</file>