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5" r:id="rId8"/>
    <p:sldId id="262" r:id="rId9"/>
    <p:sldId id="263"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Object Detection within a particular distance using Sonar Sensor with </a:t>
            </a:r>
            <a:r>
              <a:rPr lang="en-US" dirty="0" err="1" smtClean="0"/>
              <a:t>Arduino</a:t>
            </a:r>
            <a:r>
              <a:rPr lang="en-US" dirty="0" smtClean="0"/>
              <a:t> Uno</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Arduino</a:t>
            </a:r>
            <a:r>
              <a:rPr lang="en-US" dirty="0" smtClean="0"/>
              <a:t> IDE Program</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Source Code: </a:t>
            </a:r>
            <a:endParaRPr lang="en-US" dirty="0" smtClean="0"/>
          </a:p>
          <a:p>
            <a:r>
              <a:rPr lang="en-US" dirty="0" err="1" smtClean="0"/>
              <a:t>constintechoPin</a:t>
            </a:r>
            <a:r>
              <a:rPr lang="en-US" dirty="0" smtClean="0"/>
              <a:t> = 2; // Echo Pin of Ultrasonic Sensor </a:t>
            </a:r>
          </a:p>
          <a:p>
            <a:r>
              <a:rPr lang="en-US" dirty="0" err="1" smtClean="0"/>
              <a:t>constinttrigPin</a:t>
            </a:r>
            <a:r>
              <a:rPr lang="en-US" dirty="0" smtClean="0"/>
              <a:t> = 3; // Trigger Pin of Ultrasonic Sensor </a:t>
            </a:r>
          </a:p>
          <a:p>
            <a:r>
              <a:rPr lang="en-US" dirty="0" err="1" smtClean="0"/>
              <a:t>constint</a:t>
            </a:r>
            <a:r>
              <a:rPr lang="en-US" dirty="0" smtClean="0"/>
              <a:t> LED = 13; // LED at Pin 13 </a:t>
            </a:r>
          </a:p>
          <a:p>
            <a:r>
              <a:rPr lang="en-US" dirty="0" smtClean="0"/>
              <a:t> </a:t>
            </a:r>
          </a:p>
          <a:p>
            <a:r>
              <a:rPr lang="en-US" dirty="0" smtClean="0"/>
              <a:t>void setup()  </a:t>
            </a:r>
          </a:p>
          <a:p>
            <a:r>
              <a:rPr lang="en-US" dirty="0" smtClean="0"/>
              <a:t>{   </a:t>
            </a:r>
          </a:p>
          <a:p>
            <a:r>
              <a:rPr lang="en-US" dirty="0" err="1" smtClean="0"/>
              <a:t>Serial.begin</a:t>
            </a:r>
            <a:r>
              <a:rPr lang="en-US" dirty="0" smtClean="0"/>
              <a:t>(9600); // Starting Serial Communication   </a:t>
            </a:r>
          </a:p>
          <a:p>
            <a:r>
              <a:rPr lang="en-US" dirty="0" err="1" smtClean="0"/>
              <a:t>pinMode</a:t>
            </a:r>
            <a:r>
              <a:rPr lang="en-US" dirty="0" smtClean="0"/>
              <a:t>(</a:t>
            </a:r>
            <a:r>
              <a:rPr lang="en-US" dirty="0" err="1" smtClean="0"/>
              <a:t>trigPin</a:t>
            </a:r>
            <a:r>
              <a:rPr lang="en-US" dirty="0" smtClean="0"/>
              <a:t>, OUTPUT); //</a:t>
            </a:r>
          </a:p>
          <a:p>
            <a:r>
              <a:rPr lang="en-US" dirty="0" err="1" smtClean="0"/>
              <a:t>initialising</a:t>
            </a:r>
            <a:r>
              <a:rPr lang="en-US" dirty="0" smtClean="0"/>
              <a:t> pin 3 as output   </a:t>
            </a:r>
          </a:p>
          <a:p>
            <a:r>
              <a:rPr lang="en-US" dirty="0" err="1" smtClean="0"/>
              <a:t>pinMode</a:t>
            </a:r>
            <a:r>
              <a:rPr lang="en-US" dirty="0" smtClean="0"/>
              <a:t>(</a:t>
            </a:r>
            <a:r>
              <a:rPr lang="en-US" dirty="0" err="1" smtClean="0"/>
              <a:t>echoPin</a:t>
            </a:r>
            <a:r>
              <a:rPr lang="en-US" dirty="0" smtClean="0"/>
              <a:t>, INPUT); // </a:t>
            </a:r>
          </a:p>
          <a:p>
            <a:r>
              <a:rPr lang="en-US" dirty="0" err="1" smtClean="0"/>
              <a:t>initialising</a:t>
            </a:r>
            <a:r>
              <a:rPr lang="en-US" dirty="0" smtClean="0"/>
              <a:t> pin 2 as input </a:t>
            </a:r>
          </a:p>
          <a:p>
            <a:r>
              <a:rPr lang="en-US"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US" dirty="0" smtClean="0">
                <a:latin typeface="Times New Roman" pitchFamily="18" charset="0"/>
                <a:cs typeface="Times New Roman" pitchFamily="18" charset="0"/>
              </a:rPr>
              <a:t>void loop()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long duration, inches, cm;      </a:t>
            </a:r>
          </a:p>
          <a:p>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trigPin</a:t>
            </a:r>
            <a:r>
              <a:rPr lang="en-US" dirty="0" smtClean="0">
                <a:latin typeface="Times New Roman" pitchFamily="18" charset="0"/>
                <a:cs typeface="Times New Roman" pitchFamily="18" charset="0"/>
              </a:rPr>
              <a:t>, LOW);   </a:t>
            </a:r>
          </a:p>
          <a:p>
            <a:r>
              <a:rPr lang="en-US" dirty="0" err="1" smtClean="0">
                <a:latin typeface="Times New Roman" pitchFamily="18" charset="0"/>
                <a:cs typeface="Times New Roman" pitchFamily="18" charset="0"/>
              </a:rPr>
              <a:t>delayMicroseconds</a:t>
            </a:r>
            <a:r>
              <a:rPr lang="en-US" dirty="0" smtClean="0">
                <a:latin typeface="Times New Roman" pitchFamily="18" charset="0"/>
                <a:cs typeface="Times New Roman" pitchFamily="18" charset="0"/>
              </a:rPr>
              <a:t>(2);      </a:t>
            </a:r>
          </a:p>
          <a:p>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trigPin</a:t>
            </a:r>
            <a:r>
              <a:rPr lang="en-US" dirty="0" smtClean="0">
                <a:latin typeface="Times New Roman" pitchFamily="18" charset="0"/>
                <a:cs typeface="Times New Roman" pitchFamily="18" charset="0"/>
              </a:rPr>
              <a:t>, HIGH);   </a:t>
            </a:r>
          </a:p>
          <a:p>
            <a:r>
              <a:rPr lang="en-US" dirty="0" err="1" smtClean="0">
                <a:latin typeface="Times New Roman" pitchFamily="18" charset="0"/>
                <a:cs typeface="Times New Roman" pitchFamily="18" charset="0"/>
              </a:rPr>
              <a:t>delayMicroseconds</a:t>
            </a:r>
            <a:r>
              <a:rPr lang="en-US" dirty="0" smtClean="0">
                <a:latin typeface="Times New Roman" pitchFamily="18" charset="0"/>
                <a:cs typeface="Times New Roman" pitchFamily="18" charset="0"/>
              </a:rPr>
              <a:t>(10);      </a:t>
            </a:r>
          </a:p>
          <a:p>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trigPin</a:t>
            </a:r>
            <a:r>
              <a:rPr lang="en-US" dirty="0" smtClean="0">
                <a:latin typeface="Times New Roman" pitchFamily="18" charset="0"/>
                <a:cs typeface="Times New Roman" pitchFamily="18" charset="0"/>
              </a:rPr>
              <a:t>, LOW);      </a:t>
            </a:r>
          </a:p>
          <a:p>
            <a:r>
              <a:rPr lang="en-US" dirty="0" smtClean="0">
                <a:latin typeface="Times New Roman" pitchFamily="18" charset="0"/>
                <a:cs typeface="Times New Roman" pitchFamily="18" charset="0"/>
              </a:rPr>
              <a:t>duration = </a:t>
            </a:r>
            <a:r>
              <a:rPr lang="en-US" dirty="0" err="1" smtClean="0">
                <a:latin typeface="Times New Roman" pitchFamily="18" charset="0"/>
                <a:cs typeface="Times New Roman" pitchFamily="18" charset="0"/>
              </a:rPr>
              <a:t>pulseIn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echoPin</a:t>
            </a:r>
            <a:r>
              <a:rPr lang="en-US" dirty="0" smtClean="0">
                <a:latin typeface="Times New Roman" pitchFamily="18" charset="0"/>
                <a:cs typeface="Times New Roman" pitchFamily="18" charset="0"/>
              </a:rPr>
              <a:t>, HIGH); // </a:t>
            </a:r>
          </a:p>
          <a:p>
            <a:r>
              <a:rPr lang="en-US" dirty="0" err="1" smtClean="0">
                <a:latin typeface="Times New Roman" pitchFamily="18" charset="0"/>
                <a:cs typeface="Times New Roman" pitchFamily="18" charset="0"/>
              </a:rPr>
              <a:t>usingpulsin</a:t>
            </a:r>
            <a:r>
              <a:rPr lang="en-US" dirty="0" smtClean="0">
                <a:latin typeface="Times New Roman" pitchFamily="18" charset="0"/>
                <a:cs typeface="Times New Roman" pitchFamily="18" charset="0"/>
              </a:rPr>
              <a:t> function to determine total time</a:t>
            </a:r>
          </a:p>
          <a:p>
            <a:r>
              <a:rPr lang="en-US" dirty="0" smtClean="0">
                <a:latin typeface="Times New Roman" pitchFamily="18" charset="0"/>
                <a:cs typeface="Times New Roman" pitchFamily="18" charset="0"/>
              </a:rPr>
              <a:t>inches = </a:t>
            </a:r>
            <a:r>
              <a:rPr lang="en-US" dirty="0" err="1" smtClean="0">
                <a:latin typeface="Times New Roman" pitchFamily="18" charset="0"/>
                <a:cs typeface="Times New Roman" pitchFamily="18" charset="0"/>
              </a:rPr>
              <a:t>microsecondsToInches</a:t>
            </a:r>
            <a:r>
              <a:rPr lang="en-US" dirty="0" smtClean="0">
                <a:latin typeface="Times New Roman" pitchFamily="18" charset="0"/>
                <a:cs typeface="Times New Roman" pitchFamily="18" charset="0"/>
              </a:rPr>
              <a:t>(duration); // calling method   </a:t>
            </a:r>
          </a:p>
          <a:p>
            <a:r>
              <a:rPr lang="en-US" dirty="0" smtClean="0">
                <a:latin typeface="Times New Roman" pitchFamily="18" charset="0"/>
                <a:cs typeface="Times New Roman" pitchFamily="18" charset="0"/>
              </a:rPr>
              <a:t>cm = </a:t>
            </a:r>
            <a:r>
              <a:rPr lang="en-US" dirty="0" err="1" smtClean="0">
                <a:latin typeface="Times New Roman" pitchFamily="18" charset="0"/>
                <a:cs typeface="Times New Roman" pitchFamily="18" charset="0"/>
              </a:rPr>
              <a:t>microsecondsToCentimeters</a:t>
            </a:r>
            <a:r>
              <a:rPr lang="en-US" dirty="0" smtClean="0">
                <a:latin typeface="Times New Roman" pitchFamily="18" charset="0"/>
                <a:cs typeface="Times New Roman" pitchFamily="18" charset="0"/>
              </a:rPr>
              <a:t>(duration); // calling method   </a:t>
            </a:r>
          </a:p>
          <a:p>
            <a:r>
              <a:rPr lang="en-US" dirty="0" smtClean="0">
                <a:latin typeface="Times New Roman" pitchFamily="18" charset="0"/>
                <a:cs typeface="Times New Roman" pitchFamily="18" charset="0"/>
              </a:rPr>
              <a:t>if(cm&lt;10)   </a:t>
            </a:r>
          </a:p>
          <a:p>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Serial.print</a:t>
            </a:r>
            <a:r>
              <a:rPr lang="en-US" dirty="0" smtClean="0">
                <a:latin typeface="Times New Roman" pitchFamily="18" charset="0"/>
                <a:cs typeface="Times New Roman" pitchFamily="18" charset="0"/>
              </a:rPr>
              <a:t>(inches);      </a:t>
            </a:r>
          </a:p>
          <a:p>
            <a:r>
              <a:rPr lang="en-US" dirty="0" err="1" smtClean="0">
                <a:latin typeface="Times New Roman" pitchFamily="18" charset="0"/>
                <a:cs typeface="Times New Roman" pitchFamily="18" charset="0"/>
              </a:rPr>
              <a:t>Serial.print</a:t>
            </a:r>
            <a:r>
              <a:rPr lang="en-US" dirty="0" smtClean="0">
                <a:latin typeface="Times New Roman" pitchFamily="18" charset="0"/>
                <a:cs typeface="Times New Roman" pitchFamily="18" charset="0"/>
              </a:rPr>
              <a:t>("in, ");    </a:t>
            </a:r>
          </a:p>
          <a:p>
            <a:r>
              <a:rPr lang="en-US" dirty="0" err="1" smtClean="0">
                <a:latin typeface="Times New Roman" pitchFamily="18" charset="0"/>
                <a:cs typeface="Times New Roman" pitchFamily="18" charset="0"/>
              </a:rPr>
              <a:t>Serial.print</a:t>
            </a:r>
            <a:r>
              <a:rPr lang="en-US" dirty="0" smtClean="0">
                <a:latin typeface="Times New Roman" pitchFamily="18" charset="0"/>
                <a:cs typeface="Times New Roman" pitchFamily="18" charset="0"/>
              </a:rPr>
              <a:t>(cm);      </a:t>
            </a:r>
          </a:p>
          <a:p>
            <a:r>
              <a:rPr lang="en-US" dirty="0" err="1" smtClean="0">
                <a:latin typeface="Times New Roman" pitchFamily="18" charset="0"/>
                <a:cs typeface="Times New Roman" pitchFamily="18" charset="0"/>
              </a:rPr>
              <a:t>Serial.print</a:t>
            </a:r>
            <a:r>
              <a:rPr lang="en-US" dirty="0" smtClean="0">
                <a:latin typeface="Times New Roman" pitchFamily="18" charset="0"/>
                <a:cs typeface="Times New Roman" pitchFamily="18" charset="0"/>
              </a:rPr>
              <a:t>("cm");       </a:t>
            </a:r>
          </a:p>
          <a:p>
            <a:r>
              <a:rPr lang="en-US" dirty="0" err="1" smtClean="0">
                <a:latin typeface="Times New Roman" pitchFamily="18" charset="0"/>
                <a:cs typeface="Times New Roman" pitchFamily="18" charset="0"/>
              </a:rPr>
              <a:t>Serial.println</a:t>
            </a:r>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(LED, HIGH);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else</a:t>
            </a:r>
          </a:p>
          <a:p>
            <a:r>
              <a:rPr lang="en-US" dirty="0" smtClean="0">
                <a:latin typeface="Times New Roman" pitchFamily="18" charset="0"/>
                <a:cs typeface="Times New Roman" pitchFamily="18" charset="0"/>
              </a:rPr>
              <a:t>{ </a:t>
            </a:r>
          </a:p>
          <a:p>
            <a:r>
              <a:rPr lang="en-US" dirty="0" err="1" smtClean="0">
                <a:latin typeface="Times New Roman" pitchFamily="18" charset="0"/>
                <a:cs typeface="Times New Roman" pitchFamily="18" charset="0"/>
              </a:rPr>
              <a:t>digitalWrite</a:t>
            </a:r>
            <a:r>
              <a:rPr lang="en-US" dirty="0" smtClean="0">
                <a:latin typeface="Times New Roman" pitchFamily="18" charset="0"/>
                <a:cs typeface="Times New Roman" pitchFamily="18" charset="0"/>
              </a:rPr>
              <a:t>(LED, LOW);   </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delay(100);</a:t>
            </a:r>
          </a:p>
          <a:p>
            <a:r>
              <a:rPr lang="en-US" dirty="0" smtClean="0">
                <a:latin typeface="Times New Roman" pitchFamily="18" charset="0"/>
                <a:cs typeface="Times New Roman" pitchFamily="18" charset="0"/>
              </a:rPr>
              <a:t> }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descr="57190363_280135212877056_1579547181713457152_n.png"/>
          <p:cNvPicPr>
            <a:picLocks noGrp="1" noChangeAspect="1"/>
          </p:cNvPicPr>
          <p:nvPr>
            <p:ph idx="1"/>
          </p:nvPr>
        </p:nvPicPr>
        <p:blipFill>
          <a:blip r:embed="rId2"/>
          <a:stretch>
            <a:fillRect/>
          </a:stretch>
        </p:blipFill>
        <p:spPr>
          <a:xfrm>
            <a:off x="1066800" y="1877219"/>
            <a:ext cx="7010400" cy="397192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Ultrasonic sensors can detect movement of targets and measure the distance to them in many automated factories and process plants. Sensors can have an on or off digital output for detecting the movement of objects, or an analog output proportional to distance. They can sense the edge of material as part of a web guiding system.</a:t>
            </a:r>
          </a:p>
          <a:p>
            <a:r>
              <a:rPr lang="en-US" sz="2200" dirty="0" smtClean="0">
                <a:latin typeface="Times New Roman" pitchFamily="18" charset="0"/>
                <a:cs typeface="Times New Roman" pitchFamily="18" charset="0"/>
              </a:rPr>
              <a:t>They are being used for a number of other automotive use including ultrasonic people detection and assisting in autonomous UAV navigation.</a:t>
            </a:r>
          </a:p>
          <a:p>
            <a:r>
              <a:rPr lang="en-US" sz="2200" dirty="0" smtClean="0">
                <a:latin typeface="Times New Roman" pitchFamily="18" charset="0"/>
                <a:cs typeface="Times New Roman" pitchFamily="18" charset="0"/>
              </a:rPr>
              <a:t>Passive ultrasonic sensors may be used to detect high-pressure gas or liquid leaks, or other hazardous conditions that generate ultrasonic sound. In these devices, audio from the microphone is converted down to human hearing range.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Ultrasonic sensors use sound rather than light for detection, they work in applications where photoelectric sensors may not.</a:t>
            </a:r>
          </a:p>
          <a:p>
            <a:r>
              <a:rPr lang="en-US" sz="2200" dirty="0" smtClean="0">
                <a:latin typeface="Times New Roman" pitchFamily="18" charset="0"/>
                <a:cs typeface="Times New Roman" pitchFamily="18" charset="0"/>
              </a:rPr>
              <a:t>Ultrasonic are a great solution for clear object detection, clear label detection and for liquid level measurement, applications that photoelectric struggle with. As well, target color and/or reflectivity do not affect ultrasonic sensors, which can operate reliably in high-glare environments.</a:t>
            </a:r>
          </a:p>
          <a:p>
            <a:r>
              <a:rPr lang="en-US" sz="2200" dirty="0" smtClean="0">
                <a:latin typeface="Times New Roman" pitchFamily="18" charset="0"/>
                <a:cs typeface="Times New Roman" pitchFamily="18" charset="0"/>
              </a:rPr>
              <a:t>High-power ultrasonic emitters are used in commercially available ultrasonic cleaning devices. An ultrasonic microphone is affixed to stainless steel pan which is filled with a solvent. An electrical square wave feeds the microphone, creating sound in the solvent strong enough to cause </a:t>
            </a:r>
            <a:r>
              <a:rPr lang="en-US" sz="2200" dirty="0" err="1" smtClean="0">
                <a:latin typeface="Times New Roman" pitchFamily="18" charset="0"/>
                <a:cs typeface="Times New Roman" pitchFamily="18" charset="0"/>
              </a:rPr>
              <a:t>cavitation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4800" dirty="0" smtClean="0"/>
          </a:p>
          <a:p>
            <a:pPr>
              <a:buNone/>
            </a:pPr>
            <a:endParaRPr lang="en-US" sz="4800" dirty="0" smtClean="0"/>
          </a:p>
          <a:p>
            <a:pPr>
              <a:buNone/>
            </a:pPr>
            <a:r>
              <a:rPr lang="en-US" sz="4800" dirty="0" smtClean="0"/>
              <a:t>                  </a:t>
            </a:r>
            <a:r>
              <a:rPr lang="en-US" sz="4800" b="1" dirty="0" smtClean="0">
                <a:latin typeface="Times New Roman" pitchFamily="18" charset="0"/>
                <a:cs typeface="Times New Roman" pitchFamily="18" charset="0"/>
              </a:rPr>
              <a:t>Thank You</a:t>
            </a:r>
            <a:endParaRPr lang="en-U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sz="2400" dirty="0" err="1" smtClean="0"/>
              <a:t>Chowdhury</a:t>
            </a:r>
            <a:r>
              <a:rPr lang="en-US" sz="2400" dirty="0" smtClean="0"/>
              <a:t> </a:t>
            </a:r>
            <a:r>
              <a:rPr lang="en-US" sz="2400" dirty="0" err="1" smtClean="0"/>
              <a:t>Md</a:t>
            </a:r>
            <a:r>
              <a:rPr lang="en-US" sz="2400" dirty="0" smtClean="0"/>
              <a:t> </a:t>
            </a:r>
            <a:r>
              <a:rPr lang="en-US" sz="2400" dirty="0" err="1" smtClean="0"/>
              <a:t>Rabby</a:t>
            </a:r>
            <a:r>
              <a:rPr lang="en-US" sz="2400" dirty="0" smtClean="0"/>
              <a:t> Mahmud         ID - 15 - 30760 – 3</a:t>
            </a:r>
          </a:p>
          <a:p>
            <a:pPr marL="457200" indent="-457200">
              <a:buAutoNum type="arabicPeriod"/>
            </a:pPr>
            <a:r>
              <a:rPr lang="en-US" sz="2400" dirty="0" err="1" smtClean="0"/>
              <a:t>Chowdhury</a:t>
            </a:r>
            <a:r>
              <a:rPr lang="en-US" sz="2400" dirty="0" smtClean="0"/>
              <a:t> </a:t>
            </a:r>
            <a:r>
              <a:rPr lang="en-US" sz="2400" dirty="0" err="1" smtClean="0"/>
              <a:t>Md</a:t>
            </a:r>
            <a:r>
              <a:rPr lang="en-US" sz="2400" dirty="0" smtClean="0"/>
              <a:t> </a:t>
            </a:r>
            <a:r>
              <a:rPr lang="en-US" sz="2400" dirty="0" err="1" smtClean="0"/>
              <a:t>Muyeen</a:t>
            </a:r>
            <a:r>
              <a:rPr lang="en-US" sz="2400" dirty="0" smtClean="0"/>
              <a:t> </a:t>
            </a:r>
            <a:r>
              <a:rPr lang="en-US" sz="2400" dirty="0" err="1" smtClean="0"/>
              <a:t>Hossain</a:t>
            </a:r>
            <a:r>
              <a:rPr lang="en-US" sz="2400" dirty="0" smtClean="0"/>
              <a:t>        ID – 15 – 30759 – 3 </a:t>
            </a:r>
          </a:p>
          <a:p>
            <a:pPr marL="457200" indent="-457200">
              <a:buAutoNum type="arabicPeriod"/>
            </a:pPr>
            <a:r>
              <a:rPr lang="en-US" sz="2400" dirty="0" err="1" smtClean="0"/>
              <a:t>Md</a:t>
            </a:r>
            <a:r>
              <a:rPr lang="en-US" sz="2400" dirty="0" smtClean="0"/>
              <a:t> </a:t>
            </a:r>
            <a:r>
              <a:rPr lang="en-US" sz="2400" dirty="0" err="1" smtClean="0"/>
              <a:t>Kaykous</a:t>
            </a:r>
            <a:r>
              <a:rPr lang="en-US" sz="2400" dirty="0" smtClean="0"/>
              <a:t> Ahmad                               ID – 15 – 30405 – 3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Working Principle of Ultra Sonic Sensor</a:t>
            </a:r>
            <a:endParaRPr lang="en-US" dirty="0"/>
          </a:p>
        </p:txBody>
      </p:sp>
      <p:sp>
        <p:nvSpPr>
          <p:cNvPr id="3" name="Content Placeholder 2"/>
          <p:cNvSpPr>
            <a:spLocks noGrp="1"/>
          </p:cNvSpPr>
          <p:nvPr>
            <p:ph idx="1"/>
          </p:nvPr>
        </p:nvSpPr>
        <p:spPr/>
        <p:txBody>
          <a:bodyPr>
            <a:normAutofit lnSpcReduction="10000"/>
          </a:bodyPr>
          <a:lstStyle/>
          <a:p>
            <a:r>
              <a:rPr lang="en-US" sz="2200" dirty="0" smtClean="0">
                <a:latin typeface="Times New Roman" pitchFamily="18" charset="0"/>
                <a:cs typeface="Times New Roman" pitchFamily="18" charset="0"/>
              </a:rPr>
              <a:t>Ultrasonic  sensors are devices that use electrical-mechanical energy  transformation to measure distance from the sensor to the target object.</a:t>
            </a:r>
          </a:p>
          <a:p>
            <a:r>
              <a:rPr lang="en-US" sz="2200" dirty="0" smtClean="0">
                <a:latin typeface="Times New Roman" pitchFamily="18" charset="0"/>
                <a:cs typeface="Times New Roman" pitchFamily="18" charset="0"/>
              </a:rPr>
              <a:t>Ultrasonic waves are longitudinal mechanical waves which travel as a sequence of compressions and rarefactions along the direction of wave propagation through the medium.</a:t>
            </a:r>
          </a:p>
          <a:p>
            <a:r>
              <a:rPr lang="en-US" sz="2200" dirty="0" smtClean="0">
                <a:latin typeface="Times New Roman" pitchFamily="18" charset="0"/>
                <a:cs typeface="Times New Roman" pitchFamily="18" charset="0"/>
              </a:rPr>
              <a:t>Apart from distance measurement, they are also used in ultrasonic material testing, Object detection, position detection, ultrasonic mouse, etc.</a:t>
            </a:r>
          </a:p>
          <a:p>
            <a:r>
              <a:rPr lang="en-US" sz="2200" dirty="0" smtClean="0">
                <a:latin typeface="Times New Roman" pitchFamily="18" charset="0"/>
                <a:cs typeface="Times New Roman" pitchFamily="18" charset="0"/>
              </a:rPr>
              <a:t>These sensors are categorized in two types according to their working phenomenon piezoelectric sensors and electrostatic sensors. Here we discussing the ultrasonic sensor using the piezoelectric principle. Piezoelectric ultrasonic sensors use a piezoelectric material to generate the ultrasonic waves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HC-SR04 Sensor</a:t>
            </a:r>
            <a:endParaRPr lang="en-US" dirty="0"/>
          </a:p>
        </p:txBody>
      </p:sp>
      <p:pic>
        <p:nvPicPr>
          <p:cNvPr id="4" name="Content Placeholder 3" descr="hc-sr04_ultrasonic_sensor_distance_measuring_module_1_.jpg"/>
          <p:cNvPicPr>
            <a:picLocks noGrp="1" noChangeAspect="1"/>
          </p:cNvPicPr>
          <p:nvPr>
            <p:ph idx="1"/>
          </p:nvPr>
        </p:nvPicPr>
        <p:blipFill>
          <a:blip r:embed="rId2"/>
          <a:stretch>
            <a:fillRect/>
          </a:stretch>
        </p:blipFill>
        <p:spPr>
          <a:xfrm>
            <a:off x="2309018" y="1600200"/>
            <a:ext cx="452596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HC-SR04 Sensor</a:t>
            </a:r>
            <a:endParaRPr lang="en-US" dirty="0"/>
          </a:p>
        </p:txBody>
      </p:sp>
      <p:sp>
        <p:nvSpPr>
          <p:cNvPr id="6" name="Content Placeholder 5"/>
          <p:cNvSpPr>
            <a:spLocks noGrp="1"/>
          </p:cNvSpPr>
          <p:nvPr>
            <p:ph idx="1"/>
          </p:nvPr>
        </p:nvSpPr>
        <p:spPr/>
        <p:txBody>
          <a:bodyPr>
            <a:normAutofit/>
          </a:bodyPr>
          <a:lstStyle/>
          <a:p>
            <a:r>
              <a:rPr lang="en-US" sz="2200" dirty="0" smtClean="0">
                <a:latin typeface="Times New Roman" pitchFamily="18" charset="0"/>
                <a:cs typeface="Times New Roman" pitchFamily="18" charset="0"/>
              </a:rPr>
              <a:t>The HC-SR04 ultrasonic sensor uses sonar to determine distance to an object like bats do.</a:t>
            </a:r>
          </a:p>
          <a:p>
            <a:r>
              <a:rPr lang="en-US" sz="2200" dirty="0" smtClean="0">
                <a:latin typeface="Times New Roman" pitchFamily="18" charset="0"/>
                <a:cs typeface="Times New Roman" pitchFamily="18" charset="0"/>
              </a:rPr>
              <a:t>It offers excellent non- contact range detection with high accuracy and stable readings from 2cm to 400cm or 1” to 13 feet.</a:t>
            </a:r>
          </a:p>
          <a:p>
            <a:r>
              <a:rPr lang="en-US" sz="2200" dirty="0" smtClean="0">
                <a:latin typeface="Times New Roman" pitchFamily="18" charset="0"/>
                <a:cs typeface="Times New Roman" pitchFamily="18" charset="0"/>
              </a:rPr>
              <a:t>Its operation is not affected by sunlight or black material like Sharp rangefinders do.</a:t>
            </a:r>
          </a:p>
          <a:p>
            <a:r>
              <a:rPr lang="en-US" sz="2200" dirty="0" smtClean="0">
                <a:latin typeface="Times New Roman" pitchFamily="18" charset="0"/>
                <a:cs typeface="Times New Roman" pitchFamily="18" charset="0"/>
              </a:rPr>
              <a:t>Although acoustically soft materials like cloth  can be difficult to detect.</a:t>
            </a:r>
          </a:p>
          <a:p>
            <a:r>
              <a:rPr lang="en-US" sz="2200" dirty="0" smtClean="0">
                <a:latin typeface="Times New Roman" pitchFamily="18" charset="0"/>
                <a:cs typeface="Times New Roman" pitchFamily="18" charset="0"/>
              </a:rPr>
              <a:t>It comes complete with ultrasonic transmitter and receiver module.</a:t>
            </a:r>
          </a:p>
          <a:p>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HC-SR04 Sensor</a:t>
            </a:r>
            <a:endParaRPr lang="en-US" dirty="0"/>
          </a:p>
        </p:txBody>
      </p:sp>
      <p:sp>
        <p:nvSpPr>
          <p:cNvPr id="3" name="Content Placeholder 2"/>
          <p:cNvSpPr>
            <a:spLocks noGrp="1"/>
          </p:cNvSpPr>
          <p:nvPr>
            <p:ph idx="1"/>
          </p:nvPr>
        </p:nvSpPr>
        <p:spPr/>
        <p:txBody>
          <a:bodyPr/>
          <a:lstStyle/>
          <a:p>
            <a:r>
              <a:rPr lang="en-US" sz="1800" dirty="0" smtClean="0">
                <a:latin typeface="Times New Roman" pitchFamily="18" charset="0"/>
                <a:cs typeface="Times New Roman" pitchFamily="18" charset="0"/>
              </a:rPr>
              <a:t>Power Supply : +5V DC</a:t>
            </a:r>
          </a:p>
          <a:p>
            <a:r>
              <a:rPr lang="en-US" sz="1800" dirty="0" smtClean="0">
                <a:latin typeface="Times New Roman" pitchFamily="18" charset="0"/>
                <a:cs typeface="Times New Roman" pitchFamily="18" charset="0"/>
              </a:rPr>
              <a:t>Quiescent Current: &lt;2mA</a:t>
            </a:r>
          </a:p>
          <a:p>
            <a:r>
              <a:rPr lang="en-US" sz="1800" dirty="0" smtClean="0">
                <a:latin typeface="Times New Roman" pitchFamily="18" charset="0"/>
                <a:cs typeface="Times New Roman" pitchFamily="18" charset="0"/>
              </a:rPr>
              <a:t>Working Current : 15mA</a:t>
            </a:r>
          </a:p>
          <a:p>
            <a:r>
              <a:rPr lang="en-US" sz="1800" dirty="0" smtClean="0">
                <a:latin typeface="Times New Roman" pitchFamily="18" charset="0"/>
                <a:cs typeface="Times New Roman" pitchFamily="18" charset="0"/>
              </a:rPr>
              <a:t>Effectual Angle : &lt;15 degree </a:t>
            </a:r>
          </a:p>
          <a:p>
            <a:r>
              <a:rPr lang="en-US" sz="1800" dirty="0" smtClean="0">
                <a:latin typeface="Times New Roman" pitchFamily="18" charset="0"/>
                <a:cs typeface="Times New Roman" pitchFamily="18" charset="0"/>
              </a:rPr>
              <a:t>Ranging Distance : 2cm – 400 cm/1” – 13 ft</a:t>
            </a:r>
          </a:p>
          <a:p>
            <a:r>
              <a:rPr lang="en-US" sz="1800" dirty="0" smtClean="0">
                <a:latin typeface="Times New Roman" pitchFamily="18" charset="0"/>
                <a:cs typeface="Times New Roman" pitchFamily="18" charset="0"/>
              </a:rPr>
              <a:t>Resolution : 0.3 cm</a:t>
            </a:r>
          </a:p>
          <a:p>
            <a:r>
              <a:rPr lang="en-US" sz="1800" dirty="0" smtClean="0">
                <a:latin typeface="Times New Roman" pitchFamily="18" charset="0"/>
                <a:cs typeface="Times New Roman" pitchFamily="18" charset="0"/>
              </a:rPr>
              <a:t>Measuring Angle : 30 degree</a:t>
            </a:r>
          </a:p>
          <a:p>
            <a:r>
              <a:rPr lang="en-US" sz="1800" dirty="0" smtClean="0">
                <a:latin typeface="Times New Roman" pitchFamily="18" charset="0"/>
                <a:cs typeface="Times New Roman" pitchFamily="18" charset="0"/>
              </a:rPr>
              <a:t>Trigger Input Pulse width : 10uS</a:t>
            </a:r>
          </a:p>
          <a:p>
            <a:r>
              <a:rPr lang="en-US" sz="1800" dirty="0" smtClean="0">
                <a:latin typeface="Times New Roman" pitchFamily="18" charset="0"/>
                <a:cs typeface="Times New Roman" pitchFamily="18" charset="0"/>
              </a:rPr>
              <a:t>Dimension : 45mm x 20 mm x 15mm</a:t>
            </a:r>
          </a:p>
          <a:p>
            <a:endParaRPr lang="en-US" dirty="0"/>
          </a:p>
        </p:txBody>
      </p:sp>
      <p:graphicFrame>
        <p:nvGraphicFramePr>
          <p:cNvPr id="5" name="Table 4"/>
          <p:cNvGraphicFramePr>
            <a:graphicFrameLocks noGrp="1"/>
          </p:cNvGraphicFramePr>
          <p:nvPr/>
        </p:nvGraphicFramePr>
        <p:xfrm>
          <a:off x="609600" y="4724400"/>
          <a:ext cx="6248400" cy="1854200"/>
        </p:xfrm>
        <a:graphic>
          <a:graphicData uri="http://schemas.openxmlformats.org/drawingml/2006/table">
            <a:tbl>
              <a:tblPr firstRow="1" bandRow="1">
                <a:tableStyleId>{5C22544A-7EE6-4342-B048-85BDC9FD1C3A}</a:tableStyleId>
              </a:tblPr>
              <a:tblGrid>
                <a:gridCol w="2286000"/>
                <a:gridCol w="762000"/>
                <a:gridCol w="990600"/>
                <a:gridCol w="1066800"/>
                <a:gridCol w="1143000"/>
              </a:tblGrid>
              <a:tr h="370840">
                <a:tc>
                  <a:txBody>
                    <a:bodyPr/>
                    <a:lstStyle/>
                    <a:p>
                      <a:r>
                        <a:rPr lang="en-US" dirty="0" smtClean="0"/>
                        <a:t>PARAMETER</a:t>
                      </a:r>
                      <a:endParaRPr lang="en-US" dirty="0"/>
                    </a:p>
                  </a:txBody>
                  <a:tcPr/>
                </a:tc>
                <a:tc>
                  <a:txBody>
                    <a:bodyPr/>
                    <a:lstStyle/>
                    <a:p>
                      <a:r>
                        <a:rPr lang="en-US" dirty="0" smtClean="0"/>
                        <a:t>MIN</a:t>
                      </a:r>
                      <a:endParaRPr lang="en-US" dirty="0"/>
                    </a:p>
                  </a:txBody>
                  <a:tcPr/>
                </a:tc>
                <a:tc>
                  <a:txBody>
                    <a:bodyPr/>
                    <a:lstStyle/>
                    <a:p>
                      <a:r>
                        <a:rPr lang="en-US" dirty="0" smtClean="0"/>
                        <a:t>TYPE</a:t>
                      </a:r>
                      <a:endParaRPr lang="en-US" dirty="0"/>
                    </a:p>
                  </a:txBody>
                  <a:tcPr/>
                </a:tc>
                <a:tc>
                  <a:txBody>
                    <a:bodyPr/>
                    <a:lstStyle/>
                    <a:p>
                      <a:r>
                        <a:rPr lang="en-US" dirty="0" smtClean="0"/>
                        <a:t>MAX</a:t>
                      </a:r>
                      <a:endParaRPr lang="en-US" dirty="0"/>
                    </a:p>
                  </a:txBody>
                  <a:tcPr/>
                </a:tc>
                <a:tc>
                  <a:txBody>
                    <a:bodyPr/>
                    <a:lstStyle/>
                    <a:p>
                      <a:r>
                        <a:rPr lang="en-US" dirty="0" smtClean="0"/>
                        <a:t>UNIT</a:t>
                      </a:r>
                      <a:endParaRPr lang="en-US" dirty="0"/>
                    </a:p>
                  </a:txBody>
                  <a:tcPr/>
                </a:tc>
              </a:tr>
              <a:tr h="370840">
                <a:tc>
                  <a:txBody>
                    <a:bodyPr/>
                    <a:lstStyle/>
                    <a:p>
                      <a:r>
                        <a:rPr lang="en-US" dirty="0" smtClean="0"/>
                        <a:t>Operating Voltage </a:t>
                      </a:r>
                      <a:endParaRPr lang="en-US" dirty="0"/>
                    </a:p>
                  </a:txBody>
                  <a:tcPr/>
                </a:tc>
                <a:tc>
                  <a:txBody>
                    <a:bodyPr/>
                    <a:lstStyle/>
                    <a:p>
                      <a:r>
                        <a:rPr lang="en-US" dirty="0" smtClean="0"/>
                        <a:t>4.5</a:t>
                      </a:r>
                      <a:endParaRPr lang="en-US" dirty="0"/>
                    </a:p>
                  </a:txBody>
                  <a:tcPr/>
                </a:tc>
                <a:tc>
                  <a:txBody>
                    <a:bodyPr/>
                    <a:lstStyle/>
                    <a:p>
                      <a:r>
                        <a:rPr lang="en-US" dirty="0" smtClean="0"/>
                        <a:t>5</a:t>
                      </a:r>
                      <a:endParaRPr lang="en-US" dirty="0"/>
                    </a:p>
                  </a:txBody>
                  <a:tcPr/>
                </a:tc>
                <a:tc>
                  <a:txBody>
                    <a:bodyPr/>
                    <a:lstStyle/>
                    <a:p>
                      <a:r>
                        <a:rPr lang="en-US" dirty="0" smtClean="0"/>
                        <a:t>5.5</a:t>
                      </a:r>
                      <a:endParaRPr lang="en-US" dirty="0"/>
                    </a:p>
                  </a:txBody>
                  <a:tcPr/>
                </a:tc>
                <a:tc>
                  <a:txBody>
                    <a:bodyPr/>
                    <a:lstStyle/>
                    <a:p>
                      <a:r>
                        <a:rPr lang="en-US" dirty="0" smtClean="0"/>
                        <a:t>V</a:t>
                      </a:r>
                      <a:endParaRPr lang="en-US" dirty="0"/>
                    </a:p>
                  </a:txBody>
                  <a:tcPr/>
                </a:tc>
              </a:tr>
              <a:tr h="370840">
                <a:tc>
                  <a:txBody>
                    <a:bodyPr/>
                    <a:lstStyle/>
                    <a:p>
                      <a:r>
                        <a:rPr lang="en-US" dirty="0" smtClean="0"/>
                        <a:t>Quiescent Current</a:t>
                      </a:r>
                      <a:endParaRPr lang="en-US" dirty="0"/>
                    </a:p>
                  </a:txBody>
                  <a:tcPr/>
                </a:tc>
                <a:tc>
                  <a:txBody>
                    <a:bodyPr/>
                    <a:lstStyle/>
                    <a:p>
                      <a:r>
                        <a:rPr lang="en-US" dirty="0" smtClean="0"/>
                        <a:t>1.5</a:t>
                      </a:r>
                      <a:endParaRPr lang="en-US" dirty="0"/>
                    </a:p>
                  </a:txBody>
                  <a:tcPr/>
                </a:tc>
                <a:tc>
                  <a:txBody>
                    <a:bodyPr/>
                    <a:lstStyle/>
                    <a:p>
                      <a:r>
                        <a:rPr lang="en-US" dirty="0" smtClean="0"/>
                        <a:t>2</a:t>
                      </a:r>
                      <a:endParaRPr lang="en-US" dirty="0"/>
                    </a:p>
                  </a:txBody>
                  <a:tcPr/>
                </a:tc>
                <a:tc>
                  <a:txBody>
                    <a:bodyPr/>
                    <a:lstStyle/>
                    <a:p>
                      <a:r>
                        <a:rPr lang="en-US" dirty="0" smtClean="0"/>
                        <a:t>2.5</a:t>
                      </a:r>
                      <a:endParaRPr lang="en-US" dirty="0"/>
                    </a:p>
                  </a:txBody>
                  <a:tcPr/>
                </a:tc>
                <a:tc>
                  <a:txBody>
                    <a:bodyPr/>
                    <a:lstStyle/>
                    <a:p>
                      <a:r>
                        <a:rPr lang="en-US" dirty="0" err="1" smtClean="0"/>
                        <a:t>mA</a:t>
                      </a:r>
                      <a:endParaRPr lang="en-US" dirty="0"/>
                    </a:p>
                  </a:txBody>
                  <a:tcPr/>
                </a:tc>
              </a:tr>
              <a:tr h="370840">
                <a:tc>
                  <a:txBody>
                    <a:bodyPr/>
                    <a:lstStyle/>
                    <a:p>
                      <a:r>
                        <a:rPr lang="en-US" dirty="0" smtClean="0"/>
                        <a:t>Working Current</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c>
                  <a:txBody>
                    <a:bodyPr/>
                    <a:lstStyle/>
                    <a:p>
                      <a:r>
                        <a:rPr lang="en-US" dirty="0" smtClean="0"/>
                        <a:t>20</a:t>
                      </a:r>
                      <a:endParaRPr lang="en-US" dirty="0"/>
                    </a:p>
                  </a:txBody>
                  <a:tcPr/>
                </a:tc>
                <a:tc>
                  <a:txBody>
                    <a:bodyPr/>
                    <a:lstStyle/>
                    <a:p>
                      <a:r>
                        <a:rPr lang="en-US" dirty="0" err="1" smtClean="0"/>
                        <a:t>mA</a:t>
                      </a:r>
                      <a:endParaRPr lang="en-US" dirty="0"/>
                    </a:p>
                  </a:txBody>
                  <a:tcPr/>
                </a:tc>
              </a:tr>
              <a:tr h="370840">
                <a:tc>
                  <a:txBody>
                    <a:bodyPr/>
                    <a:lstStyle/>
                    <a:p>
                      <a:r>
                        <a:rPr lang="en-US" dirty="0" smtClean="0"/>
                        <a:t>Ultrasonic Frequency</a:t>
                      </a:r>
                      <a:endParaRPr lang="en-US" dirty="0"/>
                    </a:p>
                  </a:txBody>
                  <a:tcPr/>
                </a:tc>
                <a:tc>
                  <a:txBody>
                    <a:bodyPr/>
                    <a:lstStyle/>
                    <a:p>
                      <a:r>
                        <a:rPr lang="en-US" dirty="0" smtClean="0"/>
                        <a:t>-</a:t>
                      </a:r>
                      <a:endParaRPr lang="en-US" dirty="0"/>
                    </a:p>
                  </a:txBody>
                  <a:tcPr/>
                </a:tc>
                <a:tc>
                  <a:txBody>
                    <a:bodyPr/>
                    <a:lstStyle/>
                    <a:p>
                      <a:r>
                        <a:rPr lang="en-US" dirty="0" smtClean="0"/>
                        <a:t>40</a:t>
                      </a:r>
                      <a:endParaRPr lang="en-US" dirty="0"/>
                    </a:p>
                  </a:txBody>
                  <a:tcPr/>
                </a:tc>
                <a:tc>
                  <a:txBody>
                    <a:bodyPr/>
                    <a:lstStyle/>
                    <a:p>
                      <a:r>
                        <a:rPr lang="en-US" dirty="0" smtClean="0"/>
                        <a:t>-</a:t>
                      </a:r>
                      <a:endParaRPr lang="en-US" dirty="0"/>
                    </a:p>
                  </a:txBody>
                  <a:tcPr/>
                </a:tc>
                <a:tc>
                  <a:txBody>
                    <a:bodyPr/>
                    <a:lstStyle/>
                    <a:p>
                      <a:r>
                        <a:rPr lang="en-US" dirty="0" smtClean="0"/>
                        <a:t>kHz</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Of The Sensor</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timing diagram of HC-SR04 is shown. To start measurement, Trig of SR04 must receive a pulse of high(5V) and delay for a at least 10us, this will initiate the sensor will transmit out 8 cycle of ultrasonic burst at 40kHz and wait for the reflected ultrasonic burst.</a:t>
            </a:r>
          </a:p>
          <a:p>
            <a:r>
              <a:rPr lang="en-US" sz="2000" dirty="0" smtClean="0">
                <a:latin typeface="Times New Roman" pitchFamily="18" charset="0"/>
                <a:cs typeface="Times New Roman" pitchFamily="18" charset="0"/>
              </a:rPr>
              <a:t>When the sensor detects ultrasonic signals from receiver, it will set the Echo pin to high(5V) and delay for a period which proportion to distance. To obtain the distance, measure the width(Ton) of Echo pin.</a:t>
            </a:r>
          </a:p>
          <a:p>
            <a:endParaRPr lang="en-US"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52400" y="3962400"/>
            <a:ext cx="8991600" cy="2590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Arduino</a:t>
            </a:r>
            <a:r>
              <a:rPr lang="en-US" dirty="0" smtClean="0"/>
              <a:t> Uno</a:t>
            </a:r>
            <a:endParaRPr lang="en-US" dirty="0"/>
          </a:p>
        </p:txBody>
      </p:sp>
      <p:pic>
        <p:nvPicPr>
          <p:cNvPr id="4" name="Content Placeholder 3" descr="C-400-DEV-A000046-a.jpg"/>
          <p:cNvPicPr>
            <a:picLocks noGrp="1" noChangeAspect="1"/>
          </p:cNvPicPr>
          <p:nvPr>
            <p:ph idx="1"/>
          </p:nvPr>
        </p:nvPicPr>
        <p:blipFill>
          <a:blip r:embed="rId2"/>
          <a:stretch>
            <a:fillRect/>
          </a:stretch>
        </p:blipFill>
        <p:spPr>
          <a:xfrm>
            <a:off x="2309018" y="1600200"/>
            <a:ext cx="4525963" cy="452596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Arduino</a:t>
            </a:r>
            <a:r>
              <a:rPr lang="en-US" dirty="0" smtClean="0"/>
              <a:t> Uno</a:t>
            </a:r>
            <a:endParaRPr lang="en-US" dirty="0"/>
          </a:p>
        </p:txBody>
      </p:sp>
      <p:sp>
        <p:nvSpPr>
          <p:cNvPr id="6" name="Content Placeholder 5"/>
          <p:cNvSpPr>
            <a:spLocks noGrp="1"/>
          </p:cNvSpPr>
          <p:nvPr>
            <p:ph idx="1"/>
          </p:nvPr>
        </p:nvSpPr>
        <p:spPr/>
        <p:txBody>
          <a:bodyPr>
            <a:normAutofit/>
          </a:bodyPr>
          <a:lstStyle/>
          <a:p>
            <a:r>
              <a:rPr lang="en-US" sz="2200" b="1" dirty="0" err="1" smtClean="0">
                <a:latin typeface="Times New Roman" pitchFamily="18" charset="0"/>
                <a:cs typeface="Times New Roman" pitchFamily="18" charset="0"/>
              </a:rPr>
              <a:t>Arduino</a:t>
            </a:r>
            <a:r>
              <a:rPr lang="en-US" sz="2200" b="1" dirty="0" smtClean="0">
                <a:latin typeface="Times New Roman" pitchFamily="18" charset="0"/>
                <a:cs typeface="Times New Roman" pitchFamily="18" charset="0"/>
              </a:rPr>
              <a:t> Uno </a:t>
            </a:r>
            <a:r>
              <a:rPr lang="en-US" sz="2200" dirty="0" smtClean="0">
                <a:latin typeface="Times New Roman" pitchFamily="18" charset="0"/>
                <a:cs typeface="Times New Roman" pitchFamily="18" charset="0"/>
              </a:rPr>
              <a:t>is a microcontroller board based on the ATmega328P.</a:t>
            </a:r>
          </a:p>
          <a:p>
            <a:r>
              <a:rPr lang="en-US" sz="2200" dirty="0" smtClean="0">
                <a:latin typeface="Times New Roman" pitchFamily="18" charset="0"/>
                <a:cs typeface="Times New Roman" pitchFamily="18" charset="0"/>
              </a:rPr>
              <a:t>It has 14 digital input/output pins, 6 analog inputs, a 16 MHz quartz crystal, a USB connection, a power jack, an ICSP header and a reset button.</a:t>
            </a:r>
          </a:p>
          <a:p>
            <a:r>
              <a:rPr lang="en-US" sz="2200" dirty="0" smtClean="0">
                <a:latin typeface="Times New Roman" pitchFamily="18" charset="0"/>
                <a:cs typeface="Times New Roman" pitchFamily="18" charset="0"/>
              </a:rPr>
              <a:t>We can connect it to a computer with a USB cable or power a AC-to-DC adapter or battery to get started. </a:t>
            </a: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868</Words>
  <Application>Microsoft Office PowerPoint</Application>
  <PresentationFormat>On-screen Show (4:3)</PresentationFormat>
  <Paragraphs>112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Object Detection within a particular distance using Sonar Sensor with Arduino Uno</vt:lpstr>
      <vt:lpstr>Group Members</vt:lpstr>
      <vt:lpstr>Working Principle of Ultra Sonic Sensor</vt:lpstr>
      <vt:lpstr>HC-SR04 Sensor</vt:lpstr>
      <vt:lpstr>About the HC-SR04 Sensor</vt:lpstr>
      <vt:lpstr>Features of HC-SR04 Sensor</vt:lpstr>
      <vt:lpstr>Operation Of The Sensor</vt:lpstr>
      <vt:lpstr>Arduino Uno</vt:lpstr>
      <vt:lpstr>About Arduino Uno</vt:lpstr>
      <vt:lpstr>Arduino IDE Program</vt:lpstr>
      <vt:lpstr>Slide 11</vt:lpstr>
      <vt:lpstr>Block Diagram</vt:lpstr>
      <vt:lpstr>Applications</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within a particular distance using Sonar Sensor with Arduino Uno</dc:title>
  <dc:creator>Hasib</dc:creator>
  <cp:lastModifiedBy>Hasib</cp:lastModifiedBy>
  <cp:revision>18</cp:revision>
  <dcterms:created xsi:type="dcterms:W3CDTF">2006-08-16T00:00:00Z</dcterms:created>
  <dcterms:modified xsi:type="dcterms:W3CDTF">2019-04-15T17:21:44Z</dcterms:modified>
</cp:coreProperties>
</file>