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4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A8BC-9AB1-438C-A4AE-162DD97B543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90DE-AFA6-42D6-A5B9-C175C9FFBE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sj779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772400" cy="1470025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프로그램 설계방법론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기말고사 프로젝트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43108" y="3929066"/>
            <a:ext cx="6400800" cy="2181228"/>
          </a:xfrm>
        </p:spPr>
        <p:txBody>
          <a:bodyPr>
            <a:normAutofit fontScale="70000" lnSpcReduction="20000"/>
          </a:bodyPr>
          <a:lstStyle/>
          <a:p>
            <a:pPr algn="r"/>
            <a:endParaRPr lang="en-US" altLang="ko-KR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2014036035</a:t>
            </a:r>
          </a:p>
          <a:p>
            <a:pPr algn="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컴퓨터공학과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정수진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2"/>
              </a:rPr>
              <a:t>csj779@hanmail.net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010-4707-9413</a:t>
            </a:r>
          </a:p>
          <a:p>
            <a:pPr algn="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54;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4" y="71440"/>
            <a:ext cx="8966710" cy="5214948"/>
          </a:xfrm>
        </p:spPr>
      </p:pic>
      <p:sp>
        <p:nvSpPr>
          <p:cNvPr id="5" name="TextBox 4"/>
          <p:cNvSpPr txBox="1"/>
          <p:nvPr/>
        </p:nvSpPr>
        <p:spPr>
          <a:xfrm>
            <a:off x="1428728" y="5681979"/>
            <a:ext cx="641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Bookdata.dat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파일을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불러온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프로그램의 모습입니다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54;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6" y="71440"/>
            <a:ext cx="9087408" cy="5286388"/>
          </a:xfrm>
        </p:spPr>
      </p:pic>
      <p:sp>
        <p:nvSpPr>
          <p:cNvPr id="5" name="TextBox 4"/>
          <p:cNvSpPr txBox="1"/>
          <p:nvPr/>
        </p:nvSpPr>
        <p:spPr>
          <a:xfrm>
            <a:off x="1571604" y="5715016"/>
            <a:ext cx="596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임의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의 책 목록을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클릭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하면 다음과 같이 뜹니다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8;44;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857232"/>
            <a:ext cx="4500594" cy="3789974"/>
          </a:xfrm>
        </p:spPr>
      </p:pic>
      <p:sp>
        <p:nvSpPr>
          <p:cNvPr id="5" name="TextBox 4"/>
          <p:cNvSpPr txBox="1"/>
          <p:nvPr/>
        </p:nvSpPr>
        <p:spPr>
          <a:xfrm>
            <a:off x="949511" y="5253351"/>
            <a:ext cx="7268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다음 장부터 각 버튼의 실행화면을 확인하도록 하겠습니다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(^-^)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57;2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06033" cy="4929198"/>
          </a:xfrm>
        </p:spPr>
      </p:pic>
      <p:sp>
        <p:nvSpPr>
          <p:cNvPr id="5" name="TextBox 4"/>
          <p:cNvSpPr txBox="1"/>
          <p:nvPr/>
        </p:nvSpPr>
        <p:spPr>
          <a:xfrm>
            <a:off x="142844" y="5072074"/>
            <a:ext cx="9166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삽입버튼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새로운 책을 추가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하는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기능입니다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342900" indent="-342900"/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책의 장르에 맞게</a:t>
            </a:r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2000" b="1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이 겹치지 않도록 </a:t>
            </a:r>
            <a:endParaRPr lang="en-US" altLang="ko-KR" sz="2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책의 정보를 모두 입력해준 후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삽입 버튼을 누르면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7;57;3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1928826"/>
          </a:xfrm>
        </p:spPr>
      </p:pic>
      <p:sp>
        <p:nvSpPr>
          <p:cNvPr id="5" name="TextBox 4"/>
          <p:cNvSpPr txBox="1"/>
          <p:nvPr/>
        </p:nvSpPr>
        <p:spPr>
          <a:xfrm>
            <a:off x="107584" y="3741857"/>
            <a:ext cx="865974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다음과 같이 테이블의 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맨 아래 줄에 새로운 책이 등록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되었음을 확인할 수 있습니다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---&lt;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cf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&gt;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의 분류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-------------------------------------------------</a:t>
            </a: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A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인문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수필                                                              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G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에세이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소설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B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경제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경영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정치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사회                                                 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H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역사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문화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과학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자기계발                                                                 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I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여행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외국어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D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가정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생활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건강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요리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취미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스포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                      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     J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중고학습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정부간행물                                                              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K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만화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유아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아동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F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취업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수험서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컴퓨터                                                   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L –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종교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예술 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58;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8" y="285752"/>
            <a:ext cx="8939446" cy="3857628"/>
          </a:xfrm>
        </p:spPr>
      </p:pic>
      <p:sp>
        <p:nvSpPr>
          <p:cNvPr id="5" name="TextBox 4"/>
          <p:cNvSpPr txBox="1"/>
          <p:nvPr/>
        </p:nvSpPr>
        <p:spPr>
          <a:xfrm>
            <a:off x="357158" y="4500570"/>
            <a:ext cx="694933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책의 고유번호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이므로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겹치게 입력되어선 안됩니다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따라서 위와 같이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C-0008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인 책이 있음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에도 불구하고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C-0008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인 책을 새로 등록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하려고 하면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중복 에러 메시지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를 보여주고</a:t>
            </a:r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재입력을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받습니다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58;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24007"/>
            <a:ext cx="9001156" cy="5190943"/>
          </a:xfrm>
        </p:spPr>
      </p:pic>
      <p:sp>
        <p:nvSpPr>
          <p:cNvPr id="5" name="TextBox 4"/>
          <p:cNvSpPr txBox="1"/>
          <p:nvPr/>
        </p:nvSpPr>
        <p:spPr>
          <a:xfrm>
            <a:off x="500034" y="5286389"/>
            <a:ext cx="6000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삭제 버튼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삭제하고자 하는 책을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테이블에서 클릭하고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삭제 버튼을 누르면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내용 개체 틀 3" descr="2015-06-14 17;59;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8" y="28576"/>
            <a:ext cx="9115424" cy="5307134"/>
          </a:xfrm>
        </p:spPr>
      </p:pic>
      <p:sp>
        <p:nvSpPr>
          <p:cNvPr id="5" name="TextBox 4"/>
          <p:cNvSpPr txBox="1"/>
          <p:nvPr/>
        </p:nvSpPr>
        <p:spPr>
          <a:xfrm>
            <a:off x="571472" y="5681979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삭제되었음을 확인할 수 있습니다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^^ 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59;3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80" y="57152"/>
            <a:ext cx="8944004" cy="5143512"/>
          </a:xfrm>
        </p:spPr>
      </p:pic>
      <p:sp>
        <p:nvSpPr>
          <p:cNvPr id="5" name="TextBox 4"/>
          <p:cNvSpPr txBox="1"/>
          <p:nvPr/>
        </p:nvSpPr>
        <p:spPr>
          <a:xfrm>
            <a:off x="214282" y="5401591"/>
            <a:ext cx="5937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수정 버튼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수정하고자 하는 책을 테이블에서 클릭하면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그림과 같이 오른쪽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텍스트 필드가 자동으로 채워집니다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8;00;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428604"/>
            <a:ext cx="2571768" cy="5913981"/>
          </a:xfrm>
        </p:spPr>
      </p:pic>
      <p:sp>
        <p:nvSpPr>
          <p:cNvPr id="5" name="TextBox 4"/>
          <p:cNvSpPr txBox="1"/>
          <p:nvPr/>
        </p:nvSpPr>
        <p:spPr>
          <a:xfrm>
            <a:off x="4286248" y="2502282"/>
            <a:ext cx="42290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다음과 같이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자신이 수정하고자 하는 내용대로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입력을 마친 후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(^^) </a:t>
            </a:r>
          </a:p>
          <a:p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수정 버튼을 클릭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하면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!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목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17747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제목 및 개요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프로그램 동작화면과 간단한 설명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구현 클래스 별 구성표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평가항목별 개인 의견 제시 표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8;28;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714356"/>
            <a:ext cx="8817871" cy="4000528"/>
          </a:xfrm>
        </p:spPr>
      </p:pic>
      <p:sp>
        <p:nvSpPr>
          <p:cNvPr id="5" name="TextBox 4"/>
          <p:cNvSpPr txBox="1"/>
          <p:nvPr/>
        </p:nvSpPr>
        <p:spPr>
          <a:xfrm>
            <a:off x="1423165" y="5202808"/>
            <a:ext cx="598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수정이 완료되었음을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확인할 수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^^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8;29;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0" y="85728"/>
            <a:ext cx="8787664" cy="5072074"/>
          </a:xfrm>
        </p:spPr>
      </p:pic>
      <p:sp>
        <p:nvSpPr>
          <p:cNvPr id="5" name="TextBox 4"/>
          <p:cNvSpPr txBox="1"/>
          <p:nvPr/>
        </p:nvSpPr>
        <p:spPr>
          <a:xfrm>
            <a:off x="714348" y="5352178"/>
            <a:ext cx="7237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(4)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검색 버튼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검색하고자 하는 내용이 </a:t>
            </a:r>
            <a:r>
              <a:rPr lang="en-US" altLang="ko-KR" sz="20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이면 </a:t>
            </a:r>
            <a:r>
              <a:rPr lang="en-US" altLang="ko-KR" sz="20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을 입력 후 검색 버튼을 누르면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검색이 되고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8;29;4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2" y="136483"/>
            <a:ext cx="5715040" cy="3292517"/>
          </a:xfrm>
        </p:spPr>
      </p:pic>
      <p:pic>
        <p:nvPicPr>
          <p:cNvPr id="5" name="그림 4" descr="2015-06-14 18;30;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292"/>
            <a:ext cx="5786446" cy="3345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6446" y="1928802"/>
            <a:ext cx="35719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제목을 검색하고 싶다면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위 그림과 같이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인기도를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검색하고 싶다면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아래 그림과 같이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자신이 원하는 내용을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입력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한 후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검색 버튼을 클릭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하여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검색하면 됩니다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^^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8;30;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6" y="57122"/>
            <a:ext cx="9080818" cy="4872076"/>
          </a:xfrm>
        </p:spPr>
      </p:pic>
      <p:sp>
        <p:nvSpPr>
          <p:cNvPr id="5" name="TextBox 4"/>
          <p:cNvSpPr txBox="1"/>
          <p:nvPr/>
        </p:nvSpPr>
        <p:spPr>
          <a:xfrm>
            <a:off x="642910" y="5072074"/>
            <a:ext cx="7638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(5)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필드 초기화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필드 초기화 버튼은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테이블에서 원하는 값을 클릭 후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다른 것을 텍스트 필드에 입력하고 싶을 때 일일이 지우기가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번거로우므로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만든 버튼입니다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필드 초기화 버튼을 딱 누르면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8;30;4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4" y="42864"/>
            <a:ext cx="8910400" cy="5172086"/>
          </a:xfrm>
        </p:spPr>
      </p:pic>
      <p:sp>
        <p:nvSpPr>
          <p:cNvPr id="5" name="TextBox 4"/>
          <p:cNvSpPr txBox="1"/>
          <p:nvPr/>
        </p:nvSpPr>
        <p:spPr>
          <a:xfrm>
            <a:off x="1571604" y="5429264"/>
            <a:ext cx="5767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텍스트 필드가 깨끗이 초기화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되므로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바로 다른 작업을 하실 수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(^^) 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 descr="2015-06-14 18;32;04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924" t="5342" r="48232" b="37681"/>
          <a:stretch>
            <a:fillRect/>
          </a:stretch>
        </p:blipFill>
        <p:spPr>
          <a:xfrm>
            <a:off x="142844" y="214290"/>
            <a:ext cx="3071834" cy="2808534"/>
          </a:xfrm>
        </p:spPr>
      </p:pic>
      <p:pic>
        <p:nvPicPr>
          <p:cNvPr id="7" name="그림 6" descr="2015-06-14 18;32;22.PNG"/>
          <p:cNvPicPr>
            <a:picLocks noChangeAspect="1"/>
          </p:cNvPicPr>
          <p:nvPr/>
        </p:nvPicPr>
        <p:blipFill>
          <a:blip r:embed="rId3"/>
          <a:srcRect l="18562" t="4647" r="51121" b="36482"/>
          <a:stretch>
            <a:fillRect/>
          </a:stretch>
        </p:blipFill>
        <p:spPr>
          <a:xfrm>
            <a:off x="3286116" y="285728"/>
            <a:ext cx="2500330" cy="2714644"/>
          </a:xfrm>
          <a:prstGeom prst="rect">
            <a:avLst/>
          </a:prstGeom>
        </p:spPr>
      </p:pic>
      <p:pic>
        <p:nvPicPr>
          <p:cNvPr id="8" name="그림 7" descr="2015-06-14 18;32;41.PNG"/>
          <p:cNvPicPr>
            <a:picLocks noChangeAspect="1"/>
          </p:cNvPicPr>
          <p:nvPr/>
        </p:nvPicPr>
        <p:blipFill>
          <a:blip r:embed="rId4"/>
          <a:srcRect l="18750" t="3889" r="49218" b="45808"/>
          <a:stretch>
            <a:fillRect/>
          </a:stretch>
        </p:blipFill>
        <p:spPr>
          <a:xfrm>
            <a:off x="6000760" y="357166"/>
            <a:ext cx="2928958" cy="257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224" y="3571876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(6)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재고관리 버튼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재고관리 버튼을 누르면 다음과 같이 생긴 팝업 창이 뜹니다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재고관리를 하고자 하는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책을 선택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marL="342900" indent="-342900"/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2.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입고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판매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반품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메뉴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중에 원하는 것을 고르고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marL="342900" indent="-342900"/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3. 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권수를 입력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하고 확인을 누르면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 페이지의 모습과 같이 작동이 됩니다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8;32;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2500306"/>
            <a:ext cx="8963371" cy="1928826"/>
          </a:xfrm>
        </p:spPr>
      </p:pic>
      <p:pic>
        <p:nvPicPr>
          <p:cNvPr id="5" name="그림 4" descr="2015-06-14 18;31;23.PNG"/>
          <p:cNvPicPr>
            <a:picLocks noChangeAspect="1"/>
          </p:cNvPicPr>
          <p:nvPr/>
        </p:nvPicPr>
        <p:blipFill>
          <a:blip r:embed="rId3"/>
          <a:srcRect t="4063" r="21094" b="55404"/>
          <a:stretch>
            <a:fillRect/>
          </a:stretch>
        </p:blipFill>
        <p:spPr>
          <a:xfrm>
            <a:off x="0" y="0"/>
            <a:ext cx="8858280" cy="2214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48" y="4929198"/>
            <a:ext cx="77219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(ex.1)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죽음이란 무엇인가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입고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– 10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권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’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을 선택했을 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책의 </a:t>
            </a:r>
            <a:r>
              <a:rPr lang="ko-KR" altLang="en-US" sz="2200" b="1" dirty="0" smtClean="0">
                <a:latin typeface="나눔바른고딕" pitchFamily="50" charset="-127"/>
                <a:ea typeface="나눔바른고딕" pitchFamily="50" charset="-127"/>
              </a:rPr>
              <a:t>현재수량이 </a:t>
            </a:r>
            <a:r>
              <a:rPr lang="en-US" altLang="ko-KR" sz="2200" b="1" dirty="0" smtClean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200" b="1" dirty="0" smtClean="0">
                <a:latin typeface="나눔바른고딕" pitchFamily="50" charset="-127"/>
                <a:ea typeface="나눔바른고딕" pitchFamily="50" charset="-127"/>
              </a:rPr>
              <a:t>권 증가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했음을 확인할 수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8;33;23.PNG"/>
          <p:cNvPicPr>
            <a:picLocks noGrp="1" noChangeAspect="1"/>
          </p:cNvPicPr>
          <p:nvPr>
            <p:ph idx="1"/>
          </p:nvPr>
        </p:nvPicPr>
        <p:blipFill>
          <a:blip r:embed="rId2"/>
          <a:srcRect l="26316" t="27064" r="45264" b="36851"/>
          <a:stretch>
            <a:fillRect/>
          </a:stretch>
        </p:blipFill>
        <p:spPr>
          <a:xfrm>
            <a:off x="428596" y="928670"/>
            <a:ext cx="2989680" cy="2214578"/>
          </a:xfrm>
        </p:spPr>
      </p:pic>
      <p:pic>
        <p:nvPicPr>
          <p:cNvPr id="5" name="그림 4" descr="2015-06-14 18;32;55.PNG"/>
          <p:cNvPicPr>
            <a:picLocks noChangeAspect="1"/>
          </p:cNvPicPr>
          <p:nvPr/>
        </p:nvPicPr>
        <p:blipFill>
          <a:blip r:embed="rId3"/>
          <a:srcRect t="14704" b="37508"/>
          <a:stretch>
            <a:fillRect/>
          </a:stretch>
        </p:blipFill>
        <p:spPr>
          <a:xfrm>
            <a:off x="71406" y="3357562"/>
            <a:ext cx="9030961" cy="928694"/>
          </a:xfrm>
          <a:prstGeom prst="rect">
            <a:avLst/>
          </a:prstGeom>
        </p:spPr>
      </p:pic>
      <p:pic>
        <p:nvPicPr>
          <p:cNvPr id="6" name="그림 5" descr="2015-06-14 18;33;39.PNG"/>
          <p:cNvPicPr>
            <a:picLocks noChangeAspect="1"/>
          </p:cNvPicPr>
          <p:nvPr/>
        </p:nvPicPr>
        <p:blipFill>
          <a:blip r:embed="rId4"/>
          <a:srcRect l="962" t="17396" b="42014"/>
          <a:stretch>
            <a:fillRect/>
          </a:stretch>
        </p:blipFill>
        <p:spPr>
          <a:xfrm>
            <a:off x="137741" y="4714884"/>
            <a:ext cx="8934853" cy="1214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6182" y="1214422"/>
            <a:ext cx="511550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(ex.2)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부자의 그릇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판매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– 10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권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’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을 선택 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현재수량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-10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권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판매수량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+10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권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 됨을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확인할 수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8;34;01.PNG"/>
          <p:cNvPicPr>
            <a:picLocks noGrp="1" noChangeAspect="1"/>
          </p:cNvPicPr>
          <p:nvPr>
            <p:ph idx="1"/>
          </p:nvPr>
        </p:nvPicPr>
        <p:blipFill>
          <a:blip r:embed="rId2"/>
          <a:srcRect l="21774" t="947" r="53528" b="69063"/>
          <a:stretch>
            <a:fillRect/>
          </a:stretch>
        </p:blipFill>
        <p:spPr>
          <a:xfrm>
            <a:off x="214282" y="785794"/>
            <a:ext cx="3158311" cy="2143140"/>
          </a:xfrm>
        </p:spPr>
      </p:pic>
      <p:pic>
        <p:nvPicPr>
          <p:cNvPr id="5" name="그림 4" descr="2015-06-14 18;34;17.PNG"/>
          <p:cNvPicPr>
            <a:picLocks noChangeAspect="1"/>
          </p:cNvPicPr>
          <p:nvPr/>
        </p:nvPicPr>
        <p:blipFill>
          <a:blip r:embed="rId3"/>
          <a:srcRect t="16789" r="1875" b="27248"/>
          <a:stretch>
            <a:fillRect/>
          </a:stretch>
        </p:blipFill>
        <p:spPr>
          <a:xfrm>
            <a:off x="142844" y="4857760"/>
            <a:ext cx="8786842" cy="1428760"/>
          </a:xfrm>
          <a:prstGeom prst="rect">
            <a:avLst/>
          </a:prstGeom>
        </p:spPr>
      </p:pic>
      <p:pic>
        <p:nvPicPr>
          <p:cNvPr id="6" name="그림 5" descr="2015-06-14 18;32;55.PNG"/>
          <p:cNvPicPr>
            <a:picLocks noChangeAspect="1"/>
          </p:cNvPicPr>
          <p:nvPr/>
        </p:nvPicPr>
        <p:blipFill>
          <a:blip r:embed="rId4"/>
          <a:srcRect t="14704" b="37508"/>
          <a:stretch>
            <a:fillRect/>
          </a:stretch>
        </p:blipFill>
        <p:spPr>
          <a:xfrm>
            <a:off x="71406" y="3286124"/>
            <a:ext cx="9030961" cy="1143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0430" y="1357298"/>
            <a:ext cx="56909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(ex.3)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책 손상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등의 이유로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반품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을 하게 될 경우엔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 반품을 하면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책의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현재 수량만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-11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권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됨을 확인할 수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8;35;04.PNG"/>
          <p:cNvPicPr>
            <a:picLocks noGrp="1" noChangeAspect="1"/>
          </p:cNvPicPr>
          <p:nvPr>
            <p:ph idx="1"/>
          </p:nvPr>
        </p:nvPicPr>
        <p:blipFill>
          <a:blip r:embed="rId2"/>
          <a:srcRect r="3804" b="25815"/>
          <a:stretch>
            <a:fillRect/>
          </a:stretch>
        </p:blipFill>
        <p:spPr>
          <a:xfrm>
            <a:off x="214282" y="214289"/>
            <a:ext cx="8715436" cy="4429157"/>
          </a:xfrm>
        </p:spPr>
      </p:pic>
      <p:sp>
        <p:nvSpPr>
          <p:cNvPr id="5" name="TextBox 4"/>
          <p:cNvSpPr txBox="1"/>
          <p:nvPr/>
        </p:nvSpPr>
        <p:spPr>
          <a:xfrm>
            <a:off x="571472" y="4943315"/>
            <a:ext cx="7899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(7)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우리서점 매출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Top 5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확인하기 버튼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매출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Top5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버튼을 클릭하면 다음과 같이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팝업 창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 뜨면서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판매 수량이 제일 높은 </a:t>
            </a:r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1~5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위 책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의 이름과 판매 수량을 확인할 수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제목 및 개요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86320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제목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도서관리 프로그램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개요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실제 서점에서 책들을 관리할 때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보다 편리하게 관리할 수 있도록 만든 </a:t>
            </a:r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   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프로그램이며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도서목록 관리와 더불어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입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출고 및 매출현황까지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           확인할 수 있도록 제작하였습니다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내용 개체 틀 11" descr="2015-06-14 19;16;30.PNG"/>
          <p:cNvPicPr>
            <a:picLocks noGrp="1" noChangeAspect="1"/>
          </p:cNvPicPr>
          <p:nvPr>
            <p:ph idx="1"/>
          </p:nvPr>
        </p:nvPicPr>
        <p:blipFill>
          <a:blip r:embed="rId2"/>
          <a:srcRect r="38311" b="28972"/>
          <a:stretch>
            <a:fillRect/>
          </a:stretch>
        </p:blipFill>
        <p:spPr>
          <a:xfrm>
            <a:off x="571472" y="131124"/>
            <a:ext cx="7858180" cy="4798074"/>
          </a:xfrm>
        </p:spPr>
      </p:pic>
      <p:sp>
        <p:nvSpPr>
          <p:cNvPr id="13" name="TextBox 12"/>
          <p:cNvSpPr txBox="1"/>
          <p:nvPr/>
        </p:nvSpPr>
        <p:spPr>
          <a:xfrm>
            <a:off x="523593" y="5220314"/>
            <a:ext cx="8220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도서관리의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변경 사항을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저장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하고 싶다면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상단 메뉴 바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ko-KR" altLang="en-US" sz="2400" b="1" u="sng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u="sng" dirty="0" smtClean="0">
                <a:latin typeface="나눔바른고딕" pitchFamily="50" charset="-127"/>
                <a:ea typeface="나눔바른고딕" pitchFamily="50" charset="-127"/>
              </a:rPr>
              <a:t>File – Save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를 클릭하면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bookdata.dat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파일에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그 내용이 모두 저장되며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원할 때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u="sng" dirty="0" smtClean="0">
                <a:latin typeface="나눔바른고딕" pitchFamily="50" charset="-127"/>
                <a:ea typeface="나눔바른고딕" pitchFamily="50" charset="-127"/>
              </a:rPr>
              <a:t>Load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버튼을 클릭하여 </a:t>
            </a:r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불러올 수 있습니다</a:t>
            </a:r>
            <a:r>
              <a:rPr lang="en-US" altLang="ko-KR" sz="2000" b="1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9;16;44.PNG"/>
          <p:cNvPicPr>
            <a:picLocks noGrp="1" noChangeAspect="1"/>
          </p:cNvPicPr>
          <p:nvPr>
            <p:ph idx="1"/>
          </p:nvPr>
        </p:nvPicPr>
        <p:blipFill>
          <a:blip r:embed="rId2"/>
          <a:srcRect r="32786" b="22659"/>
          <a:stretch>
            <a:fillRect/>
          </a:stretch>
        </p:blipFill>
        <p:spPr>
          <a:xfrm>
            <a:off x="500034" y="142852"/>
            <a:ext cx="8072494" cy="4786346"/>
          </a:xfrm>
        </p:spPr>
      </p:pic>
      <p:sp>
        <p:nvSpPr>
          <p:cNvPr id="5" name="TextBox 4"/>
          <p:cNvSpPr txBox="1"/>
          <p:nvPr/>
        </p:nvSpPr>
        <p:spPr>
          <a:xfrm>
            <a:off x="1142976" y="5302765"/>
            <a:ext cx="7077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프로그램을 종료하고 싶을 땐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상단 메뉴 바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u="sng" dirty="0" smtClean="0">
                <a:latin typeface="나눔바른고딕" pitchFamily="50" charset="-127"/>
                <a:ea typeface="나눔바른고딕" pitchFamily="50" charset="-127"/>
              </a:rPr>
              <a:t>System – Exit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버튼을 클릭하면 종료가 됩니다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구현 클래스 별 구성표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342928" y="139952"/>
          <a:ext cx="8229600" cy="65037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784"/>
                <a:gridCol w="6400816"/>
              </a:tblGrid>
              <a:tr h="485134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BookInfo</a:t>
                      </a:r>
                      <a:endParaRPr lang="ko-KR" altLang="en-US" sz="2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생성자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55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2.  Insert 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inserting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r>
                        <a:rPr lang="ko-KR" altLang="en-US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550984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3. Delete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deleting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endParaRPr lang="en-US" altLang="ko-KR" sz="2000" baseline="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55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4. Search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searchData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55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5. Save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saving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55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6. Load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loading </a:t>
                      </a:r>
                      <a:r>
                        <a:rPr lang="ko-KR" altLang="en-US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55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7. Update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updating,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update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r>
                        <a:rPr lang="ko-KR" altLang="en-US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962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8.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MainForm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생성자</a:t>
                      </a:r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createMenu</a:t>
                      </a:r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Select ,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actionPerformed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showtop5, managing, </a:t>
                      </a:r>
                    </a:p>
                    <a:p>
                      <a:pPr latinLnBrk="1"/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actionPerformed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focusgained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focusLost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962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9. </a:t>
                      </a:r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MenuAction</a:t>
                      </a:r>
                      <a:endParaRPr lang="en-US" altLang="ko-KR" sz="2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Listener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actionPerformed</a:t>
                      </a:r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67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10. </a:t>
                      </a:r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LoginView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placeLoginPanel</a:t>
                      </a:r>
                      <a:r>
                        <a:rPr lang="en-US" altLang="ko-KR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isLoginCheck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actionPerformed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showFrameTest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en-US" altLang="ko-KR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isLogin</a:t>
                      </a:r>
                      <a:r>
                        <a:rPr lang="en-US" altLang="ko-KR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메소드</a:t>
                      </a:r>
                      <a:r>
                        <a:rPr lang="ko-KR" altLang="en-US" sz="2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BookInfo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책의 정보들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담아주는 틀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입니다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  <p:pic>
        <p:nvPicPr>
          <p:cNvPr id="4" name="그림 3" descr="2015-06-14 22;48;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643050"/>
            <a:ext cx="3571900" cy="2221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Insert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7758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inserting() :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텍스트 필드로부터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책의 정보를 받아와서                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ArrayList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add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시키고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각각의 정보를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data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배열에 저장해서 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tableModel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에도 추가하는 역할을 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2;49;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714488"/>
            <a:ext cx="649799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Delete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deleting() :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삭제하고자 하는 줄의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   row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와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가져와서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해당 코드의 존재 유무를 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searchData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통해서 확인합니다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값이 있다면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받아와서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에서도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에서도 그 값들을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모두 삭제해줍니다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 Update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3000" b="1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updating() : </a:t>
            </a:r>
          </a:p>
          <a:p>
            <a:endParaRPr lang="en-US" altLang="ko-KR" sz="9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텍스트 필드에 있는 </a:t>
            </a:r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BookInfo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t_isbn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,…)</a:t>
            </a: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들을 </a:t>
            </a:r>
            <a:endParaRPr lang="en-US" altLang="ko-KR" sz="3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String </a:t>
            </a: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타입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,…)</a:t>
            </a: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으로 저장해오고 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수정이 되더라도 </a:t>
            </a:r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은 중복되면 안되므로</a:t>
            </a:r>
            <a:endParaRPr lang="en-US" altLang="ko-KR" sz="3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중복검사를 해주고 통과하면</a:t>
            </a:r>
            <a:endParaRPr lang="en-US" altLang="ko-KR" sz="3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update() </a:t>
            </a:r>
            <a:r>
              <a:rPr lang="ko-KR" altLang="en-US" sz="3000" b="1" dirty="0" err="1" smtClean="0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3000" b="1" dirty="0" smtClean="0">
                <a:latin typeface="나눔바른고딕" pitchFamily="50" charset="-127"/>
                <a:ea typeface="나눔바른고딕" pitchFamily="50" charset="-127"/>
              </a:rPr>
              <a:t> 불러주는 역할을 합니다</a:t>
            </a:r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3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2;59;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9" y="1357298"/>
            <a:ext cx="735808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 Update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00240"/>
            <a:ext cx="8686800" cy="4543444"/>
          </a:xfrm>
        </p:spPr>
        <p:txBody>
          <a:bodyPr/>
          <a:lstStyle/>
          <a:p>
            <a:r>
              <a:rPr lang="ko-KR" altLang="en-US" b="1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update()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 수정할 줄의 데이터를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list.set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 ,)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을 통해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 모두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바꿔주고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에도 반영시키는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역할을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5.Search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70" y="1457324"/>
            <a:ext cx="9144000" cy="490063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 변수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생성자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s_isbn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,…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에 저장된 것은 텍스트 필드 값이고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ArrayList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를 돌면서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list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안의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,…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s_isbn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,…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를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다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비교해주고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모두 같으면 초기화된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에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addRow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해서 보여주는 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 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3;07;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357298"/>
            <a:ext cx="644932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229600" cy="1571628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프로그램 동작화면과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간단한 설명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5. Search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searchData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() :</a:t>
            </a:r>
          </a:p>
          <a:p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해당 코드의 존재 여부를 확인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할 때 쓰이는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메소드로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만약 존재한다면 그 책이 속해있는 줄의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index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번호를 내주고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없으면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-1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내주는 역할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 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(Insert , Delete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클래스 등에서 쓰임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6. Save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14882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saving() : 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ArrayList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전체를 돌면서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BookInfo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요소들을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다 저장하고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out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을 통해 그 것들을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book.dat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에 쓰는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  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3;13;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428736"/>
            <a:ext cx="6487431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7. Load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>
              <a:buNone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loading() : book.dat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에 있는 것들을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객체 그 자체로 읽어와서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Arraylist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에 추가하고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table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에도 추가하는 역할을 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 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3;16;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357298"/>
            <a:ext cx="640169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en-US" altLang="ko-KR" dirty="0" err="1" smtClean="0"/>
              <a:t>MainForm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8632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6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600" b="1" dirty="0" err="1" smtClean="0">
                <a:latin typeface="나눔바른고딕" pitchFamily="50" charset="-127"/>
                <a:ea typeface="나눔바른고딕" pitchFamily="50" charset="-127"/>
              </a:rPr>
              <a:t>BookInfo</a:t>
            </a:r>
            <a:r>
              <a:rPr lang="ko-KR" altLang="en-US" sz="26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600" b="1" dirty="0" smtClean="0">
                <a:latin typeface="나눔바른고딕" pitchFamily="50" charset="-127"/>
                <a:ea typeface="나눔바른고딕" pitchFamily="50" charset="-127"/>
              </a:rPr>
              <a:t>각각들을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담을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titles[]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sz="2600" b="1" dirty="0" err="1" smtClean="0">
                <a:latin typeface="나눔바른고딕" pitchFamily="50" charset="-127"/>
                <a:ea typeface="나눔바른고딕" pitchFamily="50" charset="-127"/>
              </a:rPr>
              <a:t>BookInfo</a:t>
            </a:r>
            <a:r>
              <a:rPr lang="ko-KR" altLang="en-US" sz="2600" b="1" dirty="0" smtClean="0">
                <a:latin typeface="나눔바른고딕" pitchFamily="50" charset="-127"/>
                <a:ea typeface="나눔바른고딕" pitchFamily="50" charset="-127"/>
              </a:rPr>
              <a:t>를 담을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object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배열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data[] </a:t>
            </a:r>
            <a:r>
              <a:rPr lang="ko-KR" altLang="en-US" sz="2600" dirty="0" smtClean="0">
                <a:latin typeface="나눔바른고딕" pitchFamily="50" charset="-127"/>
                <a:ea typeface="나눔바른고딕" pitchFamily="50" charset="-127"/>
              </a:rPr>
              <a:t>등의 변수가 있습니다</a:t>
            </a:r>
            <a:r>
              <a:rPr lang="en-US" altLang="ko-KR" sz="2600" dirty="0" smtClean="0">
                <a:latin typeface="나눔바른고딕" pitchFamily="50" charset="-127"/>
                <a:ea typeface="나눔바른고딕" pitchFamily="50" charset="-127"/>
              </a:rPr>
              <a:t>.  </a:t>
            </a:r>
            <a:endParaRPr lang="ko-KR" altLang="en-US" sz="2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3;22;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00240"/>
            <a:ext cx="8643966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86320"/>
          </a:xfrm>
        </p:spPr>
        <p:txBody>
          <a:bodyPr/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생성자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frame, panel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등과 더불어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각 버튼들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텍스트필드들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테이블 등을 만들고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버튼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리스너와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텍스트 포커스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리스너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등등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전체적인 프레임을 구성하는 역할을 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MainForm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86320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1" dirty="0" err="1" smtClean="0">
                <a:latin typeface="나눔바른고딕" pitchFamily="50" charset="-127"/>
                <a:ea typeface="나눔바른고딕" pitchFamily="50" charset="-127"/>
              </a:rPr>
              <a:t>createMenu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프로그램 상단의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메뉴 바를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 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해주는 역할을 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(File-Load, File-Save, System-Exit ) </a:t>
            </a:r>
          </a:p>
          <a:p>
            <a:pPr marL="514350" indent="-514350">
              <a:buNone/>
            </a:pPr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2)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Select()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테이블에서 특정 줄을 선택했을 때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그 줄에 있는 </a:t>
            </a:r>
            <a:r>
              <a:rPr lang="en-US" altLang="ko-KR" sz="2400" b="1" dirty="0" err="1" smtClean="0">
                <a:latin typeface="나눔바른고딕" pitchFamily="50" charset="-127"/>
                <a:ea typeface="나눔바른고딕" pitchFamily="50" charset="-127"/>
              </a:rPr>
              <a:t>BookInfo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들을 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                      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텍스트필드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창에 다 불러오는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역할을 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MainForm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actionPerformed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1)</a:t>
            </a:r>
          </a:p>
          <a:p>
            <a:pPr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테이블에서 선택된 줄의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index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번호를 알려주고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각각의 버튼을 눌렀을 때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if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문을 통해서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각각 다른 상황으로 이끌어주는 역할을 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4) showtop5() </a:t>
            </a: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매출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1-5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위인 책을 확인하기 위해 판매량 데이터를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오름차순으로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정렬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하여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매출 순위를 보여주는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역할을 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MainForm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5) managing() : </a:t>
            </a: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재고관리 버튼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을 누르면 실행되는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메소드로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b="1" dirty="0" err="1" smtClean="0">
                <a:latin typeface="나눔바른고딕" pitchFamily="50" charset="-127"/>
                <a:ea typeface="나눔바른고딕" pitchFamily="50" charset="-127"/>
              </a:rPr>
              <a:t>콤보박스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통해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실행 메뉴를 선택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하게 하고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ok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버튼을 누르면 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6)</a:t>
            </a:r>
            <a:r>
              <a:rPr lang="ko-KR" altLang="en-US" sz="2800" b="1" dirty="0" err="1" smtClean="0">
                <a:latin typeface="나눔바른고딕" pitchFamily="50" charset="-127"/>
                <a:ea typeface="나눔바른고딕" pitchFamily="50" charset="-127"/>
              </a:rPr>
              <a:t>메소드가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 실행되게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해줍니다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MainForm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19224"/>
            <a:ext cx="8686800" cy="4757758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6)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actionPerformed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2) : </a:t>
            </a: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5) 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도서선택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box,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메뉴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box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에서 선택된 것들을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가져와서 각각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index,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ch_menu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 저장을 하고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           입고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-&gt;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현재수량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+a 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           판매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-&gt;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현재수량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–a,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판매수량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+a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           반품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-&gt;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현재수량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-a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해준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후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    바뀐 정보로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list.set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을 해주는 역할을 합니다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MainForm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메인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600200"/>
            <a:ext cx="8686800" cy="4686320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7) </a:t>
            </a:r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Focusgained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각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텍스트 필드가 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focus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를 얻으면 </a:t>
            </a:r>
            <a:endParaRPr lang="en-US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텍스트 필드 창의 색깔을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변화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시켜주는 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8)</a:t>
            </a:r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FocusLost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각 텍스트 필드가 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focus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를 잃으면 </a:t>
            </a:r>
            <a:endParaRPr lang="en-US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텍스트 필드 창의 색깔을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원래대로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되돌려주는 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MainForm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7;17;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810" y="1199573"/>
            <a:ext cx="4758449" cy="4229691"/>
          </a:xfrm>
        </p:spPr>
      </p:pic>
      <p:sp>
        <p:nvSpPr>
          <p:cNvPr id="5" name="TextBox 4"/>
          <p:cNvSpPr txBox="1"/>
          <p:nvPr/>
        </p:nvSpPr>
        <p:spPr>
          <a:xfrm>
            <a:off x="71406" y="2090030"/>
            <a:ext cx="69294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itchFamily="50" charset="-127"/>
                <a:ea typeface="나눔바른고딕" pitchFamily="50" charset="-127"/>
              </a:rPr>
              <a:t>실행 전 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로그인</a:t>
            </a:r>
            <a:endParaRPr lang="en-US" altLang="ko-KR" sz="3200" b="1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도서관리 및 입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출고는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남이 함부로 사용하면 안되므로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실행 전 로그인 시스템을 만들었습니다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9.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MenuActionListener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686320"/>
          </a:xfrm>
        </p:spPr>
        <p:txBody>
          <a:bodyPr/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actionPerformed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3) :</a:t>
            </a:r>
          </a:p>
          <a:p>
            <a:pPr marL="514350" indent="-514350">
              <a:buNone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메뉴 바에 있는 기능인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load, exit, save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각각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클릭되면 각각 어떤 기능이 실행되게 </a:t>
            </a:r>
            <a:endParaRPr lang="en-US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     연결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해주는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LoginView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변수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생성자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로그인 창을 만들기 위한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panel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을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            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생성해주는 역할을 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2015-06-14 23;41;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736"/>
            <a:ext cx="5357850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28736"/>
            <a:ext cx="8858280" cy="5143536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placeLoginPanel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</a:p>
          <a:p>
            <a:pPr marL="514350" indent="-514350"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로그인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panel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ID,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PassWord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입력 창을 만들고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액션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리스너를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심어주는 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514350" indent="-514350">
              <a:buNone/>
            </a:pP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actionPerformed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800" b="1" dirty="0" err="1" smtClean="0"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4)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비밀번호를 입력 받을 때 가지고 있는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user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의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정보와 같은지를 비교해주는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isLoginCheck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()</a:t>
            </a:r>
          </a:p>
          <a:p>
            <a:pPr marL="514350" indent="-514350"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호출해줍니다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LoginView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isLoginCheck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 : 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가지고 있는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user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정보인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ID: manager,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PW: 1234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와 입력받은 텍스트가 같은지를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비교해줘서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같다면 로그인 성공 창을 띄워주고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다르다면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실패창을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띄워줍니다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4)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isLogin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 :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로그인에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성공한다면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를  내주는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boolean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입니다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LoginView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showFrameTest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(): </a:t>
            </a: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로그인 성공 시 호출되는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로그인 창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닫고 </a:t>
            </a:r>
            <a:endParaRPr lang="en-US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도서관리 프로그램을 실행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시키는 역할을 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>
              <a:buNone/>
            </a:pP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10.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LoginView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평가항목별 개인 의견 제시 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900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기술수준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데이터 파일 사용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 데이터 파일인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book.dat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파일을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적절하게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load, save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하며 작업을 처리했습니다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확장 가능성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후에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DB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를 활용해 회원정보를 추가해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         도서 대여 프로그램으로 만들어도 되고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여기에 몇 가지 부가기능만 추가해서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일반 서점 도서관리 용도로 사용할 수도 있습니다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특별한 기술 사용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로그인 기능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데이터 정렬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프로그램 효용성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책 정보들과 더불어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입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출고 기능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매출 순위 등 유용한 기능을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많이 첨부하였습니다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평가항목별 개인 의견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제시표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1488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sz="3800" dirty="0" smtClean="0"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프로그램 규모 및 완성도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데이터 클래스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및 구현 </a:t>
            </a:r>
            <a:r>
              <a:rPr lang="ko-KR" altLang="en-US" b="1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 </a:t>
            </a:r>
            <a:r>
              <a:rPr lang="en-US" altLang="ko-KR" sz="2400" b="1" dirty="0" err="1" smtClean="0">
                <a:latin typeface="나눔바른고딕" pitchFamily="50" charset="-127"/>
                <a:ea typeface="나눔바른고딕" pitchFamily="50" charset="-127"/>
              </a:rPr>
              <a:t>ppt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33page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에 첨부한 클래스와 메소드 표에서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확인할 수 있듯이</a:t>
            </a: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u="sng" dirty="0" smtClean="0">
                <a:latin typeface="나눔바른고딕" pitchFamily="50" charset="-127"/>
                <a:ea typeface="나눔바른고딕" pitchFamily="50" charset="-127"/>
              </a:rPr>
              <a:t>  클래스는 </a:t>
            </a:r>
            <a:r>
              <a:rPr lang="en-US" altLang="ko-KR" u="sng" dirty="0" smtClean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u="sng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en-US" altLang="ko-KR" u="sng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u="sng" dirty="0" err="1" smtClean="0">
                <a:latin typeface="나눔바른고딕" pitchFamily="50" charset="-127"/>
                <a:ea typeface="나눔바른고딕" pitchFamily="50" charset="-127"/>
              </a:rPr>
              <a:t>메소드는</a:t>
            </a:r>
            <a:r>
              <a:rPr lang="ko-KR" altLang="en-US" u="sng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u="sng" dirty="0" smtClean="0"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u="sng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en-US" altLang="ko-KR" u="sng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입니다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sz="9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기능완성도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데이터 삽입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삭제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검색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필드 초기화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재고관리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 매출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top5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확인 등의 기능이 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에러 없이 잘 실행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! </a:t>
            </a:r>
            <a:endParaRPr lang="ko-KR" altLang="en-US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5804" y="285728"/>
            <a:ext cx="8229600" cy="1143000"/>
          </a:xfrm>
          <a:prstGeom prst="rect">
            <a:avLst/>
          </a:prstGeom>
          <a:ln w="28575" cap="flat" cmpd="sng" algn="ctr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4.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평가항목별 개인 의견 제시 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평가항목별 개인 의견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제시표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데이터 규모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데이터 개수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총 책의 권수는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135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권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이고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책의 종류도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(A: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인문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~ L: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종교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예술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) </a:t>
            </a: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다양하게 반영하였습니다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데이터 품질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실제 </a:t>
            </a:r>
            <a:r>
              <a:rPr lang="ko-KR" altLang="en-US" sz="2400" b="1" dirty="0" err="1" smtClean="0">
                <a:latin typeface="나눔바른고딕" pitchFamily="50" charset="-127"/>
                <a:ea typeface="나눔바른고딕" pitchFamily="50" charset="-127"/>
              </a:rPr>
              <a:t>교보문고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도서검색 프로그램에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    나와있는 책의 정보를 가져와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 Book.dat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만들었으므로 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           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현실적인 고려가 잘 반영되었습니다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5804" y="285728"/>
            <a:ext cx="8229600" cy="1143000"/>
          </a:xfrm>
          <a:prstGeom prst="rect">
            <a:avLst/>
          </a:prstGeom>
          <a:ln w="28575" cap="flat" cmpd="sng" algn="ctr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4.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평가항목별 개인 의견 제시 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평가항목별 개인 의견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제시표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28736"/>
            <a:ext cx="9072562" cy="53578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(4)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사용자 인터페이스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Swing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활용 수준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800" dirty="0" err="1" smtClean="0">
                <a:latin typeface="나눔바른고딕" pitchFamily="50" charset="-127"/>
                <a:ea typeface="나눔바른고딕" pitchFamily="50" charset="-127"/>
              </a:rPr>
              <a:t>Jtable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800" dirty="0" err="1" smtClean="0">
                <a:latin typeface="나눔바른고딕" pitchFamily="50" charset="-127"/>
                <a:ea typeface="나눔바른고딕" pitchFamily="50" charset="-127"/>
              </a:rPr>
              <a:t>Jbutton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800" dirty="0" err="1" smtClean="0">
                <a:latin typeface="나눔바른고딕" pitchFamily="50" charset="-127"/>
                <a:ea typeface="나눔바른고딕" pitchFamily="50" charset="-127"/>
              </a:rPr>
              <a:t>JScrollPane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800" dirty="0" err="1" smtClean="0">
                <a:latin typeface="나눔바른고딕" pitchFamily="50" charset="-127"/>
                <a:ea typeface="나눔바른고딕" pitchFamily="50" charset="-127"/>
              </a:rPr>
              <a:t>ComboBox</a:t>
            </a:r>
            <a:endParaRPr lang="en-US" altLang="ko-KR" sz="1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등의 기본적인 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swing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활용은 물론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로그인 기능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과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여러 팝업 창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상단 메뉴 바 활용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텍스트 필드 색깔 부여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등 다양한 기능을 </a:t>
            </a:r>
            <a:endParaRPr lang="en-US" altLang="ko-KR" sz="1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활용하려고 노력했습니다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UI/UX :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이 프로그램을 사용하는 관리자들이 효율적으로 </a:t>
            </a:r>
            <a:endParaRPr lang="en-US" altLang="ko-KR" sz="1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사용할 수 있도록 책 종류별 </a:t>
            </a:r>
            <a:r>
              <a:rPr lang="en-US" altLang="ko-KR" sz="1800" dirty="0" err="1" smtClean="0">
                <a:latin typeface="나눔바른고딕" pitchFamily="50" charset="-127"/>
                <a:ea typeface="나눔바른고딕" pitchFamily="50" charset="-127"/>
              </a:rPr>
              <a:t>isbn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알파벳을 부여하고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매출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top5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기능을 통해 매출현황을 확인할 수 있게끔</a:t>
            </a:r>
            <a:endParaRPr lang="en-US" altLang="ko-KR" sz="1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도왔고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검색도 똑같은 내용이 아니더라도 한글자만</a:t>
            </a:r>
            <a:endParaRPr lang="en-US" altLang="ko-KR" sz="18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          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포함되어도 검색이 되게끔 만들었습니다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8596" y="214298"/>
            <a:ext cx="8229600" cy="1143000"/>
          </a:xfrm>
          <a:prstGeom prst="rect">
            <a:avLst/>
          </a:prstGeom>
          <a:ln w="28575" cap="flat" cmpd="sng" algn="ctr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4.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평가항목별 개인 의견 제시 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평가항목별 개인 의견 제시 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(5)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제출형식 충족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Github.com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등록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등록하였습니다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제출 내용 준수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결과물 파일에 누락사항이 없습니다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결과보고서 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제가 만든 프로그램의 동작모습이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이해가 잘 갈 수 있도록 최대한 자세하게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         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캡쳐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화면과 설명을 덧붙였습니다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5804" y="285728"/>
            <a:ext cx="8229600" cy="1143000"/>
          </a:xfrm>
          <a:prstGeom prst="rect">
            <a:avLst/>
          </a:prstGeom>
          <a:ln w="28575" cap="flat" cmpd="sng" algn="ctr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4.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평가항목별 개인 의견 제시 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7;17;5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150" y="1500174"/>
            <a:ext cx="4953692" cy="4172533"/>
          </a:xfrm>
        </p:spPr>
      </p:pic>
      <p:sp>
        <p:nvSpPr>
          <p:cNvPr id="5" name="TextBox 4"/>
          <p:cNvSpPr txBox="1"/>
          <p:nvPr/>
        </p:nvSpPr>
        <p:spPr>
          <a:xfrm>
            <a:off x="285720" y="2357430"/>
            <a:ext cx="310854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미리 관리자 계정으로 등록된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User ID : manager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Password : 1234    </a:t>
            </a:r>
          </a:p>
          <a:p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입력 후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Login 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버튼을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누르면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14541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5400" dirty="0" smtClean="0"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5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5400" dirty="0" smtClean="0">
                <a:latin typeface="나눔바른고딕" pitchFamily="50" charset="-127"/>
                <a:ea typeface="나눔바른고딕" pitchFamily="50" charset="-127"/>
              </a:rPr>
              <a:t>(^^)(__)</a:t>
            </a:r>
            <a:endParaRPr lang="en-US" altLang="ko-KR" sz="5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5-06-14 17;18;3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0" y="1428736"/>
            <a:ext cx="5048955" cy="4667883"/>
          </a:xfrm>
        </p:spPr>
      </p:pic>
      <p:sp>
        <p:nvSpPr>
          <p:cNvPr id="5" name="TextBox 4"/>
          <p:cNvSpPr txBox="1"/>
          <p:nvPr/>
        </p:nvSpPr>
        <p:spPr>
          <a:xfrm>
            <a:off x="214282" y="2694571"/>
            <a:ext cx="346921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다음과 같이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로그인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성공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창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뜹니다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^^ </a:t>
            </a:r>
          </a:p>
          <a:p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확인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을 누르면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이제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도서관리 프로그램에</a:t>
            </a:r>
            <a:endParaRPr lang="en-US" altLang="ko-KR" sz="24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접속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하게 됩니다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18;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2" y="42864"/>
            <a:ext cx="9021278" cy="5243524"/>
          </a:xfrm>
        </p:spPr>
      </p:pic>
      <p:sp>
        <p:nvSpPr>
          <p:cNvPr id="5" name="TextBox 4"/>
          <p:cNvSpPr txBox="1"/>
          <p:nvPr/>
        </p:nvSpPr>
        <p:spPr>
          <a:xfrm>
            <a:off x="1000100" y="5500702"/>
            <a:ext cx="5958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도서관리 프로그램의 실행 창입니다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아직 데이터를 불러오지 않은 초기 창입니다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^^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2015-06-14 17;19;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60" y="214290"/>
            <a:ext cx="8994840" cy="4743458"/>
          </a:xfrm>
        </p:spPr>
      </p:pic>
      <p:sp>
        <p:nvSpPr>
          <p:cNvPr id="5" name="TextBox 4"/>
          <p:cNvSpPr txBox="1"/>
          <p:nvPr/>
        </p:nvSpPr>
        <p:spPr>
          <a:xfrm>
            <a:off x="1071538" y="5286388"/>
            <a:ext cx="69676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상단 메뉴 바의 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File – Load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버튼을 눌러서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Bookdata.dat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파일에 저장된 책의 정보를 불러옵니다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!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1977</Words>
  <Application>Microsoft Office PowerPoint</Application>
  <PresentationFormat>화면 슬라이드 쇼(4:3)</PresentationFormat>
  <Paragraphs>376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프로그램 설계방법론  기말고사 프로젝트</vt:lpstr>
      <vt:lpstr>목차</vt:lpstr>
      <vt:lpstr>1. 프로젝트 제목 및 개요</vt:lpstr>
      <vt:lpstr>2. 프로그램 동작화면과  간단한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구현 클래스 별 구성표 </vt:lpstr>
      <vt:lpstr>PowerPoint 프레젠테이션</vt:lpstr>
      <vt:lpstr>1. BookInfo 클래스</vt:lpstr>
      <vt:lpstr>2. Insert 클래스</vt:lpstr>
      <vt:lpstr>3. Delete 클래스 </vt:lpstr>
      <vt:lpstr>4. Update 클래스</vt:lpstr>
      <vt:lpstr>4. Update 클래스</vt:lpstr>
      <vt:lpstr>5.Search 클래스</vt:lpstr>
      <vt:lpstr>5. Search 클래스</vt:lpstr>
      <vt:lpstr>6. Save 클래스</vt:lpstr>
      <vt:lpstr>7. Load 클래스</vt:lpstr>
      <vt:lpstr>8. MainForm 클래스</vt:lpstr>
      <vt:lpstr>8. MainForm 클래스</vt:lpstr>
      <vt:lpstr>8. MainForm 클래스</vt:lpstr>
      <vt:lpstr>8. MainForm 클래스</vt:lpstr>
      <vt:lpstr>8. MainForm 클래스 </vt:lpstr>
      <vt:lpstr>8. MainForm 클래스 (메인)</vt:lpstr>
      <vt:lpstr>8. MainForm 클래스</vt:lpstr>
      <vt:lpstr>9. MenuActionListener 클래스</vt:lpstr>
      <vt:lpstr>10. LoginView 클래스</vt:lpstr>
      <vt:lpstr>10. LoginView 클래스</vt:lpstr>
      <vt:lpstr>10. LoginView 클래스</vt:lpstr>
      <vt:lpstr>10. LoginView 클래스</vt:lpstr>
      <vt:lpstr>4.평가항목별 개인 의견 제시 표</vt:lpstr>
      <vt:lpstr>4.평가항목별 개인 의견 제시표</vt:lpstr>
      <vt:lpstr>4.평가항목별 개인 의견 제시표</vt:lpstr>
      <vt:lpstr>4.평가항목별 개인 의견 제시표</vt:lpstr>
      <vt:lpstr>4. 평가항목별 개인 의견 제시 표</vt:lpstr>
      <vt:lpstr>PowerPoint 프레젠테이션</vt:lpstr>
    </vt:vector>
  </TitlesOfParts>
  <Company>(주)농협물류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설계방법론  기말고사 프로젝트</dc:title>
  <dc:creator>농협물류</dc:creator>
  <cp:lastModifiedBy>nt270</cp:lastModifiedBy>
  <cp:revision>62</cp:revision>
  <dcterms:created xsi:type="dcterms:W3CDTF">2015-06-14T08:07:54Z</dcterms:created>
  <dcterms:modified xsi:type="dcterms:W3CDTF">2016-07-04T14:45:40Z</dcterms:modified>
</cp:coreProperties>
</file>