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1" r:id="rId1"/>
  </p:sldMasterIdLst>
  <p:sldIdLst>
    <p:sldId id="256" r:id="rId2"/>
    <p:sldId id="291" r:id="rId3"/>
    <p:sldId id="257" r:id="rId4"/>
    <p:sldId id="288" r:id="rId5"/>
    <p:sldId id="258" r:id="rId6"/>
    <p:sldId id="259" r:id="rId7"/>
    <p:sldId id="260" r:id="rId8"/>
    <p:sldId id="261" r:id="rId9"/>
    <p:sldId id="262" r:id="rId10"/>
    <p:sldId id="263" r:id="rId11"/>
    <p:sldId id="267" r:id="rId12"/>
    <p:sldId id="268" r:id="rId13"/>
    <p:sldId id="264" r:id="rId14"/>
    <p:sldId id="265" r:id="rId15"/>
    <p:sldId id="266" r:id="rId16"/>
    <p:sldId id="269" r:id="rId17"/>
    <p:sldId id="270" r:id="rId18"/>
    <p:sldId id="271" r:id="rId19"/>
    <p:sldId id="272" r:id="rId20"/>
    <p:sldId id="273" r:id="rId21"/>
    <p:sldId id="274" r:id="rId22"/>
    <p:sldId id="276" r:id="rId23"/>
    <p:sldId id="292" r:id="rId24"/>
    <p:sldId id="293" r:id="rId25"/>
    <p:sldId id="277" r:id="rId26"/>
    <p:sldId id="278" r:id="rId27"/>
    <p:sldId id="294" r:id="rId28"/>
    <p:sldId id="295" r:id="rId29"/>
    <p:sldId id="296" r:id="rId30"/>
    <p:sldId id="283" r:id="rId31"/>
    <p:sldId id="284" r:id="rId32"/>
    <p:sldId id="285" r:id="rId33"/>
    <p:sldId id="286" r:id="rId34"/>
    <p:sldId id="287" r:id="rId35"/>
    <p:sldId id="289" r:id="rId36"/>
    <p:sldId id="290" r:id="rId37"/>
    <p:sldId id="29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8FF9"/>
    <a:srgbClr val="CA8DF7"/>
    <a:srgbClr val="EA8D26"/>
    <a:srgbClr val="ED9F49"/>
    <a:srgbClr val="FF6699"/>
    <a:srgbClr val="FF99CC"/>
    <a:srgbClr val="FF9900"/>
    <a:srgbClr val="F94C2F"/>
    <a:srgbClr val="FCAA9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9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490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6446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6316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5941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42025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48287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91891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10967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45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36098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8397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86838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723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5530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7206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2A54C80-263E-416B-A8E0-580EDEADCBDC}" type="datetimeFigureOut">
              <a:rPr lang="en-US" smtClean="0"/>
              <a:t>8/1/2021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2497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5862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4703476"/>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s.wikipedia.org/wiki/Algoritmo_de_ordenamient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hyperlink" Target="https://www.ecured.cu/Ingl%C3%A9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studocu.com/es-ar/document/universidad-tecnologica-nacional/programacion-i/apuntes-de-clase/metodos-de-ordenamiento-de-vectores/6954120/view"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juncotic.com/ordenamiento-por-insercion-algoritmos-de-ordenamiento/" TargetMode="External"/><Relationship Id="rId5" Type="http://schemas.openxmlformats.org/officeDocument/2006/relationships/hyperlink" Target="http://iutprogramacion.blogspot.com/2013/02/metodos-de-ordenamiento.html" TargetMode="External"/><Relationship Id="rId4" Type="http://schemas.openxmlformats.org/officeDocument/2006/relationships/hyperlink" Target="https://es.wikipedia.org/wiki/Algoritmo_de_ordenamiento#:~:text=En%20computaci%C3%B3n%20y%20matem%C3%A1ticas%20un,la%20relaci%C3%B3n%20de%20orden%20dada."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interviewbit.com/tutorial/merge-sort-algorithm/" TargetMode="External"/><Relationship Id="rId3" Type="http://schemas.openxmlformats.org/officeDocument/2006/relationships/hyperlink" Target="http://c.conclase.net/orden/?cap=seleccion#inicio" TargetMode="External"/><Relationship Id="rId7" Type="http://schemas.openxmlformats.org/officeDocument/2006/relationships/hyperlink" Target="https://es.m.wikipedia.org/wiki/Ordenamiento_por_mezcla"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parzibyte.me/blog/2019/10/08/quicksort-c-algoritmo/" TargetMode="External"/><Relationship Id="rId5" Type="http://schemas.openxmlformats.org/officeDocument/2006/relationships/hyperlink" Target="https://sites.google.com/a/uabc.edu.mx/quicksort2014-2/home/codigo" TargetMode="External"/><Relationship Id="rId10" Type="http://schemas.openxmlformats.org/officeDocument/2006/relationships/hyperlink" Target="https://uniwebsidad.com/libros/algoritmos-python/capitulo-20/ordenamiento-por-mezcla-o-merge-sort" TargetMode="External"/><Relationship Id="rId4" Type="http://schemas.openxmlformats.org/officeDocument/2006/relationships/hyperlink" Target="https://www.ecured.cu/Algoritmo_de_ordenamiento_por_selecci%C3%B3n" TargetMode="External"/><Relationship Id="rId9" Type="http://schemas.openxmlformats.org/officeDocument/2006/relationships/hyperlink" Target="https://www.tutorialspoint.com/data_structures_algorithms/merge_sort_algorithm.ht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5384A1C-F314-4FCC-880A-07B4CB501BF5}"/>
              </a:ext>
            </a:extLst>
          </p:cNvPr>
          <p:cNvSpPr/>
          <p:nvPr/>
        </p:nvSpPr>
        <p:spPr>
          <a:xfrm>
            <a:off x="1845364" y="142458"/>
            <a:ext cx="915725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UNIVERSIDAD TECNOLÓGICA NACIONAL FACULTAD REGIONAL TUCUMÁN DEPARTAMENTO DE SISTEMAS CÁTEDRA: ALGORITMOS Y ESTRUCTURAS DE DATOS</a:t>
            </a:r>
            <a:endParaRPr lang="es-AR" dirty="0">
              <a:solidFill>
                <a:schemeClr val="tx1"/>
              </a:solidFill>
              <a:latin typeface="Goudy Old Style" panose="02020502050305020303" pitchFamily="18" charset="0"/>
            </a:endParaRPr>
          </a:p>
          <a:p>
            <a:pPr algn="ctr"/>
            <a:endParaRPr lang="es-AR" dirty="0">
              <a:solidFill>
                <a:srgbClr val="FF9900"/>
              </a:solidFill>
            </a:endParaRPr>
          </a:p>
        </p:txBody>
      </p:sp>
      <p:cxnSp>
        <p:nvCxnSpPr>
          <p:cNvPr id="6" name="Conector recto 5">
            <a:extLst>
              <a:ext uri="{FF2B5EF4-FFF2-40B4-BE49-F238E27FC236}">
                <a16:creationId xmlns:a16="http://schemas.microsoft.com/office/drawing/2014/main" id="{A8FEC030-0D75-4BD0-B0C8-37655A5F9859}"/>
              </a:ext>
            </a:extLst>
          </p:cNvPr>
          <p:cNvCxnSpPr>
            <a:cxnSpLocks/>
          </p:cNvCxnSpPr>
          <p:nvPr/>
        </p:nvCxnSpPr>
        <p:spPr>
          <a:xfrm>
            <a:off x="1252330" y="874643"/>
            <a:ext cx="9750286" cy="0"/>
          </a:xfrm>
          <a:prstGeom prst="line">
            <a:avLst/>
          </a:prstGeom>
        </p:spPr>
        <p:style>
          <a:lnRef idx="1">
            <a:schemeClr val="dk1"/>
          </a:lnRef>
          <a:fillRef idx="0">
            <a:schemeClr val="dk1"/>
          </a:fillRef>
          <a:effectRef idx="0">
            <a:schemeClr val="dk1"/>
          </a:effectRef>
          <a:fontRef idx="minor">
            <a:schemeClr val="tx1"/>
          </a:fontRef>
        </p:style>
      </p:cxnSp>
      <p:sp>
        <p:nvSpPr>
          <p:cNvPr id="7" name="Rectángulo 6">
            <a:extLst>
              <a:ext uri="{FF2B5EF4-FFF2-40B4-BE49-F238E27FC236}">
                <a16:creationId xmlns:a16="http://schemas.microsoft.com/office/drawing/2014/main" id="{E36D109D-1112-41DE-9EBC-EBA544C5DAC3}"/>
              </a:ext>
            </a:extLst>
          </p:cNvPr>
          <p:cNvSpPr/>
          <p:nvPr/>
        </p:nvSpPr>
        <p:spPr>
          <a:xfrm>
            <a:off x="1845364" y="1137198"/>
            <a:ext cx="7971183" cy="1679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400" dirty="0">
                <a:solidFill>
                  <a:schemeClr val="accent1"/>
                </a:solidFill>
                <a:latin typeface="Goudy Old Style" panose="02020502050305020303" pitchFamily="18" charset="0"/>
              </a:rPr>
              <a:t>ANÁLISIS DE ALGORITMOS Y MÉTODOS DE ORDENAMIENTO</a:t>
            </a:r>
            <a:endParaRPr lang="es-AR" sz="4400" dirty="0">
              <a:solidFill>
                <a:schemeClr val="accent1"/>
              </a:solidFill>
              <a:latin typeface="Goudy Old Style" panose="02020502050305020303" pitchFamily="18" charset="0"/>
            </a:endParaRPr>
          </a:p>
        </p:txBody>
      </p:sp>
      <p:pic>
        <p:nvPicPr>
          <p:cNvPr id="13" name="image1.jpeg">
            <a:extLst>
              <a:ext uri="{FF2B5EF4-FFF2-40B4-BE49-F238E27FC236}">
                <a16:creationId xmlns:a16="http://schemas.microsoft.com/office/drawing/2014/main" id="{29494D66-C1A5-402E-B9D7-398D261352B9}"/>
              </a:ext>
            </a:extLst>
          </p:cNvPr>
          <p:cNvPicPr/>
          <p:nvPr/>
        </p:nvPicPr>
        <p:blipFill>
          <a:blip r:embed="rId2" cstate="print"/>
          <a:stretch>
            <a:fillRect/>
          </a:stretch>
        </p:blipFill>
        <p:spPr>
          <a:xfrm>
            <a:off x="1177302" y="62118"/>
            <a:ext cx="739775" cy="800100"/>
          </a:xfrm>
          <a:prstGeom prst="rect">
            <a:avLst/>
          </a:prstGeom>
        </p:spPr>
      </p:pic>
      <p:pic>
        <p:nvPicPr>
          <p:cNvPr id="3" name="Imagen 2">
            <a:extLst>
              <a:ext uri="{FF2B5EF4-FFF2-40B4-BE49-F238E27FC236}">
                <a16:creationId xmlns:a16="http://schemas.microsoft.com/office/drawing/2014/main" id="{BF08E7E9-4A10-481D-9DC2-2F5A50F4B2E4}"/>
              </a:ext>
            </a:extLst>
          </p:cNvPr>
          <p:cNvPicPr>
            <a:picLocks noChangeAspect="1"/>
          </p:cNvPicPr>
          <p:nvPr/>
        </p:nvPicPr>
        <p:blipFill>
          <a:blip r:embed="rId3"/>
          <a:stretch>
            <a:fillRect/>
          </a:stretch>
        </p:blipFill>
        <p:spPr>
          <a:xfrm>
            <a:off x="1196034" y="3443675"/>
            <a:ext cx="9269841" cy="2539682"/>
          </a:xfrm>
          <a:prstGeom prst="rect">
            <a:avLst/>
          </a:prstGeom>
        </p:spPr>
      </p:pic>
    </p:spTree>
    <p:extLst>
      <p:ext uri="{BB962C8B-B14F-4D97-AF65-F5344CB8AC3E}">
        <p14:creationId xmlns:p14="http://schemas.microsoft.com/office/powerpoint/2010/main" val="396549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A9C29E9-23A5-4D65-BD36-990A9536BDD6}"/>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endParaRPr lang="es-AR" dirty="0">
              <a:solidFill>
                <a:schemeClr val="tx1"/>
              </a:solidFill>
            </a:endParaRPr>
          </a:p>
        </p:txBody>
      </p:sp>
      <p:sp>
        <p:nvSpPr>
          <p:cNvPr id="11" name="Rectángulo 10">
            <a:extLst>
              <a:ext uri="{FF2B5EF4-FFF2-40B4-BE49-F238E27FC236}">
                <a16:creationId xmlns:a16="http://schemas.microsoft.com/office/drawing/2014/main" id="{2C2E9E72-30AC-40D5-8BA0-B66477486FBB}"/>
              </a:ext>
            </a:extLst>
          </p:cNvPr>
          <p:cNvSpPr/>
          <p:nvPr/>
        </p:nvSpPr>
        <p:spPr>
          <a:xfrm>
            <a:off x="1086679" y="625177"/>
            <a:ext cx="10018642" cy="702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Los órdenes de complejidad más comunes, son los siguientes:</a:t>
            </a:r>
            <a:endParaRPr lang="es-AR" sz="2400" dirty="0">
              <a:solidFill>
                <a:schemeClr val="tx1"/>
              </a:solidFill>
              <a:latin typeface="Goudy Old Style" panose="02020502050305020303" pitchFamily="18" charset="0"/>
            </a:endParaRPr>
          </a:p>
        </p:txBody>
      </p:sp>
      <p:pic>
        <p:nvPicPr>
          <p:cNvPr id="12" name="Imagen 11">
            <a:extLst>
              <a:ext uri="{FF2B5EF4-FFF2-40B4-BE49-F238E27FC236}">
                <a16:creationId xmlns:a16="http://schemas.microsoft.com/office/drawing/2014/main" id="{E49ACBE5-4018-436E-82DB-F0C19BB8BA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9385" y="1518930"/>
            <a:ext cx="4044832" cy="4928253"/>
          </a:xfrm>
          <a:prstGeom prst="rect">
            <a:avLst/>
          </a:prstGeom>
          <a:noFill/>
          <a:ln w="38100">
            <a:noFill/>
            <a:prstDash val="dashDot"/>
          </a:ln>
          <a:effectLst>
            <a:innerShdw blurRad="114300">
              <a:prstClr val="black"/>
            </a:innerShdw>
          </a:effectLst>
        </p:spPr>
      </p:pic>
      <p:sp>
        <p:nvSpPr>
          <p:cNvPr id="17" name="Rectángulo 16">
            <a:extLst>
              <a:ext uri="{FF2B5EF4-FFF2-40B4-BE49-F238E27FC236}">
                <a16:creationId xmlns:a16="http://schemas.microsoft.com/office/drawing/2014/main" id="{DAF1BCEF-8278-4ABF-8F65-F5B379FD4FBA}"/>
              </a:ext>
            </a:extLst>
          </p:cNvPr>
          <p:cNvSpPr/>
          <p:nvPr/>
        </p:nvSpPr>
        <p:spPr>
          <a:xfrm>
            <a:off x="6082746" y="2836743"/>
            <a:ext cx="5022575" cy="2292626"/>
          </a:xfrm>
          <a:prstGeom prst="rect">
            <a:avLst/>
          </a:prstGeom>
          <a:solidFill>
            <a:srgbClr val="92D050"/>
          </a:solidFill>
          <a:ln w="28575">
            <a:noFill/>
            <a:prstDash val="dashDot"/>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spc="-5"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La complejidad algorítmica o ritmo de crecimiento es una </a:t>
            </a:r>
            <a:r>
              <a:rPr lang="es-AR" sz="2000" b="1" spc="-5"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métrica que te permite como programador evaluar la factibilidad de las diferentes soluciones de un problema</a:t>
            </a:r>
            <a:r>
              <a:rPr lang="es-AR" sz="2000" spc="-5"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y poder decidir con un argumento matemático cuál es mejor mediante comparaciones.</a:t>
            </a:r>
            <a:endParaRPr lang="es-AR" sz="2400" dirty="0">
              <a:solidFill>
                <a:schemeClr val="tx1"/>
              </a:solidFill>
              <a:latin typeface="Goudy Old Style" panose="02020502050305020303" pitchFamily="18" charset="0"/>
            </a:endParaRPr>
          </a:p>
        </p:txBody>
      </p:sp>
    </p:spTree>
    <p:extLst>
      <p:ext uri="{BB962C8B-B14F-4D97-AF65-F5344CB8AC3E}">
        <p14:creationId xmlns:p14="http://schemas.microsoft.com/office/powerpoint/2010/main" val="140744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F7B35-3F81-4F8C-B747-C5FD560FC381}"/>
              </a:ext>
            </a:extLst>
          </p:cNvPr>
          <p:cNvSpPr>
            <a:spLocks noGrp="1"/>
          </p:cNvSpPr>
          <p:nvPr>
            <p:ph type="title"/>
          </p:nvPr>
        </p:nvSpPr>
        <p:spPr>
          <a:xfrm>
            <a:off x="1603512" y="1062728"/>
            <a:ext cx="9184932" cy="808382"/>
          </a:xfrm>
        </p:spPr>
        <p:txBody>
          <a:bodyPr>
            <a:noAutofit/>
          </a:bodyPr>
          <a:lstStyle/>
          <a:p>
            <a:r>
              <a:rPr lang="es-AR" sz="4800" dirty="0">
                <a:latin typeface="Forte" panose="03060902040502070203" pitchFamily="66" charset="0"/>
              </a:rPr>
              <a:t>Intercambio o Burbuja Mejorada</a:t>
            </a:r>
          </a:p>
        </p:txBody>
      </p:sp>
      <p:sp>
        <p:nvSpPr>
          <p:cNvPr id="9" name="Rectángulo 8">
            <a:extLst>
              <a:ext uri="{FF2B5EF4-FFF2-40B4-BE49-F238E27FC236}">
                <a16:creationId xmlns:a16="http://schemas.microsoft.com/office/drawing/2014/main" id="{8805D908-9A56-43BB-8D1D-E8FDCD0237A7}"/>
              </a:ext>
            </a:extLst>
          </p:cNvPr>
          <p:cNvSpPr/>
          <p:nvPr/>
        </p:nvSpPr>
        <p:spPr>
          <a:xfrm>
            <a:off x="1716744" y="1940165"/>
            <a:ext cx="8586234" cy="4111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effectLst/>
                <a:latin typeface="Goudy Old Style" panose="02020502050305020303" pitchFamily="18" charset="0"/>
                <a:ea typeface="Calibri" panose="020F0502020204030204" pitchFamily="34" charset="0"/>
              </a:rPr>
              <a:t>La </a:t>
            </a:r>
            <a:r>
              <a:rPr lang="es-AR" sz="2000" b="1" dirty="0">
                <a:solidFill>
                  <a:schemeClr val="tx1"/>
                </a:solidFill>
                <a:effectLst/>
                <a:latin typeface="Goudy Old Style" panose="02020502050305020303" pitchFamily="18" charset="0"/>
                <a:ea typeface="Calibri" panose="020F0502020204030204" pitchFamily="34" charset="0"/>
              </a:rPr>
              <a:t>Ordenación de burbuja</a:t>
            </a:r>
            <a:r>
              <a:rPr lang="es-AR" sz="2000" dirty="0">
                <a:solidFill>
                  <a:schemeClr val="tx1"/>
                </a:solidFill>
                <a:effectLst/>
                <a:latin typeface="Goudy Old Style" panose="02020502050305020303" pitchFamily="18" charset="0"/>
                <a:ea typeface="Calibri" panose="020F0502020204030204" pitchFamily="34" charset="0"/>
              </a:rPr>
              <a:t> (</a:t>
            </a:r>
            <a:r>
              <a:rPr lang="es-AR" sz="2000" b="1" dirty="0" err="1">
                <a:solidFill>
                  <a:schemeClr val="tx1"/>
                </a:solidFill>
                <a:effectLst/>
                <a:latin typeface="Goudy Old Style" panose="02020502050305020303" pitchFamily="18" charset="0"/>
                <a:ea typeface="Calibri" panose="020F0502020204030204" pitchFamily="34" charset="0"/>
              </a:rPr>
              <a:t>Bubble</a:t>
            </a:r>
            <a:r>
              <a:rPr lang="es-AR" sz="2000" b="1" dirty="0">
                <a:solidFill>
                  <a:schemeClr val="tx1"/>
                </a:solidFill>
                <a:effectLst/>
                <a:latin typeface="Goudy Old Style" panose="02020502050305020303" pitchFamily="18" charset="0"/>
                <a:ea typeface="Calibri" panose="020F0502020204030204" pitchFamily="34" charset="0"/>
              </a:rPr>
              <a:t> </a:t>
            </a:r>
            <a:r>
              <a:rPr lang="es-AR" sz="2000" b="1" dirty="0" err="1">
                <a:solidFill>
                  <a:schemeClr val="tx1"/>
                </a:solidFill>
                <a:effectLst/>
                <a:latin typeface="Goudy Old Style" panose="02020502050305020303" pitchFamily="18" charset="0"/>
                <a:ea typeface="Calibri" panose="020F0502020204030204" pitchFamily="34" charset="0"/>
              </a:rPr>
              <a:t>Sort</a:t>
            </a:r>
            <a:r>
              <a:rPr lang="es-AR" sz="2000" dirty="0">
                <a:solidFill>
                  <a:schemeClr val="tx1"/>
                </a:solidFill>
                <a:effectLst/>
                <a:latin typeface="Goudy Old Style" panose="02020502050305020303" pitchFamily="18" charset="0"/>
                <a:ea typeface="Calibri" panose="020F0502020204030204" pitchFamily="34" charset="0"/>
              </a:rPr>
              <a:t> en inglés) es un sencillo </a:t>
            </a:r>
            <a:r>
              <a:rPr lang="es-AR" sz="2000" u="sng"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hlinkClick r:id="rId2" tooltip="Algoritmo de ordenamiento">
                  <a:extLst>
                    <a:ext uri="{A12FA001-AC4F-418D-AE19-62706E023703}">
                      <ahyp:hlinkClr xmlns:ahyp="http://schemas.microsoft.com/office/drawing/2018/hyperlinkcolor" val="tx"/>
                    </a:ext>
                  </a:extLst>
                </a:hlinkClick>
              </a:rPr>
              <a:t>algoritmo de ordenamiento</a:t>
            </a:r>
            <a:r>
              <a:rPr lang="es-AR" sz="2000" dirty="0">
                <a:solidFill>
                  <a:schemeClr val="tx1"/>
                </a:solidFill>
                <a:effectLst/>
                <a:latin typeface="Goudy Old Style" panose="02020502050305020303" pitchFamily="18" charset="0"/>
                <a:ea typeface="Calibri" panose="020F0502020204030204" pitchFamily="34" charset="0"/>
              </a:rPr>
              <a:t>. </a:t>
            </a:r>
          </a:p>
          <a:p>
            <a:pPr algn="ctr"/>
            <a:r>
              <a:rPr lang="es-AR" sz="2000" dirty="0">
                <a:solidFill>
                  <a:schemeClr val="tx1"/>
                </a:solidFill>
                <a:effectLst/>
                <a:latin typeface="Goudy Old Style" panose="02020502050305020303" pitchFamily="18" charset="0"/>
                <a:ea typeface="Calibri" panose="020F0502020204030204" pitchFamily="34" charset="0"/>
              </a:rPr>
              <a:t>Funciona revisando cada elemento de la lista que va a ser ordenada con el siguiente, intercambiándolos de posición si están en el orden equivocado. Es necesario revisar varias veces toda la lista hasta que no se necesiten más intercambios, lo cual significa que la lista está ordenada. </a:t>
            </a:r>
          </a:p>
          <a:p>
            <a:pPr algn="ctr"/>
            <a:r>
              <a:rPr lang="es-AR" sz="2000" dirty="0">
                <a:solidFill>
                  <a:schemeClr val="tx1"/>
                </a:solidFill>
                <a:effectLst/>
                <a:latin typeface="Goudy Old Style" panose="02020502050305020303" pitchFamily="18" charset="0"/>
                <a:ea typeface="Calibri" panose="020F0502020204030204" pitchFamily="34" charset="0"/>
              </a:rPr>
              <a:t>Este </a:t>
            </a:r>
            <a:r>
              <a:rPr lang="es-AR" sz="2000" dirty="0">
                <a:solidFill>
                  <a:schemeClr val="tx1"/>
                </a:solidFill>
                <a:latin typeface="Goudy Old Style" panose="02020502050305020303" pitchFamily="18" charset="0"/>
                <a:ea typeface="Calibri" panose="020F0502020204030204" pitchFamily="34" charset="0"/>
                <a:cs typeface="Times New Roman" panose="02020603050405020304" pitchFamily="18" charset="0"/>
              </a:rPr>
              <a:t>algoritmo</a:t>
            </a:r>
            <a:r>
              <a:rPr lang="es-AR" sz="2000" dirty="0">
                <a:solidFill>
                  <a:schemeClr val="tx1"/>
                </a:solidFill>
                <a:effectLst/>
                <a:latin typeface="Goudy Old Style" panose="02020502050305020303" pitchFamily="18" charset="0"/>
                <a:ea typeface="Calibri" panose="020F0502020204030204" pitchFamily="34" charset="0"/>
              </a:rPr>
              <a:t> obtiene su nombre de la forma con la que suben por la lista los elementos durante los intercambios, como si fueran pequeñas "burbujas". También es conocido como el </a:t>
            </a:r>
            <a:r>
              <a:rPr lang="es-AR" sz="2000" b="1" dirty="0">
                <a:solidFill>
                  <a:schemeClr val="tx1"/>
                </a:solidFill>
                <a:effectLst/>
                <a:latin typeface="Goudy Old Style" panose="02020502050305020303" pitchFamily="18" charset="0"/>
                <a:ea typeface="Calibri" panose="020F0502020204030204" pitchFamily="34" charset="0"/>
              </a:rPr>
              <a:t>método del intercambio</a:t>
            </a:r>
            <a:r>
              <a:rPr lang="es-AR" sz="2400" b="1" dirty="0">
                <a:solidFill>
                  <a:schemeClr val="tx1"/>
                </a:solidFill>
                <a:effectLst/>
                <a:latin typeface="Goudy Old Style" panose="02020502050305020303" pitchFamily="18" charset="0"/>
                <a:ea typeface="Calibri" panose="020F0502020204030204" pitchFamily="34" charset="0"/>
              </a:rPr>
              <a:t> </a:t>
            </a:r>
            <a:r>
              <a:rPr lang="es-AR" sz="2000" b="1" dirty="0">
                <a:solidFill>
                  <a:schemeClr val="tx1"/>
                </a:solidFill>
                <a:effectLst/>
                <a:latin typeface="Goudy Old Style" panose="02020502050305020303" pitchFamily="18" charset="0"/>
                <a:ea typeface="Calibri" panose="020F0502020204030204" pitchFamily="34" charset="0"/>
              </a:rPr>
              <a:t>directo</a:t>
            </a:r>
            <a:r>
              <a:rPr lang="es-AR" sz="2000" dirty="0">
                <a:solidFill>
                  <a:schemeClr val="tx1"/>
                </a:solidFill>
                <a:effectLst/>
                <a:latin typeface="Goudy Old Style" panose="02020502050305020303" pitchFamily="18" charset="0"/>
                <a:ea typeface="Calibri" panose="020F0502020204030204" pitchFamily="34" charset="0"/>
              </a:rPr>
              <a:t>.</a:t>
            </a:r>
          </a:p>
          <a:p>
            <a:pPr algn="ctr"/>
            <a:r>
              <a:rPr lang="es-AR" sz="2000" dirty="0">
                <a:solidFill>
                  <a:schemeClr val="tx1"/>
                </a:solidFill>
                <a:effectLst/>
                <a:latin typeface="Goudy Old Style" panose="02020502050305020303" pitchFamily="18" charset="0"/>
                <a:ea typeface="Calibri" panose="020F0502020204030204" pitchFamily="34" charset="0"/>
              </a:rPr>
              <a:t> Dado que solo usa comparaciones para operar elementos, se lo considera un algoritmo de comparación, siendo el más sencillo de implementar.</a:t>
            </a:r>
          </a:p>
        </p:txBody>
      </p:sp>
      <p:sp>
        <p:nvSpPr>
          <p:cNvPr id="12" name="Rectángulo 11">
            <a:extLst>
              <a:ext uri="{FF2B5EF4-FFF2-40B4-BE49-F238E27FC236}">
                <a16:creationId xmlns:a16="http://schemas.microsoft.com/office/drawing/2014/main" id="{ED690841-1F61-4365-BEB1-94F41CE49CFE}"/>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endParaRPr lang="es-AR" dirty="0">
              <a:solidFill>
                <a:schemeClr val="tx1"/>
              </a:solidFill>
            </a:endParaRPr>
          </a:p>
        </p:txBody>
      </p:sp>
    </p:spTree>
    <p:extLst>
      <p:ext uri="{BB962C8B-B14F-4D97-AF65-F5344CB8AC3E}">
        <p14:creationId xmlns:p14="http://schemas.microsoft.com/office/powerpoint/2010/main" val="389460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7D337338-15CE-41B9-A95E-F613AC982259}"/>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endParaRPr lang="es-AR" dirty="0">
              <a:solidFill>
                <a:schemeClr val="tx1"/>
              </a:solidFill>
            </a:endParaRPr>
          </a:p>
        </p:txBody>
      </p:sp>
      <p:pic>
        <p:nvPicPr>
          <p:cNvPr id="7" name="Imagen 6">
            <a:extLst>
              <a:ext uri="{FF2B5EF4-FFF2-40B4-BE49-F238E27FC236}">
                <a16:creationId xmlns:a16="http://schemas.microsoft.com/office/drawing/2014/main" id="{26903FA2-974F-4F02-BAEE-DD6429804DA4}"/>
              </a:ext>
            </a:extLst>
          </p:cNvPr>
          <p:cNvPicPr>
            <a:picLocks noChangeAspect="1"/>
          </p:cNvPicPr>
          <p:nvPr/>
        </p:nvPicPr>
        <p:blipFill>
          <a:blip r:embed="rId2"/>
          <a:stretch>
            <a:fillRect/>
          </a:stretch>
        </p:blipFill>
        <p:spPr>
          <a:xfrm>
            <a:off x="725865" y="912386"/>
            <a:ext cx="3962953" cy="5534797"/>
          </a:xfrm>
          <a:prstGeom prst="rect">
            <a:avLst/>
          </a:prstGeom>
        </p:spPr>
      </p:pic>
      <p:sp>
        <p:nvSpPr>
          <p:cNvPr id="10" name="CuadroTexto 9">
            <a:extLst>
              <a:ext uri="{FF2B5EF4-FFF2-40B4-BE49-F238E27FC236}">
                <a16:creationId xmlns:a16="http://schemas.microsoft.com/office/drawing/2014/main" id="{8EF4A830-96F1-4C4F-8DA6-8F3AF3E247A6}"/>
              </a:ext>
            </a:extLst>
          </p:cNvPr>
          <p:cNvSpPr txBox="1"/>
          <p:nvPr/>
        </p:nvSpPr>
        <p:spPr>
          <a:xfrm>
            <a:off x="634701" y="322729"/>
            <a:ext cx="1075936" cy="369332"/>
          </a:xfrm>
          <a:prstGeom prst="rect">
            <a:avLst/>
          </a:prstGeom>
          <a:noFill/>
        </p:spPr>
        <p:txBody>
          <a:bodyPr wrap="none" rtlCol="0">
            <a:spAutoFit/>
          </a:bodyPr>
          <a:lstStyle/>
          <a:p>
            <a:r>
              <a:rPr lang="es-AR" dirty="0"/>
              <a:t>Ejemplo</a:t>
            </a:r>
            <a:endParaRPr lang="es-ES" dirty="0"/>
          </a:p>
        </p:txBody>
      </p:sp>
    </p:spTree>
    <p:extLst>
      <p:ext uri="{BB962C8B-B14F-4D97-AF65-F5344CB8AC3E}">
        <p14:creationId xmlns:p14="http://schemas.microsoft.com/office/powerpoint/2010/main" val="372855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4663E4-0ED6-46E7-8E27-F25153618BBC}"/>
              </a:ext>
            </a:extLst>
          </p:cNvPr>
          <p:cNvSpPr>
            <a:spLocks noGrp="1"/>
          </p:cNvSpPr>
          <p:nvPr>
            <p:ph type="title"/>
          </p:nvPr>
        </p:nvSpPr>
        <p:spPr>
          <a:xfrm>
            <a:off x="1757386" y="1200838"/>
            <a:ext cx="9208788" cy="808383"/>
          </a:xfrm>
        </p:spPr>
        <p:txBody>
          <a:bodyPr>
            <a:normAutofit fontScale="90000"/>
          </a:bodyPr>
          <a:lstStyle/>
          <a:p>
            <a:r>
              <a:rPr lang="es-AR" sz="6000" dirty="0">
                <a:latin typeface="Goudy Old Style" panose="02020502050305020303" pitchFamily="18" charset="0"/>
              </a:rPr>
              <a:t>Inserción o Método de la Bajara</a:t>
            </a:r>
          </a:p>
        </p:txBody>
      </p:sp>
      <p:sp>
        <p:nvSpPr>
          <p:cNvPr id="10" name="Rectángulo 9">
            <a:extLst>
              <a:ext uri="{FF2B5EF4-FFF2-40B4-BE49-F238E27FC236}">
                <a16:creationId xmlns:a16="http://schemas.microsoft.com/office/drawing/2014/main" id="{3951065A-C7E1-4833-9B90-5F7C1EA95750}"/>
              </a:ext>
            </a:extLst>
          </p:cNvPr>
          <p:cNvSpPr/>
          <p:nvPr/>
        </p:nvSpPr>
        <p:spPr>
          <a:xfrm>
            <a:off x="1379699" y="2358644"/>
            <a:ext cx="9102770" cy="382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Es una manera natural de ordenar para un ser humano y pude usarse fácilmente para ordenar un mazo de cartas numeradas en forma arbitraria.</a:t>
            </a:r>
          </a:p>
          <a:p>
            <a:pPr algn="ctr"/>
            <a:r>
              <a:rPr lang="es-AR" sz="2000" dirty="0">
                <a:solidFill>
                  <a:schemeClr val="tx1"/>
                </a:solidFill>
                <a:latin typeface="Goudy Old Style" panose="02020502050305020303" pitchFamily="18" charset="0"/>
              </a:rPr>
              <a:t>Este requiere un determinado numero de operaciones para poder ordena una lista de “n” elementos.</a:t>
            </a:r>
          </a:p>
          <a:p>
            <a:pPr algn="ctr"/>
            <a:r>
              <a:rPr lang="es-AR" sz="2000" dirty="0">
                <a:solidFill>
                  <a:schemeClr val="tx1"/>
                </a:solidFill>
                <a:latin typeface="Goudy Old Style" panose="02020502050305020303" pitchFamily="18" charset="0"/>
              </a:rPr>
              <a:t>Su funcionamiento consiste en el recorrido por la lista seleccionado en cada iteración un valor como clave y compararlo con el resto insertándolo en el lugar correspondiente.</a:t>
            </a:r>
          </a:p>
          <a:p>
            <a:pPr algn="ctr"/>
            <a:r>
              <a:rPr lang="es-AR" sz="2000" dirty="0">
                <a:solidFill>
                  <a:schemeClr val="tx1"/>
                </a:solidFill>
                <a:latin typeface="Goudy Old Style" panose="02020502050305020303" pitchFamily="18" charset="0"/>
              </a:rPr>
              <a:t>Inicialmente se tiene un solo elemento, que obviamente es un conjunto ordenado.</a:t>
            </a:r>
          </a:p>
          <a:p>
            <a:pPr algn="ctr"/>
            <a:r>
              <a:rPr lang="es-AR" sz="2000" dirty="0">
                <a:solidFill>
                  <a:schemeClr val="tx1"/>
                </a:solidFill>
                <a:latin typeface="Goudy Old Style" panose="02020502050305020303" pitchFamily="18" charset="0"/>
              </a:rPr>
              <a:t>Después, cuando hay “k” elementos ordenados de menor a mayor, se toma el elementos “k+1” y se compara para todos los elementos ya ordenados, deteniéndose cuando se encuentra un elemento menor (todos los elementos mayores han sido desplazados en la posición derecha) o cuando ya no se encuentra elementos (todos los elementos fueron desplazados y este es el mas pequeño). En este punto se inserta el elemento “k+1” debiendo desplazarse los demás elementos.</a:t>
            </a:r>
          </a:p>
        </p:txBody>
      </p:sp>
      <p:sp>
        <p:nvSpPr>
          <p:cNvPr id="14" name="Rectángulo 13">
            <a:extLst>
              <a:ext uri="{FF2B5EF4-FFF2-40B4-BE49-F238E27FC236}">
                <a16:creationId xmlns:a16="http://schemas.microsoft.com/office/drawing/2014/main" id="{FC96326B-5280-490F-9C76-5F6774A921FB}"/>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10</a:t>
            </a:r>
            <a:endParaRPr lang="es-AR" dirty="0">
              <a:solidFill>
                <a:schemeClr val="tx1"/>
              </a:solidFill>
            </a:endParaRPr>
          </a:p>
        </p:txBody>
      </p:sp>
    </p:spTree>
    <p:extLst>
      <p:ext uri="{BB962C8B-B14F-4D97-AF65-F5344CB8AC3E}">
        <p14:creationId xmlns:p14="http://schemas.microsoft.com/office/powerpoint/2010/main" val="218238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53758-0161-4B94-802A-C30A7EDD86C2}"/>
              </a:ext>
            </a:extLst>
          </p:cNvPr>
          <p:cNvSpPr>
            <a:spLocks noGrp="1"/>
          </p:cNvSpPr>
          <p:nvPr>
            <p:ph type="title"/>
          </p:nvPr>
        </p:nvSpPr>
        <p:spPr>
          <a:xfrm>
            <a:off x="2478893" y="319343"/>
            <a:ext cx="7234214" cy="664127"/>
          </a:xfrm>
        </p:spPr>
        <p:txBody>
          <a:bodyPr>
            <a:noAutofit/>
          </a:bodyPr>
          <a:lstStyle/>
          <a:p>
            <a:pPr algn="l"/>
            <a:r>
              <a:rPr lang="es-ES" sz="2800" b="0" i="0" dirty="0">
                <a:solidFill>
                  <a:schemeClr val="tx1"/>
                </a:solidFill>
                <a:effectLst/>
                <a:latin typeface="+mn-lt"/>
              </a:rPr>
              <a:t>Algoritmo de ordenamiento de burbuja</a:t>
            </a:r>
          </a:p>
        </p:txBody>
      </p:sp>
      <p:sp>
        <p:nvSpPr>
          <p:cNvPr id="18" name="Rectángulo 17">
            <a:extLst>
              <a:ext uri="{FF2B5EF4-FFF2-40B4-BE49-F238E27FC236}">
                <a16:creationId xmlns:a16="http://schemas.microsoft.com/office/drawing/2014/main" id="{E77E1259-F20D-45DB-BBEF-36DC9075D946}"/>
              </a:ext>
            </a:extLst>
          </p:cNvPr>
          <p:cNvSpPr/>
          <p:nvPr/>
        </p:nvSpPr>
        <p:spPr>
          <a:xfrm>
            <a:off x="1099743" y="1171243"/>
            <a:ext cx="5792377" cy="310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Comenzamos con una lista de elementos no ordenados.</a:t>
            </a:r>
          </a:p>
        </p:txBody>
      </p:sp>
      <p:sp>
        <p:nvSpPr>
          <p:cNvPr id="23" name="Rectángulo 22">
            <a:extLst>
              <a:ext uri="{FF2B5EF4-FFF2-40B4-BE49-F238E27FC236}">
                <a16:creationId xmlns:a16="http://schemas.microsoft.com/office/drawing/2014/main" id="{031CC91A-3343-46FE-A06E-E54B10DC6687}"/>
              </a:ext>
            </a:extLst>
          </p:cNvPr>
          <p:cNvSpPr/>
          <p:nvPr/>
        </p:nvSpPr>
        <p:spPr>
          <a:xfrm>
            <a:off x="4280452" y="2104377"/>
            <a:ext cx="6244121" cy="808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latin typeface="Goudy Old Style" panose="02020502050305020303" pitchFamily="18" charset="0"/>
              </a:rPr>
              <a:t>Se selecciona el segundo valor como clave  se lo compara con los valores ubicados a su izquierda. Si el valor es menor entonces se inserta en el lugar correspondiente.</a:t>
            </a:r>
          </a:p>
        </p:txBody>
      </p:sp>
      <p:pic>
        <p:nvPicPr>
          <p:cNvPr id="67" name="Imagen 66" descr="Ordenamiento por inserción">
            <a:extLst>
              <a:ext uri="{FF2B5EF4-FFF2-40B4-BE49-F238E27FC236}">
                <a16:creationId xmlns:a16="http://schemas.microsoft.com/office/drawing/2014/main" id="{13368072-E8BB-4972-937B-546DFEEB79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3056" y="2123703"/>
            <a:ext cx="2903193" cy="566695"/>
          </a:xfrm>
          <a:prstGeom prst="rect">
            <a:avLst/>
          </a:prstGeom>
          <a:noFill/>
          <a:ln>
            <a:noFill/>
          </a:ln>
          <a:effectLst>
            <a:innerShdw blurRad="114300">
              <a:prstClr val="black"/>
            </a:innerShdw>
          </a:effectLst>
        </p:spPr>
      </p:pic>
      <p:pic>
        <p:nvPicPr>
          <p:cNvPr id="68" name="Imagen 67" descr="Ordenamiento por inserción">
            <a:extLst>
              <a:ext uri="{FF2B5EF4-FFF2-40B4-BE49-F238E27FC236}">
                <a16:creationId xmlns:a16="http://schemas.microsoft.com/office/drawing/2014/main" id="{D12D9FBE-641C-43E7-8E98-7C08FD6129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5825" y="3097564"/>
            <a:ext cx="2940424" cy="566694"/>
          </a:xfrm>
          <a:prstGeom prst="rect">
            <a:avLst/>
          </a:prstGeom>
          <a:noFill/>
          <a:ln>
            <a:noFill/>
          </a:ln>
          <a:effectLst>
            <a:innerShdw blurRad="114300">
              <a:prstClr val="black"/>
            </a:innerShdw>
          </a:effectLst>
        </p:spPr>
      </p:pic>
      <p:sp>
        <p:nvSpPr>
          <p:cNvPr id="64" name="Rectángulo 63">
            <a:extLst>
              <a:ext uri="{FF2B5EF4-FFF2-40B4-BE49-F238E27FC236}">
                <a16:creationId xmlns:a16="http://schemas.microsoft.com/office/drawing/2014/main" id="{B0548093-B65A-45A0-BF10-C0504E1815FE}"/>
              </a:ext>
            </a:extLst>
          </p:cNvPr>
          <p:cNvSpPr/>
          <p:nvPr/>
        </p:nvSpPr>
        <p:spPr>
          <a:xfrm>
            <a:off x="4280452" y="3273983"/>
            <a:ext cx="6685722" cy="1243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latin typeface="Goudy Old Style" panose="02020502050305020303" pitchFamily="18" charset="0"/>
              </a:rPr>
              <a:t>Se selecciona el siguiente numero como clave y se repite el proceso para todos los valores anteriores. En el siguiente caso la clave 4 se compara primero con 5 y luego con 2. Al ser menor que el primer caso comparado y mayor que el segundo se lo inserta entre ambos números.</a:t>
            </a:r>
          </a:p>
        </p:txBody>
      </p:sp>
      <p:pic>
        <p:nvPicPr>
          <p:cNvPr id="70" name="Imagen 69" descr="Ordenamiento por inserción">
            <a:extLst>
              <a:ext uri="{FF2B5EF4-FFF2-40B4-BE49-F238E27FC236}">
                <a16:creationId xmlns:a16="http://schemas.microsoft.com/office/drawing/2014/main" id="{5A68F635-CCFC-43ED-A55B-288833C9B57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25825" y="4343778"/>
            <a:ext cx="2940424" cy="566694"/>
          </a:xfrm>
          <a:prstGeom prst="rect">
            <a:avLst/>
          </a:prstGeom>
          <a:noFill/>
          <a:ln>
            <a:noFill/>
          </a:ln>
          <a:effectLst>
            <a:innerShdw blurRad="114300">
              <a:prstClr val="black"/>
            </a:innerShdw>
          </a:effectLst>
        </p:spPr>
      </p:pic>
      <p:pic>
        <p:nvPicPr>
          <p:cNvPr id="71" name="Imagen 70" descr="Ordenamiento por inserción">
            <a:extLst>
              <a:ext uri="{FF2B5EF4-FFF2-40B4-BE49-F238E27FC236}">
                <a16:creationId xmlns:a16="http://schemas.microsoft.com/office/drawing/2014/main" id="{C194A8A7-7395-4CBB-9238-34F7B49ED90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225825" y="5327135"/>
            <a:ext cx="2940424" cy="566695"/>
          </a:xfrm>
          <a:prstGeom prst="rect">
            <a:avLst/>
          </a:prstGeom>
          <a:noFill/>
          <a:ln>
            <a:noFill/>
          </a:ln>
          <a:effectLst>
            <a:innerShdw blurRad="114300">
              <a:prstClr val="black"/>
            </a:innerShdw>
          </a:effectLst>
        </p:spPr>
      </p:pic>
      <p:sp>
        <p:nvSpPr>
          <p:cNvPr id="65" name="Rectángulo 64">
            <a:extLst>
              <a:ext uri="{FF2B5EF4-FFF2-40B4-BE49-F238E27FC236}">
                <a16:creationId xmlns:a16="http://schemas.microsoft.com/office/drawing/2014/main" id="{792768D9-7DB1-4D6E-ABFB-B203BF0E6902}"/>
              </a:ext>
            </a:extLst>
          </p:cNvPr>
          <p:cNvSpPr/>
          <p:nvPr/>
        </p:nvSpPr>
        <p:spPr>
          <a:xfrm>
            <a:off x="4353339" y="5236063"/>
            <a:ext cx="6539948" cy="90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latin typeface="Goudy Old Style" panose="02020502050305020303" pitchFamily="18" charset="0"/>
              </a:rPr>
              <a:t>Se selecciona la siguiente clave. Se sigue comparando con cada numero a su izquierda hasta encontrar uno que sea menor o llegar al principio de la lista.</a:t>
            </a:r>
          </a:p>
        </p:txBody>
      </p:sp>
      <p:sp>
        <p:nvSpPr>
          <p:cNvPr id="66" name="Rectángulo 65">
            <a:extLst>
              <a:ext uri="{FF2B5EF4-FFF2-40B4-BE49-F238E27FC236}">
                <a16:creationId xmlns:a16="http://schemas.microsoft.com/office/drawing/2014/main" id="{93672DA1-7A9F-4098-8CCA-4E516F300217}"/>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11</a:t>
            </a:r>
            <a:endParaRPr lang="es-AR" dirty="0">
              <a:solidFill>
                <a:schemeClr val="tx1"/>
              </a:solidFill>
            </a:endParaRPr>
          </a:p>
        </p:txBody>
      </p:sp>
    </p:spTree>
    <p:extLst>
      <p:ext uri="{BB962C8B-B14F-4D97-AF65-F5344CB8AC3E}">
        <p14:creationId xmlns:p14="http://schemas.microsoft.com/office/powerpoint/2010/main" val="331446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Ordenamiento por inserción">
            <a:extLst>
              <a:ext uri="{FF2B5EF4-FFF2-40B4-BE49-F238E27FC236}">
                <a16:creationId xmlns:a16="http://schemas.microsoft.com/office/drawing/2014/main" id="{8332B8E4-2553-429B-8462-4EC16BB0C2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97493" y="1279209"/>
            <a:ext cx="2679256" cy="636270"/>
          </a:xfrm>
          <a:prstGeom prst="rect">
            <a:avLst/>
          </a:prstGeom>
          <a:noFill/>
          <a:ln>
            <a:noFill/>
          </a:ln>
          <a:effectLst>
            <a:innerShdw blurRad="114300">
              <a:prstClr val="black"/>
            </a:innerShdw>
          </a:effectLst>
        </p:spPr>
      </p:pic>
      <p:pic>
        <p:nvPicPr>
          <p:cNvPr id="12" name="Imagen 11" descr="Ordenamiento por inserción">
            <a:extLst>
              <a:ext uri="{FF2B5EF4-FFF2-40B4-BE49-F238E27FC236}">
                <a16:creationId xmlns:a16="http://schemas.microsoft.com/office/drawing/2014/main" id="{EEBF1BB7-BF0E-4375-80EB-D9E4BAD4A0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97493" y="2230517"/>
            <a:ext cx="2679256" cy="636271"/>
          </a:xfrm>
          <a:prstGeom prst="rect">
            <a:avLst/>
          </a:prstGeom>
          <a:noFill/>
          <a:ln>
            <a:noFill/>
          </a:ln>
          <a:effectLst>
            <a:innerShdw blurRad="114300">
              <a:prstClr val="black"/>
            </a:innerShdw>
          </a:effectLst>
        </p:spPr>
      </p:pic>
      <p:pic>
        <p:nvPicPr>
          <p:cNvPr id="13" name="Imagen 12" descr="Ordenamiento por inserción">
            <a:extLst>
              <a:ext uri="{FF2B5EF4-FFF2-40B4-BE49-F238E27FC236}">
                <a16:creationId xmlns:a16="http://schemas.microsoft.com/office/drawing/2014/main" id="{DBF8EFF7-2BEB-43F8-A1C7-10D9B36274B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97493" y="3181826"/>
            <a:ext cx="2679256" cy="636272"/>
          </a:xfrm>
          <a:prstGeom prst="rect">
            <a:avLst/>
          </a:prstGeom>
          <a:noFill/>
          <a:ln>
            <a:noFill/>
          </a:ln>
          <a:effectLst>
            <a:innerShdw blurRad="114300">
              <a:prstClr val="black"/>
            </a:innerShdw>
          </a:effectLst>
        </p:spPr>
      </p:pic>
      <p:sp>
        <p:nvSpPr>
          <p:cNvPr id="14" name="Rectángulo 13">
            <a:extLst>
              <a:ext uri="{FF2B5EF4-FFF2-40B4-BE49-F238E27FC236}">
                <a16:creationId xmlns:a16="http://schemas.microsoft.com/office/drawing/2014/main" id="{5F76D27B-C668-4FE1-812A-14E153D3B585}"/>
              </a:ext>
            </a:extLst>
          </p:cNvPr>
          <p:cNvSpPr/>
          <p:nvPr/>
        </p:nvSpPr>
        <p:spPr>
          <a:xfrm>
            <a:off x="1497493" y="4060735"/>
            <a:ext cx="2679256" cy="6246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latin typeface="Goudy Old Style" panose="02020502050305020303" pitchFamily="18" charset="0"/>
              </a:rPr>
              <a:t>Finalmente se selecciona la ultima clave.</a:t>
            </a:r>
          </a:p>
        </p:txBody>
      </p:sp>
      <p:pic>
        <p:nvPicPr>
          <p:cNvPr id="15" name="Imagen 14" descr="Ordenamiento por inserción">
            <a:extLst>
              <a:ext uri="{FF2B5EF4-FFF2-40B4-BE49-F238E27FC236}">
                <a16:creationId xmlns:a16="http://schemas.microsoft.com/office/drawing/2014/main" id="{7513E9C4-C7AE-4282-B59C-40EBBC5C0C4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97493" y="4775868"/>
            <a:ext cx="2679256" cy="636273"/>
          </a:xfrm>
          <a:prstGeom prst="rect">
            <a:avLst/>
          </a:prstGeom>
          <a:noFill/>
          <a:ln>
            <a:noFill/>
          </a:ln>
          <a:effectLst>
            <a:innerShdw blurRad="114300">
              <a:prstClr val="black"/>
            </a:innerShdw>
          </a:effectLst>
        </p:spPr>
      </p:pic>
      <p:pic>
        <p:nvPicPr>
          <p:cNvPr id="16" name="Imagen 15" descr="Ordenamiento por inserción">
            <a:extLst>
              <a:ext uri="{FF2B5EF4-FFF2-40B4-BE49-F238E27FC236}">
                <a16:creationId xmlns:a16="http://schemas.microsoft.com/office/drawing/2014/main" id="{06D2354B-EFF1-4B80-97CF-9BFB2B974A4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497493" y="5727178"/>
            <a:ext cx="2679256" cy="636274"/>
          </a:xfrm>
          <a:prstGeom prst="rect">
            <a:avLst/>
          </a:prstGeom>
          <a:noFill/>
          <a:ln>
            <a:noFill/>
          </a:ln>
          <a:effectLst>
            <a:innerShdw blurRad="114300">
              <a:prstClr val="black"/>
            </a:innerShdw>
          </a:effectLst>
        </p:spPr>
      </p:pic>
      <p:pic>
        <p:nvPicPr>
          <p:cNvPr id="17" name="Imagen 16" descr="Ordenamiento por inserción">
            <a:extLst>
              <a:ext uri="{FF2B5EF4-FFF2-40B4-BE49-F238E27FC236}">
                <a16:creationId xmlns:a16="http://schemas.microsoft.com/office/drawing/2014/main" id="{F8CEE732-6288-4BC8-8F2A-CAFB70726CD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204331" y="1201095"/>
            <a:ext cx="2787588" cy="636274"/>
          </a:xfrm>
          <a:prstGeom prst="rect">
            <a:avLst/>
          </a:prstGeom>
          <a:noFill/>
          <a:ln>
            <a:noFill/>
          </a:ln>
          <a:effectLst>
            <a:innerShdw blurRad="114300">
              <a:prstClr val="black"/>
            </a:innerShdw>
          </a:effectLst>
        </p:spPr>
      </p:pic>
      <p:pic>
        <p:nvPicPr>
          <p:cNvPr id="18" name="Imagen 17" descr="Ordenamiento por inserción">
            <a:extLst>
              <a:ext uri="{FF2B5EF4-FFF2-40B4-BE49-F238E27FC236}">
                <a16:creationId xmlns:a16="http://schemas.microsoft.com/office/drawing/2014/main" id="{46FFB13E-B9C7-4438-AFB6-EE5EABDFE6D1}"/>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204331" y="2136179"/>
            <a:ext cx="2787588" cy="636274"/>
          </a:xfrm>
          <a:prstGeom prst="rect">
            <a:avLst/>
          </a:prstGeom>
          <a:noFill/>
          <a:ln>
            <a:noFill/>
          </a:ln>
          <a:effectLst>
            <a:innerShdw blurRad="114300">
              <a:prstClr val="black"/>
            </a:innerShdw>
          </a:effectLst>
        </p:spPr>
      </p:pic>
      <p:sp>
        <p:nvSpPr>
          <p:cNvPr id="20" name="Rectángulo 19">
            <a:extLst>
              <a:ext uri="{FF2B5EF4-FFF2-40B4-BE49-F238E27FC236}">
                <a16:creationId xmlns:a16="http://schemas.microsoft.com/office/drawing/2014/main" id="{9A6697C0-52FE-4ACF-8355-B144C4C8CE19}"/>
              </a:ext>
            </a:extLst>
          </p:cNvPr>
          <p:cNvSpPr/>
          <p:nvPr/>
        </p:nvSpPr>
        <p:spPr>
          <a:xfrm>
            <a:off x="6080436" y="2930147"/>
            <a:ext cx="2911484" cy="88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latin typeface="Goudy Old Style" panose="02020502050305020303" pitchFamily="18" charset="0"/>
              </a:rPr>
              <a:t>Al finalizar el algoritmo tenemos como resultado la lista ordenada.</a:t>
            </a:r>
          </a:p>
        </p:txBody>
      </p:sp>
      <p:pic>
        <p:nvPicPr>
          <p:cNvPr id="21" name="Imagen 20" descr="Ordenamiento por inserción">
            <a:extLst>
              <a:ext uri="{FF2B5EF4-FFF2-40B4-BE49-F238E27FC236}">
                <a16:creationId xmlns:a16="http://schemas.microsoft.com/office/drawing/2014/main" id="{249782FD-AE73-43EC-BBF1-4B1E46650B79}"/>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6204331" y="4085548"/>
            <a:ext cx="3778765" cy="825328"/>
          </a:xfrm>
          <a:prstGeom prst="rect">
            <a:avLst/>
          </a:prstGeom>
          <a:noFill/>
          <a:ln>
            <a:noFill/>
          </a:ln>
          <a:effectLst>
            <a:innerShdw blurRad="114300">
              <a:prstClr val="black"/>
            </a:innerShdw>
          </a:effectLst>
        </p:spPr>
      </p:pic>
      <p:sp>
        <p:nvSpPr>
          <p:cNvPr id="23" name="Rectángulo 22">
            <a:extLst>
              <a:ext uri="{FF2B5EF4-FFF2-40B4-BE49-F238E27FC236}">
                <a16:creationId xmlns:a16="http://schemas.microsoft.com/office/drawing/2014/main" id="{67CA9D72-279B-42D7-9561-461B711DDC6B}"/>
              </a:ext>
            </a:extLst>
          </p:cNvPr>
          <p:cNvSpPr/>
          <p:nvPr/>
        </p:nvSpPr>
        <p:spPr>
          <a:xfrm>
            <a:off x="11264348" y="6144791"/>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12</a:t>
            </a:r>
            <a:endParaRPr lang="es-AR" dirty="0">
              <a:solidFill>
                <a:schemeClr val="tx1"/>
              </a:solidFill>
            </a:endParaRPr>
          </a:p>
        </p:txBody>
      </p:sp>
    </p:spTree>
    <p:extLst>
      <p:ext uri="{BB962C8B-B14F-4D97-AF65-F5344CB8AC3E}">
        <p14:creationId xmlns:p14="http://schemas.microsoft.com/office/powerpoint/2010/main" val="110812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4B4BA-73DB-4A83-A57C-6E2B3ACFF8F3}"/>
              </a:ext>
            </a:extLst>
          </p:cNvPr>
          <p:cNvSpPr>
            <a:spLocks noGrp="1"/>
          </p:cNvSpPr>
          <p:nvPr>
            <p:ph type="title"/>
          </p:nvPr>
        </p:nvSpPr>
        <p:spPr>
          <a:xfrm>
            <a:off x="2140961" y="1117906"/>
            <a:ext cx="7910075" cy="901148"/>
          </a:xfrm>
        </p:spPr>
        <p:txBody>
          <a:bodyPr>
            <a:normAutofit fontScale="90000"/>
          </a:bodyPr>
          <a:lstStyle/>
          <a:p>
            <a:r>
              <a:rPr lang="es-AR" sz="6000" dirty="0">
                <a:latin typeface="Goudy Old Style" panose="02020502050305020303" pitchFamily="18" charset="0"/>
              </a:rPr>
              <a:t>Selección o Método Sencillo</a:t>
            </a:r>
          </a:p>
        </p:txBody>
      </p:sp>
      <p:pic>
        <p:nvPicPr>
          <p:cNvPr id="5" name="image1.jpeg">
            <a:extLst>
              <a:ext uri="{FF2B5EF4-FFF2-40B4-BE49-F238E27FC236}">
                <a16:creationId xmlns:a16="http://schemas.microsoft.com/office/drawing/2014/main" id="{600006F3-BEB6-42DF-A7B4-4124DD3E5B01}"/>
              </a:ext>
            </a:extLst>
          </p:cNvPr>
          <p:cNvPicPr/>
          <p:nvPr/>
        </p:nvPicPr>
        <p:blipFill>
          <a:blip r:embed="rId2" cstate="print"/>
          <a:stretch>
            <a:fillRect/>
          </a:stretch>
        </p:blipFill>
        <p:spPr>
          <a:xfrm>
            <a:off x="1127606" y="92844"/>
            <a:ext cx="739775" cy="800100"/>
          </a:xfrm>
          <a:prstGeom prst="rect">
            <a:avLst/>
          </a:prstGeom>
        </p:spPr>
      </p:pic>
      <p:sp>
        <p:nvSpPr>
          <p:cNvPr id="9" name="Rectángulo 8">
            <a:extLst>
              <a:ext uri="{FF2B5EF4-FFF2-40B4-BE49-F238E27FC236}">
                <a16:creationId xmlns:a16="http://schemas.microsoft.com/office/drawing/2014/main" id="{529DFDCC-72E7-43FC-B58B-528B64FF3B39}"/>
              </a:ext>
            </a:extLst>
          </p:cNvPr>
          <p:cNvSpPr/>
          <p:nvPr/>
        </p:nvSpPr>
        <p:spPr>
          <a:xfrm>
            <a:off x="1867381" y="243342"/>
            <a:ext cx="9184932" cy="80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UNIVERSIDAD TECNOLÓGICA NACIONAL FACULTAD REGIONAL TUCUMÁN DEPARTAMENTO DE SISTEMAS CÁTEDRA: ALGORITMOS Y ESTRUCTURAS DE DATOS</a:t>
            </a:r>
            <a:endParaRPr lang="es-AR" dirty="0">
              <a:solidFill>
                <a:schemeClr val="tx1"/>
              </a:solidFill>
              <a:latin typeface="Goudy Old Style" panose="02020502050305020303" pitchFamily="18" charset="0"/>
            </a:endParaRPr>
          </a:p>
          <a:p>
            <a:pPr algn="ctr"/>
            <a:endParaRPr lang="es-AR" dirty="0">
              <a:solidFill>
                <a:schemeClr val="tx1"/>
              </a:solidFill>
            </a:endParaRPr>
          </a:p>
        </p:txBody>
      </p:sp>
      <p:cxnSp>
        <p:nvCxnSpPr>
          <p:cNvPr id="10" name="Conector recto 9">
            <a:extLst>
              <a:ext uri="{FF2B5EF4-FFF2-40B4-BE49-F238E27FC236}">
                <a16:creationId xmlns:a16="http://schemas.microsoft.com/office/drawing/2014/main" id="{72119D8B-02A9-4BCE-9075-74AF6C2EBF1B}"/>
              </a:ext>
            </a:extLst>
          </p:cNvPr>
          <p:cNvCxnSpPr>
            <a:cxnSpLocks/>
          </p:cNvCxnSpPr>
          <p:nvPr/>
        </p:nvCxnSpPr>
        <p:spPr>
          <a:xfrm>
            <a:off x="1225825" y="964170"/>
            <a:ext cx="9740349" cy="0"/>
          </a:xfrm>
          <a:prstGeom prst="line">
            <a:avLst/>
          </a:prstGeom>
        </p:spPr>
        <p:style>
          <a:lnRef idx="1">
            <a:schemeClr val="dk1"/>
          </a:lnRef>
          <a:fillRef idx="0">
            <a:schemeClr val="dk1"/>
          </a:fillRef>
          <a:effectRef idx="0">
            <a:schemeClr val="dk1"/>
          </a:effectRef>
          <a:fontRef idx="minor">
            <a:schemeClr val="tx1"/>
          </a:fontRef>
        </p:style>
      </p:cxnSp>
      <p:sp>
        <p:nvSpPr>
          <p:cNvPr id="11" name="Rectángulo: esquinas redondeadas 10">
            <a:extLst>
              <a:ext uri="{FF2B5EF4-FFF2-40B4-BE49-F238E27FC236}">
                <a16:creationId xmlns:a16="http://schemas.microsoft.com/office/drawing/2014/main" id="{5B47558A-C8F8-4DF1-A4ED-CD6C661A49A1}"/>
              </a:ext>
            </a:extLst>
          </p:cNvPr>
          <p:cNvSpPr/>
          <p:nvPr/>
        </p:nvSpPr>
        <p:spPr>
          <a:xfrm>
            <a:off x="1225825" y="1998375"/>
            <a:ext cx="1152942" cy="425467"/>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AR"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Concepto</a:t>
            </a:r>
          </a:p>
        </p:txBody>
      </p:sp>
      <p:cxnSp>
        <p:nvCxnSpPr>
          <p:cNvPr id="12" name="Conector: curvado 11">
            <a:extLst>
              <a:ext uri="{FF2B5EF4-FFF2-40B4-BE49-F238E27FC236}">
                <a16:creationId xmlns:a16="http://schemas.microsoft.com/office/drawing/2014/main" id="{66A013AF-9833-47EC-BF53-7956B57B759A}"/>
              </a:ext>
            </a:extLst>
          </p:cNvPr>
          <p:cNvCxnSpPr/>
          <p:nvPr/>
        </p:nvCxnSpPr>
        <p:spPr>
          <a:xfrm>
            <a:off x="2490786" y="2232826"/>
            <a:ext cx="371475" cy="285750"/>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ectángulo: esquinas redondeadas 13">
            <a:extLst>
              <a:ext uri="{FF2B5EF4-FFF2-40B4-BE49-F238E27FC236}">
                <a16:creationId xmlns:a16="http://schemas.microsoft.com/office/drawing/2014/main" id="{B01BF615-00A1-4123-9C23-B9EC5917FD02}"/>
              </a:ext>
            </a:extLst>
          </p:cNvPr>
          <p:cNvSpPr/>
          <p:nvPr/>
        </p:nvSpPr>
        <p:spPr>
          <a:xfrm>
            <a:off x="3123981" y="2224308"/>
            <a:ext cx="6671732" cy="1073478"/>
          </a:xfrm>
          <a:prstGeom prst="roundRect">
            <a:avLst/>
          </a:prstGeom>
          <a:solidFill>
            <a:schemeClr val="accent6"/>
          </a:solidFill>
          <a:ln w="28575">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Algoritmo que ubica el elemento de una lista o vector en una secuencia</a:t>
            </a:r>
            <a:r>
              <a:rPr lang="es-AR" sz="2000" dirty="0">
                <a:solidFill>
                  <a:schemeClr val="tx1"/>
                </a:solidFill>
                <a:latin typeface="Goudy Old Style" panose="02020502050305020303" pitchFamily="18" charset="0"/>
                <a:ea typeface="Calibri" panose="020F0502020204030204" pitchFamily="34" charset="0"/>
                <a:cs typeface="Times New Roman" panose="02020603050405020304" pitchFamily="18" charset="0"/>
              </a:rPr>
              <a:t> </a:t>
            </a: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dada por una relación de orden, tomando como punto de partida el menor elemento.</a:t>
            </a:r>
          </a:p>
        </p:txBody>
      </p:sp>
      <p:sp>
        <p:nvSpPr>
          <p:cNvPr id="15" name="Rectángulo 14">
            <a:extLst>
              <a:ext uri="{FF2B5EF4-FFF2-40B4-BE49-F238E27FC236}">
                <a16:creationId xmlns:a16="http://schemas.microsoft.com/office/drawing/2014/main" id="{6F7C84E8-C6BA-43F8-A4C0-207152C26CC7}"/>
              </a:ext>
            </a:extLst>
          </p:cNvPr>
          <p:cNvSpPr/>
          <p:nvPr/>
        </p:nvSpPr>
        <p:spPr>
          <a:xfrm>
            <a:off x="1127606" y="3560215"/>
            <a:ext cx="9740349" cy="1073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a:solidFill>
                  <a:schemeClr val="tx1"/>
                </a:solidFill>
                <a:effectLst/>
                <a:latin typeface="Goudy Old Style" panose="02020502050305020303" pitchFamily="18" charset="0"/>
                <a:ea typeface="Calibri" panose="020F0502020204030204" pitchFamily="34" charset="0"/>
                <a:cs typeface="Calibri" panose="020F0502020204030204" pitchFamily="34" charset="0"/>
              </a:rPr>
              <a:t>Algoritmo de ordenamiento por Selección (</a:t>
            </a:r>
            <a:r>
              <a:rPr lang="es-AR" sz="2000" b="1" dirty="0" err="1">
                <a:solidFill>
                  <a:schemeClr val="tx1"/>
                </a:solidFill>
                <a:effectLst/>
                <a:latin typeface="Goudy Old Style" panose="02020502050305020303" pitchFamily="18" charset="0"/>
                <a:ea typeface="Calibri" panose="020F0502020204030204" pitchFamily="34" charset="0"/>
                <a:cs typeface="Calibri" panose="020F0502020204030204" pitchFamily="34" charset="0"/>
              </a:rPr>
              <a:t>Selection</a:t>
            </a:r>
            <a:r>
              <a:rPr lang="es-AR" sz="2000" b="1" dirty="0">
                <a:solidFill>
                  <a:schemeClr val="tx1"/>
                </a:solidFill>
                <a:effectLst/>
                <a:latin typeface="Goudy Old Style" panose="02020502050305020303" pitchFamily="18" charset="0"/>
                <a:ea typeface="Calibri" panose="020F0502020204030204" pitchFamily="34" charset="0"/>
                <a:cs typeface="Calibri" panose="020F0502020204030204" pitchFamily="34" charset="0"/>
              </a:rPr>
              <a:t> </a:t>
            </a:r>
            <a:r>
              <a:rPr lang="es-AR" sz="2000" b="1" dirty="0" err="1">
                <a:solidFill>
                  <a:schemeClr val="tx1"/>
                </a:solidFill>
                <a:effectLst/>
                <a:latin typeface="Goudy Old Style" panose="02020502050305020303" pitchFamily="18" charset="0"/>
                <a:ea typeface="Calibri" panose="020F0502020204030204" pitchFamily="34" charset="0"/>
                <a:cs typeface="Calibri" panose="020F0502020204030204" pitchFamily="34" charset="0"/>
              </a:rPr>
              <a:t>Sort</a:t>
            </a:r>
            <a:r>
              <a:rPr lang="es-AR" sz="2000" b="1" dirty="0">
                <a:solidFill>
                  <a:schemeClr val="tx1"/>
                </a:solidFill>
                <a:effectLst/>
                <a:latin typeface="Goudy Old Style" panose="02020502050305020303" pitchFamily="18" charset="0"/>
                <a:ea typeface="Calibri" panose="020F0502020204030204" pitchFamily="34" charset="0"/>
                <a:cs typeface="Calibri" panose="020F0502020204030204" pitchFamily="34" charset="0"/>
              </a:rPr>
              <a:t> en </a:t>
            </a:r>
            <a:r>
              <a:rPr lang="es-AR" sz="2000" b="1" u="sng" dirty="0">
                <a:solidFill>
                  <a:schemeClr val="tx1"/>
                </a:solidFill>
                <a:effectLst/>
                <a:latin typeface="Goudy Old Style" panose="02020502050305020303" pitchFamily="18" charset="0"/>
                <a:ea typeface="Calibri" panose="020F0502020204030204" pitchFamily="34" charset="0"/>
                <a:cs typeface="Calibri" panose="020F0502020204030204" pitchFamily="34" charset="0"/>
                <a:hlinkClick r:id="rId3" tooltip="Inglés">
                  <a:extLst>
                    <a:ext uri="{A12FA001-AC4F-418D-AE19-62706E023703}">
                      <ahyp:hlinkClr xmlns:ahyp="http://schemas.microsoft.com/office/drawing/2018/hyperlinkcolor" val="tx"/>
                    </a:ext>
                  </a:extLst>
                </a:hlinkClick>
              </a:rPr>
              <a:t>inglés</a:t>
            </a:r>
            <a:r>
              <a:rPr lang="es-AR" sz="2000" b="1" dirty="0">
                <a:solidFill>
                  <a:schemeClr val="tx1"/>
                </a:solidFill>
                <a:effectLst/>
                <a:latin typeface="Goudy Old Style" panose="02020502050305020303" pitchFamily="18" charset="0"/>
                <a:ea typeface="Calibri" panose="020F0502020204030204" pitchFamily="34" charset="0"/>
                <a:cs typeface="Calibri" panose="020F0502020204030204" pitchFamily="34" charset="0"/>
              </a:rPr>
              <a:t>):</a:t>
            </a:r>
            <a:r>
              <a:rPr lang="es-AR" sz="2000" dirty="0">
                <a:solidFill>
                  <a:schemeClr val="tx1"/>
                </a:solidFill>
                <a:effectLst/>
                <a:latin typeface="Goudy Old Style" panose="02020502050305020303" pitchFamily="18" charset="0"/>
                <a:ea typeface="Calibri" panose="020F0502020204030204" pitchFamily="34" charset="0"/>
                <a:cs typeface="Calibri" panose="020F0502020204030204" pitchFamily="34" charset="0"/>
              </a:rPr>
              <a:t> Consiste en encontrar el menor de todos los elementos del arreglo o vector e intercambiarlo con el que está en la primera posición. Luego el segundo más pequeño, y así sucesivamente hasta ordenarlo todo. </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1B76BEA9-0BE6-4A61-B253-CA26385CE0D1}"/>
              </a:ext>
            </a:extLst>
          </p:cNvPr>
          <p:cNvSpPr/>
          <p:nvPr/>
        </p:nvSpPr>
        <p:spPr>
          <a:xfrm>
            <a:off x="1225825" y="4786354"/>
            <a:ext cx="1351517" cy="399493"/>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Exposición</a:t>
            </a:r>
            <a:endParaRPr lang="es-AR" sz="2000" dirty="0">
              <a:solidFill>
                <a:schemeClr val="tx1"/>
              </a:solidFill>
              <a:latin typeface="Goudy Old Style" panose="02020502050305020303" pitchFamily="18" charset="0"/>
            </a:endParaRPr>
          </a:p>
        </p:txBody>
      </p:sp>
      <p:cxnSp>
        <p:nvCxnSpPr>
          <p:cNvPr id="13" name="Conector: curvado 12">
            <a:extLst>
              <a:ext uri="{FF2B5EF4-FFF2-40B4-BE49-F238E27FC236}">
                <a16:creationId xmlns:a16="http://schemas.microsoft.com/office/drawing/2014/main" id="{4D19908F-3DBD-447C-8C45-E3C7B39CF96F}"/>
              </a:ext>
            </a:extLst>
          </p:cNvPr>
          <p:cNvCxnSpPr/>
          <p:nvPr/>
        </p:nvCxnSpPr>
        <p:spPr>
          <a:xfrm>
            <a:off x="2752506" y="5044058"/>
            <a:ext cx="371475" cy="285750"/>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4" name="Rectángulo: esquinas redondeadas 3">
            <a:extLst>
              <a:ext uri="{FF2B5EF4-FFF2-40B4-BE49-F238E27FC236}">
                <a16:creationId xmlns:a16="http://schemas.microsoft.com/office/drawing/2014/main" id="{65C39CB9-555F-4BC1-969B-4FC0E6B5F59E}"/>
              </a:ext>
            </a:extLst>
          </p:cNvPr>
          <p:cNvSpPr/>
          <p:nvPr/>
        </p:nvSpPr>
        <p:spPr>
          <a:xfrm>
            <a:off x="3299145" y="5044059"/>
            <a:ext cx="6671732" cy="1357922"/>
          </a:xfrm>
          <a:prstGeom prst="roundRect">
            <a:avLst/>
          </a:prstGeom>
          <a:solidFill>
            <a:schemeClr val="accent6"/>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effectLst/>
                <a:latin typeface="Goudy Old Style" panose="02020502050305020303" pitchFamily="18" charset="0"/>
                <a:ea typeface="Calibri" panose="020F0502020204030204" pitchFamily="34" charset="0"/>
                <a:cs typeface="Helvetica" panose="020B0604020202020204" pitchFamily="34" charset="0"/>
              </a:rPr>
              <a:t>Este algoritmo mejora ligeramente el algoritmo de la burbuja ya que, a diferencia del método de la burbuja, en este método el elemento más pequeño (o más grande) es le que se coloca en la posición final que le corresponde.</a:t>
            </a:r>
            <a:endParaRPr lang="es-AR" sz="24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9D835218-41EA-44F0-8BA7-992B0A512CAF}"/>
              </a:ext>
            </a:extLst>
          </p:cNvPr>
          <p:cNvSpPr/>
          <p:nvPr/>
        </p:nvSpPr>
        <p:spPr>
          <a:xfrm>
            <a:off x="11304105" y="6183320"/>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13</a:t>
            </a:r>
            <a:endParaRPr lang="es-AR" dirty="0">
              <a:solidFill>
                <a:schemeClr val="tx1"/>
              </a:solidFill>
            </a:endParaRPr>
          </a:p>
        </p:txBody>
      </p:sp>
    </p:spTree>
    <p:extLst>
      <p:ext uri="{BB962C8B-B14F-4D97-AF65-F5344CB8AC3E}">
        <p14:creationId xmlns:p14="http://schemas.microsoft.com/office/powerpoint/2010/main" val="351797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4263B32B-9500-4B17-9FD1-25FA30E46906}"/>
              </a:ext>
            </a:extLst>
          </p:cNvPr>
          <p:cNvSpPr/>
          <p:nvPr/>
        </p:nvSpPr>
        <p:spPr>
          <a:xfrm>
            <a:off x="3856725" y="1288268"/>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80</a:t>
            </a:r>
            <a:endParaRPr lang="es-AR" sz="2000" b="1" dirty="0">
              <a:solidFill>
                <a:schemeClr val="tx1"/>
              </a:solidFill>
              <a:latin typeface="Goudy Old Style" panose="02020502050305020303" pitchFamily="18" charset="0"/>
            </a:endParaRPr>
          </a:p>
        </p:txBody>
      </p:sp>
      <p:sp>
        <p:nvSpPr>
          <p:cNvPr id="13" name="Rectángulo 12">
            <a:extLst>
              <a:ext uri="{FF2B5EF4-FFF2-40B4-BE49-F238E27FC236}">
                <a16:creationId xmlns:a16="http://schemas.microsoft.com/office/drawing/2014/main" id="{FA4F5A62-AE46-4E77-BDDB-A512920E7A39}"/>
              </a:ext>
            </a:extLst>
          </p:cNvPr>
          <p:cNvSpPr/>
          <p:nvPr/>
        </p:nvSpPr>
        <p:spPr>
          <a:xfrm>
            <a:off x="2247011" y="1288268"/>
            <a:ext cx="641556" cy="596312"/>
          </a:xfrm>
          <a:prstGeom prst="rect">
            <a:avLst/>
          </a:prstGeom>
          <a:solidFill>
            <a:schemeClr val="accent6">
              <a:lumMod val="75000"/>
            </a:schemeClr>
          </a:solid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21</a:t>
            </a:r>
            <a:endParaRPr lang="es-AR" sz="2000" b="1" dirty="0">
              <a:solidFill>
                <a:schemeClr val="tx1"/>
              </a:solidFill>
              <a:latin typeface="Goudy Old Style" panose="02020502050305020303" pitchFamily="18" charset="0"/>
            </a:endParaRPr>
          </a:p>
        </p:txBody>
      </p:sp>
      <p:sp>
        <p:nvSpPr>
          <p:cNvPr id="15" name="Rectángulo 14">
            <a:extLst>
              <a:ext uri="{FF2B5EF4-FFF2-40B4-BE49-F238E27FC236}">
                <a16:creationId xmlns:a16="http://schemas.microsoft.com/office/drawing/2014/main" id="{635468CF-0FEE-424B-9E46-8193BE90F0EF}"/>
              </a:ext>
            </a:extLst>
          </p:cNvPr>
          <p:cNvSpPr/>
          <p:nvPr/>
        </p:nvSpPr>
        <p:spPr>
          <a:xfrm>
            <a:off x="3051868" y="1288268"/>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39</a:t>
            </a:r>
            <a:endParaRPr lang="es-AR" sz="2000" b="1" dirty="0">
              <a:solidFill>
                <a:schemeClr val="tx1"/>
              </a:solidFill>
              <a:latin typeface="Goudy Old Style" panose="02020502050305020303" pitchFamily="18" charset="0"/>
            </a:endParaRPr>
          </a:p>
        </p:txBody>
      </p:sp>
      <p:sp>
        <p:nvSpPr>
          <p:cNvPr id="17" name="Rectángulo 16">
            <a:extLst>
              <a:ext uri="{FF2B5EF4-FFF2-40B4-BE49-F238E27FC236}">
                <a16:creationId xmlns:a16="http://schemas.microsoft.com/office/drawing/2014/main" id="{B34F2B45-2DB3-4033-B064-D25431930A2D}"/>
              </a:ext>
            </a:extLst>
          </p:cNvPr>
          <p:cNvSpPr/>
          <p:nvPr/>
        </p:nvSpPr>
        <p:spPr>
          <a:xfrm>
            <a:off x="1461446" y="1288268"/>
            <a:ext cx="621088" cy="596306"/>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51</a:t>
            </a:r>
            <a:endParaRPr lang="es-AR" sz="2000" b="1" dirty="0">
              <a:solidFill>
                <a:schemeClr val="tx1"/>
              </a:solidFill>
              <a:latin typeface="Goudy Old Style" panose="02020502050305020303" pitchFamily="18" charset="0"/>
            </a:endParaRPr>
          </a:p>
        </p:txBody>
      </p:sp>
      <p:sp>
        <p:nvSpPr>
          <p:cNvPr id="19" name="Rectángulo 18">
            <a:extLst>
              <a:ext uri="{FF2B5EF4-FFF2-40B4-BE49-F238E27FC236}">
                <a16:creationId xmlns:a16="http://schemas.microsoft.com/office/drawing/2014/main" id="{444B6D69-62CF-4143-9B97-6F48B115C5A0}"/>
              </a:ext>
            </a:extLst>
          </p:cNvPr>
          <p:cNvSpPr/>
          <p:nvPr/>
        </p:nvSpPr>
        <p:spPr>
          <a:xfrm>
            <a:off x="4648329" y="1288268"/>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36</a:t>
            </a:r>
            <a:endParaRPr lang="es-AR" sz="2000" b="1" dirty="0">
              <a:solidFill>
                <a:schemeClr val="tx1"/>
              </a:solidFill>
              <a:latin typeface="Goudy Old Style" panose="02020502050305020303" pitchFamily="18" charset="0"/>
            </a:endParaRPr>
          </a:p>
        </p:txBody>
      </p:sp>
      <p:sp>
        <p:nvSpPr>
          <p:cNvPr id="21" name="Rectángulo 20">
            <a:extLst>
              <a:ext uri="{FF2B5EF4-FFF2-40B4-BE49-F238E27FC236}">
                <a16:creationId xmlns:a16="http://schemas.microsoft.com/office/drawing/2014/main" id="{730185EA-4490-46A0-B063-1184B4C25384}"/>
              </a:ext>
            </a:extLst>
          </p:cNvPr>
          <p:cNvSpPr/>
          <p:nvPr/>
        </p:nvSpPr>
        <p:spPr>
          <a:xfrm>
            <a:off x="1461446" y="2655205"/>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21</a:t>
            </a:r>
            <a:endParaRPr lang="es-AR" sz="2000" b="1" dirty="0">
              <a:solidFill>
                <a:schemeClr val="tx1"/>
              </a:solidFill>
              <a:latin typeface="Goudy Old Style" panose="02020502050305020303" pitchFamily="18" charset="0"/>
            </a:endParaRPr>
          </a:p>
        </p:txBody>
      </p:sp>
      <p:sp>
        <p:nvSpPr>
          <p:cNvPr id="23" name="Rectángulo 22">
            <a:extLst>
              <a:ext uri="{FF2B5EF4-FFF2-40B4-BE49-F238E27FC236}">
                <a16:creationId xmlns:a16="http://schemas.microsoft.com/office/drawing/2014/main" id="{2EF91534-110A-4845-8EFA-16E68FACC1B3}"/>
              </a:ext>
            </a:extLst>
          </p:cNvPr>
          <p:cNvSpPr/>
          <p:nvPr/>
        </p:nvSpPr>
        <p:spPr>
          <a:xfrm>
            <a:off x="2247011" y="2655205"/>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51</a:t>
            </a:r>
            <a:endParaRPr lang="es-AR" sz="2000" b="1" dirty="0">
              <a:solidFill>
                <a:schemeClr val="tx1"/>
              </a:solidFill>
              <a:latin typeface="Goudy Old Style" panose="02020502050305020303" pitchFamily="18" charset="0"/>
            </a:endParaRPr>
          </a:p>
        </p:txBody>
      </p:sp>
      <p:sp>
        <p:nvSpPr>
          <p:cNvPr id="25" name="Rectángulo 24">
            <a:extLst>
              <a:ext uri="{FF2B5EF4-FFF2-40B4-BE49-F238E27FC236}">
                <a16:creationId xmlns:a16="http://schemas.microsoft.com/office/drawing/2014/main" id="{D539955C-71A7-40E1-AA56-A8DF2BD1DF4D}"/>
              </a:ext>
            </a:extLst>
          </p:cNvPr>
          <p:cNvSpPr/>
          <p:nvPr/>
        </p:nvSpPr>
        <p:spPr>
          <a:xfrm>
            <a:off x="3051868" y="2626737"/>
            <a:ext cx="641556" cy="604823"/>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39</a:t>
            </a:r>
            <a:endParaRPr lang="es-AR" sz="2000" b="1" dirty="0">
              <a:solidFill>
                <a:schemeClr val="tx1"/>
              </a:solidFill>
              <a:latin typeface="Goudy Old Style" panose="02020502050305020303" pitchFamily="18" charset="0"/>
            </a:endParaRPr>
          </a:p>
        </p:txBody>
      </p:sp>
      <p:sp>
        <p:nvSpPr>
          <p:cNvPr id="27" name="Rectángulo 26">
            <a:extLst>
              <a:ext uri="{FF2B5EF4-FFF2-40B4-BE49-F238E27FC236}">
                <a16:creationId xmlns:a16="http://schemas.microsoft.com/office/drawing/2014/main" id="{3806B6C7-99D5-4047-9F82-2A63D309267F}"/>
              </a:ext>
            </a:extLst>
          </p:cNvPr>
          <p:cNvSpPr/>
          <p:nvPr/>
        </p:nvSpPr>
        <p:spPr>
          <a:xfrm>
            <a:off x="3856725" y="2655205"/>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80</a:t>
            </a:r>
            <a:endParaRPr lang="es-AR" sz="2000" b="1" dirty="0">
              <a:solidFill>
                <a:schemeClr val="tx1"/>
              </a:solidFill>
              <a:latin typeface="Goudy Old Style" panose="02020502050305020303" pitchFamily="18" charset="0"/>
            </a:endParaRPr>
          </a:p>
        </p:txBody>
      </p:sp>
      <p:sp>
        <p:nvSpPr>
          <p:cNvPr id="29" name="Rectángulo 28">
            <a:extLst>
              <a:ext uri="{FF2B5EF4-FFF2-40B4-BE49-F238E27FC236}">
                <a16:creationId xmlns:a16="http://schemas.microsoft.com/office/drawing/2014/main" id="{090B6588-E0D0-4988-8457-D2926E7F157E}"/>
              </a:ext>
            </a:extLst>
          </p:cNvPr>
          <p:cNvSpPr/>
          <p:nvPr/>
        </p:nvSpPr>
        <p:spPr>
          <a:xfrm>
            <a:off x="4642290" y="2655205"/>
            <a:ext cx="641556" cy="596312"/>
          </a:xfrm>
          <a:prstGeom prst="rect">
            <a:avLst/>
          </a:prstGeom>
          <a:solidFill>
            <a:schemeClr val="accent6">
              <a:lumMod val="75000"/>
            </a:schemeClr>
          </a:solid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36</a:t>
            </a:r>
            <a:endParaRPr lang="es-AR" sz="2000" b="1" dirty="0">
              <a:solidFill>
                <a:schemeClr val="tx1"/>
              </a:solidFill>
              <a:latin typeface="Goudy Old Style" panose="02020502050305020303" pitchFamily="18" charset="0"/>
            </a:endParaRPr>
          </a:p>
        </p:txBody>
      </p:sp>
      <p:sp>
        <p:nvSpPr>
          <p:cNvPr id="31" name="Rectángulo 30">
            <a:extLst>
              <a:ext uri="{FF2B5EF4-FFF2-40B4-BE49-F238E27FC236}">
                <a16:creationId xmlns:a16="http://schemas.microsoft.com/office/drawing/2014/main" id="{FFA619FD-ECA2-4E2F-AA29-67169CC14D12}"/>
              </a:ext>
            </a:extLst>
          </p:cNvPr>
          <p:cNvSpPr/>
          <p:nvPr/>
        </p:nvSpPr>
        <p:spPr>
          <a:xfrm>
            <a:off x="1467431" y="3964039"/>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21</a:t>
            </a:r>
            <a:endParaRPr lang="es-AR" sz="2000" b="1" dirty="0">
              <a:solidFill>
                <a:schemeClr val="tx1"/>
              </a:solidFill>
              <a:latin typeface="Goudy Old Style" panose="02020502050305020303" pitchFamily="18" charset="0"/>
            </a:endParaRPr>
          </a:p>
        </p:txBody>
      </p:sp>
      <p:sp>
        <p:nvSpPr>
          <p:cNvPr id="33" name="Rectángulo 32">
            <a:extLst>
              <a:ext uri="{FF2B5EF4-FFF2-40B4-BE49-F238E27FC236}">
                <a16:creationId xmlns:a16="http://schemas.microsoft.com/office/drawing/2014/main" id="{A83402FD-C95F-4D99-B582-1470D0F752B7}"/>
              </a:ext>
            </a:extLst>
          </p:cNvPr>
          <p:cNvSpPr/>
          <p:nvPr/>
        </p:nvSpPr>
        <p:spPr>
          <a:xfrm>
            <a:off x="2270925" y="3992436"/>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36</a:t>
            </a:r>
            <a:endParaRPr lang="es-AR" sz="2000" b="1" dirty="0">
              <a:solidFill>
                <a:schemeClr val="tx1"/>
              </a:solidFill>
              <a:latin typeface="Goudy Old Style" panose="02020502050305020303" pitchFamily="18" charset="0"/>
            </a:endParaRPr>
          </a:p>
        </p:txBody>
      </p:sp>
      <p:sp>
        <p:nvSpPr>
          <p:cNvPr id="35" name="Rectángulo 34">
            <a:extLst>
              <a:ext uri="{FF2B5EF4-FFF2-40B4-BE49-F238E27FC236}">
                <a16:creationId xmlns:a16="http://schemas.microsoft.com/office/drawing/2014/main" id="{E711B306-6D83-4FA6-B127-3E7AE9FC3B5E}"/>
              </a:ext>
            </a:extLst>
          </p:cNvPr>
          <p:cNvSpPr/>
          <p:nvPr/>
        </p:nvSpPr>
        <p:spPr>
          <a:xfrm>
            <a:off x="3051868" y="3978857"/>
            <a:ext cx="641556" cy="596312"/>
          </a:xfrm>
          <a:prstGeom prst="rect">
            <a:avLst/>
          </a:prstGeom>
          <a:solidFill>
            <a:schemeClr val="accent6">
              <a:lumMod val="75000"/>
            </a:schemeClr>
          </a:solid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39</a:t>
            </a:r>
            <a:endParaRPr lang="es-AR" sz="2000" b="1" dirty="0">
              <a:solidFill>
                <a:schemeClr val="tx1"/>
              </a:solidFill>
              <a:latin typeface="Goudy Old Style" panose="02020502050305020303" pitchFamily="18" charset="0"/>
            </a:endParaRPr>
          </a:p>
        </p:txBody>
      </p:sp>
      <p:sp>
        <p:nvSpPr>
          <p:cNvPr id="37" name="Rectángulo 36">
            <a:extLst>
              <a:ext uri="{FF2B5EF4-FFF2-40B4-BE49-F238E27FC236}">
                <a16:creationId xmlns:a16="http://schemas.microsoft.com/office/drawing/2014/main" id="{0716C2D3-0316-4ACD-8015-37F932D6C09A}"/>
              </a:ext>
            </a:extLst>
          </p:cNvPr>
          <p:cNvSpPr/>
          <p:nvPr/>
        </p:nvSpPr>
        <p:spPr>
          <a:xfrm>
            <a:off x="3862766" y="3964039"/>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80</a:t>
            </a:r>
            <a:endParaRPr lang="es-AR" sz="2000" b="1" dirty="0">
              <a:solidFill>
                <a:schemeClr val="tx1"/>
              </a:solidFill>
              <a:latin typeface="Goudy Old Style" panose="02020502050305020303" pitchFamily="18" charset="0"/>
            </a:endParaRPr>
          </a:p>
        </p:txBody>
      </p:sp>
      <p:sp>
        <p:nvSpPr>
          <p:cNvPr id="39" name="Rectángulo 38">
            <a:extLst>
              <a:ext uri="{FF2B5EF4-FFF2-40B4-BE49-F238E27FC236}">
                <a16:creationId xmlns:a16="http://schemas.microsoft.com/office/drawing/2014/main" id="{1BBD8898-3AC0-41F0-8F4B-4FF83957AB5C}"/>
              </a:ext>
            </a:extLst>
          </p:cNvPr>
          <p:cNvSpPr/>
          <p:nvPr/>
        </p:nvSpPr>
        <p:spPr>
          <a:xfrm>
            <a:off x="4689448" y="3964039"/>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51</a:t>
            </a:r>
            <a:endParaRPr lang="es-AR" sz="2000" b="1" dirty="0">
              <a:solidFill>
                <a:schemeClr val="tx1"/>
              </a:solidFill>
              <a:latin typeface="Goudy Old Style" panose="02020502050305020303" pitchFamily="18" charset="0"/>
            </a:endParaRPr>
          </a:p>
        </p:txBody>
      </p:sp>
      <p:sp>
        <p:nvSpPr>
          <p:cNvPr id="41" name="Rectángulo 40">
            <a:extLst>
              <a:ext uri="{FF2B5EF4-FFF2-40B4-BE49-F238E27FC236}">
                <a16:creationId xmlns:a16="http://schemas.microsoft.com/office/drawing/2014/main" id="{FB9A0231-A502-4927-819D-2355E4C1B505}"/>
              </a:ext>
            </a:extLst>
          </p:cNvPr>
          <p:cNvSpPr/>
          <p:nvPr/>
        </p:nvSpPr>
        <p:spPr>
          <a:xfrm>
            <a:off x="1451212" y="5315398"/>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21</a:t>
            </a:r>
            <a:endParaRPr lang="es-AR" sz="2000" b="1" dirty="0">
              <a:solidFill>
                <a:schemeClr val="tx1"/>
              </a:solidFill>
              <a:latin typeface="Goudy Old Style" panose="02020502050305020303" pitchFamily="18" charset="0"/>
            </a:endParaRPr>
          </a:p>
        </p:txBody>
      </p:sp>
      <p:sp>
        <p:nvSpPr>
          <p:cNvPr id="43" name="Rectángulo 42">
            <a:extLst>
              <a:ext uri="{FF2B5EF4-FFF2-40B4-BE49-F238E27FC236}">
                <a16:creationId xmlns:a16="http://schemas.microsoft.com/office/drawing/2014/main" id="{DC2BA591-EFC3-4BC7-890B-63E9427C6E74}"/>
              </a:ext>
            </a:extLst>
          </p:cNvPr>
          <p:cNvSpPr/>
          <p:nvPr/>
        </p:nvSpPr>
        <p:spPr>
          <a:xfrm>
            <a:off x="2275812" y="5315398"/>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36</a:t>
            </a:r>
            <a:endParaRPr lang="es-AR" sz="2000" b="1" dirty="0">
              <a:solidFill>
                <a:schemeClr val="tx1"/>
              </a:solidFill>
              <a:latin typeface="Goudy Old Style" panose="02020502050305020303" pitchFamily="18" charset="0"/>
            </a:endParaRPr>
          </a:p>
        </p:txBody>
      </p:sp>
      <p:sp>
        <p:nvSpPr>
          <p:cNvPr id="45" name="Rectángulo 44">
            <a:extLst>
              <a:ext uri="{FF2B5EF4-FFF2-40B4-BE49-F238E27FC236}">
                <a16:creationId xmlns:a16="http://schemas.microsoft.com/office/drawing/2014/main" id="{E3F0208E-5F90-4C9E-A34E-2B2832001959}"/>
              </a:ext>
            </a:extLst>
          </p:cNvPr>
          <p:cNvSpPr/>
          <p:nvPr/>
        </p:nvSpPr>
        <p:spPr>
          <a:xfrm>
            <a:off x="3075123" y="5315398"/>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39</a:t>
            </a:r>
            <a:endParaRPr lang="es-AR" sz="2000" b="1" dirty="0">
              <a:solidFill>
                <a:schemeClr val="tx1"/>
              </a:solidFill>
              <a:latin typeface="Goudy Old Style" panose="02020502050305020303" pitchFamily="18" charset="0"/>
            </a:endParaRPr>
          </a:p>
        </p:txBody>
      </p:sp>
      <p:sp>
        <p:nvSpPr>
          <p:cNvPr id="47" name="Rectángulo 46">
            <a:extLst>
              <a:ext uri="{FF2B5EF4-FFF2-40B4-BE49-F238E27FC236}">
                <a16:creationId xmlns:a16="http://schemas.microsoft.com/office/drawing/2014/main" id="{8FACB9FB-D27C-42E2-BB3A-8CF602D810C6}"/>
              </a:ext>
            </a:extLst>
          </p:cNvPr>
          <p:cNvSpPr/>
          <p:nvPr/>
        </p:nvSpPr>
        <p:spPr>
          <a:xfrm>
            <a:off x="3856725" y="5315398"/>
            <a:ext cx="641556" cy="596312"/>
          </a:xfrm>
          <a:prstGeom prst="rect">
            <a:avLst/>
          </a:prstGeom>
          <a:no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80</a:t>
            </a:r>
            <a:endParaRPr lang="es-AR" sz="2000" b="1" dirty="0">
              <a:solidFill>
                <a:schemeClr val="tx1"/>
              </a:solidFill>
              <a:latin typeface="Goudy Old Style" panose="02020502050305020303" pitchFamily="18" charset="0"/>
            </a:endParaRPr>
          </a:p>
        </p:txBody>
      </p:sp>
      <p:sp>
        <p:nvSpPr>
          <p:cNvPr id="49" name="Rectángulo 48">
            <a:extLst>
              <a:ext uri="{FF2B5EF4-FFF2-40B4-BE49-F238E27FC236}">
                <a16:creationId xmlns:a16="http://schemas.microsoft.com/office/drawing/2014/main" id="{D7ACDC9A-BD18-4AA5-BADB-86EFD5934D72}"/>
              </a:ext>
            </a:extLst>
          </p:cNvPr>
          <p:cNvSpPr/>
          <p:nvPr/>
        </p:nvSpPr>
        <p:spPr>
          <a:xfrm>
            <a:off x="4689448" y="5315398"/>
            <a:ext cx="641556" cy="596312"/>
          </a:xfrm>
          <a:prstGeom prst="rect">
            <a:avLst/>
          </a:prstGeom>
          <a:solidFill>
            <a:schemeClr val="accent6">
              <a:lumMod val="75000"/>
            </a:schemeClr>
          </a:solid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51</a:t>
            </a:r>
            <a:endParaRPr lang="es-AR" sz="2000" b="1" dirty="0">
              <a:solidFill>
                <a:schemeClr val="tx1"/>
              </a:solidFill>
              <a:latin typeface="Goudy Old Style" panose="02020502050305020303" pitchFamily="18" charset="0"/>
            </a:endParaRPr>
          </a:p>
        </p:txBody>
      </p:sp>
      <p:sp>
        <p:nvSpPr>
          <p:cNvPr id="50" name="Rectángulo 49">
            <a:extLst>
              <a:ext uri="{FF2B5EF4-FFF2-40B4-BE49-F238E27FC236}">
                <a16:creationId xmlns:a16="http://schemas.microsoft.com/office/drawing/2014/main" id="{E26AB3BF-4B46-4699-94D7-D5A912224A33}"/>
              </a:ext>
            </a:extLst>
          </p:cNvPr>
          <p:cNvSpPr/>
          <p:nvPr/>
        </p:nvSpPr>
        <p:spPr>
          <a:xfrm>
            <a:off x="1399859" y="832598"/>
            <a:ext cx="723794" cy="354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a [0]</a:t>
            </a:r>
            <a:endParaRPr lang="es-AR" sz="2000" dirty="0">
              <a:solidFill>
                <a:schemeClr val="tx1"/>
              </a:solidFill>
              <a:latin typeface="Goudy Old Style" panose="02020502050305020303" pitchFamily="18" charset="0"/>
            </a:endParaRPr>
          </a:p>
        </p:txBody>
      </p:sp>
      <p:sp>
        <p:nvSpPr>
          <p:cNvPr id="52" name="Rectángulo 51">
            <a:extLst>
              <a:ext uri="{FF2B5EF4-FFF2-40B4-BE49-F238E27FC236}">
                <a16:creationId xmlns:a16="http://schemas.microsoft.com/office/drawing/2014/main" id="{DF6CC99A-C3C7-46FC-A6A8-5FA784F6235A}"/>
              </a:ext>
            </a:extLst>
          </p:cNvPr>
          <p:cNvSpPr/>
          <p:nvPr/>
        </p:nvSpPr>
        <p:spPr>
          <a:xfrm>
            <a:off x="2205892" y="840509"/>
            <a:ext cx="723794" cy="354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a [1]</a:t>
            </a:r>
            <a:endParaRPr lang="es-AR" sz="2000" dirty="0">
              <a:solidFill>
                <a:schemeClr val="tx1"/>
              </a:solidFill>
              <a:latin typeface="Goudy Old Style" panose="02020502050305020303" pitchFamily="18" charset="0"/>
            </a:endParaRPr>
          </a:p>
        </p:txBody>
      </p:sp>
      <p:sp>
        <p:nvSpPr>
          <p:cNvPr id="54" name="Rectángulo 53">
            <a:extLst>
              <a:ext uri="{FF2B5EF4-FFF2-40B4-BE49-F238E27FC236}">
                <a16:creationId xmlns:a16="http://schemas.microsoft.com/office/drawing/2014/main" id="{BF6359D2-F323-46E6-A589-7271CAC67BBE}"/>
              </a:ext>
            </a:extLst>
          </p:cNvPr>
          <p:cNvSpPr/>
          <p:nvPr/>
        </p:nvSpPr>
        <p:spPr>
          <a:xfrm>
            <a:off x="3010749" y="832598"/>
            <a:ext cx="723794" cy="354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a [2]</a:t>
            </a:r>
            <a:endParaRPr lang="es-AR" sz="2000" dirty="0">
              <a:solidFill>
                <a:schemeClr val="tx1"/>
              </a:solidFill>
              <a:latin typeface="Goudy Old Style" panose="02020502050305020303" pitchFamily="18" charset="0"/>
            </a:endParaRPr>
          </a:p>
        </p:txBody>
      </p:sp>
      <p:sp>
        <p:nvSpPr>
          <p:cNvPr id="56" name="Rectángulo 55">
            <a:extLst>
              <a:ext uri="{FF2B5EF4-FFF2-40B4-BE49-F238E27FC236}">
                <a16:creationId xmlns:a16="http://schemas.microsoft.com/office/drawing/2014/main" id="{A24576F6-1079-40AF-BFB8-A2C2EC1D554B}"/>
              </a:ext>
            </a:extLst>
          </p:cNvPr>
          <p:cNvSpPr/>
          <p:nvPr/>
        </p:nvSpPr>
        <p:spPr>
          <a:xfrm>
            <a:off x="3766852" y="819476"/>
            <a:ext cx="723794" cy="354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a [3]</a:t>
            </a:r>
            <a:endParaRPr lang="es-AR" sz="2000" dirty="0">
              <a:solidFill>
                <a:schemeClr val="tx1"/>
              </a:solidFill>
              <a:latin typeface="Goudy Old Style" panose="02020502050305020303" pitchFamily="18" charset="0"/>
            </a:endParaRPr>
          </a:p>
        </p:txBody>
      </p:sp>
      <p:sp>
        <p:nvSpPr>
          <p:cNvPr id="58" name="Rectángulo 57">
            <a:extLst>
              <a:ext uri="{FF2B5EF4-FFF2-40B4-BE49-F238E27FC236}">
                <a16:creationId xmlns:a16="http://schemas.microsoft.com/office/drawing/2014/main" id="{80258DAE-E300-42D9-941A-4B693204507D}"/>
              </a:ext>
            </a:extLst>
          </p:cNvPr>
          <p:cNvSpPr/>
          <p:nvPr/>
        </p:nvSpPr>
        <p:spPr>
          <a:xfrm>
            <a:off x="4607210" y="819630"/>
            <a:ext cx="723794" cy="354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a [4]</a:t>
            </a:r>
            <a:endParaRPr lang="es-AR" sz="2000" dirty="0">
              <a:solidFill>
                <a:schemeClr val="tx1"/>
              </a:solidFill>
              <a:latin typeface="Goudy Old Style" panose="02020502050305020303" pitchFamily="18" charset="0"/>
            </a:endParaRPr>
          </a:p>
        </p:txBody>
      </p:sp>
      <p:cxnSp>
        <p:nvCxnSpPr>
          <p:cNvPr id="60" name="Conector recto de flecha 59">
            <a:extLst>
              <a:ext uri="{FF2B5EF4-FFF2-40B4-BE49-F238E27FC236}">
                <a16:creationId xmlns:a16="http://schemas.microsoft.com/office/drawing/2014/main" id="{AC43A10B-BD79-4679-A4C1-78B8A12572DF}"/>
              </a:ext>
            </a:extLst>
          </p:cNvPr>
          <p:cNvCxnSpPr>
            <a:cxnSpLocks/>
          </p:cNvCxnSpPr>
          <p:nvPr/>
        </p:nvCxnSpPr>
        <p:spPr>
          <a:xfrm flipV="1">
            <a:off x="1761756" y="1984078"/>
            <a:ext cx="0" cy="23184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63" name="Rectángulo 62">
            <a:extLst>
              <a:ext uri="{FF2B5EF4-FFF2-40B4-BE49-F238E27FC236}">
                <a16:creationId xmlns:a16="http://schemas.microsoft.com/office/drawing/2014/main" id="{1F482D55-04C8-4A42-A1DB-4E6327458335}"/>
              </a:ext>
            </a:extLst>
          </p:cNvPr>
          <p:cNvSpPr/>
          <p:nvPr/>
        </p:nvSpPr>
        <p:spPr>
          <a:xfrm>
            <a:off x="1329694" y="2230903"/>
            <a:ext cx="1119810" cy="32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Pasada 1</a:t>
            </a:r>
            <a:endParaRPr lang="es-AR" sz="2000" dirty="0">
              <a:solidFill>
                <a:schemeClr val="tx1"/>
              </a:solidFill>
              <a:latin typeface="Goudy Old Style" panose="02020502050305020303" pitchFamily="18" charset="0"/>
            </a:endParaRPr>
          </a:p>
        </p:txBody>
      </p:sp>
      <p:cxnSp>
        <p:nvCxnSpPr>
          <p:cNvPr id="64" name="Conector recto de flecha 63">
            <a:extLst>
              <a:ext uri="{FF2B5EF4-FFF2-40B4-BE49-F238E27FC236}">
                <a16:creationId xmlns:a16="http://schemas.microsoft.com/office/drawing/2014/main" id="{E1614155-B4E1-46AD-9373-54D139EC2519}"/>
              </a:ext>
            </a:extLst>
          </p:cNvPr>
          <p:cNvCxnSpPr>
            <a:cxnSpLocks/>
          </p:cNvCxnSpPr>
          <p:nvPr/>
        </p:nvCxnSpPr>
        <p:spPr>
          <a:xfrm flipV="1">
            <a:off x="2596969" y="3382183"/>
            <a:ext cx="0" cy="23184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66" name="Rectángulo 65">
            <a:extLst>
              <a:ext uri="{FF2B5EF4-FFF2-40B4-BE49-F238E27FC236}">
                <a16:creationId xmlns:a16="http://schemas.microsoft.com/office/drawing/2014/main" id="{A99BBA83-D124-46E1-A16B-C96D0F893228}"/>
              </a:ext>
            </a:extLst>
          </p:cNvPr>
          <p:cNvSpPr/>
          <p:nvPr/>
        </p:nvSpPr>
        <p:spPr>
          <a:xfrm>
            <a:off x="2131781" y="3611721"/>
            <a:ext cx="1119810" cy="32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Pasada 2</a:t>
            </a:r>
            <a:endParaRPr lang="es-AR" sz="2000" dirty="0">
              <a:solidFill>
                <a:schemeClr val="tx1"/>
              </a:solidFill>
              <a:latin typeface="Goudy Old Style" panose="02020502050305020303" pitchFamily="18" charset="0"/>
            </a:endParaRPr>
          </a:p>
        </p:txBody>
      </p:sp>
      <p:cxnSp>
        <p:nvCxnSpPr>
          <p:cNvPr id="67" name="Conector recto de flecha 66">
            <a:extLst>
              <a:ext uri="{FF2B5EF4-FFF2-40B4-BE49-F238E27FC236}">
                <a16:creationId xmlns:a16="http://schemas.microsoft.com/office/drawing/2014/main" id="{682F04C8-F451-4448-BA32-D30B19144E58}"/>
              </a:ext>
            </a:extLst>
          </p:cNvPr>
          <p:cNvCxnSpPr>
            <a:cxnSpLocks/>
          </p:cNvCxnSpPr>
          <p:nvPr/>
        </p:nvCxnSpPr>
        <p:spPr>
          <a:xfrm flipV="1">
            <a:off x="3395901" y="4694765"/>
            <a:ext cx="0" cy="23184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69" name="Rectángulo 68">
            <a:extLst>
              <a:ext uri="{FF2B5EF4-FFF2-40B4-BE49-F238E27FC236}">
                <a16:creationId xmlns:a16="http://schemas.microsoft.com/office/drawing/2014/main" id="{D83E75BA-1B76-4D00-BD86-B0D8EC4FF6C5}"/>
              </a:ext>
            </a:extLst>
          </p:cNvPr>
          <p:cNvSpPr/>
          <p:nvPr/>
        </p:nvSpPr>
        <p:spPr>
          <a:xfrm>
            <a:off x="2912481" y="4937133"/>
            <a:ext cx="1119810" cy="32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Pasada 3</a:t>
            </a:r>
            <a:endParaRPr lang="es-AR" sz="2000" dirty="0">
              <a:solidFill>
                <a:schemeClr val="tx1"/>
              </a:solidFill>
              <a:latin typeface="Goudy Old Style" panose="02020502050305020303" pitchFamily="18" charset="0"/>
            </a:endParaRPr>
          </a:p>
        </p:txBody>
      </p:sp>
      <p:cxnSp>
        <p:nvCxnSpPr>
          <p:cNvPr id="70" name="Conector recto de flecha 69">
            <a:extLst>
              <a:ext uri="{FF2B5EF4-FFF2-40B4-BE49-F238E27FC236}">
                <a16:creationId xmlns:a16="http://schemas.microsoft.com/office/drawing/2014/main" id="{23DF7707-16B2-4FCD-B789-AB46D025A463}"/>
              </a:ext>
            </a:extLst>
          </p:cNvPr>
          <p:cNvCxnSpPr>
            <a:cxnSpLocks/>
          </p:cNvCxnSpPr>
          <p:nvPr/>
        </p:nvCxnSpPr>
        <p:spPr>
          <a:xfrm flipH="1">
            <a:off x="5456614" y="5789181"/>
            <a:ext cx="297948"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73" name="Rectángulo 72">
            <a:extLst>
              <a:ext uri="{FF2B5EF4-FFF2-40B4-BE49-F238E27FC236}">
                <a16:creationId xmlns:a16="http://schemas.microsoft.com/office/drawing/2014/main" id="{536A3252-36AA-4F15-9CA9-1AEBF90F6B31}"/>
              </a:ext>
            </a:extLst>
          </p:cNvPr>
          <p:cNvSpPr/>
          <p:nvPr/>
        </p:nvSpPr>
        <p:spPr>
          <a:xfrm>
            <a:off x="5747936" y="5627488"/>
            <a:ext cx="1119810" cy="32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Pasada 4</a:t>
            </a:r>
            <a:endParaRPr lang="es-AR" sz="2000" dirty="0">
              <a:solidFill>
                <a:schemeClr val="tx1"/>
              </a:solidFill>
              <a:latin typeface="Goudy Old Style" panose="02020502050305020303" pitchFamily="18" charset="0"/>
            </a:endParaRPr>
          </a:p>
        </p:txBody>
      </p:sp>
      <p:sp>
        <p:nvSpPr>
          <p:cNvPr id="74" name="Rectángulo 73">
            <a:extLst>
              <a:ext uri="{FF2B5EF4-FFF2-40B4-BE49-F238E27FC236}">
                <a16:creationId xmlns:a16="http://schemas.microsoft.com/office/drawing/2014/main" id="{99FF3B2E-74CB-4212-841A-FECE3E099C9A}"/>
              </a:ext>
            </a:extLst>
          </p:cNvPr>
          <p:cNvSpPr/>
          <p:nvPr/>
        </p:nvSpPr>
        <p:spPr>
          <a:xfrm>
            <a:off x="5891791" y="1134662"/>
            <a:ext cx="2623930" cy="80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Pasada 1: Seleccionar 21</a:t>
            </a:r>
          </a:p>
          <a:p>
            <a:pPr algn="ctr"/>
            <a:r>
              <a:rPr lang="es-MX" sz="2000" dirty="0">
                <a:solidFill>
                  <a:schemeClr val="tx1"/>
                </a:solidFill>
                <a:latin typeface="Goudy Old Style" panose="02020502050305020303" pitchFamily="18" charset="0"/>
              </a:rPr>
              <a:t>Intercambiar 21 y a [0]</a:t>
            </a:r>
            <a:endParaRPr lang="es-AR" sz="2000" dirty="0">
              <a:solidFill>
                <a:schemeClr val="tx1"/>
              </a:solidFill>
              <a:latin typeface="Goudy Old Style" panose="02020502050305020303" pitchFamily="18" charset="0"/>
            </a:endParaRPr>
          </a:p>
        </p:txBody>
      </p:sp>
      <p:sp>
        <p:nvSpPr>
          <p:cNvPr id="76" name="Rectángulo 75">
            <a:extLst>
              <a:ext uri="{FF2B5EF4-FFF2-40B4-BE49-F238E27FC236}">
                <a16:creationId xmlns:a16="http://schemas.microsoft.com/office/drawing/2014/main" id="{D06F4088-990C-4D4C-BBD4-10BDE8AB1C7D}"/>
              </a:ext>
            </a:extLst>
          </p:cNvPr>
          <p:cNvSpPr/>
          <p:nvPr/>
        </p:nvSpPr>
        <p:spPr>
          <a:xfrm>
            <a:off x="5891791" y="2508424"/>
            <a:ext cx="2623930" cy="80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Pasada 2: Seleccionar 36</a:t>
            </a:r>
          </a:p>
          <a:p>
            <a:pPr algn="ctr"/>
            <a:r>
              <a:rPr lang="es-MX" sz="2000" dirty="0">
                <a:solidFill>
                  <a:schemeClr val="tx1"/>
                </a:solidFill>
                <a:latin typeface="Goudy Old Style" panose="02020502050305020303" pitchFamily="18" charset="0"/>
              </a:rPr>
              <a:t>Intercambiar 36 y a [1]</a:t>
            </a:r>
            <a:endParaRPr lang="es-AR" sz="2000" dirty="0">
              <a:solidFill>
                <a:schemeClr val="tx1"/>
              </a:solidFill>
              <a:latin typeface="Goudy Old Style" panose="02020502050305020303" pitchFamily="18" charset="0"/>
            </a:endParaRPr>
          </a:p>
        </p:txBody>
      </p:sp>
      <p:sp>
        <p:nvSpPr>
          <p:cNvPr id="78" name="Rectángulo 77">
            <a:extLst>
              <a:ext uri="{FF2B5EF4-FFF2-40B4-BE49-F238E27FC236}">
                <a16:creationId xmlns:a16="http://schemas.microsoft.com/office/drawing/2014/main" id="{CC194441-601E-4E1B-9E3F-10AEFAEEE70F}"/>
              </a:ext>
            </a:extLst>
          </p:cNvPr>
          <p:cNvSpPr/>
          <p:nvPr/>
        </p:nvSpPr>
        <p:spPr>
          <a:xfrm>
            <a:off x="5891791" y="3832866"/>
            <a:ext cx="2623930" cy="793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Pasada 3: Seleccionar 39</a:t>
            </a:r>
          </a:p>
          <a:p>
            <a:pPr algn="ctr"/>
            <a:r>
              <a:rPr lang="es-MX" sz="2000" dirty="0">
                <a:solidFill>
                  <a:schemeClr val="tx1"/>
                </a:solidFill>
                <a:latin typeface="Goudy Old Style" panose="02020502050305020303" pitchFamily="18" charset="0"/>
              </a:rPr>
              <a:t>Intercambiar 39 y a [2]</a:t>
            </a:r>
            <a:endParaRPr lang="es-AR" sz="2000" dirty="0">
              <a:solidFill>
                <a:schemeClr val="tx1"/>
              </a:solidFill>
              <a:latin typeface="Goudy Old Style" panose="02020502050305020303" pitchFamily="18" charset="0"/>
            </a:endParaRPr>
          </a:p>
        </p:txBody>
      </p:sp>
      <p:sp>
        <p:nvSpPr>
          <p:cNvPr id="80" name="Rectángulo 79">
            <a:extLst>
              <a:ext uri="{FF2B5EF4-FFF2-40B4-BE49-F238E27FC236}">
                <a16:creationId xmlns:a16="http://schemas.microsoft.com/office/drawing/2014/main" id="{F62EE382-C20D-41A5-B450-6652947503A6}"/>
              </a:ext>
            </a:extLst>
          </p:cNvPr>
          <p:cNvSpPr/>
          <p:nvPr/>
        </p:nvSpPr>
        <p:spPr>
          <a:xfrm>
            <a:off x="7003217" y="5223297"/>
            <a:ext cx="2623930" cy="80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Pasada 4: Seleccionar 51</a:t>
            </a:r>
          </a:p>
          <a:p>
            <a:pPr algn="ctr"/>
            <a:r>
              <a:rPr lang="es-MX" sz="2000" dirty="0">
                <a:solidFill>
                  <a:schemeClr val="tx1"/>
                </a:solidFill>
                <a:latin typeface="Goudy Old Style" panose="02020502050305020303" pitchFamily="18" charset="0"/>
              </a:rPr>
              <a:t>Intercambiar 51 y a [3]</a:t>
            </a:r>
            <a:endParaRPr lang="es-AR" sz="2000" dirty="0">
              <a:solidFill>
                <a:schemeClr val="tx1"/>
              </a:solidFill>
              <a:latin typeface="Goudy Old Style" panose="02020502050305020303" pitchFamily="18" charset="0"/>
            </a:endParaRPr>
          </a:p>
        </p:txBody>
      </p:sp>
      <p:sp>
        <p:nvSpPr>
          <p:cNvPr id="82" name="Rectángulo 81">
            <a:extLst>
              <a:ext uri="{FF2B5EF4-FFF2-40B4-BE49-F238E27FC236}">
                <a16:creationId xmlns:a16="http://schemas.microsoft.com/office/drawing/2014/main" id="{44053DEC-8F64-421A-8E09-24E24DEC9DC6}"/>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14</a:t>
            </a:r>
            <a:endParaRPr lang="es-AR" dirty="0">
              <a:solidFill>
                <a:schemeClr val="tx1"/>
              </a:solidFill>
            </a:endParaRPr>
          </a:p>
        </p:txBody>
      </p:sp>
    </p:spTree>
    <p:extLst>
      <p:ext uri="{BB962C8B-B14F-4D97-AF65-F5344CB8AC3E}">
        <p14:creationId xmlns:p14="http://schemas.microsoft.com/office/powerpoint/2010/main" val="3994807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BE4F0E9-2DAB-4EC1-86E1-10A376D67624}"/>
              </a:ext>
            </a:extLst>
          </p:cNvPr>
          <p:cNvSpPr/>
          <p:nvPr/>
        </p:nvSpPr>
        <p:spPr>
          <a:xfrm>
            <a:off x="1127606" y="1204535"/>
            <a:ext cx="9740349" cy="1191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ea typeface="Calibri" panose="020F0502020204030204" pitchFamily="34" charset="0"/>
                <a:cs typeface="Helvetica" panose="020B0604020202020204" pitchFamily="34" charset="0"/>
              </a:rPr>
              <a:t>E</a:t>
            </a:r>
            <a:r>
              <a:rPr lang="es-AR" sz="2000" dirty="0">
                <a:solidFill>
                  <a:schemeClr val="tx1"/>
                </a:solidFill>
                <a:effectLst/>
                <a:latin typeface="Goudy Old Style" panose="02020502050305020303" pitchFamily="18" charset="0"/>
                <a:ea typeface="Calibri" panose="020F0502020204030204" pitchFamily="34" charset="0"/>
                <a:cs typeface="Helvetica" panose="020B0604020202020204" pitchFamily="34" charset="0"/>
              </a:rPr>
              <a:t>n el caso de tener que ordenar un vector de enteros, esta mejora no es muy sustancial, pero cuando hay que ordenar un vector de estructuras más complejas, la operación de intercambiar los elementos sería más costosa en este caso. Su funcionamiento se puede definir de forma general como:</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11" name="Rectángulo 10">
            <a:extLst>
              <a:ext uri="{FF2B5EF4-FFF2-40B4-BE49-F238E27FC236}">
                <a16:creationId xmlns:a16="http://schemas.microsoft.com/office/drawing/2014/main" id="{5DF4F2B2-544F-4022-B821-41E23FE2E54E}"/>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15</a:t>
            </a:r>
            <a:endParaRPr lang="es-AR" dirty="0">
              <a:solidFill>
                <a:schemeClr val="tx1"/>
              </a:solidFill>
            </a:endParaRPr>
          </a:p>
        </p:txBody>
      </p:sp>
      <p:sp>
        <p:nvSpPr>
          <p:cNvPr id="13" name="Rectángulo: esquinas redondeadas 12">
            <a:extLst>
              <a:ext uri="{FF2B5EF4-FFF2-40B4-BE49-F238E27FC236}">
                <a16:creationId xmlns:a16="http://schemas.microsoft.com/office/drawing/2014/main" id="{6E235701-D90F-489E-B666-15C351822A26}"/>
              </a:ext>
            </a:extLst>
          </p:cNvPr>
          <p:cNvSpPr/>
          <p:nvPr/>
        </p:nvSpPr>
        <p:spPr>
          <a:xfrm>
            <a:off x="1337293" y="2638546"/>
            <a:ext cx="3112812" cy="1047898"/>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Buscar el mínimo elemento entre una posición i y el final de la lista</a:t>
            </a:r>
            <a:endParaRPr lang="es-AR" sz="2000" dirty="0">
              <a:solidFill>
                <a:schemeClr val="tx1"/>
              </a:solidFill>
              <a:latin typeface="Goudy Old Style" panose="02020502050305020303" pitchFamily="18" charset="0"/>
            </a:endParaRPr>
          </a:p>
        </p:txBody>
      </p:sp>
      <p:sp>
        <p:nvSpPr>
          <p:cNvPr id="15" name="Rectángulo: esquinas redondeadas 14">
            <a:extLst>
              <a:ext uri="{FF2B5EF4-FFF2-40B4-BE49-F238E27FC236}">
                <a16:creationId xmlns:a16="http://schemas.microsoft.com/office/drawing/2014/main" id="{2ACCB4D6-2AFD-4A42-A6CC-BF52A6BF8E19}"/>
              </a:ext>
            </a:extLst>
          </p:cNvPr>
          <p:cNvSpPr/>
          <p:nvPr/>
        </p:nvSpPr>
        <p:spPr>
          <a:xfrm>
            <a:off x="1337293" y="4050652"/>
            <a:ext cx="2690191" cy="827937"/>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Intercambiar el mínimo con la posición i.</a:t>
            </a:r>
            <a:endParaRPr lang="es-AR" sz="2000" dirty="0">
              <a:solidFill>
                <a:schemeClr val="tx1"/>
              </a:solidFill>
              <a:latin typeface="Goudy Old Style" panose="02020502050305020303" pitchFamily="18" charset="0"/>
            </a:endParaRPr>
          </a:p>
        </p:txBody>
      </p:sp>
      <p:sp>
        <p:nvSpPr>
          <p:cNvPr id="16" name="Rectángulo 15">
            <a:extLst>
              <a:ext uri="{FF2B5EF4-FFF2-40B4-BE49-F238E27FC236}">
                <a16:creationId xmlns:a16="http://schemas.microsoft.com/office/drawing/2014/main" id="{63DEC064-F663-41BB-A6F1-EF54E7EB6230}"/>
              </a:ext>
            </a:extLst>
          </p:cNvPr>
          <p:cNvSpPr/>
          <p:nvPr/>
        </p:nvSpPr>
        <p:spPr>
          <a:xfrm>
            <a:off x="1256468" y="5242797"/>
            <a:ext cx="3937071" cy="1191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effectLst/>
                <a:latin typeface="Goudy Old Style" panose="02020502050305020303" pitchFamily="18" charset="0"/>
                <a:ea typeface="Calibri" panose="020F0502020204030204" pitchFamily="34" charset="0"/>
                <a:cs typeface="Helvetica" panose="020B0604020202020204" pitchFamily="34" charset="0"/>
              </a:rPr>
              <a:t>Así, se puede escribir el siguiente pseudocódigo para ordenar una lista de n elementos indexados desde el 1:</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19" name="Rectángulo: esquinas redondeadas 18">
            <a:extLst>
              <a:ext uri="{FF2B5EF4-FFF2-40B4-BE49-F238E27FC236}">
                <a16:creationId xmlns:a16="http://schemas.microsoft.com/office/drawing/2014/main" id="{493BFFF2-9A53-478D-9CB9-F815B301899D}"/>
              </a:ext>
            </a:extLst>
          </p:cNvPr>
          <p:cNvSpPr/>
          <p:nvPr/>
        </p:nvSpPr>
        <p:spPr>
          <a:xfrm>
            <a:off x="6516267" y="2707847"/>
            <a:ext cx="4559924" cy="3924713"/>
          </a:xfrm>
          <a:prstGeom prst="roundRect">
            <a:avLst/>
          </a:prstGeom>
          <a:solidFill>
            <a:schemeClr val="accent6">
              <a:lumMod val="75000"/>
            </a:schemeClr>
          </a:solidFill>
          <a:ln w="28575">
            <a:solidFill>
              <a:srgbClr val="ED9F49"/>
            </a:solid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s-AR" sz="1800" b="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s-AR" sz="1800" b="1" dirty="0">
                <a:solidFill>
                  <a:srgbClr val="000000"/>
                </a:solidFill>
                <a:effectLst/>
                <a:latin typeface="Goudy Old Style" panose="02020502050305020303" pitchFamily="18" charset="0"/>
                <a:ea typeface="Times New Roman" panose="02020603050405020304" pitchFamily="18" charset="0"/>
                <a:cs typeface="Courier New" panose="02070309020205020404" pitchFamily="49" charset="0"/>
              </a:rPr>
              <a:t>Para </a:t>
            </a:r>
            <a:r>
              <a:rPr lang="es-AR" sz="1800" dirty="0">
                <a:solidFill>
                  <a:srgbClr val="000000"/>
                </a:solidFill>
                <a:effectLst/>
                <a:latin typeface="Goudy Old Style" panose="02020502050305020303" pitchFamily="18" charset="0"/>
                <a:ea typeface="Times New Roman" panose="02020603050405020304" pitchFamily="18" charset="0"/>
                <a:cs typeface="Courier New" panose="02070309020205020404" pitchFamily="49" charset="0"/>
              </a:rPr>
              <a:t>i=1 </a:t>
            </a:r>
            <a:r>
              <a:rPr lang="es-AR" sz="1800" b="1" dirty="0">
                <a:solidFill>
                  <a:srgbClr val="000000"/>
                </a:solidFill>
                <a:effectLst/>
                <a:latin typeface="Goudy Old Style" panose="02020502050305020303" pitchFamily="18" charset="0"/>
                <a:ea typeface="Times New Roman" panose="02020603050405020304" pitchFamily="18" charset="0"/>
                <a:cs typeface="Courier New" panose="02070309020205020404" pitchFamily="49" charset="0"/>
              </a:rPr>
              <a:t>hasta</a:t>
            </a:r>
            <a:r>
              <a:rPr lang="es-AR" sz="1800" dirty="0">
                <a:solidFill>
                  <a:srgbClr val="000000"/>
                </a:solidFill>
                <a:effectLst/>
                <a:latin typeface="Goudy Old Style" panose="02020502050305020303" pitchFamily="18" charset="0"/>
                <a:ea typeface="Times New Roman" panose="02020603050405020304" pitchFamily="18" charset="0"/>
                <a:cs typeface="Courier New" panose="02070309020205020404" pitchFamily="49" charset="0"/>
              </a:rPr>
              <a:t> n-1</a:t>
            </a:r>
            <a:endParaRPr lang="es-AR" sz="1800" dirty="0">
              <a:effectLst/>
              <a:latin typeface="Goudy Old Style" panose="020205020503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s-AR" sz="1800" dirty="0">
                <a:effectLst/>
                <a:latin typeface="Goudy Old Style" panose="02020502050305020303" pitchFamily="18" charset="0"/>
                <a:ea typeface="Calibri" panose="020F0502020204030204" pitchFamily="34" charset="0"/>
                <a:cs typeface="Times New Roman" panose="02020603050405020304" pitchFamily="18" charset="0"/>
              </a:rPr>
              <a:t>   </a:t>
            </a:r>
            <a:r>
              <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mínimo = i;</a:t>
            </a:r>
          </a:p>
          <a:p>
            <a:pPr>
              <a:lnSpc>
                <a:spcPct val="107000"/>
              </a:lnSpc>
              <a:spcAft>
                <a:spcPts val="800"/>
              </a:spcAft>
              <a:tabLst>
                <a:tab pos="3419475" algn="l"/>
                <a:tab pos="3886200" algn="l"/>
              </a:tabLst>
            </a:pPr>
            <a:r>
              <a:rPr lang="es-AR" sz="1800" b="1"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para </a:t>
            </a:r>
            <a:r>
              <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j=i+1 </a:t>
            </a:r>
            <a:r>
              <a:rPr lang="es-AR" sz="1800" b="1"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hasta </a:t>
            </a:r>
            <a:r>
              <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n		</a:t>
            </a:r>
          </a:p>
          <a:p>
            <a:pPr>
              <a:lnSpc>
                <a:spcPct val="107000"/>
              </a:lnSpc>
              <a:spcAft>
                <a:spcPts val="800"/>
              </a:spcAft>
              <a:tabLst>
                <a:tab pos="647700" algn="l"/>
              </a:tabLst>
            </a:pPr>
            <a:r>
              <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a:t>
            </a:r>
            <a:r>
              <a:rPr lang="es-AR" sz="1800" b="1"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si </a:t>
            </a:r>
            <a:r>
              <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lista [ j ] &lt; lista [ mínimo ] </a:t>
            </a:r>
            <a:r>
              <a:rPr lang="es-AR" sz="1800" b="1"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entonces </a:t>
            </a:r>
            <a:endPar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a:p>
            <a:pPr>
              <a:lnSpc>
                <a:spcPct val="107000"/>
              </a:lnSpc>
              <a:spcAft>
                <a:spcPts val="800"/>
              </a:spcAft>
              <a:tabLst>
                <a:tab pos="1114425" algn="l"/>
              </a:tabLst>
            </a:pPr>
            <a:r>
              <a:rPr lang="es-AR" sz="1800" b="1"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a:t>
            </a:r>
            <a:r>
              <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mínimo = j</a:t>
            </a:r>
          </a:p>
          <a:p>
            <a:pPr>
              <a:lnSpc>
                <a:spcPct val="107000"/>
              </a:lnSpc>
              <a:spcAft>
                <a:spcPts val="800"/>
              </a:spcAft>
              <a:tabLst>
                <a:tab pos="781050" algn="l"/>
              </a:tabLst>
            </a:pPr>
            <a:r>
              <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a:t>
            </a:r>
            <a:r>
              <a:rPr lang="es-AR" sz="1800" b="1"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fin si </a:t>
            </a:r>
            <a:endPar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s-AR" sz="1800" b="1"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fin para </a:t>
            </a:r>
            <a:endPar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s-AR" sz="18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intercambiar (lista [ i], lista [ mínimo])</a:t>
            </a:r>
          </a:p>
          <a:p>
            <a:r>
              <a:rPr lang="es-AR" sz="1800" b="1"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fin para</a:t>
            </a:r>
            <a:endParaRPr lang="es-AR" dirty="0">
              <a:solidFill>
                <a:schemeClr val="tx1"/>
              </a:solidFill>
              <a:latin typeface="Goudy Old Style" panose="02020502050305020303" pitchFamily="18" charset="0"/>
            </a:endParaRPr>
          </a:p>
        </p:txBody>
      </p:sp>
      <p:sp>
        <p:nvSpPr>
          <p:cNvPr id="20" name="Flecha: a la derecha 19">
            <a:extLst>
              <a:ext uri="{FF2B5EF4-FFF2-40B4-BE49-F238E27FC236}">
                <a16:creationId xmlns:a16="http://schemas.microsoft.com/office/drawing/2014/main" id="{BF770303-E60F-4699-81DF-7AA183160665}"/>
              </a:ext>
            </a:extLst>
          </p:cNvPr>
          <p:cNvSpPr/>
          <p:nvPr/>
        </p:nvSpPr>
        <p:spPr>
          <a:xfrm>
            <a:off x="5444085" y="5699067"/>
            <a:ext cx="821636" cy="389526"/>
          </a:xfrm>
          <a:prstGeom prst="rightArrow">
            <a:avLst/>
          </a:prstGeom>
          <a:solidFill>
            <a:srgbClr val="ED9F49"/>
          </a:solidFill>
          <a:ln w="28575">
            <a:solidFill>
              <a:srgbClr val="ED9F4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0716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6D825FAB-FC55-40EA-92D5-9CC4B42C31D1}"/>
              </a:ext>
            </a:extLst>
          </p:cNvPr>
          <p:cNvSpPr/>
          <p:nvPr/>
        </p:nvSpPr>
        <p:spPr>
          <a:xfrm>
            <a:off x="2745730" y="1109662"/>
            <a:ext cx="1817205" cy="645349"/>
          </a:xfrm>
          <a:prstGeom prst="ellipse">
            <a:avLst/>
          </a:prstGeom>
          <a:solidFill>
            <a:srgbClr val="FF0000"/>
          </a:solidFill>
          <a:ln w="28575">
            <a:noFill/>
            <a:prstDash val="dashDot"/>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2000" b="1"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Ventajas</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16" name="Rectángulo: esquinas redondeadas 15">
            <a:extLst>
              <a:ext uri="{FF2B5EF4-FFF2-40B4-BE49-F238E27FC236}">
                <a16:creationId xmlns:a16="http://schemas.microsoft.com/office/drawing/2014/main" id="{445B2901-652B-4796-8160-43744CC126BF}"/>
              </a:ext>
            </a:extLst>
          </p:cNvPr>
          <p:cNvSpPr/>
          <p:nvPr/>
        </p:nvSpPr>
        <p:spPr>
          <a:xfrm>
            <a:off x="2418565" y="2351345"/>
            <a:ext cx="2430795" cy="502799"/>
          </a:xfrm>
          <a:prstGeom prst="roundRect">
            <a:avLst/>
          </a:prstGeom>
          <a:solidFill>
            <a:srgbClr val="FF0000"/>
          </a:solidFill>
          <a:ln w="28575">
            <a:noFill/>
            <a:prstDash val="dashDot"/>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MX"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Fácil implementación</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17" name="Rectángulo: esquinas redondeadas 16">
            <a:extLst>
              <a:ext uri="{FF2B5EF4-FFF2-40B4-BE49-F238E27FC236}">
                <a16:creationId xmlns:a16="http://schemas.microsoft.com/office/drawing/2014/main" id="{7C6DF0C5-106A-4025-BDB4-9350FC1E9486}"/>
              </a:ext>
            </a:extLst>
          </p:cNvPr>
          <p:cNvSpPr/>
          <p:nvPr/>
        </p:nvSpPr>
        <p:spPr>
          <a:xfrm>
            <a:off x="2078477" y="3335851"/>
            <a:ext cx="3155196" cy="502799"/>
          </a:xfrm>
          <a:prstGeom prst="roundRect">
            <a:avLst/>
          </a:prstGeom>
          <a:solidFill>
            <a:srgbClr val="FF0000"/>
          </a:solidFill>
          <a:ln w="28575">
            <a:noFill/>
            <a:prstDash val="dashDot"/>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Realiza pocos intercambios</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18" name="Elipse 17">
            <a:extLst>
              <a:ext uri="{FF2B5EF4-FFF2-40B4-BE49-F238E27FC236}">
                <a16:creationId xmlns:a16="http://schemas.microsoft.com/office/drawing/2014/main" id="{BFA7F572-6EAC-4519-B791-E22D7A1DA6FB}"/>
              </a:ext>
            </a:extLst>
          </p:cNvPr>
          <p:cNvSpPr/>
          <p:nvPr/>
        </p:nvSpPr>
        <p:spPr>
          <a:xfrm>
            <a:off x="7221091" y="1207090"/>
            <a:ext cx="1817205" cy="645349"/>
          </a:xfrm>
          <a:prstGeom prst="ellipse">
            <a:avLst/>
          </a:prstGeom>
          <a:solidFill>
            <a:schemeClr val="tx2">
              <a:lumMod val="10000"/>
            </a:schemeClr>
          </a:solidFill>
          <a:ln w="19050">
            <a:noFill/>
            <a:prstDash val="dashDot"/>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2000" b="1" dirty="0" err="1">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Desvenjas</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19" name="Rectángulo: esquinas redondeadas 18">
            <a:extLst>
              <a:ext uri="{FF2B5EF4-FFF2-40B4-BE49-F238E27FC236}">
                <a16:creationId xmlns:a16="http://schemas.microsoft.com/office/drawing/2014/main" id="{02B4F464-94DE-4AB2-8594-7AE87A436CB0}"/>
              </a:ext>
            </a:extLst>
          </p:cNvPr>
          <p:cNvSpPr/>
          <p:nvPr/>
        </p:nvSpPr>
        <p:spPr>
          <a:xfrm>
            <a:off x="7341611" y="2334146"/>
            <a:ext cx="1576166" cy="519998"/>
          </a:xfrm>
          <a:prstGeom prst="roundRect">
            <a:avLst/>
          </a:prstGeom>
          <a:solidFill>
            <a:schemeClr val="tx2">
              <a:lumMod val="10000"/>
            </a:schemeClr>
          </a:solidFill>
          <a:ln w="28575">
            <a:noFill/>
            <a:prstDash val="dashDot"/>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Lento</a:t>
            </a:r>
            <a:r>
              <a:rPr lang="es-MX" sz="1100" dirty="0">
                <a:effectLst/>
                <a:ea typeface="Calibri" panose="020F0502020204030204" pitchFamily="34" charset="0"/>
                <a:cs typeface="Times New Roman" panose="02020603050405020304" pitchFamily="18" charset="0"/>
              </a:rPr>
              <a:t> </a:t>
            </a:r>
            <a:endParaRPr lang="es-AR" sz="1100" dirty="0">
              <a:effectLst/>
              <a:ea typeface="Calibri" panose="020F0502020204030204" pitchFamily="34" charset="0"/>
              <a:cs typeface="Times New Roman" panose="02020603050405020304" pitchFamily="18" charset="0"/>
            </a:endParaRPr>
          </a:p>
        </p:txBody>
      </p:sp>
      <p:sp>
        <p:nvSpPr>
          <p:cNvPr id="20" name="Rectángulo: esquinas redondeadas 19">
            <a:extLst>
              <a:ext uri="{FF2B5EF4-FFF2-40B4-BE49-F238E27FC236}">
                <a16:creationId xmlns:a16="http://schemas.microsoft.com/office/drawing/2014/main" id="{04E79BEB-E7DF-42EB-A541-E85CAD79DEB0}"/>
              </a:ext>
            </a:extLst>
          </p:cNvPr>
          <p:cNvSpPr/>
          <p:nvPr/>
        </p:nvSpPr>
        <p:spPr>
          <a:xfrm>
            <a:off x="6240836" y="3335851"/>
            <a:ext cx="3833519" cy="502799"/>
          </a:xfrm>
          <a:prstGeom prst="roundRect">
            <a:avLst/>
          </a:prstGeom>
          <a:solidFill>
            <a:schemeClr val="tx2">
              <a:lumMod val="10000"/>
            </a:schemeClr>
          </a:solidFill>
          <a:ln w="28575">
            <a:noFill/>
            <a:prstDash val="dashDot"/>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Realiza numerosas comparaciones</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21" name="Rectángulo: esquinas redondeadas 20">
            <a:extLst>
              <a:ext uri="{FF2B5EF4-FFF2-40B4-BE49-F238E27FC236}">
                <a16:creationId xmlns:a16="http://schemas.microsoft.com/office/drawing/2014/main" id="{1CA9E779-0103-427D-B8D5-D63BA6FD8C38}"/>
              </a:ext>
            </a:extLst>
          </p:cNvPr>
          <p:cNvSpPr/>
          <p:nvPr/>
        </p:nvSpPr>
        <p:spPr>
          <a:xfrm>
            <a:off x="1622803" y="4920770"/>
            <a:ext cx="8946393" cy="1307752"/>
          </a:xfrm>
          <a:prstGeom prst="roundRect">
            <a:avLst/>
          </a:prstGeom>
          <a:solidFill>
            <a:schemeClr val="accent5">
              <a:lumMod val="20000"/>
              <a:lumOff val="80000"/>
            </a:schemeClr>
          </a:solidFill>
          <a:ln>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bg1"/>
                </a:solidFill>
                <a:latin typeface="Goudy Old Style" panose="02020502050305020303" pitchFamily="18" charset="0"/>
              </a:rPr>
              <a:t>Con estos conceptos claves, sabemos que el método por Selección es utilizado en buscar cada paso del vector de elementos que es el menor de todos ellos y colocarlo en la posición que le corresponde.</a:t>
            </a:r>
            <a:endParaRPr lang="es-AR" sz="2000" dirty="0">
              <a:solidFill>
                <a:schemeClr val="bg1"/>
              </a:solidFill>
              <a:latin typeface="Goudy Old Style" panose="02020502050305020303" pitchFamily="18" charset="0"/>
            </a:endParaRPr>
          </a:p>
        </p:txBody>
      </p:sp>
      <p:sp>
        <p:nvSpPr>
          <p:cNvPr id="23" name="Rectángulo 22">
            <a:extLst>
              <a:ext uri="{FF2B5EF4-FFF2-40B4-BE49-F238E27FC236}">
                <a16:creationId xmlns:a16="http://schemas.microsoft.com/office/drawing/2014/main" id="{F3DD44C0-7527-4CB1-AA92-F19620122411}"/>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16</a:t>
            </a:r>
            <a:endParaRPr lang="es-AR" dirty="0">
              <a:solidFill>
                <a:schemeClr val="tx1"/>
              </a:solidFill>
            </a:endParaRPr>
          </a:p>
        </p:txBody>
      </p:sp>
    </p:spTree>
    <p:extLst>
      <p:ext uri="{BB962C8B-B14F-4D97-AF65-F5344CB8AC3E}">
        <p14:creationId xmlns:p14="http://schemas.microsoft.com/office/powerpoint/2010/main" val="10336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E15840E-6551-42E6-B5E8-CBCAD4FCB8D1}"/>
              </a:ext>
            </a:extLst>
          </p:cNvPr>
          <p:cNvSpPr>
            <a:spLocks noGrp="1"/>
          </p:cNvSpPr>
          <p:nvPr>
            <p:ph idx="1"/>
          </p:nvPr>
        </p:nvSpPr>
        <p:spPr>
          <a:xfrm>
            <a:off x="436338" y="2149737"/>
            <a:ext cx="8946541" cy="4195481"/>
          </a:xfrm>
        </p:spPr>
        <p:txBody>
          <a:bodyPr/>
          <a:lstStyle/>
          <a:p>
            <a:pPr marL="0" indent="0">
              <a:buNone/>
            </a:pPr>
            <a:r>
              <a:rPr lang="es-AR" sz="3600" dirty="0"/>
              <a:t>Integrantes:</a:t>
            </a:r>
          </a:p>
          <a:p>
            <a:pPr>
              <a:buFont typeface="Wingdings" panose="05000000000000000000" pitchFamily="2" charset="2"/>
              <a:buChar char="§"/>
            </a:pPr>
            <a:r>
              <a:rPr lang="es-ES" sz="3200" dirty="0"/>
              <a:t>Facundo Esteban </a:t>
            </a:r>
            <a:r>
              <a:rPr lang="es-ES" sz="3200" dirty="0" err="1"/>
              <a:t>Nanterne</a:t>
            </a:r>
            <a:r>
              <a:rPr lang="es-ES" sz="3200" dirty="0"/>
              <a:t> </a:t>
            </a:r>
            <a:r>
              <a:rPr lang="es-ES" sz="3200" dirty="0" err="1"/>
              <a:t>Bachs</a:t>
            </a:r>
            <a:endParaRPr lang="es-ES" sz="3200" dirty="0"/>
          </a:p>
          <a:p>
            <a:pPr>
              <a:buFont typeface="Wingdings" panose="05000000000000000000" pitchFamily="2" charset="2"/>
              <a:buChar char="§"/>
            </a:pPr>
            <a:r>
              <a:rPr lang="es-ES" sz="3200" dirty="0"/>
              <a:t>Pablo Facundo Moyano</a:t>
            </a:r>
          </a:p>
          <a:p>
            <a:pPr>
              <a:buFont typeface="Wingdings" panose="05000000000000000000" pitchFamily="2" charset="2"/>
              <a:buChar char="§"/>
            </a:pPr>
            <a:r>
              <a:rPr lang="es-ES" sz="3200" dirty="0"/>
              <a:t>Maximiliano Gómez </a:t>
            </a:r>
            <a:r>
              <a:rPr lang="es-ES" sz="3200" dirty="0" err="1"/>
              <a:t>Tolrá</a:t>
            </a:r>
            <a:endParaRPr lang="es-ES" sz="3200" dirty="0"/>
          </a:p>
          <a:p>
            <a:pPr>
              <a:buFont typeface="Wingdings" panose="05000000000000000000" pitchFamily="2" charset="2"/>
              <a:buChar char="§"/>
            </a:pPr>
            <a:r>
              <a:rPr lang="es-ES" sz="3200" dirty="0"/>
              <a:t>Delgado Pellasio Sofia Azucena</a:t>
            </a:r>
          </a:p>
        </p:txBody>
      </p:sp>
    </p:spTree>
    <p:extLst>
      <p:ext uri="{BB962C8B-B14F-4D97-AF65-F5344CB8AC3E}">
        <p14:creationId xmlns:p14="http://schemas.microsoft.com/office/powerpoint/2010/main" val="290829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CD8A6-080D-48FA-A2B8-CAFA529F308D}"/>
              </a:ext>
            </a:extLst>
          </p:cNvPr>
          <p:cNvSpPr>
            <a:spLocks noGrp="1"/>
          </p:cNvSpPr>
          <p:nvPr>
            <p:ph type="title"/>
          </p:nvPr>
        </p:nvSpPr>
        <p:spPr>
          <a:xfrm>
            <a:off x="3108958" y="680795"/>
            <a:ext cx="5683710" cy="954157"/>
          </a:xfrm>
        </p:spPr>
        <p:txBody>
          <a:bodyPr>
            <a:normAutofit fontScale="90000"/>
          </a:bodyPr>
          <a:lstStyle/>
          <a:p>
            <a:r>
              <a:rPr lang="es-MX" sz="6000" dirty="0">
                <a:latin typeface="Goudy Old Style" panose="02020502050305020303" pitchFamily="18" charset="0"/>
              </a:rPr>
              <a:t>Rápido o </a:t>
            </a:r>
            <a:r>
              <a:rPr lang="es-MX" sz="6000" dirty="0" err="1">
                <a:latin typeface="Goudy Old Style" panose="02020502050305020303" pitchFamily="18" charset="0"/>
              </a:rPr>
              <a:t>QuickSort</a:t>
            </a:r>
            <a:endParaRPr lang="es-AR" sz="6000" dirty="0">
              <a:latin typeface="Goudy Old Style" panose="02020502050305020303" pitchFamily="18" charset="0"/>
            </a:endParaRPr>
          </a:p>
        </p:txBody>
      </p:sp>
      <p:sp>
        <p:nvSpPr>
          <p:cNvPr id="9" name="Rectángulo 8">
            <a:extLst>
              <a:ext uri="{FF2B5EF4-FFF2-40B4-BE49-F238E27FC236}">
                <a16:creationId xmlns:a16="http://schemas.microsoft.com/office/drawing/2014/main" id="{3C0DCF04-7235-4E50-A0B2-A2C2C1271C1B}"/>
              </a:ext>
            </a:extLst>
          </p:cNvPr>
          <p:cNvSpPr/>
          <p:nvPr/>
        </p:nvSpPr>
        <p:spPr>
          <a:xfrm>
            <a:off x="1358347" y="2016172"/>
            <a:ext cx="9184932" cy="4161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effectLst/>
                <a:latin typeface="Goudy Old Style" panose="02020502050305020303" pitchFamily="18" charset="0"/>
                <a:ea typeface="Times New Roman" panose="02020603050405020304" pitchFamily="18" charset="0"/>
                <a:cs typeface="Times New Roman" panose="02020603050405020304" pitchFamily="18" charset="0"/>
              </a:rPr>
              <a:t>Este algoritmo selecciona un pivote, y después establece dos apuntadores en los extremos del arreglo. Va acercando entre sí los índices (es decir, disminuye el de la derecha y aumenta el de la izquierda) hasta que encuentra un elemento que se puede intercambiar.</a:t>
            </a:r>
          </a:p>
          <a:p>
            <a:pPr algn="ct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a:p>
            <a:pPr algn="ctr"/>
            <a:r>
              <a:rPr lang="es-AR" sz="2000" dirty="0">
                <a:solidFill>
                  <a:schemeClr val="tx1"/>
                </a:solidFill>
                <a:effectLst/>
                <a:latin typeface="Goudy Old Style" panose="02020502050305020303" pitchFamily="18" charset="0"/>
                <a:ea typeface="Times New Roman" panose="02020603050405020304" pitchFamily="18" charset="0"/>
                <a:cs typeface="Times New Roman" panose="02020603050405020304" pitchFamily="18" charset="0"/>
              </a:rPr>
              <a:t>Un elemento intercambiable es aquel que es más pequeño que el pivote pero está a su derecha, o que es más grande que el pivote pero está a su izquierda. En otras palabras, un </a:t>
            </a:r>
            <a:r>
              <a:rPr lang="es-AR" sz="2000" b="1" dirty="0">
                <a:solidFill>
                  <a:schemeClr val="tx1"/>
                </a:solidFill>
                <a:effectLst/>
                <a:latin typeface="Goudy Old Style" panose="02020502050305020303" pitchFamily="18" charset="0"/>
                <a:ea typeface="Times New Roman" panose="02020603050405020304" pitchFamily="18" charset="0"/>
                <a:cs typeface="Times New Roman" panose="02020603050405020304" pitchFamily="18" charset="0"/>
              </a:rPr>
              <a:t>elemento que no está ordenado</a:t>
            </a:r>
            <a:r>
              <a:rPr lang="es-AR" sz="2000" dirty="0">
                <a:solidFill>
                  <a:schemeClr val="tx1"/>
                </a:solidFill>
                <a:effectLst/>
                <a:latin typeface="Goudy Old Style" panose="02020502050305020303" pitchFamily="18" charset="0"/>
                <a:ea typeface="Times New Roman" panose="02020603050405020304" pitchFamily="18" charset="0"/>
                <a:cs typeface="Times New Roman" panose="02020603050405020304" pitchFamily="18" charset="0"/>
              </a:rPr>
              <a:t>.</a:t>
            </a:r>
          </a:p>
          <a:p>
            <a:pPr algn="ct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a:p>
            <a:pPr marL="270510">
              <a:lnSpc>
                <a:spcPct val="107000"/>
              </a:lnSpc>
              <a:spcAft>
                <a:spcPts val="1125"/>
              </a:spcAft>
            </a:pPr>
            <a:r>
              <a:rPr lang="es-AR" sz="2000" dirty="0">
                <a:solidFill>
                  <a:schemeClr val="tx1"/>
                </a:solidFill>
                <a:effectLst/>
                <a:latin typeface="Goudy Old Style" panose="02020502050305020303" pitchFamily="18" charset="0"/>
                <a:ea typeface="Times New Roman" panose="02020603050405020304" pitchFamily="18" charset="0"/>
                <a:cs typeface="Times New Roman" panose="02020603050405020304" pitchFamily="18" charset="0"/>
              </a:rPr>
              <a:t>Si encuentra el elemento intercambiable, lo intercambia y sigue acercando los punteros hasta que los mismos se cruzan o izquierda es mayor o igual que derecha.</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a:p>
            <a:pPr marL="270510">
              <a:lnSpc>
                <a:spcPct val="107000"/>
              </a:lnSpc>
              <a:spcAft>
                <a:spcPts val="1125"/>
              </a:spcAft>
            </a:pPr>
            <a:r>
              <a:rPr lang="es-AR" sz="2000" dirty="0">
                <a:solidFill>
                  <a:schemeClr val="tx1"/>
                </a:solidFill>
                <a:effectLst/>
                <a:latin typeface="Goudy Old Style" panose="02020502050305020303" pitchFamily="18" charset="0"/>
                <a:ea typeface="Times New Roman" panose="02020603050405020304" pitchFamily="18" charset="0"/>
                <a:cs typeface="Times New Roman" panose="02020603050405020304" pitchFamily="18" charset="0"/>
              </a:rPr>
              <a:t>En caso de que los índices se crucen, se devuelve el índice de la derecha y ese se toma para dividir el arreglo y ahora aplicar lo mismo a las dos mitades, aplicando la recursión o recursividad hasta que finalmente todo el arreglo se ordenará.</a:t>
            </a:r>
          </a:p>
        </p:txBody>
      </p:sp>
      <p:sp>
        <p:nvSpPr>
          <p:cNvPr id="17" name="Rectángulo 16">
            <a:extLst>
              <a:ext uri="{FF2B5EF4-FFF2-40B4-BE49-F238E27FC236}">
                <a16:creationId xmlns:a16="http://schemas.microsoft.com/office/drawing/2014/main" id="{E5A667BC-6FA1-4F47-A9FF-B5B87CB4C427}"/>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17</a:t>
            </a:r>
            <a:endParaRPr lang="es-AR" dirty="0">
              <a:solidFill>
                <a:schemeClr val="tx1"/>
              </a:solidFill>
            </a:endParaRPr>
          </a:p>
        </p:txBody>
      </p:sp>
    </p:spTree>
    <p:extLst>
      <p:ext uri="{BB962C8B-B14F-4D97-AF65-F5344CB8AC3E}">
        <p14:creationId xmlns:p14="http://schemas.microsoft.com/office/powerpoint/2010/main" val="2634112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849FCC3C-63DE-42D6-A595-5DD7AEF0B6BF}"/>
              </a:ext>
            </a:extLst>
          </p:cNvPr>
          <p:cNvSpPr/>
          <p:nvPr/>
        </p:nvSpPr>
        <p:spPr>
          <a:xfrm>
            <a:off x="1345095" y="1176881"/>
            <a:ext cx="9826488" cy="207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dirty="0">
              <a:solidFill>
                <a:schemeClr val="tx1"/>
              </a:solidFill>
              <a:latin typeface="Goudy Old Style" panose="02020502050305020303" pitchFamily="18" charset="0"/>
            </a:endParaRPr>
          </a:p>
        </p:txBody>
      </p:sp>
      <p:sp>
        <p:nvSpPr>
          <p:cNvPr id="11" name="Rectángulo 10">
            <a:extLst>
              <a:ext uri="{FF2B5EF4-FFF2-40B4-BE49-F238E27FC236}">
                <a16:creationId xmlns:a16="http://schemas.microsoft.com/office/drawing/2014/main" id="{E96842BC-0D1E-4EE0-844B-5EE9E4C4D189}"/>
              </a:ext>
            </a:extLst>
          </p:cNvPr>
          <p:cNvSpPr/>
          <p:nvPr/>
        </p:nvSpPr>
        <p:spPr>
          <a:xfrm>
            <a:off x="1697931" y="1438705"/>
            <a:ext cx="8796133" cy="1817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Es decir, en tras palabras el algoritmo utiliza la técnica que divide y vencerás. Por cierto, la recursividad se cumple mientras izquierda sea menor que derecha.</a:t>
            </a:r>
          </a:p>
          <a:p>
            <a:pPr algn="ctr"/>
            <a:endParaRPr lang="es-MX" sz="2000" dirty="0">
              <a:solidFill>
                <a:schemeClr val="tx1"/>
              </a:solidFill>
              <a:latin typeface="Goudy Old Style" panose="02020502050305020303" pitchFamily="18" charset="0"/>
            </a:endParaRPr>
          </a:p>
          <a:p>
            <a:pPr algn="ctr"/>
            <a:r>
              <a:rPr lang="es-MX" sz="2000" dirty="0">
                <a:solidFill>
                  <a:schemeClr val="tx1"/>
                </a:solidFill>
                <a:latin typeface="Goudy Old Style" panose="02020502050305020303" pitchFamily="18" charset="0"/>
              </a:rPr>
              <a:t>Para implementar este algoritmo vamos a usar el esquema de patricio Hoare, el pivote siempre será el mismo (el primer elemento de la lista) y colocamos los punteros en los extremos del arreglo.</a:t>
            </a:r>
            <a:endParaRPr lang="es-AR" sz="2000" dirty="0">
              <a:solidFill>
                <a:schemeClr val="tx1"/>
              </a:solidFill>
              <a:latin typeface="Goudy Old Style" panose="02020502050305020303" pitchFamily="18" charset="0"/>
            </a:endParaRPr>
          </a:p>
        </p:txBody>
      </p:sp>
      <p:sp>
        <p:nvSpPr>
          <p:cNvPr id="12" name="Rectángulo 11">
            <a:extLst>
              <a:ext uri="{FF2B5EF4-FFF2-40B4-BE49-F238E27FC236}">
                <a16:creationId xmlns:a16="http://schemas.microsoft.com/office/drawing/2014/main" id="{93664E07-BFE8-4F19-825A-7CAA62DBED8F}"/>
              </a:ext>
            </a:extLst>
          </p:cNvPr>
          <p:cNvSpPr/>
          <p:nvPr/>
        </p:nvSpPr>
        <p:spPr>
          <a:xfrm>
            <a:off x="3710605" y="3515910"/>
            <a:ext cx="4770783" cy="403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effectLst/>
                <a:latin typeface="Goudy Old Style" panose="02020502050305020303" pitchFamily="18" charset="0"/>
                <a:ea typeface="Times New Roman" panose="02020603050405020304" pitchFamily="18" charset="0"/>
                <a:cs typeface="Times New Roman" panose="02020603050405020304" pitchFamily="18" charset="0"/>
              </a:rPr>
              <a:t>Con “puntero” me refiero a índice del arreglo</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99DA89F2-A38A-403B-A7C3-62B424311D59}"/>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18</a:t>
            </a:r>
            <a:endParaRPr lang="es-AR" dirty="0">
              <a:solidFill>
                <a:schemeClr val="tx1"/>
              </a:solidFill>
            </a:endParaRPr>
          </a:p>
        </p:txBody>
      </p:sp>
    </p:spTree>
    <p:extLst>
      <p:ext uri="{BB962C8B-B14F-4D97-AF65-F5344CB8AC3E}">
        <p14:creationId xmlns:p14="http://schemas.microsoft.com/office/powerpoint/2010/main" val="129155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D5276AA-C29A-48F6-AF7E-EBB45F389184}"/>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20</a:t>
            </a:r>
            <a:endParaRPr lang="es-AR" dirty="0">
              <a:solidFill>
                <a:schemeClr val="tx1"/>
              </a:solidFill>
            </a:endParaRPr>
          </a:p>
        </p:txBody>
      </p:sp>
      <p:pic>
        <p:nvPicPr>
          <p:cNvPr id="3" name="Imagen 2">
            <a:extLst>
              <a:ext uri="{FF2B5EF4-FFF2-40B4-BE49-F238E27FC236}">
                <a16:creationId xmlns:a16="http://schemas.microsoft.com/office/drawing/2014/main" id="{B52E39A2-8E73-40E9-B3A8-DE525CC9AE02}"/>
              </a:ext>
            </a:extLst>
          </p:cNvPr>
          <p:cNvPicPr>
            <a:picLocks noChangeAspect="1"/>
          </p:cNvPicPr>
          <p:nvPr/>
        </p:nvPicPr>
        <p:blipFill>
          <a:blip r:embed="rId2"/>
          <a:stretch>
            <a:fillRect/>
          </a:stretch>
        </p:blipFill>
        <p:spPr>
          <a:xfrm>
            <a:off x="2804653" y="8569"/>
            <a:ext cx="6582694" cy="6849431"/>
          </a:xfrm>
          <a:prstGeom prst="rect">
            <a:avLst/>
          </a:prstGeom>
        </p:spPr>
      </p:pic>
    </p:spTree>
    <p:extLst>
      <p:ext uri="{BB962C8B-B14F-4D97-AF65-F5344CB8AC3E}">
        <p14:creationId xmlns:p14="http://schemas.microsoft.com/office/powerpoint/2010/main" val="1333666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B1E6394-29AC-4D6C-BE5A-C5BCA942B5DB}"/>
              </a:ext>
            </a:extLst>
          </p:cNvPr>
          <p:cNvPicPr>
            <a:picLocks noChangeAspect="1"/>
          </p:cNvPicPr>
          <p:nvPr/>
        </p:nvPicPr>
        <p:blipFill>
          <a:blip r:embed="rId2"/>
          <a:stretch>
            <a:fillRect/>
          </a:stretch>
        </p:blipFill>
        <p:spPr>
          <a:xfrm>
            <a:off x="0" y="586153"/>
            <a:ext cx="12192000" cy="5685693"/>
          </a:xfrm>
          <a:prstGeom prst="rect">
            <a:avLst/>
          </a:prstGeom>
        </p:spPr>
      </p:pic>
    </p:spTree>
    <p:extLst>
      <p:ext uri="{BB962C8B-B14F-4D97-AF65-F5344CB8AC3E}">
        <p14:creationId xmlns:p14="http://schemas.microsoft.com/office/powerpoint/2010/main" val="769566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CEB6654-C1E7-4B46-B1B7-5DA93BDF7F7B}"/>
              </a:ext>
            </a:extLst>
          </p:cNvPr>
          <p:cNvPicPr>
            <a:picLocks noChangeAspect="1"/>
          </p:cNvPicPr>
          <p:nvPr/>
        </p:nvPicPr>
        <p:blipFill>
          <a:blip r:embed="rId2"/>
          <a:stretch>
            <a:fillRect/>
          </a:stretch>
        </p:blipFill>
        <p:spPr>
          <a:xfrm>
            <a:off x="0" y="0"/>
            <a:ext cx="12192000" cy="2403928"/>
          </a:xfrm>
          <a:prstGeom prst="rect">
            <a:avLst/>
          </a:prstGeom>
        </p:spPr>
      </p:pic>
      <p:pic>
        <p:nvPicPr>
          <p:cNvPr id="7" name="Imagen 6">
            <a:extLst>
              <a:ext uri="{FF2B5EF4-FFF2-40B4-BE49-F238E27FC236}">
                <a16:creationId xmlns:a16="http://schemas.microsoft.com/office/drawing/2014/main" id="{8466405E-F0AA-44F6-8EDC-5005C242E04C}"/>
              </a:ext>
            </a:extLst>
          </p:cNvPr>
          <p:cNvPicPr>
            <a:picLocks noChangeAspect="1"/>
          </p:cNvPicPr>
          <p:nvPr/>
        </p:nvPicPr>
        <p:blipFill>
          <a:blip r:embed="rId3"/>
          <a:stretch>
            <a:fillRect/>
          </a:stretch>
        </p:blipFill>
        <p:spPr>
          <a:xfrm>
            <a:off x="0" y="2366411"/>
            <a:ext cx="9165515" cy="4577968"/>
          </a:xfrm>
          <a:prstGeom prst="rect">
            <a:avLst/>
          </a:prstGeom>
        </p:spPr>
      </p:pic>
    </p:spTree>
    <p:extLst>
      <p:ext uri="{BB962C8B-B14F-4D97-AF65-F5344CB8AC3E}">
        <p14:creationId xmlns:p14="http://schemas.microsoft.com/office/powerpoint/2010/main" val="391483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AE1FC-3986-4FB4-B622-CD7E5165CEF2}"/>
              </a:ext>
            </a:extLst>
          </p:cNvPr>
          <p:cNvSpPr>
            <a:spLocks noGrp="1"/>
          </p:cNvSpPr>
          <p:nvPr>
            <p:ph type="title"/>
          </p:nvPr>
        </p:nvSpPr>
        <p:spPr>
          <a:xfrm>
            <a:off x="1984468" y="546707"/>
            <a:ext cx="7578770" cy="1311965"/>
          </a:xfrm>
        </p:spPr>
        <p:txBody>
          <a:bodyPr>
            <a:normAutofit/>
          </a:bodyPr>
          <a:lstStyle/>
          <a:p>
            <a:r>
              <a:rPr lang="es-MX" sz="6000" dirty="0">
                <a:latin typeface="Goudy Old Style" panose="02020502050305020303" pitchFamily="18" charset="0"/>
              </a:rPr>
              <a:t>Por Mezcla o </a:t>
            </a:r>
            <a:r>
              <a:rPr lang="es-MX" sz="6000" dirty="0" err="1">
                <a:latin typeface="Goudy Old Style" panose="02020502050305020303" pitchFamily="18" charset="0"/>
              </a:rPr>
              <a:t>MergeSort</a:t>
            </a:r>
            <a:endParaRPr lang="es-AR" sz="6000" dirty="0">
              <a:latin typeface="Goudy Old Style" panose="02020502050305020303" pitchFamily="18" charset="0"/>
            </a:endParaRPr>
          </a:p>
        </p:txBody>
      </p:sp>
      <p:sp>
        <p:nvSpPr>
          <p:cNvPr id="9" name="Rectángulo 8">
            <a:extLst>
              <a:ext uri="{FF2B5EF4-FFF2-40B4-BE49-F238E27FC236}">
                <a16:creationId xmlns:a16="http://schemas.microsoft.com/office/drawing/2014/main" id="{5CE53F5F-D7A0-4B59-80F3-83039D95C40C}"/>
              </a:ext>
            </a:extLst>
          </p:cNvPr>
          <p:cNvSpPr/>
          <p:nvPr/>
        </p:nvSpPr>
        <p:spPr>
          <a:xfrm>
            <a:off x="1479408" y="1493145"/>
            <a:ext cx="8931965" cy="1873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El algoritmo de ordenamiento por mezcla (</a:t>
            </a:r>
            <a:r>
              <a:rPr lang="es-AR" sz="2000" dirty="0" err="1">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merge</a:t>
            </a: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a:t>
            </a:r>
            <a:r>
              <a:rPr lang="es-AR" sz="2000" dirty="0" err="1">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sort</a:t>
            </a: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en inglés) es un algoritmo de ordenamiento externo estable basado en la técnica divide y vencerás. Es de complejidad O(n log n).</a:t>
            </a:r>
          </a:p>
          <a:p>
            <a:pPr>
              <a:lnSpc>
                <a:spcPct val="115000"/>
              </a:lnSpc>
              <a:spcAft>
                <a:spcPts val="1000"/>
              </a:spcAft>
            </a:pP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Fue desarrollado en 1945 por John </a:t>
            </a:r>
            <a:r>
              <a:rPr lang="es-AR" sz="2000" dirty="0" err="1">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Von</a:t>
            </a: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 Neumann.1​</a:t>
            </a:r>
          </a:p>
          <a:p>
            <a:pPr>
              <a:lnSpc>
                <a:spcPct val="115000"/>
              </a:lnSpc>
              <a:spcAft>
                <a:spcPts val="1000"/>
              </a:spcAft>
            </a:pP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Conceptualmente, el ordenamiento por mezcla funciona de la siguiente manera:</a:t>
            </a:r>
          </a:p>
        </p:txBody>
      </p:sp>
      <p:sp>
        <p:nvSpPr>
          <p:cNvPr id="10" name="Rectángulo: esquinas redondeadas 9">
            <a:extLst>
              <a:ext uri="{FF2B5EF4-FFF2-40B4-BE49-F238E27FC236}">
                <a16:creationId xmlns:a16="http://schemas.microsoft.com/office/drawing/2014/main" id="{43309CCC-50D0-4B7D-BA04-E91CBBF6298A}"/>
              </a:ext>
            </a:extLst>
          </p:cNvPr>
          <p:cNvSpPr/>
          <p:nvPr/>
        </p:nvSpPr>
        <p:spPr>
          <a:xfrm>
            <a:off x="1572175" y="3501853"/>
            <a:ext cx="7620000" cy="344556"/>
          </a:xfrm>
          <a:prstGeom prst="roundRect">
            <a:avLst/>
          </a:prstGeom>
          <a:solidFill>
            <a:srgbClr val="97DEE5"/>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Si la longitud de la lista es 0 </a:t>
            </a:r>
            <a:r>
              <a:rPr lang="es-AR" sz="2000" dirty="0" err="1">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ó</a:t>
            </a:r>
            <a:r>
              <a:rPr lang="es-AR" sz="2000" dirty="0">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 1, entonces ya está ordenada. En otro caso:</a:t>
            </a:r>
            <a:endParaRPr lang="es-AR" sz="2400" dirty="0">
              <a:solidFill>
                <a:schemeClr val="bg1"/>
              </a:solidFill>
              <a:latin typeface="Goudy Old Style" panose="02020502050305020303" pitchFamily="18" charset="0"/>
            </a:endParaRPr>
          </a:p>
        </p:txBody>
      </p:sp>
      <p:sp>
        <p:nvSpPr>
          <p:cNvPr id="12" name="Rectángulo: esquinas redondeadas 11">
            <a:extLst>
              <a:ext uri="{FF2B5EF4-FFF2-40B4-BE49-F238E27FC236}">
                <a16:creationId xmlns:a16="http://schemas.microsoft.com/office/drawing/2014/main" id="{0866605D-3CF2-47A6-9FCA-1BAECC181957}"/>
              </a:ext>
            </a:extLst>
          </p:cNvPr>
          <p:cNvSpPr/>
          <p:nvPr/>
        </p:nvSpPr>
        <p:spPr>
          <a:xfrm>
            <a:off x="1572175" y="4018035"/>
            <a:ext cx="8931964" cy="344556"/>
          </a:xfrm>
          <a:prstGeom prst="roundRect">
            <a:avLst/>
          </a:prstGeom>
          <a:solidFill>
            <a:srgbClr val="97DEE5"/>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Dividir la lista desordenada en dos </a:t>
            </a:r>
            <a:r>
              <a:rPr lang="es-AR" sz="2000" dirty="0" err="1">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sublistas</a:t>
            </a:r>
            <a:r>
              <a:rPr lang="es-AR" sz="2000" dirty="0">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 de aproximadamente la mitad del tamaño</a:t>
            </a:r>
            <a:r>
              <a:rPr lang="es-AR"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s-AR" sz="2400" dirty="0">
              <a:solidFill>
                <a:schemeClr val="bg1"/>
              </a:solidFill>
              <a:latin typeface="Goudy Old Style" panose="02020502050305020303" pitchFamily="18" charset="0"/>
            </a:endParaRPr>
          </a:p>
        </p:txBody>
      </p:sp>
      <p:sp>
        <p:nvSpPr>
          <p:cNvPr id="14" name="Rectángulo: esquinas redondeadas 13">
            <a:extLst>
              <a:ext uri="{FF2B5EF4-FFF2-40B4-BE49-F238E27FC236}">
                <a16:creationId xmlns:a16="http://schemas.microsoft.com/office/drawing/2014/main" id="{58D47EB2-5298-4DCD-B90C-37D3A46DD795}"/>
              </a:ext>
            </a:extLst>
          </p:cNvPr>
          <p:cNvSpPr/>
          <p:nvPr/>
        </p:nvSpPr>
        <p:spPr>
          <a:xfrm>
            <a:off x="1572175" y="4534217"/>
            <a:ext cx="7991062" cy="344556"/>
          </a:xfrm>
          <a:prstGeom prst="roundRect">
            <a:avLst/>
          </a:prstGeom>
          <a:solidFill>
            <a:srgbClr val="97DEE5"/>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Ordenar cada </a:t>
            </a:r>
            <a:r>
              <a:rPr lang="es-AR" sz="2000" dirty="0" err="1">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sublista</a:t>
            </a:r>
            <a:r>
              <a:rPr lang="es-AR" sz="2000" dirty="0">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 recursivamente aplicando el ordenamiento por mezcla.</a:t>
            </a:r>
          </a:p>
        </p:txBody>
      </p:sp>
      <p:sp>
        <p:nvSpPr>
          <p:cNvPr id="16" name="Rectángulo: esquinas redondeadas 15">
            <a:extLst>
              <a:ext uri="{FF2B5EF4-FFF2-40B4-BE49-F238E27FC236}">
                <a16:creationId xmlns:a16="http://schemas.microsoft.com/office/drawing/2014/main" id="{1B618DD5-E9B2-45A5-93F0-45E998F724D3}"/>
              </a:ext>
            </a:extLst>
          </p:cNvPr>
          <p:cNvSpPr/>
          <p:nvPr/>
        </p:nvSpPr>
        <p:spPr>
          <a:xfrm>
            <a:off x="1572175" y="5083011"/>
            <a:ext cx="5656964" cy="344556"/>
          </a:xfrm>
          <a:prstGeom prst="roundRect">
            <a:avLst/>
          </a:prstGeom>
          <a:solidFill>
            <a:srgbClr val="97DEE5"/>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Mezclar las dos </a:t>
            </a:r>
            <a:r>
              <a:rPr lang="es-AR" sz="2000" dirty="0" err="1">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sublistas</a:t>
            </a:r>
            <a:r>
              <a:rPr lang="es-AR" sz="2000" dirty="0">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 en una sola lista ordenada</a:t>
            </a:r>
            <a:r>
              <a:rPr lang="es-AR"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s-AR" sz="2400" dirty="0">
              <a:solidFill>
                <a:schemeClr val="bg1"/>
              </a:solidFill>
              <a:latin typeface="Goudy Old Style" panose="02020502050305020303" pitchFamily="18" charset="0"/>
            </a:endParaRPr>
          </a:p>
        </p:txBody>
      </p:sp>
      <p:sp>
        <p:nvSpPr>
          <p:cNvPr id="18" name="Rectángulo: esquinas redondeadas 17">
            <a:extLst>
              <a:ext uri="{FF2B5EF4-FFF2-40B4-BE49-F238E27FC236}">
                <a16:creationId xmlns:a16="http://schemas.microsoft.com/office/drawing/2014/main" id="{A7360362-0345-402B-9E52-FA498ED8CF3A}"/>
              </a:ext>
            </a:extLst>
          </p:cNvPr>
          <p:cNvSpPr/>
          <p:nvPr/>
        </p:nvSpPr>
        <p:spPr>
          <a:xfrm>
            <a:off x="1572175" y="5602305"/>
            <a:ext cx="7620000" cy="626217"/>
          </a:xfrm>
          <a:prstGeom prst="roundRect">
            <a:avLst/>
          </a:prstGeom>
          <a:solidFill>
            <a:srgbClr val="97DEE5"/>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bg1"/>
                </a:solidFill>
                <a:effectLst/>
                <a:latin typeface="Goudy Old Style" panose="02020502050305020303" pitchFamily="18" charset="0"/>
                <a:ea typeface="Calibri" panose="020F0502020204030204" pitchFamily="34" charset="0"/>
                <a:cs typeface="Times New Roman" panose="02020603050405020304" pitchFamily="18" charset="0"/>
              </a:rPr>
              <a:t>El ordenamiento por mezcla incorpora dos ideas principales para mejorar su tiempo de ejecución</a:t>
            </a:r>
            <a:r>
              <a:rPr lang="es-A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s-AR" sz="2400" dirty="0">
              <a:solidFill>
                <a:schemeClr val="bg1"/>
              </a:solidFill>
              <a:latin typeface="Goudy Old Style" panose="02020502050305020303" pitchFamily="18" charset="0"/>
            </a:endParaRPr>
          </a:p>
        </p:txBody>
      </p:sp>
      <p:sp>
        <p:nvSpPr>
          <p:cNvPr id="20" name="Rectángulo 19">
            <a:extLst>
              <a:ext uri="{FF2B5EF4-FFF2-40B4-BE49-F238E27FC236}">
                <a16:creationId xmlns:a16="http://schemas.microsoft.com/office/drawing/2014/main" id="{2C23F981-D6D1-4EFD-9CCA-674A741EA212}"/>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21</a:t>
            </a:r>
            <a:endParaRPr lang="es-AR" dirty="0">
              <a:solidFill>
                <a:schemeClr val="tx1"/>
              </a:solidFill>
            </a:endParaRPr>
          </a:p>
        </p:txBody>
      </p:sp>
    </p:spTree>
    <p:extLst>
      <p:ext uri="{BB962C8B-B14F-4D97-AF65-F5344CB8AC3E}">
        <p14:creationId xmlns:p14="http://schemas.microsoft.com/office/powerpoint/2010/main" val="1277881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5BB1F248-C34C-4563-81A8-C63C9136A685}"/>
              </a:ext>
            </a:extLst>
          </p:cNvPr>
          <p:cNvSpPr/>
          <p:nvPr/>
        </p:nvSpPr>
        <p:spPr>
          <a:xfrm>
            <a:off x="1505293" y="1763768"/>
            <a:ext cx="9460881" cy="3608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Una lista pequeña necesitará menos pasos para ordenarse que una lista grande.</a:t>
            </a:r>
          </a:p>
          <a:p>
            <a:pPr>
              <a:lnSpc>
                <a:spcPct val="115000"/>
              </a:lnSpc>
              <a:spcAft>
                <a:spcPts val="1000"/>
              </a:spcAft>
            </a:pP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Se necesitan menos pasos para construir una lista ordenada a partir de dos listas también ordenadas, que a partir de dos listas desordenadas. Por ejemplo, sólo será necesario entrelazar cada lista una vez que están ordenadas.</a:t>
            </a:r>
          </a:p>
          <a:p>
            <a:pPr>
              <a:lnSpc>
                <a:spcPct val="115000"/>
              </a:lnSpc>
              <a:spcAft>
                <a:spcPts val="1000"/>
              </a:spcAft>
            </a:pP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A continuación se describe el algoritmo en pseudocódigo (se advierte de que no se incluyen casos especiales para vectores vacíos, etc.; una implementación en un lenguaje de programación real debería tener en cuenta estos detalles):</a:t>
            </a:r>
          </a:p>
        </p:txBody>
      </p:sp>
      <p:sp>
        <p:nvSpPr>
          <p:cNvPr id="10" name="Rectángulo: esquinas redondeadas 9">
            <a:extLst>
              <a:ext uri="{FF2B5EF4-FFF2-40B4-BE49-F238E27FC236}">
                <a16:creationId xmlns:a16="http://schemas.microsoft.com/office/drawing/2014/main" id="{AD173ECA-EE9A-431A-8016-ED7830FAEB35}"/>
              </a:ext>
            </a:extLst>
          </p:cNvPr>
          <p:cNvSpPr/>
          <p:nvPr/>
        </p:nvSpPr>
        <p:spPr>
          <a:xfrm>
            <a:off x="1505293" y="1511239"/>
            <a:ext cx="1504123" cy="368061"/>
          </a:xfrm>
          <a:prstGeom prst="roundRect">
            <a:avLst/>
          </a:prstGeom>
          <a:solidFill>
            <a:srgbClr val="97DEE5"/>
          </a:solidFill>
          <a:ln w="28575">
            <a:solidFill>
              <a:srgbClr val="37E5F7"/>
            </a:solidFill>
            <a:prstDash val="dashDot"/>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bg1"/>
                </a:solidFill>
                <a:latin typeface="Goudy Old Style" panose="02020502050305020303" pitchFamily="18" charset="0"/>
              </a:rPr>
              <a:t>Principios : </a:t>
            </a:r>
            <a:endParaRPr lang="es-AR" sz="2000" dirty="0">
              <a:solidFill>
                <a:schemeClr val="bg1"/>
              </a:solidFill>
              <a:latin typeface="Goudy Old Style" panose="02020502050305020303" pitchFamily="18" charset="0"/>
            </a:endParaRPr>
          </a:p>
        </p:txBody>
      </p:sp>
      <p:sp>
        <p:nvSpPr>
          <p:cNvPr id="12" name="Rectángulo 11">
            <a:extLst>
              <a:ext uri="{FF2B5EF4-FFF2-40B4-BE49-F238E27FC236}">
                <a16:creationId xmlns:a16="http://schemas.microsoft.com/office/drawing/2014/main" id="{C7054F4F-4D71-4B72-8CD2-7B3DCDCE78EF}"/>
              </a:ext>
            </a:extLst>
          </p:cNvPr>
          <p:cNvSpPr/>
          <p:nvPr/>
        </p:nvSpPr>
        <p:spPr>
          <a:xfrm>
            <a:off x="11277600"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22</a:t>
            </a:r>
            <a:endParaRPr lang="es-AR" dirty="0">
              <a:solidFill>
                <a:schemeClr val="tx1"/>
              </a:solidFill>
            </a:endParaRPr>
          </a:p>
        </p:txBody>
      </p:sp>
    </p:spTree>
    <p:extLst>
      <p:ext uri="{BB962C8B-B14F-4D97-AF65-F5344CB8AC3E}">
        <p14:creationId xmlns:p14="http://schemas.microsoft.com/office/powerpoint/2010/main" val="3831377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7A1B319-D941-4E0C-B27D-CC195798E23A}"/>
              </a:ext>
            </a:extLst>
          </p:cNvPr>
          <p:cNvPicPr>
            <a:picLocks noChangeAspect="1"/>
          </p:cNvPicPr>
          <p:nvPr/>
        </p:nvPicPr>
        <p:blipFill>
          <a:blip r:embed="rId2"/>
          <a:stretch>
            <a:fillRect/>
          </a:stretch>
        </p:blipFill>
        <p:spPr>
          <a:xfrm>
            <a:off x="0" y="311820"/>
            <a:ext cx="12192000" cy="6234360"/>
          </a:xfrm>
          <a:prstGeom prst="rect">
            <a:avLst/>
          </a:prstGeom>
        </p:spPr>
      </p:pic>
    </p:spTree>
    <p:extLst>
      <p:ext uri="{BB962C8B-B14F-4D97-AF65-F5344CB8AC3E}">
        <p14:creationId xmlns:p14="http://schemas.microsoft.com/office/powerpoint/2010/main" val="17747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CC99C5D-4F4C-4B2E-AB85-5BBDD5BF82CE}"/>
              </a:ext>
            </a:extLst>
          </p:cNvPr>
          <p:cNvPicPr>
            <a:picLocks noChangeAspect="1"/>
          </p:cNvPicPr>
          <p:nvPr/>
        </p:nvPicPr>
        <p:blipFill>
          <a:blip r:embed="rId2"/>
          <a:stretch>
            <a:fillRect/>
          </a:stretch>
        </p:blipFill>
        <p:spPr>
          <a:xfrm>
            <a:off x="0" y="301487"/>
            <a:ext cx="12192000" cy="6255026"/>
          </a:xfrm>
          <a:prstGeom prst="rect">
            <a:avLst/>
          </a:prstGeom>
        </p:spPr>
      </p:pic>
    </p:spTree>
    <p:extLst>
      <p:ext uri="{BB962C8B-B14F-4D97-AF65-F5344CB8AC3E}">
        <p14:creationId xmlns:p14="http://schemas.microsoft.com/office/powerpoint/2010/main" val="107355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9EA3077-0B76-45D5-A71C-C5DCDC6CA1B8}"/>
              </a:ext>
            </a:extLst>
          </p:cNvPr>
          <p:cNvPicPr>
            <a:picLocks noChangeAspect="1"/>
          </p:cNvPicPr>
          <p:nvPr/>
        </p:nvPicPr>
        <p:blipFill>
          <a:blip r:embed="rId2"/>
          <a:stretch>
            <a:fillRect/>
          </a:stretch>
        </p:blipFill>
        <p:spPr>
          <a:xfrm>
            <a:off x="0" y="893064"/>
            <a:ext cx="12192000" cy="5071872"/>
          </a:xfrm>
          <a:prstGeom prst="rect">
            <a:avLst/>
          </a:prstGeom>
        </p:spPr>
      </p:pic>
    </p:spTree>
    <p:extLst>
      <p:ext uri="{BB962C8B-B14F-4D97-AF65-F5344CB8AC3E}">
        <p14:creationId xmlns:p14="http://schemas.microsoft.com/office/powerpoint/2010/main" val="191826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97E2E-4479-48FD-9204-C2B6EF410BEF}"/>
              </a:ext>
            </a:extLst>
          </p:cNvPr>
          <p:cNvSpPr>
            <a:spLocks noGrp="1"/>
          </p:cNvSpPr>
          <p:nvPr>
            <p:ph type="title"/>
          </p:nvPr>
        </p:nvSpPr>
        <p:spPr>
          <a:xfrm>
            <a:off x="4776121" y="923834"/>
            <a:ext cx="1980463" cy="782828"/>
          </a:xfrm>
        </p:spPr>
        <p:txBody>
          <a:bodyPr>
            <a:normAutofit fontScale="90000"/>
          </a:bodyPr>
          <a:lstStyle/>
          <a:p>
            <a:r>
              <a:rPr lang="es-AR" sz="6000" dirty="0">
                <a:latin typeface="Goudy Old Style" panose="02020502050305020303" pitchFamily="18" charset="0"/>
              </a:rPr>
              <a:t>Índice</a:t>
            </a:r>
          </a:p>
        </p:txBody>
      </p:sp>
      <p:sp>
        <p:nvSpPr>
          <p:cNvPr id="3" name="Rectángulo 2">
            <a:extLst>
              <a:ext uri="{FF2B5EF4-FFF2-40B4-BE49-F238E27FC236}">
                <a16:creationId xmlns:a16="http://schemas.microsoft.com/office/drawing/2014/main" id="{AD7C8772-6E14-48E3-8786-D4C8D56E2D6D}"/>
              </a:ext>
            </a:extLst>
          </p:cNvPr>
          <p:cNvSpPr/>
          <p:nvPr/>
        </p:nvSpPr>
        <p:spPr>
          <a:xfrm>
            <a:off x="851684" y="2025989"/>
            <a:ext cx="2762341" cy="39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Análisis Algorítmico</a:t>
            </a:r>
            <a:endParaRPr lang="es-AR" sz="2000" dirty="0">
              <a:solidFill>
                <a:schemeClr val="tx1"/>
              </a:solidFill>
              <a:latin typeface="Goudy Old Style" panose="02020502050305020303" pitchFamily="18" charset="0"/>
            </a:endParaRPr>
          </a:p>
        </p:txBody>
      </p:sp>
      <p:sp>
        <p:nvSpPr>
          <p:cNvPr id="5" name="Rectángulo 4">
            <a:extLst>
              <a:ext uri="{FF2B5EF4-FFF2-40B4-BE49-F238E27FC236}">
                <a16:creationId xmlns:a16="http://schemas.microsoft.com/office/drawing/2014/main" id="{A3124A3D-A594-495E-807C-C71EE1737F50}"/>
              </a:ext>
            </a:extLst>
          </p:cNvPr>
          <p:cNvSpPr/>
          <p:nvPr/>
        </p:nvSpPr>
        <p:spPr>
          <a:xfrm>
            <a:off x="851684" y="2518666"/>
            <a:ext cx="3074504" cy="37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Orden de un Algoritmo</a:t>
            </a:r>
            <a:endParaRPr lang="es-AR" sz="2000" dirty="0">
              <a:solidFill>
                <a:schemeClr val="tx1"/>
              </a:solidFill>
              <a:latin typeface="Goudy Old Style" panose="02020502050305020303" pitchFamily="18" charset="0"/>
            </a:endParaRPr>
          </a:p>
        </p:txBody>
      </p:sp>
      <p:sp>
        <p:nvSpPr>
          <p:cNvPr id="9" name="Rectángulo 8">
            <a:extLst>
              <a:ext uri="{FF2B5EF4-FFF2-40B4-BE49-F238E27FC236}">
                <a16:creationId xmlns:a16="http://schemas.microsoft.com/office/drawing/2014/main" id="{B04C4608-7EA1-4845-A2E7-12424DD5B03E}"/>
              </a:ext>
            </a:extLst>
          </p:cNvPr>
          <p:cNvSpPr/>
          <p:nvPr/>
        </p:nvSpPr>
        <p:spPr>
          <a:xfrm>
            <a:off x="1176359" y="2998201"/>
            <a:ext cx="3557472" cy="317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latin typeface="Goudy Old Style" panose="02020502050305020303" pitchFamily="18" charset="0"/>
              </a:rPr>
              <a:t>Métodos de Ordenamiento</a:t>
            </a:r>
            <a:endParaRPr lang="es-AR" sz="2000" b="1" dirty="0">
              <a:solidFill>
                <a:schemeClr val="tx1"/>
              </a:solidFill>
              <a:latin typeface="Goudy Old Style" panose="02020502050305020303" pitchFamily="18" charset="0"/>
            </a:endParaRPr>
          </a:p>
        </p:txBody>
      </p:sp>
      <p:sp>
        <p:nvSpPr>
          <p:cNvPr id="10" name="Rectángulo 9">
            <a:extLst>
              <a:ext uri="{FF2B5EF4-FFF2-40B4-BE49-F238E27FC236}">
                <a16:creationId xmlns:a16="http://schemas.microsoft.com/office/drawing/2014/main" id="{6F444256-CD08-4E47-9D6F-7AAD1437C77F}"/>
              </a:ext>
            </a:extLst>
          </p:cNvPr>
          <p:cNvSpPr/>
          <p:nvPr/>
        </p:nvSpPr>
        <p:spPr>
          <a:xfrm>
            <a:off x="1133797" y="3432472"/>
            <a:ext cx="3557472" cy="306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Intercambio o Burbuja Mejorada</a:t>
            </a:r>
            <a:endParaRPr lang="es-AR" sz="2000" dirty="0">
              <a:solidFill>
                <a:schemeClr val="tx1"/>
              </a:solidFill>
              <a:latin typeface="Goudy Old Style" panose="02020502050305020303" pitchFamily="18" charset="0"/>
            </a:endParaRPr>
          </a:p>
        </p:txBody>
      </p:sp>
      <p:sp>
        <p:nvSpPr>
          <p:cNvPr id="12" name="Rectángulo 11">
            <a:extLst>
              <a:ext uri="{FF2B5EF4-FFF2-40B4-BE49-F238E27FC236}">
                <a16:creationId xmlns:a16="http://schemas.microsoft.com/office/drawing/2014/main" id="{922903AE-325E-432A-906A-FC2E992DEE80}"/>
              </a:ext>
            </a:extLst>
          </p:cNvPr>
          <p:cNvSpPr/>
          <p:nvPr/>
        </p:nvSpPr>
        <p:spPr>
          <a:xfrm>
            <a:off x="1142263" y="3857317"/>
            <a:ext cx="3438202" cy="327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Inserción o Método de la Baraja</a:t>
            </a:r>
            <a:endParaRPr lang="es-AR" sz="2000" dirty="0">
              <a:solidFill>
                <a:schemeClr val="tx1"/>
              </a:solidFill>
              <a:latin typeface="Goudy Old Style" panose="02020502050305020303" pitchFamily="18" charset="0"/>
            </a:endParaRPr>
          </a:p>
        </p:txBody>
      </p:sp>
      <p:sp>
        <p:nvSpPr>
          <p:cNvPr id="13" name="Rectángulo 12">
            <a:extLst>
              <a:ext uri="{FF2B5EF4-FFF2-40B4-BE49-F238E27FC236}">
                <a16:creationId xmlns:a16="http://schemas.microsoft.com/office/drawing/2014/main" id="{F3FFAD6E-B2D7-4296-84EC-1FFD4F3A8D2F}"/>
              </a:ext>
            </a:extLst>
          </p:cNvPr>
          <p:cNvSpPr/>
          <p:nvPr/>
        </p:nvSpPr>
        <p:spPr>
          <a:xfrm>
            <a:off x="1133797" y="4309970"/>
            <a:ext cx="3156225" cy="334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Selección o Método Sencillo</a:t>
            </a:r>
            <a:endParaRPr lang="es-AR" sz="2000" dirty="0">
              <a:solidFill>
                <a:schemeClr val="tx1"/>
              </a:solidFill>
              <a:latin typeface="Goudy Old Style" panose="02020502050305020303" pitchFamily="18" charset="0"/>
            </a:endParaRPr>
          </a:p>
        </p:txBody>
      </p:sp>
      <p:sp>
        <p:nvSpPr>
          <p:cNvPr id="14" name="Rectángulo 13">
            <a:extLst>
              <a:ext uri="{FF2B5EF4-FFF2-40B4-BE49-F238E27FC236}">
                <a16:creationId xmlns:a16="http://schemas.microsoft.com/office/drawing/2014/main" id="{46610E79-4D56-4459-A40D-C67D55692C55}"/>
              </a:ext>
            </a:extLst>
          </p:cNvPr>
          <p:cNvSpPr/>
          <p:nvPr/>
        </p:nvSpPr>
        <p:spPr>
          <a:xfrm>
            <a:off x="1164721" y="4742113"/>
            <a:ext cx="2256552" cy="314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Rápido o </a:t>
            </a:r>
            <a:r>
              <a:rPr lang="es-MX" sz="2000" dirty="0" err="1">
                <a:solidFill>
                  <a:schemeClr val="tx1"/>
                </a:solidFill>
                <a:latin typeface="Goudy Old Style" panose="02020502050305020303" pitchFamily="18" charset="0"/>
              </a:rPr>
              <a:t>QuickSort</a:t>
            </a:r>
            <a:endParaRPr lang="es-AR" sz="2000" dirty="0">
              <a:solidFill>
                <a:schemeClr val="tx1"/>
              </a:solidFill>
              <a:latin typeface="Goudy Old Style" panose="02020502050305020303" pitchFamily="18" charset="0"/>
            </a:endParaRPr>
          </a:p>
        </p:txBody>
      </p:sp>
      <p:sp>
        <p:nvSpPr>
          <p:cNvPr id="15" name="Rectángulo 14">
            <a:extLst>
              <a:ext uri="{FF2B5EF4-FFF2-40B4-BE49-F238E27FC236}">
                <a16:creationId xmlns:a16="http://schemas.microsoft.com/office/drawing/2014/main" id="{4AC88F38-5CB5-4668-853E-A0795DAD2C7F}"/>
              </a:ext>
            </a:extLst>
          </p:cNvPr>
          <p:cNvSpPr/>
          <p:nvPr/>
        </p:nvSpPr>
        <p:spPr>
          <a:xfrm>
            <a:off x="1132691" y="5156446"/>
            <a:ext cx="2663687" cy="314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Por Mezcla o </a:t>
            </a:r>
            <a:r>
              <a:rPr lang="es-MX" sz="2000" dirty="0" err="1">
                <a:solidFill>
                  <a:schemeClr val="tx1"/>
                </a:solidFill>
                <a:latin typeface="Goudy Old Style" panose="02020502050305020303" pitchFamily="18" charset="0"/>
              </a:rPr>
              <a:t>MergeSort</a:t>
            </a:r>
            <a:endParaRPr lang="es-AR" sz="2000" dirty="0">
              <a:solidFill>
                <a:schemeClr val="tx1"/>
              </a:solidFill>
              <a:latin typeface="Goudy Old Style" panose="02020502050305020303" pitchFamily="18" charset="0"/>
            </a:endParaRPr>
          </a:p>
        </p:txBody>
      </p:sp>
      <p:sp>
        <p:nvSpPr>
          <p:cNvPr id="17" name="Rectángulo 16">
            <a:extLst>
              <a:ext uri="{FF2B5EF4-FFF2-40B4-BE49-F238E27FC236}">
                <a16:creationId xmlns:a16="http://schemas.microsoft.com/office/drawing/2014/main" id="{C055C8C2-2565-46D3-8957-6FD619C3D1A2}"/>
              </a:ext>
            </a:extLst>
          </p:cNvPr>
          <p:cNvSpPr/>
          <p:nvPr/>
        </p:nvSpPr>
        <p:spPr>
          <a:xfrm>
            <a:off x="1136236" y="5597968"/>
            <a:ext cx="4167070" cy="314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Diferencia entre los diferentes Métodos</a:t>
            </a:r>
            <a:endParaRPr lang="es-AR" sz="2000" dirty="0">
              <a:solidFill>
                <a:schemeClr val="tx1"/>
              </a:solidFill>
              <a:latin typeface="Goudy Old Style" panose="02020502050305020303" pitchFamily="18" charset="0"/>
            </a:endParaRPr>
          </a:p>
        </p:txBody>
      </p:sp>
      <p:cxnSp>
        <p:nvCxnSpPr>
          <p:cNvPr id="19" name="Conector recto 18">
            <a:extLst>
              <a:ext uri="{FF2B5EF4-FFF2-40B4-BE49-F238E27FC236}">
                <a16:creationId xmlns:a16="http://schemas.microsoft.com/office/drawing/2014/main" id="{4641F38D-FC88-49C8-973A-8154E822B743}"/>
              </a:ext>
            </a:extLst>
          </p:cNvPr>
          <p:cNvCxnSpPr>
            <a:cxnSpLocks/>
          </p:cNvCxnSpPr>
          <p:nvPr/>
        </p:nvCxnSpPr>
        <p:spPr>
          <a:xfrm>
            <a:off x="3373784" y="2303766"/>
            <a:ext cx="6097476" cy="0"/>
          </a:xfrm>
          <a:prstGeom prst="line">
            <a:avLst/>
          </a:prstGeom>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B4E93E22-46CD-4407-8BE5-54695C8605A9}"/>
              </a:ext>
            </a:extLst>
          </p:cNvPr>
          <p:cNvCxnSpPr>
            <a:cxnSpLocks/>
          </p:cNvCxnSpPr>
          <p:nvPr/>
        </p:nvCxnSpPr>
        <p:spPr>
          <a:xfrm>
            <a:off x="3647658" y="2769890"/>
            <a:ext cx="5863723" cy="0"/>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2F461158-FC14-4C1B-9B75-8CFCC28C488F}"/>
              </a:ext>
            </a:extLst>
          </p:cNvPr>
          <p:cNvCxnSpPr>
            <a:cxnSpLocks/>
          </p:cNvCxnSpPr>
          <p:nvPr/>
        </p:nvCxnSpPr>
        <p:spPr>
          <a:xfrm>
            <a:off x="4517148" y="3225528"/>
            <a:ext cx="5063069"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cto 21">
            <a:extLst>
              <a:ext uri="{FF2B5EF4-FFF2-40B4-BE49-F238E27FC236}">
                <a16:creationId xmlns:a16="http://schemas.microsoft.com/office/drawing/2014/main" id="{8FF0561C-FB64-4B92-8074-DF7EDBB13FD7}"/>
              </a:ext>
            </a:extLst>
          </p:cNvPr>
          <p:cNvCxnSpPr>
            <a:cxnSpLocks/>
          </p:cNvCxnSpPr>
          <p:nvPr/>
        </p:nvCxnSpPr>
        <p:spPr>
          <a:xfrm>
            <a:off x="4691269" y="3685281"/>
            <a:ext cx="4879748" cy="0"/>
          </a:xfrm>
          <a:prstGeom prst="line">
            <a:avLst/>
          </a:prstGeom>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021AED14-996D-4507-BD9E-5696069B89DE}"/>
              </a:ext>
            </a:extLst>
          </p:cNvPr>
          <p:cNvCxnSpPr>
            <a:cxnSpLocks/>
          </p:cNvCxnSpPr>
          <p:nvPr/>
        </p:nvCxnSpPr>
        <p:spPr>
          <a:xfrm>
            <a:off x="4290022" y="4478019"/>
            <a:ext cx="5343206" cy="0"/>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36DBBBEB-F55C-4518-92CD-740F839C63FE}"/>
              </a:ext>
            </a:extLst>
          </p:cNvPr>
          <p:cNvCxnSpPr>
            <a:cxnSpLocks/>
          </p:cNvCxnSpPr>
          <p:nvPr/>
        </p:nvCxnSpPr>
        <p:spPr>
          <a:xfrm>
            <a:off x="3420720" y="4933856"/>
            <a:ext cx="6220974" cy="0"/>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82A788A0-CDB1-4BB2-B8AB-8777380EDDAD}"/>
              </a:ext>
            </a:extLst>
          </p:cNvPr>
          <p:cNvCxnSpPr>
            <a:cxnSpLocks/>
          </p:cNvCxnSpPr>
          <p:nvPr/>
        </p:nvCxnSpPr>
        <p:spPr>
          <a:xfrm flipV="1">
            <a:off x="5303306" y="5846216"/>
            <a:ext cx="4270882" cy="1118"/>
          </a:xfrm>
          <a:prstGeom prst="line">
            <a:avLst/>
          </a:prstGeom>
        </p:spPr>
        <p:style>
          <a:lnRef idx="1">
            <a:schemeClr val="dk1"/>
          </a:lnRef>
          <a:fillRef idx="0">
            <a:schemeClr val="dk1"/>
          </a:fillRef>
          <a:effectRef idx="0">
            <a:schemeClr val="dk1"/>
          </a:effectRef>
          <a:fontRef idx="minor">
            <a:schemeClr val="tx1"/>
          </a:fontRef>
        </p:style>
      </p:cxnSp>
      <p:sp>
        <p:nvSpPr>
          <p:cNvPr id="39" name="Rectángulo 38">
            <a:extLst>
              <a:ext uri="{FF2B5EF4-FFF2-40B4-BE49-F238E27FC236}">
                <a16:creationId xmlns:a16="http://schemas.microsoft.com/office/drawing/2014/main" id="{000D20A7-BF54-4335-B785-5DD3D0F67988}"/>
              </a:ext>
            </a:extLst>
          </p:cNvPr>
          <p:cNvSpPr/>
          <p:nvPr/>
        </p:nvSpPr>
        <p:spPr>
          <a:xfrm>
            <a:off x="9547824" y="2056215"/>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endParaRPr lang="es-AR" dirty="0">
              <a:solidFill>
                <a:schemeClr val="tx1"/>
              </a:solidFill>
            </a:endParaRPr>
          </a:p>
        </p:txBody>
      </p:sp>
      <p:sp>
        <p:nvSpPr>
          <p:cNvPr id="42" name="Rectángulo 41">
            <a:extLst>
              <a:ext uri="{FF2B5EF4-FFF2-40B4-BE49-F238E27FC236}">
                <a16:creationId xmlns:a16="http://schemas.microsoft.com/office/drawing/2014/main" id="{4C890FA4-832B-4BED-A15C-5DD7B5367692}"/>
              </a:ext>
            </a:extLst>
          </p:cNvPr>
          <p:cNvSpPr/>
          <p:nvPr/>
        </p:nvSpPr>
        <p:spPr>
          <a:xfrm>
            <a:off x="9534572" y="2520639"/>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endParaRPr lang="es-AR" dirty="0">
              <a:solidFill>
                <a:schemeClr val="tx1"/>
              </a:solidFill>
            </a:endParaRPr>
          </a:p>
        </p:txBody>
      </p:sp>
      <p:sp>
        <p:nvSpPr>
          <p:cNvPr id="8" name="Rectángulo 7">
            <a:extLst>
              <a:ext uri="{FF2B5EF4-FFF2-40B4-BE49-F238E27FC236}">
                <a16:creationId xmlns:a16="http://schemas.microsoft.com/office/drawing/2014/main" id="{34247DE2-9A78-44C9-9CDB-6F63C38B800B}"/>
              </a:ext>
            </a:extLst>
          </p:cNvPr>
          <p:cNvSpPr/>
          <p:nvPr/>
        </p:nvSpPr>
        <p:spPr>
          <a:xfrm>
            <a:off x="9567715" y="2980903"/>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endParaRPr lang="es-AR" dirty="0">
              <a:solidFill>
                <a:schemeClr val="tx1"/>
              </a:solidFill>
            </a:endParaRPr>
          </a:p>
        </p:txBody>
      </p:sp>
      <p:sp>
        <p:nvSpPr>
          <p:cNvPr id="11" name="Rectángulo 10">
            <a:extLst>
              <a:ext uri="{FF2B5EF4-FFF2-40B4-BE49-F238E27FC236}">
                <a16:creationId xmlns:a16="http://schemas.microsoft.com/office/drawing/2014/main" id="{526218FB-975E-4758-871B-FB48CAA2EAE6}"/>
              </a:ext>
            </a:extLst>
          </p:cNvPr>
          <p:cNvSpPr/>
          <p:nvPr/>
        </p:nvSpPr>
        <p:spPr>
          <a:xfrm>
            <a:off x="9562923" y="3434462"/>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endParaRPr lang="es-AR" dirty="0">
              <a:solidFill>
                <a:schemeClr val="tx1"/>
              </a:solidFill>
            </a:endParaRPr>
          </a:p>
        </p:txBody>
      </p:sp>
      <p:sp>
        <p:nvSpPr>
          <p:cNvPr id="16" name="Rectángulo 15">
            <a:extLst>
              <a:ext uri="{FF2B5EF4-FFF2-40B4-BE49-F238E27FC236}">
                <a16:creationId xmlns:a16="http://schemas.microsoft.com/office/drawing/2014/main" id="{AE034D62-E282-4364-9BEF-1829A58D4F72}"/>
              </a:ext>
            </a:extLst>
          </p:cNvPr>
          <p:cNvSpPr/>
          <p:nvPr/>
        </p:nvSpPr>
        <p:spPr>
          <a:xfrm>
            <a:off x="9555565" y="3798997"/>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10</a:t>
            </a:r>
            <a:endParaRPr lang="es-AR" dirty="0">
              <a:solidFill>
                <a:schemeClr val="tx1"/>
              </a:solidFill>
            </a:endParaRPr>
          </a:p>
        </p:txBody>
      </p:sp>
      <p:sp>
        <p:nvSpPr>
          <p:cNvPr id="18" name="Rectángulo 17">
            <a:extLst>
              <a:ext uri="{FF2B5EF4-FFF2-40B4-BE49-F238E27FC236}">
                <a16:creationId xmlns:a16="http://schemas.microsoft.com/office/drawing/2014/main" id="{E35A468E-F43A-4080-9063-0C1DCAD139BD}"/>
              </a:ext>
            </a:extLst>
          </p:cNvPr>
          <p:cNvSpPr/>
          <p:nvPr/>
        </p:nvSpPr>
        <p:spPr>
          <a:xfrm>
            <a:off x="9571016" y="4186054"/>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13</a:t>
            </a:r>
            <a:endParaRPr lang="es-AR" dirty="0">
              <a:solidFill>
                <a:schemeClr val="tx1"/>
              </a:solidFill>
            </a:endParaRPr>
          </a:p>
        </p:txBody>
      </p:sp>
      <p:sp>
        <p:nvSpPr>
          <p:cNvPr id="30" name="Rectángulo 29">
            <a:extLst>
              <a:ext uri="{FF2B5EF4-FFF2-40B4-BE49-F238E27FC236}">
                <a16:creationId xmlns:a16="http://schemas.microsoft.com/office/drawing/2014/main" id="{F5C3B3AD-8A3A-4B2E-89AC-AB8DA82FB406}"/>
              </a:ext>
            </a:extLst>
          </p:cNvPr>
          <p:cNvSpPr/>
          <p:nvPr/>
        </p:nvSpPr>
        <p:spPr>
          <a:xfrm>
            <a:off x="9561821" y="4615104"/>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17</a:t>
            </a:r>
          </a:p>
        </p:txBody>
      </p:sp>
      <p:sp>
        <p:nvSpPr>
          <p:cNvPr id="32" name="Rectángulo 31">
            <a:extLst>
              <a:ext uri="{FF2B5EF4-FFF2-40B4-BE49-F238E27FC236}">
                <a16:creationId xmlns:a16="http://schemas.microsoft.com/office/drawing/2014/main" id="{1B821F3D-AB74-481B-B057-1D78C24DC25D}"/>
              </a:ext>
            </a:extLst>
          </p:cNvPr>
          <p:cNvSpPr/>
          <p:nvPr/>
        </p:nvSpPr>
        <p:spPr>
          <a:xfrm>
            <a:off x="9556668" y="5038078"/>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21</a:t>
            </a:r>
            <a:endParaRPr lang="es-AR" dirty="0">
              <a:solidFill>
                <a:schemeClr val="tx1"/>
              </a:solidFill>
            </a:endParaRPr>
          </a:p>
        </p:txBody>
      </p:sp>
      <p:sp>
        <p:nvSpPr>
          <p:cNvPr id="34" name="Rectángulo 33">
            <a:extLst>
              <a:ext uri="{FF2B5EF4-FFF2-40B4-BE49-F238E27FC236}">
                <a16:creationId xmlns:a16="http://schemas.microsoft.com/office/drawing/2014/main" id="{B317FD77-850E-44A2-8F1F-B383C1B15A0C}"/>
              </a:ext>
            </a:extLst>
          </p:cNvPr>
          <p:cNvSpPr/>
          <p:nvPr/>
        </p:nvSpPr>
        <p:spPr>
          <a:xfrm>
            <a:off x="9556667" y="5571715"/>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27</a:t>
            </a:r>
            <a:endParaRPr lang="es-AR" dirty="0">
              <a:solidFill>
                <a:schemeClr val="tx1"/>
              </a:solidFill>
            </a:endParaRPr>
          </a:p>
        </p:txBody>
      </p:sp>
      <p:sp>
        <p:nvSpPr>
          <p:cNvPr id="36" name="Rectángulo 35">
            <a:extLst>
              <a:ext uri="{FF2B5EF4-FFF2-40B4-BE49-F238E27FC236}">
                <a16:creationId xmlns:a16="http://schemas.microsoft.com/office/drawing/2014/main" id="{5096A12F-96A7-4BE6-A478-118B1FC0C4E0}"/>
              </a:ext>
            </a:extLst>
          </p:cNvPr>
          <p:cNvSpPr/>
          <p:nvPr/>
        </p:nvSpPr>
        <p:spPr>
          <a:xfrm>
            <a:off x="1142263" y="6444712"/>
            <a:ext cx="1015863" cy="314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Fuente </a:t>
            </a:r>
          </a:p>
        </p:txBody>
      </p:sp>
      <p:sp>
        <p:nvSpPr>
          <p:cNvPr id="38" name="Rectángulo 37">
            <a:extLst>
              <a:ext uri="{FF2B5EF4-FFF2-40B4-BE49-F238E27FC236}">
                <a16:creationId xmlns:a16="http://schemas.microsoft.com/office/drawing/2014/main" id="{968ACD53-FBD0-4038-91D9-34E90351C98A}"/>
              </a:ext>
            </a:extLst>
          </p:cNvPr>
          <p:cNvSpPr/>
          <p:nvPr/>
        </p:nvSpPr>
        <p:spPr>
          <a:xfrm>
            <a:off x="1052669" y="1593064"/>
            <a:ext cx="1624130" cy="328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Introducción</a:t>
            </a:r>
          </a:p>
        </p:txBody>
      </p:sp>
      <p:cxnSp>
        <p:nvCxnSpPr>
          <p:cNvPr id="44" name="Conector recto 43">
            <a:extLst>
              <a:ext uri="{FF2B5EF4-FFF2-40B4-BE49-F238E27FC236}">
                <a16:creationId xmlns:a16="http://schemas.microsoft.com/office/drawing/2014/main" id="{5511B668-21F7-4328-AD48-50600502D594}"/>
              </a:ext>
            </a:extLst>
          </p:cNvPr>
          <p:cNvCxnSpPr>
            <a:cxnSpLocks/>
          </p:cNvCxnSpPr>
          <p:nvPr/>
        </p:nvCxnSpPr>
        <p:spPr>
          <a:xfrm>
            <a:off x="2232855" y="6742126"/>
            <a:ext cx="7408839" cy="0"/>
          </a:xfrm>
          <a:prstGeom prst="line">
            <a:avLst/>
          </a:prstGeom>
        </p:spPr>
        <p:style>
          <a:lnRef idx="1">
            <a:schemeClr val="dk1"/>
          </a:lnRef>
          <a:fillRef idx="0">
            <a:schemeClr val="dk1"/>
          </a:fillRef>
          <a:effectRef idx="0">
            <a:schemeClr val="dk1"/>
          </a:effectRef>
          <a:fontRef idx="minor">
            <a:schemeClr val="tx1"/>
          </a:fontRef>
        </p:style>
      </p:cxnSp>
      <p:cxnSp>
        <p:nvCxnSpPr>
          <p:cNvPr id="57" name="Conector recto 56">
            <a:extLst>
              <a:ext uri="{FF2B5EF4-FFF2-40B4-BE49-F238E27FC236}">
                <a16:creationId xmlns:a16="http://schemas.microsoft.com/office/drawing/2014/main" id="{D1A8F8E3-5D0D-4CF0-A0B4-DAC0ADC7E3E3}"/>
              </a:ext>
            </a:extLst>
          </p:cNvPr>
          <p:cNvCxnSpPr>
            <a:cxnSpLocks/>
          </p:cNvCxnSpPr>
          <p:nvPr/>
        </p:nvCxnSpPr>
        <p:spPr>
          <a:xfrm>
            <a:off x="4549182" y="4073110"/>
            <a:ext cx="5013741" cy="0"/>
          </a:xfrm>
          <a:prstGeom prst="line">
            <a:avLst/>
          </a:prstGeom>
        </p:spPr>
        <p:style>
          <a:lnRef idx="1">
            <a:schemeClr val="dk1"/>
          </a:lnRef>
          <a:fillRef idx="0">
            <a:schemeClr val="dk1"/>
          </a:fillRef>
          <a:effectRef idx="0">
            <a:schemeClr val="dk1"/>
          </a:effectRef>
          <a:fontRef idx="minor">
            <a:schemeClr val="tx1"/>
          </a:fontRef>
        </p:style>
      </p:cxnSp>
      <p:cxnSp>
        <p:nvCxnSpPr>
          <p:cNvPr id="61" name="Conector recto 60">
            <a:extLst>
              <a:ext uri="{FF2B5EF4-FFF2-40B4-BE49-F238E27FC236}">
                <a16:creationId xmlns:a16="http://schemas.microsoft.com/office/drawing/2014/main" id="{A49C11CB-0C0A-46E0-AF3D-794F5B773F4A}"/>
              </a:ext>
            </a:extLst>
          </p:cNvPr>
          <p:cNvCxnSpPr>
            <a:cxnSpLocks/>
          </p:cNvCxnSpPr>
          <p:nvPr/>
        </p:nvCxnSpPr>
        <p:spPr>
          <a:xfrm>
            <a:off x="3791601" y="5366719"/>
            <a:ext cx="5770220" cy="0"/>
          </a:xfrm>
          <a:prstGeom prst="line">
            <a:avLst/>
          </a:prstGeom>
        </p:spPr>
        <p:style>
          <a:lnRef idx="1">
            <a:schemeClr val="dk1"/>
          </a:lnRef>
          <a:fillRef idx="0">
            <a:schemeClr val="dk1"/>
          </a:fillRef>
          <a:effectRef idx="0">
            <a:schemeClr val="dk1"/>
          </a:effectRef>
          <a:fontRef idx="minor">
            <a:schemeClr val="tx1"/>
          </a:fontRef>
        </p:style>
      </p:cxnSp>
      <p:cxnSp>
        <p:nvCxnSpPr>
          <p:cNvPr id="67" name="Conector recto 66">
            <a:extLst>
              <a:ext uri="{FF2B5EF4-FFF2-40B4-BE49-F238E27FC236}">
                <a16:creationId xmlns:a16="http://schemas.microsoft.com/office/drawing/2014/main" id="{DA940B8E-9879-415E-BAEC-AA18A5DA306D}"/>
              </a:ext>
            </a:extLst>
          </p:cNvPr>
          <p:cNvCxnSpPr>
            <a:cxnSpLocks/>
          </p:cNvCxnSpPr>
          <p:nvPr/>
        </p:nvCxnSpPr>
        <p:spPr>
          <a:xfrm>
            <a:off x="2645278" y="1802086"/>
            <a:ext cx="6810148" cy="0"/>
          </a:xfrm>
          <a:prstGeom prst="line">
            <a:avLst/>
          </a:prstGeom>
        </p:spPr>
        <p:style>
          <a:lnRef idx="1">
            <a:schemeClr val="dk1"/>
          </a:lnRef>
          <a:fillRef idx="0">
            <a:schemeClr val="dk1"/>
          </a:fillRef>
          <a:effectRef idx="0">
            <a:schemeClr val="dk1"/>
          </a:effectRef>
          <a:fontRef idx="minor">
            <a:schemeClr val="tx1"/>
          </a:fontRef>
        </p:style>
      </p:cxnSp>
      <p:sp>
        <p:nvSpPr>
          <p:cNvPr id="74" name="Rectángulo 73">
            <a:extLst>
              <a:ext uri="{FF2B5EF4-FFF2-40B4-BE49-F238E27FC236}">
                <a16:creationId xmlns:a16="http://schemas.microsoft.com/office/drawing/2014/main" id="{2643C46A-0D50-4032-ABA3-7CD8126B57B6}"/>
              </a:ext>
            </a:extLst>
          </p:cNvPr>
          <p:cNvSpPr/>
          <p:nvPr/>
        </p:nvSpPr>
        <p:spPr>
          <a:xfrm>
            <a:off x="9571017" y="6450686"/>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32</a:t>
            </a:r>
          </a:p>
        </p:txBody>
      </p:sp>
      <p:sp>
        <p:nvSpPr>
          <p:cNvPr id="76" name="Rectángulo 75">
            <a:extLst>
              <a:ext uri="{FF2B5EF4-FFF2-40B4-BE49-F238E27FC236}">
                <a16:creationId xmlns:a16="http://schemas.microsoft.com/office/drawing/2014/main" id="{0842FCAB-A09F-41E8-AB54-C685CF31BC2A}"/>
              </a:ext>
            </a:extLst>
          </p:cNvPr>
          <p:cNvSpPr/>
          <p:nvPr/>
        </p:nvSpPr>
        <p:spPr>
          <a:xfrm>
            <a:off x="9545620" y="1542142"/>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endParaRPr lang="es-AR" dirty="0">
              <a:solidFill>
                <a:schemeClr val="tx1"/>
              </a:solidFill>
            </a:endParaRPr>
          </a:p>
        </p:txBody>
      </p:sp>
      <p:sp>
        <p:nvSpPr>
          <p:cNvPr id="78" name="Rectángulo 77">
            <a:extLst>
              <a:ext uri="{FF2B5EF4-FFF2-40B4-BE49-F238E27FC236}">
                <a16:creationId xmlns:a16="http://schemas.microsoft.com/office/drawing/2014/main" id="{A18BDC81-75A8-4C3F-A2AD-5EAABC0181F4}"/>
              </a:ext>
            </a:extLst>
          </p:cNvPr>
          <p:cNvSpPr/>
          <p:nvPr/>
        </p:nvSpPr>
        <p:spPr>
          <a:xfrm>
            <a:off x="1142263" y="6001630"/>
            <a:ext cx="1402522" cy="366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Conclusión</a:t>
            </a:r>
            <a:r>
              <a:rPr lang="es-AR" dirty="0">
                <a:solidFill>
                  <a:schemeClr val="tx1"/>
                </a:solidFill>
                <a:latin typeface="Goudy Old Style" panose="02020502050305020303" pitchFamily="18" charset="0"/>
              </a:rPr>
              <a:t> </a:t>
            </a:r>
          </a:p>
        </p:txBody>
      </p:sp>
      <p:cxnSp>
        <p:nvCxnSpPr>
          <p:cNvPr id="79" name="Conector recto 78">
            <a:extLst>
              <a:ext uri="{FF2B5EF4-FFF2-40B4-BE49-F238E27FC236}">
                <a16:creationId xmlns:a16="http://schemas.microsoft.com/office/drawing/2014/main" id="{5B2B1B19-50A1-4451-838E-E4A38E5C1607}"/>
              </a:ext>
            </a:extLst>
          </p:cNvPr>
          <p:cNvCxnSpPr>
            <a:cxnSpLocks/>
          </p:cNvCxnSpPr>
          <p:nvPr/>
        </p:nvCxnSpPr>
        <p:spPr>
          <a:xfrm>
            <a:off x="2544785" y="6368330"/>
            <a:ext cx="7088443" cy="0"/>
          </a:xfrm>
          <a:prstGeom prst="line">
            <a:avLst/>
          </a:prstGeom>
        </p:spPr>
        <p:style>
          <a:lnRef idx="1">
            <a:schemeClr val="dk1"/>
          </a:lnRef>
          <a:fillRef idx="0">
            <a:schemeClr val="dk1"/>
          </a:fillRef>
          <a:effectRef idx="0">
            <a:schemeClr val="dk1"/>
          </a:effectRef>
          <a:fontRef idx="minor">
            <a:schemeClr val="tx1"/>
          </a:fontRef>
        </p:style>
      </p:cxnSp>
      <p:sp>
        <p:nvSpPr>
          <p:cNvPr id="82" name="Rectángulo 81">
            <a:extLst>
              <a:ext uri="{FF2B5EF4-FFF2-40B4-BE49-F238E27FC236}">
                <a16:creationId xmlns:a16="http://schemas.microsoft.com/office/drawing/2014/main" id="{76303F10-7D4A-4A2D-B4B5-D5E31CC3F52F}"/>
              </a:ext>
            </a:extLst>
          </p:cNvPr>
          <p:cNvSpPr/>
          <p:nvPr/>
        </p:nvSpPr>
        <p:spPr>
          <a:xfrm>
            <a:off x="9580217" y="6066225"/>
            <a:ext cx="654513" cy="33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31</a:t>
            </a:r>
            <a:endParaRPr lang="es-AR" dirty="0">
              <a:solidFill>
                <a:schemeClr val="tx1"/>
              </a:solidFill>
            </a:endParaRPr>
          </a:p>
        </p:txBody>
      </p:sp>
    </p:spTree>
    <p:extLst>
      <p:ext uri="{BB962C8B-B14F-4D97-AF65-F5344CB8AC3E}">
        <p14:creationId xmlns:p14="http://schemas.microsoft.com/office/powerpoint/2010/main" val="2713292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4A093-A08C-4A25-A386-3EAF62DA78AA}"/>
              </a:ext>
            </a:extLst>
          </p:cNvPr>
          <p:cNvSpPr>
            <a:spLocks noGrp="1"/>
          </p:cNvSpPr>
          <p:nvPr>
            <p:ph type="title"/>
          </p:nvPr>
        </p:nvSpPr>
        <p:spPr>
          <a:xfrm>
            <a:off x="2121282" y="466734"/>
            <a:ext cx="8176592" cy="697801"/>
          </a:xfrm>
        </p:spPr>
        <p:txBody>
          <a:bodyPr>
            <a:noAutofit/>
          </a:bodyPr>
          <a:lstStyle/>
          <a:p>
            <a:r>
              <a:rPr lang="es-MX" sz="4000" dirty="0">
                <a:latin typeface="Goudy Old Style" panose="02020502050305020303" pitchFamily="18" charset="0"/>
              </a:rPr>
              <a:t>Diferencia entre los diferentes métodos</a:t>
            </a:r>
            <a:endParaRPr lang="es-AR" sz="4000" dirty="0">
              <a:latin typeface="Goudy Old Style" panose="02020502050305020303" pitchFamily="18" charset="0"/>
            </a:endParaRPr>
          </a:p>
        </p:txBody>
      </p:sp>
      <p:sp>
        <p:nvSpPr>
          <p:cNvPr id="10" name="Rectángulo 9">
            <a:extLst>
              <a:ext uri="{FF2B5EF4-FFF2-40B4-BE49-F238E27FC236}">
                <a16:creationId xmlns:a16="http://schemas.microsoft.com/office/drawing/2014/main" id="{9DFDF64B-999F-47F8-AC31-D7F108EE2B15}"/>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27</a:t>
            </a:r>
            <a:endParaRPr lang="es-AR" dirty="0">
              <a:solidFill>
                <a:schemeClr val="tx1"/>
              </a:solidFill>
            </a:endParaRPr>
          </a:p>
        </p:txBody>
      </p:sp>
      <p:sp>
        <p:nvSpPr>
          <p:cNvPr id="11" name="Rectángulo: esquinas redondeadas 10">
            <a:extLst>
              <a:ext uri="{FF2B5EF4-FFF2-40B4-BE49-F238E27FC236}">
                <a16:creationId xmlns:a16="http://schemas.microsoft.com/office/drawing/2014/main" id="{92B25E0A-2251-4B50-BCC4-84FE8BE00A29}"/>
              </a:ext>
            </a:extLst>
          </p:cNvPr>
          <p:cNvSpPr/>
          <p:nvPr/>
        </p:nvSpPr>
        <p:spPr>
          <a:xfrm>
            <a:off x="609487" y="1235761"/>
            <a:ext cx="1822175" cy="596340"/>
          </a:xfrm>
          <a:prstGeom prst="roundRect">
            <a:avLst/>
          </a:prstGeom>
          <a:solidFill>
            <a:srgbClr val="FFC000"/>
          </a:solidFill>
          <a:ln w="28575">
            <a:solidFill>
              <a:srgbClr val="EA8D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Algoritmo de ordenamiento</a:t>
            </a:r>
            <a:endParaRPr lang="es-AR" dirty="0">
              <a:solidFill>
                <a:schemeClr val="tx1"/>
              </a:solidFill>
              <a:latin typeface="Goudy Old Style" panose="02020502050305020303" pitchFamily="18" charset="0"/>
            </a:endParaRPr>
          </a:p>
        </p:txBody>
      </p:sp>
      <p:sp>
        <p:nvSpPr>
          <p:cNvPr id="13" name="Rectángulo: esquinas redondeadas 12">
            <a:extLst>
              <a:ext uri="{FF2B5EF4-FFF2-40B4-BE49-F238E27FC236}">
                <a16:creationId xmlns:a16="http://schemas.microsoft.com/office/drawing/2014/main" id="{BD22DBA8-B3F3-478E-BACE-517F6FE88B5F}"/>
              </a:ext>
            </a:extLst>
          </p:cNvPr>
          <p:cNvSpPr/>
          <p:nvPr/>
        </p:nvSpPr>
        <p:spPr>
          <a:xfrm>
            <a:off x="2752271" y="1214980"/>
            <a:ext cx="1408045" cy="596340"/>
          </a:xfrm>
          <a:prstGeom prst="roundRect">
            <a:avLst/>
          </a:prstGeom>
          <a:solidFill>
            <a:srgbClr val="ED9F49"/>
          </a:solidFill>
          <a:ln w="28575">
            <a:solidFill>
              <a:srgbClr val="EA8D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Quicksort</a:t>
            </a:r>
            <a:endParaRPr lang="es-AR" dirty="0">
              <a:solidFill>
                <a:schemeClr val="tx1"/>
              </a:solidFill>
              <a:latin typeface="Goudy Old Style" panose="02020502050305020303" pitchFamily="18" charset="0"/>
            </a:endParaRPr>
          </a:p>
        </p:txBody>
      </p:sp>
      <p:sp>
        <p:nvSpPr>
          <p:cNvPr id="15" name="Rectángulo: esquinas redondeadas 14">
            <a:extLst>
              <a:ext uri="{FF2B5EF4-FFF2-40B4-BE49-F238E27FC236}">
                <a16:creationId xmlns:a16="http://schemas.microsoft.com/office/drawing/2014/main" id="{288CC20A-8FAA-450A-9E13-FAABDFFE88B5}"/>
              </a:ext>
            </a:extLst>
          </p:cNvPr>
          <p:cNvSpPr/>
          <p:nvPr/>
        </p:nvSpPr>
        <p:spPr>
          <a:xfrm>
            <a:off x="6850795" y="1235761"/>
            <a:ext cx="1822175" cy="596340"/>
          </a:xfrm>
          <a:prstGeom prst="roundRect">
            <a:avLst/>
          </a:prstGeom>
          <a:solidFill>
            <a:srgbClr val="CCCC00"/>
          </a:solidFill>
          <a:ln w="28575">
            <a:solidFill>
              <a:srgbClr val="66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Inserción </a:t>
            </a:r>
            <a:endParaRPr lang="es-AR" dirty="0">
              <a:solidFill>
                <a:schemeClr val="tx1"/>
              </a:solidFill>
              <a:latin typeface="Goudy Old Style" panose="02020502050305020303" pitchFamily="18" charset="0"/>
            </a:endParaRPr>
          </a:p>
        </p:txBody>
      </p:sp>
      <p:sp>
        <p:nvSpPr>
          <p:cNvPr id="17" name="Rectángulo: esquinas redondeadas 16">
            <a:extLst>
              <a:ext uri="{FF2B5EF4-FFF2-40B4-BE49-F238E27FC236}">
                <a16:creationId xmlns:a16="http://schemas.microsoft.com/office/drawing/2014/main" id="{2C3A56DD-5340-4A5D-8ED7-5934032D8D69}"/>
              </a:ext>
            </a:extLst>
          </p:cNvPr>
          <p:cNvSpPr/>
          <p:nvPr/>
        </p:nvSpPr>
        <p:spPr>
          <a:xfrm>
            <a:off x="9025665" y="1214980"/>
            <a:ext cx="1822175" cy="596340"/>
          </a:xfrm>
          <a:prstGeom prst="roundRect">
            <a:avLst/>
          </a:prstGeom>
          <a:solidFill>
            <a:srgbClr val="F94C2F"/>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Selección</a:t>
            </a:r>
            <a:endParaRPr lang="es-AR" dirty="0">
              <a:solidFill>
                <a:schemeClr val="tx1"/>
              </a:solidFill>
              <a:latin typeface="Goudy Old Style" panose="02020502050305020303" pitchFamily="18" charset="0"/>
            </a:endParaRPr>
          </a:p>
        </p:txBody>
      </p:sp>
      <p:sp>
        <p:nvSpPr>
          <p:cNvPr id="18" name="Rectángulo: esquinas redondeadas 17">
            <a:extLst>
              <a:ext uri="{FF2B5EF4-FFF2-40B4-BE49-F238E27FC236}">
                <a16:creationId xmlns:a16="http://schemas.microsoft.com/office/drawing/2014/main" id="{4CE9795C-4089-4E7C-A68E-75E709396858}"/>
              </a:ext>
            </a:extLst>
          </p:cNvPr>
          <p:cNvSpPr/>
          <p:nvPr/>
        </p:nvSpPr>
        <p:spPr>
          <a:xfrm>
            <a:off x="8926816" y="2092341"/>
            <a:ext cx="2019872" cy="3816626"/>
          </a:xfrm>
          <a:prstGeom prst="roundRect">
            <a:avLst/>
          </a:prstGeom>
          <a:solidFill>
            <a:srgbClr val="F94C2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Consiste en encontrar el menor de todos los elementos del arreglo e intercambiar con el que esta en la primera posición. Luego el segundo mas pequeño, y así sucesivamente hasta ordenar todo el arreglo.</a:t>
            </a:r>
            <a:endParaRPr lang="es-AR" dirty="0">
              <a:solidFill>
                <a:schemeClr val="tx1"/>
              </a:solidFill>
              <a:latin typeface="Goudy Old Style" panose="02020502050305020303" pitchFamily="18" charset="0"/>
            </a:endParaRPr>
          </a:p>
        </p:txBody>
      </p:sp>
      <p:sp>
        <p:nvSpPr>
          <p:cNvPr id="20" name="Rectángulo: esquinas redondeadas 19">
            <a:extLst>
              <a:ext uri="{FF2B5EF4-FFF2-40B4-BE49-F238E27FC236}">
                <a16:creationId xmlns:a16="http://schemas.microsoft.com/office/drawing/2014/main" id="{A1BC4518-489E-410B-A131-5078A41FB5AA}"/>
              </a:ext>
            </a:extLst>
          </p:cNvPr>
          <p:cNvSpPr/>
          <p:nvPr/>
        </p:nvSpPr>
        <p:spPr>
          <a:xfrm>
            <a:off x="6900488" y="2092341"/>
            <a:ext cx="1822175" cy="2875722"/>
          </a:xfrm>
          <a:prstGeom prst="roundRect">
            <a:avLst/>
          </a:prstGeom>
          <a:solidFill>
            <a:srgbClr val="CCCC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Toma uno por uno los elementos y avanza hacia su posición con respecto a los anteriores hasta recorrer todo el arreglo.</a:t>
            </a:r>
            <a:endParaRPr lang="es-AR" dirty="0">
              <a:solidFill>
                <a:schemeClr val="tx1"/>
              </a:solidFill>
              <a:latin typeface="Goudy Old Style" panose="02020502050305020303" pitchFamily="18" charset="0"/>
            </a:endParaRPr>
          </a:p>
        </p:txBody>
      </p:sp>
      <p:sp>
        <p:nvSpPr>
          <p:cNvPr id="22" name="Rectángulo: esquinas redondeadas 21">
            <a:extLst>
              <a:ext uri="{FF2B5EF4-FFF2-40B4-BE49-F238E27FC236}">
                <a16:creationId xmlns:a16="http://schemas.microsoft.com/office/drawing/2014/main" id="{8A308D12-D596-4645-A771-492FD43E3B42}"/>
              </a:ext>
            </a:extLst>
          </p:cNvPr>
          <p:cNvSpPr/>
          <p:nvPr/>
        </p:nvSpPr>
        <p:spPr>
          <a:xfrm>
            <a:off x="4632141" y="2092341"/>
            <a:ext cx="2019871" cy="3296404"/>
          </a:xfrm>
          <a:prstGeom prst="roundRect">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Se recorre el arreglo intercambiando los elementos adyacentes que estén desordenados. Se recorre el arreglo tantas veces que ya no haya cambios que realizar.</a:t>
            </a:r>
            <a:endParaRPr lang="es-AR" dirty="0">
              <a:solidFill>
                <a:schemeClr val="tx1"/>
              </a:solidFill>
              <a:latin typeface="Goudy Old Style" panose="02020502050305020303" pitchFamily="18" charset="0"/>
            </a:endParaRPr>
          </a:p>
        </p:txBody>
      </p:sp>
      <p:sp>
        <p:nvSpPr>
          <p:cNvPr id="24" name="Rectángulo: esquinas redondeadas 23">
            <a:extLst>
              <a:ext uri="{FF2B5EF4-FFF2-40B4-BE49-F238E27FC236}">
                <a16:creationId xmlns:a16="http://schemas.microsoft.com/office/drawing/2014/main" id="{D797187E-71CB-4426-8E5B-340B4937E23D}"/>
              </a:ext>
            </a:extLst>
          </p:cNvPr>
          <p:cNvSpPr/>
          <p:nvPr/>
        </p:nvSpPr>
        <p:spPr>
          <a:xfrm>
            <a:off x="572230" y="2092341"/>
            <a:ext cx="1680586" cy="2093844"/>
          </a:xfrm>
          <a:prstGeom prst="round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Descripción </a:t>
            </a:r>
            <a:endParaRPr lang="es-AR" dirty="0">
              <a:solidFill>
                <a:schemeClr val="tx1"/>
              </a:solidFill>
              <a:latin typeface="Goudy Old Style" panose="02020502050305020303" pitchFamily="18" charset="0"/>
            </a:endParaRPr>
          </a:p>
        </p:txBody>
      </p:sp>
      <p:sp>
        <p:nvSpPr>
          <p:cNvPr id="26" name="Rectángulo: esquinas redondeadas 25">
            <a:extLst>
              <a:ext uri="{FF2B5EF4-FFF2-40B4-BE49-F238E27FC236}">
                <a16:creationId xmlns:a16="http://schemas.microsoft.com/office/drawing/2014/main" id="{D398A276-D5C8-484C-A3D0-3EC6C1CCC73C}"/>
              </a:ext>
            </a:extLst>
          </p:cNvPr>
          <p:cNvSpPr/>
          <p:nvPr/>
        </p:nvSpPr>
        <p:spPr>
          <a:xfrm>
            <a:off x="4801533" y="1214980"/>
            <a:ext cx="1408045" cy="596340"/>
          </a:xfrm>
          <a:prstGeom prst="roundRect">
            <a:avLst/>
          </a:prstGeom>
          <a:solidFill>
            <a:srgbClr val="FF99CC"/>
          </a:solidFill>
          <a:ln w="28575">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Burbuja </a:t>
            </a:r>
            <a:endParaRPr lang="es-AR" dirty="0">
              <a:solidFill>
                <a:schemeClr val="tx1"/>
              </a:solidFill>
              <a:latin typeface="Goudy Old Style" panose="02020502050305020303" pitchFamily="18" charset="0"/>
            </a:endParaRPr>
          </a:p>
        </p:txBody>
      </p:sp>
      <p:sp>
        <p:nvSpPr>
          <p:cNvPr id="28" name="Rectángulo: esquinas redondeadas 27">
            <a:extLst>
              <a:ext uri="{FF2B5EF4-FFF2-40B4-BE49-F238E27FC236}">
                <a16:creationId xmlns:a16="http://schemas.microsoft.com/office/drawing/2014/main" id="{CE8FAAA7-BFEB-43EF-8F53-FAFD941D0FEF}"/>
              </a:ext>
            </a:extLst>
          </p:cNvPr>
          <p:cNvSpPr/>
          <p:nvPr/>
        </p:nvSpPr>
        <p:spPr>
          <a:xfrm>
            <a:off x="2553381" y="2092341"/>
            <a:ext cx="1730676" cy="2093844"/>
          </a:xfrm>
          <a:prstGeom prst="roundRect">
            <a:avLst/>
          </a:prstGeom>
          <a:solidFill>
            <a:srgbClr val="ED9F49"/>
          </a:solidFill>
          <a:ln>
            <a:solidFill>
              <a:srgbClr val="EA8D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Utiliza un pivote y ordena los elementos según el.</a:t>
            </a:r>
            <a:endParaRPr lang="es-AR" dirty="0">
              <a:solidFill>
                <a:schemeClr val="tx1"/>
              </a:solidFill>
              <a:latin typeface="Goudy Old Style" panose="02020502050305020303" pitchFamily="18" charset="0"/>
            </a:endParaRPr>
          </a:p>
        </p:txBody>
      </p:sp>
    </p:spTree>
    <p:extLst>
      <p:ext uri="{BB962C8B-B14F-4D97-AF65-F5344CB8AC3E}">
        <p14:creationId xmlns:p14="http://schemas.microsoft.com/office/powerpoint/2010/main" val="4277542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26FDCE05-C348-4520-A669-AD6FB77E346F}"/>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28</a:t>
            </a:r>
            <a:endParaRPr lang="es-AR" dirty="0">
              <a:solidFill>
                <a:schemeClr val="tx1"/>
              </a:solidFill>
            </a:endParaRPr>
          </a:p>
        </p:txBody>
      </p:sp>
      <p:sp>
        <p:nvSpPr>
          <p:cNvPr id="12" name="Rectángulo: esquinas redondeadas 11">
            <a:extLst>
              <a:ext uri="{FF2B5EF4-FFF2-40B4-BE49-F238E27FC236}">
                <a16:creationId xmlns:a16="http://schemas.microsoft.com/office/drawing/2014/main" id="{D041B329-96C3-473D-B165-BB1A26DF1663}"/>
              </a:ext>
            </a:extLst>
          </p:cNvPr>
          <p:cNvSpPr/>
          <p:nvPr/>
        </p:nvSpPr>
        <p:spPr>
          <a:xfrm>
            <a:off x="9242847" y="1386829"/>
            <a:ext cx="1822175" cy="596340"/>
          </a:xfrm>
          <a:prstGeom prst="roundRect">
            <a:avLst/>
          </a:prstGeom>
          <a:solidFill>
            <a:srgbClr val="F94C2F"/>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Selección</a:t>
            </a:r>
            <a:endParaRPr lang="es-AR" dirty="0">
              <a:solidFill>
                <a:schemeClr val="tx1"/>
              </a:solidFill>
              <a:latin typeface="Goudy Old Style" panose="02020502050305020303" pitchFamily="18" charset="0"/>
            </a:endParaRPr>
          </a:p>
        </p:txBody>
      </p:sp>
      <p:sp>
        <p:nvSpPr>
          <p:cNvPr id="14" name="Rectángulo: esquinas redondeadas 13">
            <a:extLst>
              <a:ext uri="{FF2B5EF4-FFF2-40B4-BE49-F238E27FC236}">
                <a16:creationId xmlns:a16="http://schemas.microsoft.com/office/drawing/2014/main" id="{6C1F32FB-44F7-4053-BED1-B502C43CA8DF}"/>
              </a:ext>
            </a:extLst>
          </p:cNvPr>
          <p:cNvSpPr/>
          <p:nvPr/>
        </p:nvSpPr>
        <p:spPr>
          <a:xfrm>
            <a:off x="9143999" y="2393521"/>
            <a:ext cx="2019872" cy="1630017"/>
          </a:xfrm>
          <a:prstGeom prst="roundRect">
            <a:avLst/>
          </a:prstGeom>
          <a:solidFill>
            <a:srgbClr val="F94C2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Selecciona el menor elemento de la secuencia no ordenada y lo intercambia.</a:t>
            </a:r>
            <a:endParaRPr lang="es-AR" dirty="0">
              <a:solidFill>
                <a:schemeClr val="tx1"/>
              </a:solidFill>
              <a:latin typeface="Goudy Old Style" panose="02020502050305020303" pitchFamily="18" charset="0"/>
            </a:endParaRPr>
          </a:p>
        </p:txBody>
      </p:sp>
      <p:sp>
        <p:nvSpPr>
          <p:cNvPr id="16" name="Rectángulo: esquinas redondeadas 15">
            <a:extLst>
              <a:ext uri="{FF2B5EF4-FFF2-40B4-BE49-F238E27FC236}">
                <a16:creationId xmlns:a16="http://schemas.microsoft.com/office/drawing/2014/main" id="{30D89554-0685-4F2A-A1BA-FBE25120E366}"/>
              </a:ext>
            </a:extLst>
          </p:cNvPr>
          <p:cNvSpPr/>
          <p:nvPr/>
        </p:nvSpPr>
        <p:spPr>
          <a:xfrm>
            <a:off x="7005270" y="1413745"/>
            <a:ext cx="1822175" cy="596340"/>
          </a:xfrm>
          <a:prstGeom prst="roundRect">
            <a:avLst/>
          </a:prstGeom>
          <a:solidFill>
            <a:srgbClr val="CCCC00"/>
          </a:solidFill>
          <a:ln w="28575">
            <a:solidFill>
              <a:srgbClr val="66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Inserción </a:t>
            </a:r>
            <a:endParaRPr lang="es-AR" dirty="0">
              <a:solidFill>
                <a:schemeClr val="tx1"/>
              </a:solidFill>
              <a:latin typeface="Goudy Old Style" panose="02020502050305020303" pitchFamily="18" charset="0"/>
            </a:endParaRPr>
          </a:p>
        </p:txBody>
      </p:sp>
      <p:sp>
        <p:nvSpPr>
          <p:cNvPr id="18" name="Rectángulo: esquinas redondeadas 17">
            <a:extLst>
              <a:ext uri="{FF2B5EF4-FFF2-40B4-BE49-F238E27FC236}">
                <a16:creationId xmlns:a16="http://schemas.microsoft.com/office/drawing/2014/main" id="{A2821307-473E-4BAE-8243-7EAC6F70230F}"/>
              </a:ext>
            </a:extLst>
          </p:cNvPr>
          <p:cNvSpPr/>
          <p:nvPr/>
        </p:nvSpPr>
        <p:spPr>
          <a:xfrm>
            <a:off x="6990941" y="2393521"/>
            <a:ext cx="1822175" cy="831574"/>
          </a:xfrm>
          <a:prstGeom prst="roundRect">
            <a:avLst/>
          </a:prstGeom>
          <a:solidFill>
            <a:srgbClr val="CCCC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Se puede llegar a desamorar.</a:t>
            </a:r>
            <a:endParaRPr lang="es-AR" dirty="0">
              <a:solidFill>
                <a:schemeClr val="tx1"/>
              </a:solidFill>
              <a:latin typeface="Goudy Old Style" panose="02020502050305020303" pitchFamily="18" charset="0"/>
            </a:endParaRPr>
          </a:p>
        </p:txBody>
      </p:sp>
      <p:sp>
        <p:nvSpPr>
          <p:cNvPr id="20" name="Rectángulo: esquinas redondeadas 19">
            <a:extLst>
              <a:ext uri="{FF2B5EF4-FFF2-40B4-BE49-F238E27FC236}">
                <a16:creationId xmlns:a16="http://schemas.microsoft.com/office/drawing/2014/main" id="{32BF2F0E-D092-45F0-8E3E-5F5BBC3CB2E0}"/>
              </a:ext>
            </a:extLst>
          </p:cNvPr>
          <p:cNvSpPr/>
          <p:nvPr/>
        </p:nvSpPr>
        <p:spPr>
          <a:xfrm>
            <a:off x="5078923" y="1416984"/>
            <a:ext cx="1408045" cy="596340"/>
          </a:xfrm>
          <a:prstGeom prst="roundRect">
            <a:avLst/>
          </a:prstGeom>
          <a:solidFill>
            <a:srgbClr val="FF99CC"/>
          </a:solidFill>
          <a:ln w="28575">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Burbuja </a:t>
            </a:r>
            <a:endParaRPr lang="es-AR" dirty="0">
              <a:solidFill>
                <a:schemeClr val="tx1"/>
              </a:solidFill>
              <a:latin typeface="Goudy Old Style" panose="02020502050305020303" pitchFamily="18" charset="0"/>
            </a:endParaRPr>
          </a:p>
        </p:txBody>
      </p:sp>
      <p:sp>
        <p:nvSpPr>
          <p:cNvPr id="22" name="Rectángulo: esquinas redondeadas 21">
            <a:extLst>
              <a:ext uri="{FF2B5EF4-FFF2-40B4-BE49-F238E27FC236}">
                <a16:creationId xmlns:a16="http://schemas.microsoft.com/office/drawing/2014/main" id="{A8B3BA23-BFA6-4B93-ABC7-0A0CA2D9562D}"/>
              </a:ext>
            </a:extLst>
          </p:cNvPr>
          <p:cNvSpPr/>
          <p:nvPr/>
        </p:nvSpPr>
        <p:spPr>
          <a:xfrm>
            <a:off x="4770806" y="2393521"/>
            <a:ext cx="2019871" cy="2986862"/>
          </a:xfrm>
          <a:prstGeom prst="roundRect">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Prácticamente lo que hace es tomar el elemento mayor y lo va recorriendo de </a:t>
            </a:r>
            <a:r>
              <a:rPr lang="es-AR" dirty="0">
                <a:solidFill>
                  <a:schemeClr val="tx1"/>
                </a:solidFill>
                <a:latin typeface="Goudy Old Style" panose="02020502050305020303" pitchFamily="18" charset="0"/>
              </a:rPr>
              <a:t>posición en posición hasta ponerlo en su lugar.</a:t>
            </a:r>
          </a:p>
        </p:txBody>
      </p:sp>
      <p:sp>
        <p:nvSpPr>
          <p:cNvPr id="24" name="Rectángulo: esquinas redondeadas 23">
            <a:extLst>
              <a:ext uri="{FF2B5EF4-FFF2-40B4-BE49-F238E27FC236}">
                <a16:creationId xmlns:a16="http://schemas.microsoft.com/office/drawing/2014/main" id="{DFD3CB75-D5B4-4ECA-9AEF-A446F0261341}"/>
              </a:ext>
            </a:extLst>
          </p:cNvPr>
          <p:cNvSpPr/>
          <p:nvPr/>
        </p:nvSpPr>
        <p:spPr>
          <a:xfrm>
            <a:off x="3063543" y="1416984"/>
            <a:ext cx="1408045" cy="596340"/>
          </a:xfrm>
          <a:prstGeom prst="roundRect">
            <a:avLst/>
          </a:prstGeom>
          <a:solidFill>
            <a:srgbClr val="ED9F49"/>
          </a:solidFill>
          <a:ln w="28575">
            <a:solidFill>
              <a:srgbClr val="EA8D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Quicksort</a:t>
            </a:r>
            <a:endParaRPr lang="es-AR" dirty="0">
              <a:solidFill>
                <a:schemeClr val="tx1"/>
              </a:solidFill>
              <a:latin typeface="Goudy Old Style" panose="02020502050305020303" pitchFamily="18" charset="0"/>
            </a:endParaRPr>
          </a:p>
        </p:txBody>
      </p:sp>
      <p:sp>
        <p:nvSpPr>
          <p:cNvPr id="26" name="Rectángulo: esquinas redondeadas 25">
            <a:extLst>
              <a:ext uri="{FF2B5EF4-FFF2-40B4-BE49-F238E27FC236}">
                <a16:creationId xmlns:a16="http://schemas.microsoft.com/office/drawing/2014/main" id="{E2C950BC-9C8B-4B11-869D-842AEC514862}"/>
              </a:ext>
            </a:extLst>
          </p:cNvPr>
          <p:cNvSpPr/>
          <p:nvPr/>
        </p:nvSpPr>
        <p:spPr>
          <a:xfrm>
            <a:off x="2774761" y="2426348"/>
            <a:ext cx="1730676" cy="2093844"/>
          </a:xfrm>
          <a:prstGeom prst="roundRect">
            <a:avLst/>
          </a:prstGeom>
          <a:solidFill>
            <a:srgbClr val="ED9F49"/>
          </a:solidFill>
          <a:ln>
            <a:solidFill>
              <a:srgbClr val="EA8D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latin typeface="Goudy Old Style" panose="02020502050305020303" pitchFamily="18" charset="0"/>
              </a:rPr>
              <a:t>División por pivote</a:t>
            </a:r>
          </a:p>
        </p:txBody>
      </p:sp>
      <p:sp>
        <p:nvSpPr>
          <p:cNvPr id="28" name="Rectángulo: esquinas redondeadas 27">
            <a:extLst>
              <a:ext uri="{FF2B5EF4-FFF2-40B4-BE49-F238E27FC236}">
                <a16:creationId xmlns:a16="http://schemas.microsoft.com/office/drawing/2014/main" id="{66F7D647-F02C-4698-BA39-E48DA6C34695}"/>
              </a:ext>
            </a:extLst>
          </p:cNvPr>
          <p:cNvSpPr/>
          <p:nvPr/>
        </p:nvSpPr>
        <p:spPr>
          <a:xfrm>
            <a:off x="803078" y="1420718"/>
            <a:ext cx="1822175" cy="596340"/>
          </a:xfrm>
          <a:prstGeom prst="roundRect">
            <a:avLst/>
          </a:prstGeom>
          <a:solidFill>
            <a:srgbClr val="FFC000"/>
          </a:solidFill>
          <a:ln w="28575">
            <a:solidFill>
              <a:srgbClr val="EA8D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Algoritmo de ordenamiento</a:t>
            </a:r>
            <a:endParaRPr lang="es-AR" dirty="0">
              <a:solidFill>
                <a:schemeClr val="tx1"/>
              </a:solidFill>
              <a:latin typeface="Goudy Old Style" panose="02020502050305020303" pitchFamily="18" charset="0"/>
            </a:endParaRPr>
          </a:p>
        </p:txBody>
      </p:sp>
      <p:sp>
        <p:nvSpPr>
          <p:cNvPr id="30" name="Rectángulo: esquinas redondeadas 29">
            <a:extLst>
              <a:ext uri="{FF2B5EF4-FFF2-40B4-BE49-F238E27FC236}">
                <a16:creationId xmlns:a16="http://schemas.microsoft.com/office/drawing/2014/main" id="{331C290D-5C51-48FC-8ED0-2B2083329009}"/>
              </a:ext>
            </a:extLst>
          </p:cNvPr>
          <p:cNvSpPr/>
          <p:nvPr/>
        </p:nvSpPr>
        <p:spPr>
          <a:xfrm>
            <a:off x="873873" y="2434477"/>
            <a:ext cx="1680586" cy="2093844"/>
          </a:xfrm>
          <a:prstGeom prst="round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Características principales. </a:t>
            </a:r>
            <a:endParaRPr lang="es-AR" dirty="0">
              <a:solidFill>
                <a:schemeClr val="tx1"/>
              </a:solidFill>
              <a:latin typeface="Goudy Old Style" panose="02020502050305020303" pitchFamily="18" charset="0"/>
            </a:endParaRPr>
          </a:p>
        </p:txBody>
      </p:sp>
    </p:spTree>
    <p:extLst>
      <p:ext uri="{BB962C8B-B14F-4D97-AF65-F5344CB8AC3E}">
        <p14:creationId xmlns:p14="http://schemas.microsoft.com/office/powerpoint/2010/main" val="3489120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E8C5A141-6F91-4CCC-8D92-0B2BF00F7721}"/>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29</a:t>
            </a:r>
            <a:endParaRPr lang="es-AR" dirty="0">
              <a:solidFill>
                <a:schemeClr val="tx1"/>
              </a:solidFill>
            </a:endParaRPr>
          </a:p>
        </p:txBody>
      </p:sp>
      <p:sp>
        <p:nvSpPr>
          <p:cNvPr id="12" name="Rectángulo: esquinas redondeadas 11">
            <a:extLst>
              <a:ext uri="{FF2B5EF4-FFF2-40B4-BE49-F238E27FC236}">
                <a16:creationId xmlns:a16="http://schemas.microsoft.com/office/drawing/2014/main" id="{31FDF684-CB6E-4CA7-97B6-27C3728CC851}"/>
              </a:ext>
            </a:extLst>
          </p:cNvPr>
          <p:cNvSpPr/>
          <p:nvPr/>
        </p:nvSpPr>
        <p:spPr>
          <a:xfrm>
            <a:off x="9804171" y="1483193"/>
            <a:ext cx="1822175" cy="596340"/>
          </a:xfrm>
          <a:prstGeom prst="roundRect">
            <a:avLst/>
          </a:prstGeom>
          <a:solidFill>
            <a:srgbClr val="F94C2F"/>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Selección</a:t>
            </a:r>
            <a:endParaRPr lang="es-AR" dirty="0">
              <a:solidFill>
                <a:schemeClr val="tx1"/>
              </a:solidFill>
              <a:latin typeface="Goudy Old Style" panose="02020502050305020303" pitchFamily="18" charset="0"/>
            </a:endParaRPr>
          </a:p>
        </p:txBody>
      </p:sp>
      <p:sp>
        <p:nvSpPr>
          <p:cNvPr id="14" name="Rectángulo: esquinas redondeadas 13">
            <a:extLst>
              <a:ext uri="{FF2B5EF4-FFF2-40B4-BE49-F238E27FC236}">
                <a16:creationId xmlns:a16="http://schemas.microsoft.com/office/drawing/2014/main" id="{9CE8FA7E-D314-42CB-82B2-DCD583C050E9}"/>
              </a:ext>
            </a:extLst>
          </p:cNvPr>
          <p:cNvSpPr/>
          <p:nvPr/>
        </p:nvSpPr>
        <p:spPr>
          <a:xfrm>
            <a:off x="7364908" y="1483193"/>
            <a:ext cx="1822175" cy="596340"/>
          </a:xfrm>
          <a:prstGeom prst="roundRect">
            <a:avLst/>
          </a:prstGeom>
          <a:solidFill>
            <a:srgbClr val="CCCC00"/>
          </a:solidFill>
          <a:ln w="28575">
            <a:solidFill>
              <a:srgbClr val="66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Inserción </a:t>
            </a:r>
            <a:endParaRPr lang="es-AR" dirty="0">
              <a:solidFill>
                <a:schemeClr val="tx1"/>
              </a:solidFill>
              <a:latin typeface="Goudy Old Style" panose="02020502050305020303" pitchFamily="18" charset="0"/>
            </a:endParaRPr>
          </a:p>
        </p:txBody>
      </p:sp>
      <p:sp>
        <p:nvSpPr>
          <p:cNvPr id="16" name="Rectángulo: esquinas redondeadas 15">
            <a:extLst>
              <a:ext uri="{FF2B5EF4-FFF2-40B4-BE49-F238E27FC236}">
                <a16:creationId xmlns:a16="http://schemas.microsoft.com/office/drawing/2014/main" id="{FFBD1B3C-8A95-4F54-A9C2-68DB30DA16DE}"/>
              </a:ext>
            </a:extLst>
          </p:cNvPr>
          <p:cNvSpPr/>
          <p:nvPr/>
        </p:nvSpPr>
        <p:spPr>
          <a:xfrm>
            <a:off x="5160655" y="1493718"/>
            <a:ext cx="1408045" cy="596340"/>
          </a:xfrm>
          <a:prstGeom prst="roundRect">
            <a:avLst/>
          </a:prstGeom>
          <a:solidFill>
            <a:srgbClr val="FF99CC"/>
          </a:solidFill>
          <a:ln w="28575">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Burbuja </a:t>
            </a:r>
            <a:endParaRPr lang="es-AR" dirty="0">
              <a:solidFill>
                <a:schemeClr val="tx1"/>
              </a:solidFill>
              <a:latin typeface="Goudy Old Style" panose="02020502050305020303" pitchFamily="18" charset="0"/>
            </a:endParaRPr>
          </a:p>
        </p:txBody>
      </p:sp>
      <p:sp>
        <p:nvSpPr>
          <p:cNvPr id="18" name="Rectángulo: esquinas redondeadas 17">
            <a:extLst>
              <a:ext uri="{FF2B5EF4-FFF2-40B4-BE49-F238E27FC236}">
                <a16:creationId xmlns:a16="http://schemas.microsoft.com/office/drawing/2014/main" id="{F1B66459-8A79-4B11-B62B-793CF8E7BFD5}"/>
              </a:ext>
            </a:extLst>
          </p:cNvPr>
          <p:cNvSpPr/>
          <p:nvPr/>
        </p:nvSpPr>
        <p:spPr>
          <a:xfrm>
            <a:off x="3056225" y="1483193"/>
            <a:ext cx="1408045" cy="596340"/>
          </a:xfrm>
          <a:prstGeom prst="roundRect">
            <a:avLst/>
          </a:prstGeom>
          <a:solidFill>
            <a:srgbClr val="ED9F49"/>
          </a:solidFill>
          <a:ln w="28575">
            <a:solidFill>
              <a:srgbClr val="EA8D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Quicksort</a:t>
            </a:r>
            <a:endParaRPr lang="es-AR" dirty="0">
              <a:solidFill>
                <a:schemeClr val="tx1"/>
              </a:solidFill>
              <a:latin typeface="Goudy Old Style" panose="02020502050305020303" pitchFamily="18" charset="0"/>
            </a:endParaRPr>
          </a:p>
        </p:txBody>
      </p:sp>
      <p:sp>
        <p:nvSpPr>
          <p:cNvPr id="20" name="Rectángulo: esquinas redondeadas 19">
            <a:extLst>
              <a:ext uri="{FF2B5EF4-FFF2-40B4-BE49-F238E27FC236}">
                <a16:creationId xmlns:a16="http://schemas.microsoft.com/office/drawing/2014/main" id="{E5BBFDA9-F771-4EF4-9BF9-5FD916E10315}"/>
              </a:ext>
            </a:extLst>
          </p:cNvPr>
          <p:cNvSpPr/>
          <p:nvPr/>
        </p:nvSpPr>
        <p:spPr>
          <a:xfrm>
            <a:off x="899829" y="1483193"/>
            <a:ext cx="1822175" cy="596340"/>
          </a:xfrm>
          <a:prstGeom prst="roundRect">
            <a:avLst/>
          </a:prstGeom>
          <a:solidFill>
            <a:srgbClr val="FFC000"/>
          </a:solidFill>
          <a:ln w="28575">
            <a:solidFill>
              <a:srgbClr val="EA8D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Algoritmo de ordenamiento</a:t>
            </a:r>
            <a:endParaRPr lang="es-AR" dirty="0">
              <a:solidFill>
                <a:schemeClr val="tx1"/>
              </a:solidFill>
              <a:latin typeface="Goudy Old Style" panose="02020502050305020303" pitchFamily="18" charset="0"/>
            </a:endParaRPr>
          </a:p>
        </p:txBody>
      </p:sp>
      <p:sp>
        <p:nvSpPr>
          <p:cNvPr id="22" name="Rectángulo: esquinas redondeadas 21">
            <a:extLst>
              <a:ext uri="{FF2B5EF4-FFF2-40B4-BE49-F238E27FC236}">
                <a16:creationId xmlns:a16="http://schemas.microsoft.com/office/drawing/2014/main" id="{09F184FB-B2BF-4DF6-B228-CDC497399962}"/>
              </a:ext>
            </a:extLst>
          </p:cNvPr>
          <p:cNvSpPr/>
          <p:nvPr/>
        </p:nvSpPr>
        <p:spPr>
          <a:xfrm>
            <a:off x="856866" y="2590578"/>
            <a:ext cx="1680586" cy="2334069"/>
          </a:xfrm>
          <a:prstGeom prst="round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latin typeface="Goudy Old Style" panose="02020502050305020303" pitchFamily="18" charset="0"/>
              </a:rPr>
              <a:t>Ventajas.</a:t>
            </a:r>
          </a:p>
        </p:txBody>
      </p:sp>
      <p:sp>
        <p:nvSpPr>
          <p:cNvPr id="24" name="Rectángulo: esquinas redondeadas 23">
            <a:extLst>
              <a:ext uri="{FF2B5EF4-FFF2-40B4-BE49-F238E27FC236}">
                <a16:creationId xmlns:a16="http://schemas.microsoft.com/office/drawing/2014/main" id="{5C0E8074-B0FF-46B5-88D6-DD7683725DFA}"/>
              </a:ext>
            </a:extLst>
          </p:cNvPr>
          <p:cNvSpPr/>
          <p:nvPr/>
        </p:nvSpPr>
        <p:spPr>
          <a:xfrm>
            <a:off x="2828546" y="2591779"/>
            <a:ext cx="1795781" cy="798747"/>
          </a:xfrm>
          <a:prstGeom prst="roundRect">
            <a:avLst/>
          </a:prstGeom>
          <a:solidFill>
            <a:srgbClr val="ED9F49"/>
          </a:solidFill>
          <a:ln>
            <a:solidFill>
              <a:srgbClr val="EA8D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No requiere memoria adicional.</a:t>
            </a:r>
          </a:p>
        </p:txBody>
      </p:sp>
      <p:sp>
        <p:nvSpPr>
          <p:cNvPr id="26" name="Rectángulo: esquinas redondeadas 25">
            <a:extLst>
              <a:ext uri="{FF2B5EF4-FFF2-40B4-BE49-F238E27FC236}">
                <a16:creationId xmlns:a16="http://schemas.microsoft.com/office/drawing/2014/main" id="{1D665308-0BF8-4E58-A634-98653423CEF6}"/>
              </a:ext>
            </a:extLst>
          </p:cNvPr>
          <p:cNvSpPr/>
          <p:nvPr/>
        </p:nvSpPr>
        <p:spPr>
          <a:xfrm>
            <a:off x="4824272" y="2591779"/>
            <a:ext cx="2133600" cy="798747"/>
          </a:xfrm>
          <a:prstGeom prst="roundRect">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Fácil implementación.</a:t>
            </a:r>
          </a:p>
        </p:txBody>
      </p:sp>
      <p:sp>
        <p:nvSpPr>
          <p:cNvPr id="28" name="Rectángulo: esquinas redondeadas 27">
            <a:extLst>
              <a:ext uri="{FF2B5EF4-FFF2-40B4-BE49-F238E27FC236}">
                <a16:creationId xmlns:a16="http://schemas.microsoft.com/office/drawing/2014/main" id="{496B4DAE-7710-4FF2-BDE8-8CD4D40F7348}"/>
              </a:ext>
            </a:extLst>
          </p:cNvPr>
          <p:cNvSpPr/>
          <p:nvPr/>
        </p:nvSpPr>
        <p:spPr>
          <a:xfrm>
            <a:off x="7157817" y="2590579"/>
            <a:ext cx="2133600" cy="831574"/>
          </a:xfrm>
          <a:prstGeom prst="roundRect">
            <a:avLst/>
          </a:prstGeom>
          <a:solidFill>
            <a:srgbClr val="CCCC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Fácil implementación.</a:t>
            </a:r>
          </a:p>
        </p:txBody>
      </p:sp>
      <p:sp>
        <p:nvSpPr>
          <p:cNvPr id="30" name="Rectángulo: esquinas redondeadas 29">
            <a:extLst>
              <a:ext uri="{FF2B5EF4-FFF2-40B4-BE49-F238E27FC236}">
                <a16:creationId xmlns:a16="http://schemas.microsoft.com/office/drawing/2014/main" id="{E347A7EB-8E7C-48F5-A84F-6DB77C06A729}"/>
              </a:ext>
            </a:extLst>
          </p:cNvPr>
          <p:cNvSpPr/>
          <p:nvPr/>
        </p:nvSpPr>
        <p:spPr>
          <a:xfrm>
            <a:off x="9648459" y="2590579"/>
            <a:ext cx="2133600" cy="798748"/>
          </a:xfrm>
          <a:prstGeom prst="roundRect">
            <a:avLst/>
          </a:prstGeom>
          <a:solidFill>
            <a:srgbClr val="F94C2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Fácil implementación</a:t>
            </a:r>
          </a:p>
        </p:txBody>
      </p:sp>
      <p:sp>
        <p:nvSpPr>
          <p:cNvPr id="32" name="Rectángulo: esquinas redondeadas 31">
            <a:extLst>
              <a:ext uri="{FF2B5EF4-FFF2-40B4-BE49-F238E27FC236}">
                <a16:creationId xmlns:a16="http://schemas.microsoft.com/office/drawing/2014/main" id="{845FC586-0AA0-482F-A5AA-16F3CC6F82E7}"/>
              </a:ext>
            </a:extLst>
          </p:cNvPr>
          <p:cNvSpPr/>
          <p:nvPr/>
        </p:nvSpPr>
        <p:spPr>
          <a:xfrm>
            <a:off x="2988605" y="3885676"/>
            <a:ext cx="1475665" cy="1038973"/>
          </a:xfrm>
          <a:prstGeom prst="roundRect">
            <a:avLst/>
          </a:prstGeom>
          <a:solidFill>
            <a:srgbClr val="ED9F49"/>
          </a:solidFill>
          <a:ln>
            <a:solidFill>
              <a:srgbClr val="EA8D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Rápida ejecución.</a:t>
            </a:r>
          </a:p>
        </p:txBody>
      </p:sp>
      <p:sp>
        <p:nvSpPr>
          <p:cNvPr id="36" name="Rectángulo: esquinas redondeadas 35">
            <a:extLst>
              <a:ext uri="{FF2B5EF4-FFF2-40B4-BE49-F238E27FC236}">
                <a16:creationId xmlns:a16="http://schemas.microsoft.com/office/drawing/2014/main" id="{047227B7-1F0C-4914-8D13-76DE4543D079}"/>
              </a:ext>
            </a:extLst>
          </p:cNvPr>
          <p:cNvSpPr/>
          <p:nvPr/>
        </p:nvSpPr>
        <p:spPr>
          <a:xfrm>
            <a:off x="4769933" y="3885676"/>
            <a:ext cx="2133600" cy="1038973"/>
          </a:xfrm>
          <a:prstGeom prst="roundRect">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No requiere memoria adicional.</a:t>
            </a:r>
          </a:p>
        </p:txBody>
      </p:sp>
      <p:sp>
        <p:nvSpPr>
          <p:cNvPr id="38" name="Rectángulo: esquinas redondeadas 37">
            <a:extLst>
              <a:ext uri="{FF2B5EF4-FFF2-40B4-BE49-F238E27FC236}">
                <a16:creationId xmlns:a16="http://schemas.microsoft.com/office/drawing/2014/main" id="{BA5E22AA-4D68-475E-9FFF-17ED0AB868B7}"/>
              </a:ext>
            </a:extLst>
          </p:cNvPr>
          <p:cNvSpPr/>
          <p:nvPr/>
        </p:nvSpPr>
        <p:spPr>
          <a:xfrm>
            <a:off x="7209196" y="3885676"/>
            <a:ext cx="2133600" cy="1038973"/>
          </a:xfrm>
          <a:prstGeom prst="roundRect">
            <a:avLst/>
          </a:prstGeom>
          <a:solidFill>
            <a:srgbClr val="CCCC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Requerimientos mínimo de memoria.</a:t>
            </a:r>
          </a:p>
        </p:txBody>
      </p:sp>
      <p:sp>
        <p:nvSpPr>
          <p:cNvPr id="40" name="Rectángulo: esquinas redondeadas 39">
            <a:extLst>
              <a:ext uri="{FF2B5EF4-FFF2-40B4-BE49-F238E27FC236}">
                <a16:creationId xmlns:a16="http://schemas.microsoft.com/office/drawing/2014/main" id="{1F4886AB-0FF5-42C8-A38C-614658D599A6}"/>
              </a:ext>
            </a:extLst>
          </p:cNvPr>
          <p:cNvSpPr/>
          <p:nvPr/>
        </p:nvSpPr>
        <p:spPr>
          <a:xfrm>
            <a:off x="9648459" y="3885676"/>
            <a:ext cx="2133600" cy="1038972"/>
          </a:xfrm>
          <a:prstGeom prst="roundRect">
            <a:avLst/>
          </a:prstGeom>
          <a:solidFill>
            <a:srgbClr val="F94C2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No requiere memoria adicional.</a:t>
            </a:r>
          </a:p>
        </p:txBody>
      </p:sp>
    </p:spTree>
    <p:extLst>
      <p:ext uri="{BB962C8B-B14F-4D97-AF65-F5344CB8AC3E}">
        <p14:creationId xmlns:p14="http://schemas.microsoft.com/office/powerpoint/2010/main" val="574013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esquinas redondeadas 9">
            <a:extLst>
              <a:ext uri="{FF2B5EF4-FFF2-40B4-BE49-F238E27FC236}">
                <a16:creationId xmlns:a16="http://schemas.microsoft.com/office/drawing/2014/main" id="{A7CC92B3-2772-4407-B508-4F9CE78F7091}"/>
              </a:ext>
            </a:extLst>
          </p:cNvPr>
          <p:cNvSpPr/>
          <p:nvPr/>
        </p:nvSpPr>
        <p:spPr>
          <a:xfrm>
            <a:off x="846041" y="1633800"/>
            <a:ext cx="1822175" cy="596340"/>
          </a:xfrm>
          <a:prstGeom prst="roundRect">
            <a:avLst/>
          </a:prstGeom>
          <a:solidFill>
            <a:srgbClr val="FFC000"/>
          </a:solidFill>
          <a:ln w="28575">
            <a:solidFill>
              <a:srgbClr val="EA8D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Algoritmo de ordenamiento</a:t>
            </a:r>
            <a:endParaRPr lang="es-AR" dirty="0">
              <a:solidFill>
                <a:schemeClr val="tx1"/>
              </a:solidFill>
              <a:latin typeface="Goudy Old Style" panose="02020502050305020303" pitchFamily="18" charset="0"/>
            </a:endParaRPr>
          </a:p>
        </p:txBody>
      </p:sp>
      <p:sp>
        <p:nvSpPr>
          <p:cNvPr id="12" name="Rectángulo: esquinas redondeadas 11">
            <a:extLst>
              <a:ext uri="{FF2B5EF4-FFF2-40B4-BE49-F238E27FC236}">
                <a16:creationId xmlns:a16="http://schemas.microsoft.com/office/drawing/2014/main" id="{5788B628-C6E5-4A5B-848C-8265A19D1216}"/>
              </a:ext>
            </a:extLst>
          </p:cNvPr>
          <p:cNvSpPr/>
          <p:nvPr/>
        </p:nvSpPr>
        <p:spPr>
          <a:xfrm>
            <a:off x="3002437" y="1633800"/>
            <a:ext cx="1408045" cy="596340"/>
          </a:xfrm>
          <a:prstGeom prst="roundRect">
            <a:avLst/>
          </a:prstGeom>
          <a:solidFill>
            <a:srgbClr val="ED9F49"/>
          </a:solidFill>
          <a:ln w="28575">
            <a:solidFill>
              <a:srgbClr val="EA8D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Quicksort</a:t>
            </a:r>
            <a:endParaRPr lang="es-AR" dirty="0">
              <a:solidFill>
                <a:schemeClr val="tx1"/>
              </a:solidFill>
              <a:latin typeface="Goudy Old Style" panose="02020502050305020303" pitchFamily="18" charset="0"/>
            </a:endParaRPr>
          </a:p>
        </p:txBody>
      </p:sp>
      <p:sp>
        <p:nvSpPr>
          <p:cNvPr id="14" name="Rectángulo: esquinas redondeadas 13">
            <a:extLst>
              <a:ext uri="{FF2B5EF4-FFF2-40B4-BE49-F238E27FC236}">
                <a16:creationId xmlns:a16="http://schemas.microsoft.com/office/drawing/2014/main" id="{FDBEC05D-4FBE-4FB9-AFCC-EB5B5B3ED441}"/>
              </a:ext>
            </a:extLst>
          </p:cNvPr>
          <p:cNvSpPr/>
          <p:nvPr/>
        </p:nvSpPr>
        <p:spPr>
          <a:xfrm>
            <a:off x="5106867" y="1644325"/>
            <a:ext cx="1408045" cy="596340"/>
          </a:xfrm>
          <a:prstGeom prst="roundRect">
            <a:avLst/>
          </a:prstGeom>
          <a:solidFill>
            <a:srgbClr val="FF99CC"/>
          </a:solidFill>
          <a:ln w="28575">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Burbuja </a:t>
            </a:r>
            <a:endParaRPr lang="es-AR" dirty="0">
              <a:solidFill>
                <a:schemeClr val="tx1"/>
              </a:solidFill>
              <a:latin typeface="Goudy Old Style" panose="02020502050305020303" pitchFamily="18" charset="0"/>
            </a:endParaRPr>
          </a:p>
        </p:txBody>
      </p:sp>
      <p:sp>
        <p:nvSpPr>
          <p:cNvPr id="16" name="Rectángulo: esquinas redondeadas 15">
            <a:extLst>
              <a:ext uri="{FF2B5EF4-FFF2-40B4-BE49-F238E27FC236}">
                <a16:creationId xmlns:a16="http://schemas.microsoft.com/office/drawing/2014/main" id="{F6B1D7ED-146C-4F42-8BD0-E2D05D90FA58}"/>
              </a:ext>
            </a:extLst>
          </p:cNvPr>
          <p:cNvSpPr/>
          <p:nvPr/>
        </p:nvSpPr>
        <p:spPr>
          <a:xfrm>
            <a:off x="7311120" y="1633800"/>
            <a:ext cx="1822175" cy="596340"/>
          </a:xfrm>
          <a:prstGeom prst="roundRect">
            <a:avLst/>
          </a:prstGeom>
          <a:solidFill>
            <a:srgbClr val="CCCC00"/>
          </a:solidFill>
          <a:ln w="28575">
            <a:solidFill>
              <a:srgbClr val="66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Inserción </a:t>
            </a:r>
            <a:endParaRPr lang="es-AR" dirty="0">
              <a:solidFill>
                <a:schemeClr val="tx1"/>
              </a:solidFill>
              <a:latin typeface="Goudy Old Style" panose="02020502050305020303" pitchFamily="18" charset="0"/>
            </a:endParaRPr>
          </a:p>
        </p:txBody>
      </p:sp>
      <p:sp>
        <p:nvSpPr>
          <p:cNvPr id="18" name="Rectángulo: esquinas redondeadas 17">
            <a:extLst>
              <a:ext uri="{FF2B5EF4-FFF2-40B4-BE49-F238E27FC236}">
                <a16:creationId xmlns:a16="http://schemas.microsoft.com/office/drawing/2014/main" id="{97463CE6-FFA3-4514-94D0-5762B33EF78C}"/>
              </a:ext>
            </a:extLst>
          </p:cNvPr>
          <p:cNvSpPr/>
          <p:nvPr/>
        </p:nvSpPr>
        <p:spPr>
          <a:xfrm>
            <a:off x="9750383" y="1633800"/>
            <a:ext cx="1822175" cy="596340"/>
          </a:xfrm>
          <a:prstGeom prst="roundRect">
            <a:avLst/>
          </a:prstGeom>
          <a:solidFill>
            <a:srgbClr val="F94C2F"/>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Selección</a:t>
            </a:r>
            <a:endParaRPr lang="es-AR" dirty="0">
              <a:solidFill>
                <a:schemeClr val="tx1"/>
              </a:solidFill>
              <a:latin typeface="Goudy Old Style" panose="02020502050305020303" pitchFamily="18" charset="0"/>
            </a:endParaRPr>
          </a:p>
        </p:txBody>
      </p:sp>
      <p:sp>
        <p:nvSpPr>
          <p:cNvPr id="20" name="Rectángulo: esquinas redondeadas 19">
            <a:extLst>
              <a:ext uri="{FF2B5EF4-FFF2-40B4-BE49-F238E27FC236}">
                <a16:creationId xmlns:a16="http://schemas.microsoft.com/office/drawing/2014/main" id="{8EAFDAC7-88C8-4DF5-8931-3BA39807031A}"/>
              </a:ext>
            </a:extLst>
          </p:cNvPr>
          <p:cNvSpPr/>
          <p:nvPr/>
        </p:nvSpPr>
        <p:spPr>
          <a:xfrm>
            <a:off x="803078" y="2741185"/>
            <a:ext cx="1680586" cy="2334069"/>
          </a:xfrm>
          <a:prstGeom prst="round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latin typeface="Goudy Old Style" panose="02020502050305020303" pitchFamily="18" charset="0"/>
              </a:rPr>
              <a:t>Desventajas.</a:t>
            </a:r>
          </a:p>
        </p:txBody>
      </p:sp>
      <p:sp>
        <p:nvSpPr>
          <p:cNvPr id="22" name="Rectángulo: esquinas redondeadas 21">
            <a:extLst>
              <a:ext uri="{FF2B5EF4-FFF2-40B4-BE49-F238E27FC236}">
                <a16:creationId xmlns:a16="http://schemas.microsoft.com/office/drawing/2014/main" id="{3A2052D8-C6AF-4C77-9BF5-AA9F316B47F5}"/>
              </a:ext>
            </a:extLst>
          </p:cNvPr>
          <p:cNvSpPr/>
          <p:nvPr/>
        </p:nvSpPr>
        <p:spPr>
          <a:xfrm>
            <a:off x="2774758" y="2742386"/>
            <a:ext cx="1795781" cy="798747"/>
          </a:xfrm>
          <a:prstGeom prst="roundRect">
            <a:avLst/>
          </a:prstGeom>
          <a:solidFill>
            <a:srgbClr val="ED9F49"/>
          </a:solidFill>
          <a:ln>
            <a:solidFill>
              <a:srgbClr val="EA8D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Trabaja con recursividad.</a:t>
            </a:r>
          </a:p>
        </p:txBody>
      </p:sp>
      <p:sp>
        <p:nvSpPr>
          <p:cNvPr id="24" name="Rectángulo: esquinas redondeadas 23">
            <a:extLst>
              <a:ext uri="{FF2B5EF4-FFF2-40B4-BE49-F238E27FC236}">
                <a16:creationId xmlns:a16="http://schemas.microsoft.com/office/drawing/2014/main" id="{B62F0F4A-3A37-44ED-8AC7-21CEFDD9E875}"/>
              </a:ext>
            </a:extLst>
          </p:cNvPr>
          <p:cNvSpPr/>
          <p:nvPr/>
        </p:nvSpPr>
        <p:spPr>
          <a:xfrm>
            <a:off x="2934817" y="4036283"/>
            <a:ext cx="1475665" cy="1038973"/>
          </a:xfrm>
          <a:prstGeom prst="roundRect">
            <a:avLst/>
          </a:prstGeom>
          <a:solidFill>
            <a:srgbClr val="ED9F49"/>
          </a:solidFill>
          <a:ln>
            <a:solidFill>
              <a:srgbClr val="EA8D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Implementación aplicada.</a:t>
            </a:r>
          </a:p>
        </p:txBody>
      </p:sp>
      <p:sp>
        <p:nvSpPr>
          <p:cNvPr id="26" name="Rectángulo: esquinas redondeadas 25">
            <a:extLst>
              <a:ext uri="{FF2B5EF4-FFF2-40B4-BE49-F238E27FC236}">
                <a16:creationId xmlns:a16="http://schemas.microsoft.com/office/drawing/2014/main" id="{0366DCC5-16AE-44DA-BBAA-B3F71BFDCE90}"/>
              </a:ext>
            </a:extLst>
          </p:cNvPr>
          <p:cNvSpPr/>
          <p:nvPr/>
        </p:nvSpPr>
        <p:spPr>
          <a:xfrm>
            <a:off x="4770484" y="2742386"/>
            <a:ext cx="2133600" cy="798747"/>
          </a:xfrm>
          <a:prstGeom prst="roundRect">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Realiza numerosas comparaciones.</a:t>
            </a:r>
          </a:p>
        </p:txBody>
      </p:sp>
      <p:sp>
        <p:nvSpPr>
          <p:cNvPr id="28" name="Rectángulo: esquinas redondeadas 27">
            <a:extLst>
              <a:ext uri="{FF2B5EF4-FFF2-40B4-BE49-F238E27FC236}">
                <a16:creationId xmlns:a16="http://schemas.microsoft.com/office/drawing/2014/main" id="{C25DAA2D-EF47-4AB4-8665-205030F10436}"/>
              </a:ext>
            </a:extLst>
          </p:cNvPr>
          <p:cNvSpPr/>
          <p:nvPr/>
        </p:nvSpPr>
        <p:spPr>
          <a:xfrm>
            <a:off x="4861635" y="4036283"/>
            <a:ext cx="2133600" cy="798747"/>
          </a:xfrm>
          <a:prstGeom prst="roundRect">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Lento.</a:t>
            </a:r>
          </a:p>
        </p:txBody>
      </p:sp>
      <p:sp>
        <p:nvSpPr>
          <p:cNvPr id="30" name="Rectángulo: esquinas redondeadas 29">
            <a:extLst>
              <a:ext uri="{FF2B5EF4-FFF2-40B4-BE49-F238E27FC236}">
                <a16:creationId xmlns:a16="http://schemas.microsoft.com/office/drawing/2014/main" id="{4E6B5AE4-8FE6-4218-9267-5AEB719EF852}"/>
              </a:ext>
            </a:extLst>
          </p:cNvPr>
          <p:cNvSpPr/>
          <p:nvPr/>
        </p:nvSpPr>
        <p:spPr>
          <a:xfrm>
            <a:off x="7104029" y="2741186"/>
            <a:ext cx="2133600" cy="831574"/>
          </a:xfrm>
          <a:prstGeom prst="roundRect">
            <a:avLst/>
          </a:prstGeom>
          <a:solidFill>
            <a:srgbClr val="CCCC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Lento.</a:t>
            </a:r>
          </a:p>
        </p:txBody>
      </p:sp>
      <p:sp>
        <p:nvSpPr>
          <p:cNvPr id="32" name="Rectángulo: esquinas redondeadas 31">
            <a:extLst>
              <a:ext uri="{FF2B5EF4-FFF2-40B4-BE49-F238E27FC236}">
                <a16:creationId xmlns:a16="http://schemas.microsoft.com/office/drawing/2014/main" id="{50D91ACD-5A0B-4C4F-8A6C-C0D1F2C85F1B}"/>
              </a:ext>
            </a:extLst>
          </p:cNvPr>
          <p:cNvSpPr/>
          <p:nvPr/>
        </p:nvSpPr>
        <p:spPr>
          <a:xfrm>
            <a:off x="7155407" y="4036283"/>
            <a:ext cx="2133600" cy="831574"/>
          </a:xfrm>
          <a:prstGeom prst="roundRect">
            <a:avLst/>
          </a:prstGeom>
          <a:solidFill>
            <a:srgbClr val="CCCC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Realiza numerosas comparaciones.</a:t>
            </a:r>
          </a:p>
        </p:txBody>
      </p:sp>
      <p:sp>
        <p:nvSpPr>
          <p:cNvPr id="34" name="Rectángulo: esquinas redondeadas 33">
            <a:extLst>
              <a:ext uri="{FF2B5EF4-FFF2-40B4-BE49-F238E27FC236}">
                <a16:creationId xmlns:a16="http://schemas.microsoft.com/office/drawing/2014/main" id="{6A284A1D-8E5D-4FD2-BB67-392E192467BB}"/>
              </a:ext>
            </a:extLst>
          </p:cNvPr>
          <p:cNvSpPr/>
          <p:nvPr/>
        </p:nvSpPr>
        <p:spPr>
          <a:xfrm>
            <a:off x="9594670" y="2741185"/>
            <a:ext cx="2133600" cy="798748"/>
          </a:xfrm>
          <a:prstGeom prst="roundRect">
            <a:avLst/>
          </a:prstGeom>
          <a:solidFill>
            <a:srgbClr val="F94C2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Lento.</a:t>
            </a:r>
          </a:p>
        </p:txBody>
      </p:sp>
      <p:sp>
        <p:nvSpPr>
          <p:cNvPr id="36" name="Rectángulo: esquinas redondeadas 35">
            <a:extLst>
              <a:ext uri="{FF2B5EF4-FFF2-40B4-BE49-F238E27FC236}">
                <a16:creationId xmlns:a16="http://schemas.microsoft.com/office/drawing/2014/main" id="{EEC43071-59FE-40AF-9109-BD80EF64FC71}"/>
              </a:ext>
            </a:extLst>
          </p:cNvPr>
          <p:cNvSpPr/>
          <p:nvPr/>
        </p:nvSpPr>
        <p:spPr>
          <a:xfrm>
            <a:off x="9740160" y="4052696"/>
            <a:ext cx="2133600" cy="798748"/>
          </a:xfrm>
          <a:prstGeom prst="roundRect">
            <a:avLst/>
          </a:prstGeom>
          <a:solidFill>
            <a:srgbClr val="F94C2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AR" dirty="0">
                <a:solidFill>
                  <a:schemeClr val="tx1"/>
                </a:solidFill>
                <a:latin typeface="Goudy Old Style" panose="02020502050305020303" pitchFamily="18" charset="0"/>
              </a:rPr>
              <a:t>Realiza numerosas comparaciones.</a:t>
            </a:r>
          </a:p>
        </p:txBody>
      </p:sp>
      <p:sp>
        <p:nvSpPr>
          <p:cNvPr id="38" name="Rectángulo 37">
            <a:extLst>
              <a:ext uri="{FF2B5EF4-FFF2-40B4-BE49-F238E27FC236}">
                <a16:creationId xmlns:a16="http://schemas.microsoft.com/office/drawing/2014/main" id="{825B9785-EB70-4BF9-ACEB-A4AF9E36A5F3}"/>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30</a:t>
            </a:r>
            <a:endParaRPr lang="es-AR" dirty="0">
              <a:solidFill>
                <a:schemeClr val="tx1"/>
              </a:solidFill>
            </a:endParaRPr>
          </a:p>
        </p:txBody>
      </p:sp>
    </p:spTree>
    <p:extLst>
      <p:ext uri="{BB962C8B-B14F-4D97-AF65-F5344CB8AC3E}">
        <p14:creationId xmlns:p14="http://schemas.microsoft.com/office/powerpoint/2010/main" val="246349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9367D-59D5-4A30-8E5A-0A600B1A1749}"/>
              </a:ext>
            </a:extLst>
          </p:cNvPr>
          <p:cNvSpPr>
            <a:spLocks noGrp="1"/>
          </p:cNvSpPr>
          <p:nvPr>
            <p:ph type="title"/>
          </p:nvPr>
        </p:nvSpPr>
        <p:spPr>
          <a:xfrm>
            <a:off x="3725333" y="1122950"/>
            <a:ext cx="3801901" cy="1033670"/>
          </a:xfrm>
        </p:spPr>
        <p:txBody>
          <a:bodyPr>
            <a:normAutofit/>
          </a:bodyPr>
          <a:lstStyle/>
          <a:p>
            <a:r>
              <a:rPr lang="es-AR" sz="6000" dirty="0">
                <a:latin typeface="Goudy Old Style" panose="02020502050305020303" pitchFamily="18" charset="0"/>
              </a:rPr>
              <a:t>Conclusión </a:t>
            </a:r>
          </a:p>
        </p:txBody>
      </p:sp>
      <p:sp>
        <p:nvSpPr>
          <p:cNvPr id="11" name="Rectángulo 10">
            <a:extLst>
              <a:ext uri="{FF2B5EF4-FFF2-40B4-BE49-F238E27FC236}">
                <a16:creationId xmlns:a16="http://schemas.microsoft.com/office/drawing/2014/main" id="{23AD7E81-3E71-4C12-AB36-9CCF32021E07}"/>
              </a:ext>
            </a:extLst>
          </p:cNvPr>
          <p:cNvSpPr/>
          <p:nvPr/>
        </p:nvSpPr>
        <p:spPr>
          <a:xfrm>
            <a:off x="1867381" y="2363909"/>
            <a:ext cx="7686261" cy="2337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Los métodos de ordenación son técnicas para el aprendizaje de lenguaje y funcionamiento de arreglos de ordenación. </a:t>
            </a:r>
          </a:p>
          <a:p>
            <a:pPr algn="ctr"/>
            <a:r>
              <a:rPr lang="es-AR" sz="2000" dirty="0">
                <a:solidFill>
                  <a:schemeClr val="tx1"/>
                </a:solidFill>
                <a:latin typeface="Goudy Old Style" panose="02020502050305020303" pitchFamily="18" charset="0"/>
              </a:rPr>
              <a:t>Cada uno tiene sus programas, algunos calculan los procedimientos, otros capturan o arreglan un método. Sabemos que se debe de realizar un análisis algorítmico para estar seguro de lo que deseamos buscar. Pero para realizarlo es necesario tener conocimiento sabios de los lenguajes de programación.</a:t>
            </a:r>
          </a:p>
        </p:txBody>
      </p:sp>
      <p:sp>
        <p:nvSpPr>
          <p:cNvPr id="15" name="Rectángulo 14">
            <a:extLst>
              <a:ext uri="{FF2B5EF4-FFF2-40B4-BE49-F238E27FC236}">
                <a16:creationId xmlns:a16="http://schemas.microsoft.com/office/drawing/2014/main" id="{740C9AE5-DAD5-4B50-AEFA-C821FF8ED260}"/>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31</a:t>
            </a:r>
            <a:endParaRPr lang="es-AR" dirty="0">
              <a:solidFill>
                <a:schemeClr val="tx1"/>
              </a:solidFill>
            </a:endParaRPr>
          </a:p>
        </p:txBody>
      </p:sp>
    </p:spTree>
    <p:extLst>
      <p:ext uri="{BB962C8B-B14F-4D97-AF65-F5344CB8AC3E}">
        <p14:creationId xmlns:p14="http://schemas.microsoft.com/office/powerpoint/2010/main" val="154264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7BD77-FFBB-4802-AC82-C2493681E237}"/>
              </a:ext>
            </a:extLst>
          </p:cNvPr>
          <p:cNvSpPr>
            <a:spLocks noGrp="1"/>
          </p:cNvSpPr>
          <p:nvPr>
            <p:ph type="title"/>
          </p:nvPr>
        </p:nvSpPr>
        <p:spPr>
          <a:xfrm>
            <a:off x="4504564" y="892945"/>
            <a:ext cx="2108271" cy="670812"/>
          </a:xfrm>
        </p:spPr>
        <p:txBody>
          <a:bodyPr>
            <a:normAutofit fontScale="90000"/>
          </a:bodyPr>
          <a:lstStyle/>
          <a:p>
            <a:r>
              <a:rPr lang="es-AR" sz="5300" dirty="0">
                <a:latin typeface="Goudy Old Style" panose="02020502050305020303" pitchFamily="18" charset="0"/>
              </a:rPr>
              <a:t>Fuentes</a:t>
            </a:r>
            <a:r>
              <a:rPr lang="es-AR" dirty="0"/>
              <a:t> </a:t>
            </a:r>
          </a:p>
        </p:txBody>
      </p:sp>
      <p:pic>
        <p:nvPicPr>
          <p:cNvPr id="5" name="image1.jpeg">
            <a:extLst>
              <a:ext uri="{FF2B5EF4-FFF2-40B4-BE49-F238E27FC236}">
                <a16:creationId xmlns:a16="http://schemas.microsoft.com/office/drawing/2014/main" id="{7FC903F3-99B7-4417-8F75-DDCD195267B3}"/>
              </a:ext>
            </a:extLst>
          </p:cNvPr>
          <p:cNvPicPr/>
          <p:nvPr/>
        </p:nvPicPr>
        <p:blipFill>
          <a:blip r:embed="rId2" cstate="print"/>
          <a:stretch>
            <a:fillRect/>
          </a:stretch>
        </p:blipFill>
        <p:spPr>
          <a:xfrm>
            <a:off x="1127606" y="92844"/>
            <a:ext cx="739775" cy="800100"/>
          </a:xfrm>
          <a:prstGeom prst="rect">
            <a:avLst/>
          </a:prstGeom>
        </p:spPr>
      </p:pic>
      <p:sp>
        <p:nvSpPr>
          <p:cNvPr id="7" name="Rectángulo 6">
            <a:extLst>
              <a:ext uri="{FF2B5EF4-FFF2-40B4-BE49-F238E27FC236}">
                <a16:creationId xmlns:a16="http://schemas.microsoft.com/office/drawing/2014/main" id="{C00C9C21-CACD-4B5C-90CA-9A9C7EE04342}"/>
              </a:ext>
            </a:extLst>
          </p:cNvPr>
          <p:cNvSpPr/>
          <p:nvPr/>
        </p:nvSpPr>
        <p:spPr>
          <a:xfrm>
            <a:off x="1867381" y="243342"/>
            <a:ext cx="9184932" cy="80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UNIVERSIDAD TECNOLÓGICA NACIONAL FACULTAD REGIONAL TUCUMÁN DEPARTAMENTO DE SISTEMAS CÁTEDRA: ALGORITMOS Y ESTRUCTURAS DE DATOS</a:t>
            </a:r>
            <a:endParaRPr lang="es-AR" dirty="0">
              <a:solidFill>
                <a:schemeClr val="tx1"/>
              </a:solidFill>
              <a:latin typeface="Goudy Old Style" panose="02020502050305020303" pitchFamily="18" charset="0"/>
            </a:endParaRPr>
          </a:p>
          <a:p>
            <a:pPr algn="ctr"/>
            <a:endParaRPr lang="es-AR" dirty="0">
              <a:solidFill>
                <a:schemeClr val="tx1"/>
              </a:solidFill>
            </a:endParaRPr>
          </a:p>
        </p:txBody>
      </p:sp>
      <p:cxnSp>
        <p:nvCxnSpPr>
          <p:cNvPr id="8" name="Conector recto 7">
            <a:extLst>
              <a:ext uri="{FF2B5EF4-FFF2-40B4-BE49-F238E27FC236}">
                <a16:creationId xmlns:a16="http://schemas.microsoft.com/office/drawing/2014/main" id="{1DC2BF84-39B0-4D05-9B55-646A2E980725}"/>
              </a:ext>
            </a:extLst>
          </p:cNvPr>
          <p:cNvCxnSpPr>
            <a:cxnSpLocks/>
          </p:cNvCxnSpPr>
          <p:nvPr/>
        </p:nvCxnSpPr>
        <p:spPr>
          <a:xfrm>
            <a:off x="1225825" y="964170"/>
            <a:ext cx="9740349" cy="0"/>
          </a:xfrm>
          <a:prstGeom prst="line">
            <a:avLst/>
          </a:prstGeom>
        </p:spPr>
        <p:style>
          <a:lnRef idx="1">
            <a:schemeClr val="dk1"/>
          </a:lnRef>
          <a:fillRef idx="0">
            <a:schemeClr val="dk1"/>
          </a:fillRef>
          <a:effectRef idx="0">
            <a:schemeClr val="dk1"/>
          </a:effectRef>
          <a:fontRef idx="minor">
            <a:schemeClr val="tx1"/>
          </a:fontRef>
        </p:style>
      </p:cxnSp>
      <p:sp>
        <p:nvSpPr>
          <p:cNvPr id="10" name="Rectángulo 9">
            <a:extLst>
              <a:ext uri="{FF2B5EF4-FFF2-40B4-BE49-F238E27FC236}">
                <a16:creationId xmlns:a16="http://schemas.microsoft.com/office/drawing/2014/main" id="{8ACD743E-0B72-46EB-B620-615DBC035304}"/>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32</a:t>
            </a:r>
            <a:endParaRPr lang="es-AR" dirty="0">
              <a:solidFill>
                <a:schemeClr val="tx1"/>
              </a:solidFill>
            </a:endParaRPr>
          </a:p>
        </p:txBody>
      </p:sp>
      <p:sp>
        <p:nvSpPr>
          <p:cNvPr id="12" name="Rectángulo 11">
            <a:extLst>
              <a:ext uri="{FF2B5EF4-FFF2-40B4-BE49-F238E27FC236}">
                <a16:creationId xmlns:a16="http://schemas.microsoft.com/office/drawing/2014/main" id="{B62756B5-02AF-43E0-A359-9B97AD252CC5}"/>
              </a:ext>
            </a:extLst>
          </p:cNvPr>
          <p:cNvSpPr/>
          <p:nvPr/>
        </p:nvSpPr>
        <p:spPr>
          <a:xfrm>
            <a:off x="1094886" y="2303989"/>
            <a:ext cx="8865707" cy="688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https://www.studocu.com/es-ar/document/universidad-tecnologica-nacional/programacion-i/apuntes-de-clase/metodos-de-ordenamiento-de-vectores/6954120/view</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ángulo 12">
            <a:extLst>
              <a:ext uri="{FF2B5EF4-FFF2-40B4-BE49-F238E27FC236}">
                <a16:creationId xmlns:a16="http://schemas.microsoft.com/office/drawing/2014/main" id="{E6208CFE-023D-4F93-8174-5E592FE6F143}"/>
              </a:ext>
            </a:extLst>
          </p:cNvPr>
          <p:cNvSpPr/>
          <p:nvPr/>
        </p:nvSpPr>
        <p:spPr>
          <a:xfrm>
            <a:off x="1127606" y="1862039"/>
            <a:ext cx="2352262" cy="352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Análisis Algorítmico</a:t>
            </a:r>
          </a:p>
        </p:txBody>
      </p:sp>
      <p:sp>
        <p:nvSpPr>
          <p:cNvPr id="14" name="Rectángulo 13">
            <a:extLst>
              <a:ext uri="{FF2B5EF4-FFF2-40B4-BE49-F238E27FC236}">
                <a16:creationId xmlns:a16="http://schemas.microsoft.com/office/drawing/2014/main" id="{261D58F4-7FBE-4ADE-B1A8-22C9252F09E0}"/>
              </a:ext>
            </a:extLst>
          </p:cNvPr>
          <p:cNvSpPr/>
          <p:nvPr/>
        </p:nvSpPr>
        <p:spPr>
          <a:xfrm>
            <a:off x="1094886" y="3612804"/>
            <a:ext cx="8765727" cy="649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4"/>
              </a:rPr>
              <a:t>https://es.wikipedia.org/wiki/Algoritmo_de_ordenamiento#:~:text=En%20computaci%C3%B3n%20y%20matem%C3%A1ticas%20un,la%20relaci%C3%B3n%20de%20orden%20dada.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ángulo 14">
            <a:extLst>
              <a:ext uri="{FF2B5EF4-FFF2-40B4-BE49-F238E27FC236}">
                <a16:creationId xmlns:a16="http://schemas.microsoft.com/office/drawing/2014/main" id="{3E8DEE10-D36D-401E-8C42-C0240D90ACFE}"/>
              </a:ext>
            </a:extLst>
          </p:cNvPr>
          <p:cNvSpPr/>
          <p:nvPr/>
        </p:nvSpPr>
        <p:spPr>
          <a:xfrm>
            <a:off x="1015633" y="3142889"/>
            <a:ext cx="2833537" cy="370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Orden de un Algoritmo</a:t>
            </a:r>
          </a:p>
        </p:txBody>
      </p:sp>
      <p:sp>
        <p:nvSpPr>
          <p:cNvPr id="16" name="Rectángulo 15">
            <a:extLst>
              <a:ext uri="{FF2B5EF4-FFF2-40B4-BE49-F238E27FC236}">
                <a16:creationId xmlns:a16="http://schemas.microsoft.com/office/drawing/2014/main" id="{3AD13EDE-1537-4A67-A292-5CBA5BE3877A}"/>
              </a:ext>
            </a:extLst>
          </p:cNvPr>
          <p:cNvSpPr/>
          <p:nvPr/>
        </p:nvSpPr>
        <p:spPr>
          <a:xfrm>
            <a:off x="1015633" y="4359489"/>
            <a:ext cx="3749113" cy="469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Intercambio o Burbuja Mejorada</a:t>
            </a:r>
          </a:p>
        </p:txBody>
      </p:sp>
      <p:sp>
        <p:nvSpPr>
          <p:cNvPr id="17" name="Rectángulo 16">
            <a:extLst>
              <a:ext uri="{FF2B5EF4-FFF2-40B4-BE49-F238E27FC236}">
                <a16:creationId xmlns:a16="http://schemas.microsoft.com/office/drawing/2014/main" id="{E0FFD39C-811F-4074-9EA8-137CD60457BF}"/>
              </a:ext>
            </a:extLst>
          </p:cNvPr>
          <p:cNvSpPr/>
          <p:nvPr/>
        </p:nvSpPr>
        <p:spPr>
          <a:xfrm>
            <a:off x="1127606" y="4882358"/>
            <a:ext cx="7301948" cy="477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u="sng" dirty="0">
                <a:solidFill>
                  <a:srgbClr val="2F5496"/>
                </a:solidFill>
                <a:effectLst/>
                <a:latin typeface="Times New Roman" panose="02020603050405020304" pitchFamily="18" charset="0"/>
                <a:ea typeface="Calibri" panose="020F0502020204030204" pitchFamily="34" charset="0"/>
                <a:hlinkClick r:id="rId5"/>
              </a:rPr>
              <a:t>http://iutprogramacion.blogspot.com/2013/02/metodos-de-ordenamiento.html</a:t>
            </a:r>
            <a:endParaRPr lang="es-AR" sz="1800" dirty="0">
              <a:solidFill>
                <a:srgbClr val="000000"/>
              </a:solidFill>
              <a:effectLst/>
              <a:latin typeface="Times New Roman" panose="02020603050405020304" pitchFamily="18" charset="0"/>
              <a:ea typeface="Calibri" panose="020F0502020204030204" pitchFamily="34" charset="0"/>
            </a:endParaRPr>
          </a:p>
        </p:txBody>
      </p:sp>
      <p:sp>
        <p:nvSpPr>
          <p:cNvPr id="18" name="Rectángulo 17">
            <a:extLst>
              <a:ext uri="{FF2B5EF4-FFF2-40B4-BE49-F238E27FC236}">
                <a16:creationId xmlns:a16="http://schemas.microsoft.com/office/drawing/2014/main" id="{38321105-B95E-434A-A623-9EC098098E5F}"/>
              </a:ext>
            </a:extLst>
          </p:cNvPr>
          <p:cNvSpPr/>
          <p:nvPr/>
        </p:nvSpPr>
        <p:spPr>
          <a:xfrm>
            <a:off x="1175834" y="5448522"/>
            <a:ext cx="3428710" cy="469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Inserción o Método de la Bajara</a:t>
            </a:r>
          </a:p>
        </p:txBody>
      </p:sp>
      <p:sp>
        <p:nvSpPr>
          <p:cNvPr id="19" name="Rectángulo 18">
            <a:extLst>
              <a:ext uri="{FF2B5EF4-FFF2-40B4-BE49-F238E27FC236}">
                <a16:creationId xmlns:a16="http://schemas.microsoft.com/office/drawing/2014/main" id="{2A3C5E19-7AD7-42DC-99CE-C9177882D044}"/>
              </a:ext>
            </a:extLst>
          </p:cNvPr>
          <p:cNvSpPr/>
          <p:nvPr/>
        </p:nvSpPr>
        <p:spPr>
          <a:xfrm>
            <a:off x="1189383" y="5938551"/>
            <a:ext cx="7401340" cy="477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u="sng" dirty="0">
                <a:solidFill>
                  <a:srgbClr val="000000"/>
                </a:solidFill>
                <a:effectLst/>
                <a:latin typeface="Times New Roman" panose="02020603050405020304" pitchFamily="18" charset="0"/>
                <a:ea typeface="Times New Roman" panose="02020603050405020304" pitchFamily="18" charset="0"/>
                <a:hlinkClick r:id="rId6"/>
              </a:rPr>
              <a:t>https://juncotic.com/ordenamiento-por-insercion-algoritmos-de-ordenamiento/</a:t>
            </a:r>
            <a:endParaRPr lang="es-A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1401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jpeg">
            <a:extLst>
              <a:ext uri="{FF2B5EF4-FFF2-40B4-BE49-F238E27FC236}">
                <a16:creationId xmlns:a16="http://schemas.microsoft.com/office/drawing/2014/main" id="{B9100B71-B9D4-48E6-B2D5-1A58B0865DF0}"/>
              </a:ext>
            </a:extLst>
          </p:cNvPr>
          <p:cNvPicPr/>
          <p:nvPr/>
        </p:nvPicPr>
        <p:blipFill>
          <a:blip r:embed="rId2" cstate="print"/>
          <a:stretch>
            <a:fillRect/>
          </a:stretch>
        </p:blipFill>
        <p:spPr>
          <a:xfrm>
            <a:off x="1127606" y="92844"/>
            <a:ext cx="739775" cy="800100"/>
          </a:xfrm>
          <a:prstGeom prst="rect">
            <a:avLst/>
          </a:prstGeom>
        </p:spPr>
      </p:pic>
      <p:sp>
        <p:nvSpPr>
          <p:cNvPr id="7" name="Rectángulo 6">
            <a:extLst>
              <a:ext uri="{FF2B5EF4-FFF2-40B4-BE49-F238E27FC236}">
                <a16:creationId xmlns:a16="http://schemas.microsoft.com/office/drawing/2014/main" id="{6A8A0373-C13E-40E4-8EA8-389942C00F9D}"/>
              </a:ext>
            </a:extLst>
          </p:cNvPr>
          <p:cNvSpPr/>
          <p:nvPr/>
        </p:nvSpPr>
        <p:spPr>
          <a:xfrm>
            <a:off x="1867381" y="243342"/>
            <a:ext cx="9184932" cy="80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UNIVERSIDAD TECNOLÓGICA NACIONAL FACULTAD REGIONAL TUCUMÁN DEPARTAMENTO DE SISTEMAS CÁTEDRA: ALGORITMOS Y ESTRUCTURAS DE DATOS</a:t>
            </a:r>
            <a:endParaRPr lang="es-AR" dirty="0">
              <a:solidFill>
                <a:schemeClr val="tx1"/>
              </a:solidFill>
              <a:latin typeface="Goudy Old Style" panose="02020502050305020303" pitchFamily="18" charset="0"/>
            </a:endParaRPr>
          </a:p>
          <a:p>
            <a:pPr algn="ctr"/>
            <a:endParaRPr lang="es-AR" dirty="0">
              <a:solidFill>
                <a:schemeClr val="tx1"/>
              </a:solidFill>
            </a:endParaRPr>
          </a:p>
        </p:txBody>
      </p:sp>
      <p:cxnSp>
        <p:nvCxnSpPr>
          <p:cNvPr id="8" name="Conector recto 7">
            <a:extLst>
              <a:ext uri="{FF2B5EF4-FFF2-40B4-BE49-F238E27FC236}">
                <a16:creationId xmlns:a16="http://schemas.microsoft.com/office/drawing/2014/main" id="{48F382E2-89A6-47C3-8E1D-4B7DD9F0E8FA}"/>
              </a:ext>
            </a:extLst>
          </p:cNvPr>
          <p:cNvCxnSpPr>
            <a:cxnSpLocks/>
          </p:cNvCxnSpPr>
          <p:nvPr/>
        </p:nvCxnSpPr>
        <p:spPr>
          <a:xfrm>
            <a:off x="1225825" y="964170"/>
            <a:ext cx="9740349" cy="0"/>
          </a:xfrm>
          <a:prstGeom prst="line">
            <a:avLst/>
          </a:prstGeom>
        </p:spPr>
        <p:style>
          <a:lnRef idx="1">
            <a:schemeClr val="dk1"/>
          </a:lnRef>
          <a:fillRef idx="0">
            <a:schemeClr val="dk1"/>
          </a:fillRef>
          <a:effectRef idx="0">
            <a:schemeClr val="dk1"/>
          </a:effectRef>
          <a:fontRef idx="minor">
            <a:schemeClr val="tx1"/>
          </a:fontRef>
        </p:style>
      </p:cxnSp>
      <p:sp>
        <p:nvSpPr>
          <p:cNvPr id="10" name="Rectángulo 9">
            <a:extLst>
              <a:ext uri="{FF2B5EF4-FFF2-40B4-BE49-F238E27FC236}">
                <a16:creationId xmlns:a16="http://schemas.microsoft.com/office/drawing/2014/main" id="{E25D28E9-1383-445F-ACB2-4911144FC5C7}"/>
              </a:ext>
            </a:extLst>
          </p:cNvPr>
          <p:cNvSpPr/>
          <p:nvPr/>
        </p:nvSpPr>
        <p:spPr>
          <a:xfrm>
            <a:off x="1225825" y="3851356"/>
            <a:ext cx="2675768" cy="441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Por Mezcla o </a:t>
            </a:r>
            <a:r>
              <a:rPr lang="es-AR" sz="2000" dirty="0" err="1">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rPr>
              <a:t>Merge</a:t>
            </a:r>
            <a:r>
              <a:rPr lang="es-AR" sz="2000" dirty="0" err="1">
                <a:solidFill>
                  <a:schemeClr val="tx1"/>
                </a:solidFill>
                <a:latin typeface="Goudy Old Style" panose="02020502050305020303" pitchFamily="18" charset="0"/>
                <a:ea typeface="Calibri" panose="020F0502020204030204" pitchFamily="34" charset="0"/>
                <a:cs typeface="Times New Roman" panose="02020603050405020304" pitchFamily="18" charset="0"/>
              </a:rPr>
              <a:t>Sort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ángulo 11">
            <a:extLst>
              <a:ext uri="{FF2B5EF4-FFF2-40B4-BE49-F238E27FC236}">
                <a16:creationId xmlns:a16="http://schemas.microsoft.com/office/drawing/2014/main" id="{77DFB98E-FCD9-4525-ADE6-3A57ECA13020}"/>
              </a:ext>
            </a:extLst>
          </p:cNvPr>
          <p:cNvSpPr/>
          <p:nvPr/>
        </p:nvSpPr>
        <p:spPr>
          <a:xfrm>
            <a:off x="1225825" y="1808818"/>
            <a:ext cx="7301948" cy="649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http://c.conclase.net/orden/?cap=seleccion#inicio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s-A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https://www.ecured.cu/Algoritmo_de_ordenamiento_por_selecci%C3%B3n</a:t>
            </a:r>
            <a:r>
              <a:rPr lang="es-AR"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4" name="Rectángulo 13">
            <a:extLst>
              <a:ext uri="{FF2B5EF4-FFF2-40B4-BE49-F238E27FC236}">
                <a16:creationId xmlns:a16="http://schemas.microsoft.com/office/drawing/2014/main" id="{DB756856-CAA5-4A1C-9576-680B45A99154}"/>
              </a:ext>
            </a:extLst>
          </p:cNvPr>
          <p:cNvSpPr/>
          <p:nvPr/>
        </p:nvSpPr>
        <p:spPr>
          <a:xfrm>
            <a:off x="1225825" y="1338853"/>
            <a:ext cx="3248332" cy="469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Selección o Método Sencillo</a:t>
            </a:r>
          </a:p>
        </p:txBody>
      </p:sp>
      <p:sp>
        <p:nvSpPr>
          <p:cNvPr id="15" name="Rectángulo 14">
            <a:extLst>
              <a:ext uri="{FF2B5EF4-FFF2-40B4-BE49-F238E27FC236}">
                <a16:creationId xmlns:a16="http://schemas.microsoft.com/office/drawing/2014/main" id="{88DD13B0-6289-4769-BBFB-E7F270CFB34E}"/>
              </a:ext>
            </a:extLst>
          </p:cNvPr>
          <p:cNvSpPr/>
          <p:nvPr/>
        </p:nvSpPr>
        <p:spPr>
          <a:xfrm>
            <a:off x="1225825" y="2575052"/>
            <a:ext cx="2438403" cy="468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Rápido o </a:t>
            </a:r>
            <a:r>
              <a:rPr lang="es-AR" sz="2000" dirty="0" err="1">
                <a:solidFill>
                  <a:schemeClr val="tx1"/>
                </a:solidFill>
                <a:latin typeface="Goudy Old Style" panose="02020502050305020303" pitchFamily="18" charset="0"/>
              </a:rPr>
              <a:t>QuickSort</a:t>
            </a:r>
            <a:endParaRPr lang="es-AR" sz="2000" dirty="0">
              <a:solidFill>
                <a:schemeClr val="tx1"/>
              </a:solidFill>
              <a:latin typeface="Goudy Old Style" panose="02020502050305020303" pitchFamily="18" charset="0"/>
            </a:endParaRPr>
          </a:p>
        </p:txBody>
      </p:sp>
      <p:sp>
        <p:nvSpPr>
          <p:cNvPr id="16" name="Rectángulo 15">
            <a:extLst>
              <a:ext uri="{FF2B5EF4-FFF2-40B4-BE49-F238E27FC236}">
                <a16:creationId xmlns:a16="http://schemas.microsoft.com/office/drawing/2014/main" id="{EAB56210-978F-45DE-9C72-DBFF9D1B1EC1}"/>
              </a:ext>
            </a:extLst>
          </p:cNvPr>
          <p:cNvSpPr/>
          <p:nvPr/>
        </p:nvSpPr>
        <p:spPr>
          <a:xfrm>
            <a:off x="1127606" y="2970496"/>
            <a:ext cx="7162799" cy="88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hlinkClick r:id="rId5"/>
              </a:rPr>
              <a:t>https://sites.google.com/a/uabc.edu.mx/quicksort2014-2/home/codigo</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ctr"/>
            <a:r>
              <a:rPr lang="es-AR" sz="1800" u="sng"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hlinkClick r:id="rId6"/>
              </a:rPr>
              <a:t>https://parzibyte.me/blog/2019/10/08/quicksort-c-algoritmo/</a:t>
            </a:r>
            <a:endParaRPr lang="es-AR" dirty="0"/>
          </a:p>
        </p:txBody>
      </p:sp>
      <p:sp>
        <p:nvSpPr>
          <p:cNvPr id="17" name="Rectángulo 16">
            <a:extLst>
              <a:ext uri="{FF2B5EF4-FFF2-40B4-BE49-F238E27FC236}">
                <a16:creationId xmlns:a16="http://schemas.microsoft.com/office/drawing/2014/main" id="{3746FA41-B789-4999-B3ED-755C8E628F51}"/>
              </a:ext>
            </a:extLst>
          </p:cNvPr>
          <p:cNvSpPr/>
          <p:nvPr/>
        </p:nvSpPr>
        <p:spPr>
          <a:xfrm>
            <a:off x="1497493" y="4890052"/>
            <a:ext cx="9806611" cy="1510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Rectángulo 19">
            <a:extLst>
              <a:ext uri="{FF2B5EF4-FFF2-40B4-BE49-F238E27FC236}">
                <a16:creationId xmlns:a16="http://schemas.microsoft.com/office/drawing/2014/main" id="{D6490791-1352-4C77-B92B-5CCB00C06EFC}"/>
              </a:ext>
            </a:extLst>
          </p:cNvPr>
          <p:cNvSpPr/>
          <p:nvPr/>
        </p:nvSpPr>
        <p:spPr>
          <a:xfrm>
            <a:off x="1225825" y="4336448"/>
            <a:ext cx="8044070" cy="1932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latin typeface="Goudy Old Style" panose="02020502050305020303" pitchFamily="18" charset="0"/>
                <a:hlinkClick r:id="rId7"/>
              </a:rPr>
              <a:t>https://es.m.wikipedia.org/wiki/Ordenamiento_por_mezcla</a:t>
            </a:r>
            <a:endParaRPr lang="es-AR" sz="2000" dirty="0">
              <a:latin typeface="Goudy Old Style" panose="02020502050305020303" pitchFamily="18" charset="0"/>
            </a:endParaRPr>
          </a:p>
          <a:p>
            <a:pPr algn="ctr"/>
            <a:r>
              <a:rPr lang="es-AR" sz="2000" dirty="0">
                <a:latin typeface="Goudy Old Style" panose="02020502050305020303" pitchFamily="18" charset="0"/>
                <a:hlinkClick r:id="rId8"/>
              </a:rPr>
              <a:t>https://www.interviewbit.com/tutorial/merge-sort-algorithm/</a:t>
            </a:r>
            <a:endParaRPr lang="es-AR" sz="2000" dirty="0">
              <a:latin typeface="Goudy Old Style" panose="02020502050305020303" pitchFamily="18" charset="0"/>
            </a:endParaRPr>
          </a:p>
          <a:p>
            <a:pPr algn="ctr"/>
            <a:r>
              <a:rPr lang="es-AR" sz="2000" dirty="0">
                <a:latin typeface="Goudy Old Style" panose="02020502050305020303" pitchFamily="18" charset="0"/>
                <a:hlinkClick r:id="rId9"/>
              </a:rPr>
              <a:t>https://www.tutorialspoint.com/data_structures_algorithms/merge_sort_algorithm.htm</a:t>
            </a:r>
            <a:endParaRPr lang="es-AR" sz="2000" dirty="0">
              <a:latin typeface="Goudy Old Style" panose="02020502050305020303" pitchFamily="18" charset="0"/>
            </a:endParaRPr>
          </a:p>
          <a:p>
            <a:pPr algn="ctr"/>
            <a:r>
              <a:rPr lang="es-AR" sz="2000" dirty="0">
                <a:latin typeface="Goudy Old Style" panose="02020502050305020303" pitchFamily="18" charset="0"/>
                <a:hlinkClick r:id="rId10"/>
              </a:rPr>
              <a:t>https://uniwebsidad.com/libros/algoritmos-python/capitulo-20/ordenamiento-por-mezcla-o-merge-sort</a:t>
            </a:r>
            <a:endParaRPr lang="es-AR" sz="2000" dirty="0">
              <a:latin typeface="Goudy Old Style" panose="02020502050305020303" pitchFamily="18" charset="0"/>
            </a:endParaRPr>
          </a:p>
        </p:txBody>
      </p:sp>
      <p:sp>
        <p:nvSpPr>
          <p:cNvPr id="22" name="Rectángulo 21">
            <a:extLst>
              <a:ext uri="{FF2B5EF4-FFF2-40B4-BE49-F238E27FC236}">
                <a16:creationId xmlns:a16="http://schemas.microsoft.com/office/drawing/2014/main" id="{C2CFBD09-215F-4C90-914B-C1978BB65734}"/>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33</a:t>
            </a:r>
            <a:endParaRPr lang="es-AR" dirty="0">
              <a:solidFill>
                <a:schemeClr val="tx1"/>
              </a:solidFill>
            </a:endParaRPr>
          </a:p>
        </p:txBody>
      </p:sp>
    </p:spTree>
    <p:extLst>
      <p:ext uri="{BB962C8B-B14F-4D97-AF65-F5344CB8AC3E}">
        <p14:creationId xmlns:p14="http://schemas.microsoft.com/office/powerpoint/2010/main" val="1458772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B1807-FB87-443D-8011-B25CD16DA8C5}"/>
              </a:ext>
            </a:extLst>
          </p:cNvPr>
          <p:cNvSpPr>
            <a:spLocks noGrp="1"/>
          </p:cNvSpPr>
          <p:nvPr>
            <p:ph type="title"/>
          </p:nvPr>
        </p:nvSpPr>
        <p:spPr>
          <a:xfrm>
            <a:off x="2304255" y="2492067"/>
            <a:ext cx="7583489" cy="1400530"/>
          </a:xfrm>
        </p:spPr>
        <p:txBody>
          <a:bodyPr/>
          <a:lstStyle/>
          <a:p>
            <a:r>
              <a:rPr lang="es-AR" sz="8000" dirty="0">
                <a:latin typeface="Forte" panose="03060902040502070203" pitchFamily="66" charset="0"/>
              </a:rPr>
              <a:t>Muchas gracias </a:t>
            </a:r>
            <a:endParaRPr lang="es-ES" sz="8000" dirty="0">
              <a:latin typeface="Forte" panose="03060902040502070203" pitchFamily="66" charset="0"/>
            </a:endParaRPr>
          </a:p>
        </p:txBody>
      </p:sp>
    </p:spTree>
    <p:extLst>
      <p:ext uri="{BB962C8B-B14F-4D97-AF65-F5344CB8AC3E}">
        <p14:creationId xmlns:p14="http://schemas.microsoft.com/office/powerpoint/2010/main" val="106257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43599-FB9D-403D-AADC-E45E5045A742}"/>
              </a:ext>
            </a:extLst>
          </p:cNvPr>
          <p:cNvSpPr>
            <a:spLocks noGrp="1"/>
          </p:cNvSpPr>
          <p:nvPr>
            <p:ph type="title"/>
          </p:nvPr>
        </p:nvSpPr>
        <p:spPr>
          <a:xfrm>
            <a:off x="3611430" y="1113047"/>
            <a:ext cx="4239223" cy="1113183"/>
          </a:xfrm>
        </p:spPr>
        <p:txBody>
          <a:bodyPr>
            <a:normAutofit/>
          </a:bodyPr>
          <a:lstStyle/>
          <a:p>
            <a:r>
              <a:rPr lang="es-AR" sz="6000" dirty="0">
                <a:latin typeface="Goudy Old Style" panose="02020502050305020303" pitchFamily="18" charset="0"/>
              </a:rPr>
              <a:t>Introducción</a:t>
            </a:r>
            <a:r>
              <a:rPr lang="es-AR" sz="6000" dirty="0"/>
              <a:t> </a:t>
            </a:r>
          </a:p>
        </p:txBody>
      </p:sp>
      <p:sp>
        <p:nvSpPr>
          <p:cNvPr id="11" name="Rectángulo 10">
            <a:extLst>
              <a:ext uri="{FF2B5EF4-FFF2-40B4-BE49-F238E27FC236}">
                <a16:creationId xmlns:a16="http://schemas.microsoft.com/office/drawing/2014/main" id="{E4D68507-EBAF-411D-A2FC-F76109DBCCB6}"/>
              </a:ext>
            </a:extLst>
          </p:cNvPr>
          <p:cNvSpPr/>
          <p:nvPr/>
        </p:nvSpPr>
        <p:spPr>
          <a:xfrm>
            <a:off x="1775789" y="2078248"/>
            <a:ext cx="8335619" cy="2957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Goudy Old Style" panose="02020502050305020303" pitchFamily="18" charset="0"/>
              </a:rPr>
              <a:t>A lo largo del curso hemos aprendiendo a conocer mas a fondo cada método distinto de ordenación, desde uno simple hasta el mas complejo.</a:t>
            </a:r>
          </a:p>
          <a:p>
            <a:pPr algn="ctr"/>
            <a:r>
              <a:rPr lang="es-AR" sz="2000" dirty="0">
                <a:solidFill>
                  <a:schemeClr val="tx1"/>
                </a:solidFill>
                <a:latin typeface="Goudy Old Style" panose="02020502050305020303" pitchFamily="18" charset="0"/>
              </a:rPr>
              <a:t>Los algoritmo de ordenación nos permiten, como su nombre lo dice, ordenar. En este caso, nos sirve para ordenar vectores o matrices con valores asignados aleatoriamente. </a:t>
            </a:r>
          </a:p>
          <a:p>
            <a:pPr algn="ctr"/>
            <a:r>
              <a:rPr lang="es-AR" sz="2000" dirty="0">
                <a:solidFill>
                  <a:schemeClr val="tx1"/>
                </a:solidFill>
                <a:latin typeface="Goudy Old Style" panose="02020502050305020303" pitchFamily="18" charset="0"/>
              </a:rPr>
              <a:t>A continuación nos centramos en los métodos mas conocido.</a:t>
            </a:r>
          </a:p>
        </p:txBody>
      </p:sp>
      <p:sp>
        <p:nvSpPr>
          <p:cNvPr id="13" name="Rectángulo 12">
            <a:extLst>
              <a:ext uri="{FF2B5EF4-FFF2-40B4-BE49-F238E27FC236}">
                <a16:creationId xmlns:a16="http://schemas.microsoft.com/office/drawing/2014/main" id="{2FB848FE-E28C-4BE8-8A71-3601BE22A33E}"/>
              </a:ext>
            </a:extLst>
          </p:cNvPr>
          <p:cNvSpPr/>
          <p:nvPr/>
        </p:nvSpPr>
        <p:spPr>
          <a:xfrm>
            <a:off x="11237843" y="6228522"/>
            <a:ext cx="755375"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endParaRPr lang="es-AR" dirty="0">
              <a:solidFill>
                <a:schemeClr val="tx1"/>
              </a:solidFill>
            </a:endParaRPr>
          </a:p>
        </p:txBody>
      </p:sp>
    </p:spTree>
    <p:extLst>
      <p:ext uri="{BB962C8B-B14F-4D97-AF65-F5344CB8AC3E}">
        <p14:creationId xmlns:p14="http://schemas.microsoft.com/office/powerpoint/2010/main" val="103865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BE3C2-08F0-4221-B098-78A5740B8103}"/>
              </a:ext>
            </a:extLst>
          </p:cNvPr>
          <p:cNvSpPr>
            <a:spLocks noGrp="1"/>
          </p:cNvSpPr>
          <p:nvPr>
            <p:ph type="title"/>
          </p:nvPr>
        </p:nvSpPr>
        <p:spPr>
          <a:xfrm>
            <a:off x="2899860" y="878002"/>
            <a:ext cx="5739239" cy="914400"/>
          </a:xfrm>
        </p:spPr>
        <p:txBody>
          <a:bodyPr>
            <a:normAutofit fontScale="90000"/>
          </a:bodyPr>
          <a:lstStyle/>
          <a:p>
            <a:r>
              <a:rPr lang="es-MX" sz="6000" dirty="0">
                <a:latin typeface="Goudy Old Style" panose="02020502050305020303" pitchFamily="18" charset="0"/>
              </a:rPr>
              <a:t>Análisis Algorítmico</a:t>
            </a:r>
            <a:endParaRPr lang="es-AR" sz="6000" dirty="0">
              <a:latin typeface="Goudy Old Style" panose="02020502050305020303" pitchFamily="18" charset="0"/>
            </a:endParaRPr>
          </a:p>
        </p:txBody>
      </p:sp>
      <p:sp>
        <p:nvSpPr>
          <p:cNvPr id="7" name="Rectángulo 6">
            <a:extLst>
              <a:ext uri="{FF2B5EF4-FFF2-40B4-BE49-F238E27FC236}">
                <a16:creationId xmlns:a16="http://schemas.microsoft.com/office/drawing/2014/main" id="{FA3559A9-9473-475A-9FE7-D3E6D1266089}"/>
              </a:ext>
            </a:extLst>
          </p:cNvPr>
          <p:cNvSpPr/>
          <p:nvPr/>
        </p:nvSpPr>
        <p:spPr>
          <a:xfrm>
            <a:off x="1311965" y="1792402"/>
            <a:ext cx="8906933" cy="1368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ea typeface="Calibri" panose="020F0502020204030204" pitchFamily="34" charset="0"/>
                <a:cs typeface="Times New Roman" panose="02020603050405020304" pitchFamily="18" charset="0"/>
              </a:rPr>
              <a:t>Permite realizar el numero de operaciones que requiere un algoritmo para encontrar la solución de un problema, tiene como objetivo implementar propiedades y atributos sobre la eficiencia permitiendo, así alguna comparación entre solución alternativa y predecir los recursos que se usaran, su implementación nos lleva a:</a:t>
            </a:r>
            <a:endParaRPr lang="es-AR" sz="2000"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sp>
        <p:nvSpPr>
          <p:cNvPr id="9" name="Rectángulo: esquinas redondeadas 8">
            <a:extLst>
              <a:ext uri="{FF2B5EF4-FFF2-40B4-BE49-F238E27FC236}">
                <a16:creationId xmlns:a16="http://schemas.microsoft.com/office/drawing/2014/main" id="{B09E7874-DBE8-4A76-A9EE-9B7A3CE9BAFD}"/>
              </a:ext>
            </a:extLst>
          </p:cNvPr>
          <p:cNvSpPr/>
          <p:nvPr/>
        </p:nvSpPr>
        <p:spPr>
          <a:xfrm>
            <a:off x="1467312" y="3391393"/>
            <a:ext cx="4054954" cy="483705"/>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MX" sz="2000" dirty="0">
                <a:solidFill>
                  <a:schemeClr val="tx1"/>
                </a:solidFill>
                <a:latin typeface="Goudy Old Style" panose="02020502050305020303" pitchFamily="18" charset="0"/>
              </a:rPr>
              <a:t>Determinar tiempo de respuesta</a:t>
            </a:r>
            <a:endParaRPr lang="es-AR" sz="2000" dirty="0">
              <a:solidFill>
                <a:schemeClr val="tx1"/>
              </a:solidFill>
              <a:latin typeface="Goudy Old Style" panose="02020502050305020303" pitchFamily="18" charset="0"/>
            </a:endParaRPr>
          </a:p>
        </p:txBody>
      </p:sp>
      <p:sp>
        <p:nvSpPr>
          <p:cNvPr id="10" name="Rectángulo: esquinas redondeadas 9">
            <a:extLst>
              <a:ext uri="{FF2B5EF4-FFF2-40B4-BE49-F238E27FC236}">
                <a16:creationId xmlns:a16="http://schemas.microsoft.com/office/drawing/2014/main" id="{C9195993-3E80-4A68-875B-C0633D385760}"/>
              </a:ext>
            </a:extLst>
          </p:cNvPr>
          <p:cNvSpPr/>
          <p:nvPr/>
        </p:nvSpPr>
        <p:spPr>
          <a:xfrm>
            <a:off x="6096000" y="3410699"/>
            <a:ext cx="4928336" cy="483705"/>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MX" sz="2000" dirty="0">
                <a:solidFill>
                  <a:schemeClr val="tx1"/>
                </a:solidFill>
                <a:latin typeface="Goudy Old Style" panose="02020502050305020303" pitchFamily="18" charset="0"/>
              </a:rPr>
              <a:t>Determinar los recursos computacionales</a:t>
            </a:r>
            <a:endParaRPr lang="es-AR" sz="2000" dirty="0">
              <a:solidFill>
                <a:schemeClr val="tx1"/>
              </a:solidFill>
              <a:latin typeface="Goudy Old Style" panose="02020502050305020303" pitchFamily="18" charset="0"/>
            </a:endParaRPr>
          </a:p>
        </p:txBody>
      </p:sp>
      <p:sp>
        <p:nvSpPr>
          <p:cNvPr id="11" name="Rectángulo 10">
            <a:extLst>
              <a:ext uri="{FF2B5EF4-FFF2-40B4-BE49-F238E27FC236}">
                <a16:creationId xmlns:a16="http://schemas.microsoft.com/office/drawing/2014/main" id="{0D6ECD93-4392-4987-935F-6FD3D25CBF24}"/>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endParaRPr lang="es-AR" dirty="0">
              <a:solidFill>
                <a:schemeClr val="tx1"/>
              </a:solidFill>
            </a:endParaRPr>
          </a:p>
        </p:txBody>
      </p:sp>
      <p:sp>
        <p:nvSpPr>
          <p:cNvPr id="13" name="Rectángulo 12">
            <a:extLst>
              <a:ext uri="{FF2B5EF4-FFF2-40B4-BE49-F238E27FC236}">
                <a16:creationId xmlns:a16="http://schemas.microsoft.com/office/drawing/2014/main" id="{D80DAE36-A009-4FC2-BFA4-B6F7E9A9B72B}"/>
              </a:ext>
            </a:extLst>
          </p:cNvPr>
          <p:cNvSpPr/>
          <p:nvPr/>
        </p:nvSpPr>
        <p:spPr>
          <a:xfrm>
            <a:off x="1311965" y="4100769"/>
            <a:ext cx="9574696" cy="1206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Una de las características básicas es la de ser correcto, que produzca un resultado finito , bien estructurado, que sea fácil de implementar y eficiente. Para realizar un análisis de un algoritmo es necesario conocer la complejidad del problema :</a:t>
            </a:r>
            <a:endParaRPr lang="es-AR" sz="2000" dirty="0">
              <a:solidFill>
                <a:schemeClr val="tx1"/>
              </a:solidFill>
              <a:latin typeface="Goudy Old Style" panose="02020502050305020303" pitchFamily="18" charset="0"/>
            </a:endParaRPr>
          </a:p>
        </p:txBody>
      </p:sp>
      <p:sp>
        <p:nvSpPr>
          <p:cNvPr id="15" name="Rectángulo: esquinas redondeadas 14">
            <a:extLst>
              <a:ext uri="{FF2B5EF4-FFF2-40B4-BE49-F238E27FC236}">
                <a16:creationId xmlns:a16="http://schemas.microsoft.com/office/drawing/2014/main" id="{803A74F9-7E45-485A-B706-662ADE7553EA}"/>
              </a:ext>
            </a:extLst>
          </p:cNvPr>
          <p:cNvSpPr/>
          <p:nvPr/>
        </p:nvSpPr>
        <p:spPr>
          <a:xfrm>
            <a:off x="1406203" y="5469065"/>
            <a:ext cx="4439477" cy="510933"/>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dirty="0">
                <a:solidFill>
                  <a:schemeClr val="tx1"/>
                </a:solidFill>
                <a:latin typeface="Goudy Old Style" panose="02020502050305020303" pitchFamily="18" charset="0"/>
              </a:rPr>
              <a:t>Conocer la dimensiones de la entrada</a:t>
            </a:r>
            <a:endParaRPr lang="es-AR" sz="2000" dirty="0">
              <a:solidFill>
                <a:schemeClr val="tx1"/>
              </a:solidFill>
              <a:latin typeface="Goudy Old Style" panose="02020502050305020303" pitchFamily="18" charset="0"/>
            </a:endParaRPr>
          </a:p>
        </p:txBody>
      </p:sp>
      <p:sp>
        <p:nvSpPr>
          <p:cNvPr id="17" name="Rectángulo: esquinas redondeadas 16">
            <a:extLst>
              <a:ext uri="{FF2B5EF4-FFF2-40B4-BE49-F238E27FC236}">
                <a16:creationId xmlns:a16="http://schemas.microsoft.com/office/drawing/2014/main" id="{4ABE2408-2F93-49F9-B48D-B39EAF257479}"/>
              </a:ext>
            </a:extLst>
          </p:cNvPr>
          <p:cNvSpPr/>
          <p:nvPr/>
        </p:nvSpPr>
        <p:spPr>
          <a:xfrm>
            <a:off x="6096000" y="5469484"/>
            <a:ext cx="5267738" cy="510933"/>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dirty="0">
                <a:solidFill>
                  <a:schemeClr val="tx1"/>
                </a:solidFill>
                <a:latin typeface="Goudy Old Style" panose="02020502050305020303" pitchFamily="18" charset="0"/>
              </a:rPr>
              <a:t> Determinar el numero de operación a realizar</a:t>
            </a:r>
            <a:endParaRPr lang="es-AR" sz="2000" dirty="0">
              <a:solidFill>
                <a:schemeClr val="tx1"/>
              </a:solidFill>
              <a:latin typeface="Goudy Old Style" panose="02020502050305020303" pitchFamily="18" charset="0"/>
            </a:endParaRPr>
          </a:p>
        </p:txBody>
      </p:sp>
    </p:spTree>
    <p:extLst>
      <p:ext uri="{BB962C8B-B14F-4D97-AF65-F5344CB8AC3E}">
        <p14:creationId xmlns:p14="http://schemas.microsoft.com/office/powerpoint/2010/main" val="354048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AC5CEF3-5809-4906-AC2D-7B504379F6AE}"/>
              </a:ext>
            </a:extLst>
          </p:cNvPr>
          <p:cNvSpPr/>
          <p:nvPr/>
        </p:nvSpPr>
        <p:spPr>
          <a:xfrm>
            <a:off x="1696278" y="1020419"/>
            <a:ext cx="8345557" cy="596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La complejidad de un algoritmo se representa a través de funciones matemáticas.</a:t>
            </a:r>
          </a:p>
          <a:p>
            <a:pPr algn="ctr"/>
            <a:r>
              <a:rPr lang="es-MX" sz="2000" dirty="0">
                <a:solidFill>
                  <a:schemeClr val="tx1"/>
                </a:solidFill>
                <a:latin typeface="Goudy Old Style" panose="02020502050305020303" pitchFamily="18" charset="0"/>
              </a:rPr>
              <a:t>Algunos de sus objetivos importantes son:</a:t>
            </a:r>
            <a:endParaRPr lang="es-AR" sz="2000" dirty="0">
              <a:solidFill>
                <a:schemeClr val="tx1"/>
              </a:solidFill>
              <a:latin typeface="Goudy Old Style" panose="02020502050305020303" pitchFamily="18" charset="0"/>
            </a:endParaRPr>
          </a:p>
        </p:txBody>
      </p:sp>
      <p:sp>
        <p:nvSpPr>
          <p:cNvPr id="6" name="Rectángulo 5">
            <a:extLst>
              <a:ext uri="{FF2B5EF4-FFF2-40B4-BE49-F238E27FC236}">
                <a16:creationId xmlns:a16="http://schemas.microsoft.com/office/drawing/2014/main" id="{D420FB75-FA6D-40C1-8BC1-313F060EA193}"/>
              </a:ext>
            </a:extLst>
          </p:cNvPr>
          <p:cNvSpPr/>
          <p:nvPr/>
        </p:nvSpPr>
        <p:spPr>
          <a:xfrm>
            <a:off x="1934817" y="132524"/>
            <a:ext cx="9183757" cy="887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Goudy Old Style" panose="02020502050305020303" pitchFamily="18" charset="0"/>
              </a:rPr>
              <a:t>UNIVERSIDAD TECNOLÓGICA NACIONAL FACULTAD REGIONAL TUCUMÁN DEPARTAMENTO DE SISTEMAS CÁTEDRA: ALGORITMOS Y ESTRUCTURAS DE DATOS</a:t>
            </a:r>
            <a:endParaRPr lang="es-AR" dirty="0">
              <a:solidFill>
                <a:schemeClr val="tx1"/>
              </a:solidFill>
              <a:latin typeface="Goudy Old Style" panose="02020502050305020303" pitchFamily="18" charset="0"/>
            </a:endParaRPr>
          </a:p>
          <a:p>
            <a:pPr algn="ctr"/>
            <a:endParaRPr lang="es-AR" dirty="0">
              <a:solidFill>
                <a:schemeClr val="tx1"/>
              </a:solidFill>
            </a:endParaRPr>
          </a:p>
        </p:txBody>
      </p:sp>
      <p:cxnSp>
        <p:nvCxnSpPr>
          <p:cNvPr id="8" name="Conector recto 7">
            <a:extLst>
              <a:ext uri="{FF2B5EF4-FFF2-40B4-BE49-F238E27FC236}">
                <a16:creationId xmlns:a16="http://schemas.microsoft.com/office/drawing/2014/main" id="{2190721F-4C17-4F5C-8CE8-C81AC61BA11B}"/>
              </a:ext>
            </a:extLst>
          </p:cNvPr>
          <p:cNvCxnSpPr>
            <a:cxnSpLocks/>
          </p:cNvCxnSpPr>
          <p:nvPr/>
        </p:nvCxnSpPr>
        <p:spPr>
          <a:xfrm>
            <a:off x="1258956" y="847047"/>
            <a:ext cx="9806609" cy="0"/>
          </a:xfrm>
          <a:prstGeom prst="line">
            <a:avLst/>
          </a:prstGeom>
        </p:spPr>
        <p:style>
          <a:lnRef idx="1">
            <a:schemeClr val="dk1"/>
          </a:lnRef>
          <a:fillRef idx="0">
            <a:schemeClr val="dk1"/>
          </a:fillRef>
          <a:effectRef idx="0">
            <a:schemeClr val="dk1"/>
          </a:effectRef>
          <a:fontRef idx="minor">
            <a:schemeClr val="tx1"/>
          </a:fontRef>
        </p:style>
      </p:cxnSp>
      <p:sp>
        <p:nvSpPr>
          <p:cNvPr id="11" name="Rectángulo 10">
            <a:extLst>
              <a:ext uri="{FF2B5EF4-FFF2-40B4-BE49-F238E27FC236}">
                <a16:creationId xmlns:a16="http://schemas.microsoft.com/office/drawing/2014/main" id="{92E5024F-234A-4F9C-986D-9E4BEF1637DC}"/>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endParaRPr lang="es-AR" dirty="0">
              <a:solidFill>
                <a:schemeClr val="tx1"/>
              </a:solidFill>
            </a:endParaRPr>
          </a:p>
        </p:txBody>
      </p:sp>
      <p:sp>
        <p:nvSpPr>
          <p:cNvPr id="13" name="Rectángulo: esquinas redondeadas 12">
            <a:extLst>
              <a:ext uri="{FF2B5EF4-FFF2-40B4-BE49-F238E27FC236}">
                <a16:creationId xmlns:a16="http://schemas.microsoft.com/office/drawing/2014/main" id="{17DC789F-2A0D-4A76-B318-D8EAF51F92F6}"/>
              </a:ext>
            </a:extLst>
          </p:cNvPr>
          <p:cNvSpPr/>
          <p:nvPr/>
        </p:nvSpPr>
        <p:spPr>
          <a:xfrm>
            <a:off x="1205949" y="1829289"/>
            <a:ext cx="6546574" cy="701875"/>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dirty="0">
                <a:solidFill>
                  <a:schemeClr val="tx1"/>
                </a:solidFill>
                <a:latin typeface="Goudy Old Style" panose="02020502050305020303" pitchFamily="18" charset="0"/>
              </a:rPr>
              <a:t>Profundizar en la aplicación de técnicas para el análisis de la eficiencia en tiempo y espacio de un algoritmo </a:t>
            </a:r>
            <a:endParaRPr lang="es-AR" sz="2000" dirty="0">
              <a:solidFill>
                <a:schemeClr val="tx1"/>
              </a:solidFill>
              <a:latin typeface="Goudy Old Style" panose="02020502050305020303" pitchFamily="18" charset="0"/>
            </a:endParaRPr>
          </a:p>
        </p:txBody>
      </p:sp>
      <p:sp>
        <p:nvSpPr>
          <p:cNvPr id="15" name="Rectángulo: esquinas redondeadas 14">
            <a:extLst>
              <a:ext uri="{FF2B5EF4-FFF2-40B4-BE49-F238E27FC236}">
                <a16:creationId xmlns:a16="http://schemas.microsoft.com/office/drawing/2014/main" id="{34C6C351-9C98-49E3-8BCD-67705563ADB0}"/>
              </a:ext>
            </a:extLst>
          </p:cNvPr>
          <p:cNvSpPr/>
          <p:nvPr/>
        </p:nvSpPr>
        <p:spPr>
          <a:xfrm>
            <a:off x="1205949" y="2730678"/>
            <a:ext cx="7381460" cy="596347"/>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dirty="0">
                <a:solidFill>
                  <a:schemeClr val="tx1"/>
                </a:solidFill>
                <a:latin typeface="Goudy Old Style" panose="02020502050305020303" pitchFamily="18" charset="0"/>
              </a:rPr>
              <a:t>Aplicar técnicas para el análisis de eficiencia de algoritmo recursivos</a:t>
            </a:r>
            <a:endParaRPr lang="es-AR" sz="2000" dirty="0">
              <a:solidFill>
                <a:schemeClr val="tx1"/>
              </a:solidFill>
              <a:latin typeface="Goudy Old Style" panose="02020502050305020303" pitchFamily="18" charset="0"/>
            </a:endParaRPr>
          </a:p>
        </p:txBody>
      </p:sp>
      <p:sp>
        <p:nvSpPr>
          <p:cNvPr id="16" name="Rectángulo: esquinas redondeadas 15">
            <a:extLst>
              <a:ext uri="{FF2B5EF4-FFF2-40B4-BE49-F238E27FC236}">
                <a16:creationId xmlns:a16="http://schemas.microsoft.com/office/drawing/2014/main" id="{B228E99D-F04C-4C81-8741-113E261D462D}"/>
              </a:ext>
            </a:extLst>
          </p:cNvPr>
          <p:cNvSpPr/>
          <p:nvPr/>
        </p:nvSpPr>
        <p:spPr>
          <a:xfrm>
            <a:off x="1205949" y="3553771"/>
            <a:ext cx="7381460" cy="596348"/>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MX" sz="2000" dirty="0">
                <a:solidFill>
                  <a:schemeClr val="tx1"/>
                </a:solidFill>
                <a:latin typeface="Goudy Old Style" panose="02020502050305020303" pitchFamily="18" charset="0"/>
              </a:rPr>
              <a:t>Conocer acerca de la existencia de problemas intratables e inclusivas</a:t>
            </a:r>
            <a:endParaRPr lang="es-AR" sz="2000" dirty="0">
              <a:solidFill>
                <a:schemeClr val="tx1"/>
              </a:solidFill>
              <a:latin typeface="Goudy Old Style" panose="02020502050305020303" pitchFamily="18" charset="0"/>
            </a:endParaRPr>
          </a:p>
        </p:txBody>
      </p:sp>
      <p:sp>
        <p:nvSpPr>
          <p:cNvPr id="19" name="Rectángulo 18">
            <a:extLst>
              <a:ext uri="{FF2B5EF4-FFF2-40B4-BE49-F238E27FC236}">
                <a16:creationId xmlns:a16="http://schemas.microsoft.com/office/drawing/2014/main" id="{57529BAA-E4EE-445C-A5F7-57C193E3B536}"/>
              </a:ext>
            </a:extLst>
          </p:cNvPr>
          <p:cNvSpPr/>
          <p:nvPr/>
        </p:nvSpPr>
        <p:spPr>
          <a:xfrm>
            <a:off x="1311964" y="4440935"/>
            <a:ext cx="9700592" cy="139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Se trata de encontrar el algoritmo mas eficiente para realizar la tarea,</a:t>
            </a:r>
          </a:p>
          <a:p>
            <a:pPr algn="ctr"/>
            <a:r>
              <a:rPr lang="es-MX" sz="2000" dirty="0">
                <a:solidFill>
                  <a:schemeClr val="tx1"/>
                </a:solidFill>
                <a:latin typeface="Goudy Old Style" panose="02020502050305020303" pitchFamily="18" charset="0"/>
              </a:rPr>
              <a:t>el que menos recursos consuma,</a:t>
            </a:r>
          </a:p>
          <a:p>
            <a:pPr algn="ctr"/>
            <a:r>
              <a:rPr lang="es-MX" sz="2000" dirty="0">
                <a:solidFill>
                  <a:schemeClr val="tx1"/>
                </a:solidFill>
                <a:latin typeface="Goudy Old Style" panose="02020502050305020303" pitchFamily="18" charset="0"/>
              </a:rPr>
              <a:t>el menos tiempo de ejecución tenga,</a:t>
            </a:r>
          </a:p>
          <a:p>
            <a:pPr algn="ctr"/>
            <a:r>
              <a:rPr lang="es-MX" sz="2000" dirty="0">
                <a:solidFill>
                  <a:schemeClr val="tx1"/>
                </a:solidFill>
                <a:latin typeface="Goudy Old Style" panose="02020502050305020303" pitchFamily="18" charset="0"/>
              </a:rPr>
              <a:t> la mejor estructura y simplicidad la hora de entender el algoritmo.</a:t>
            </a:r>
            <a:endParaRPr lang="es-AR" sz="2000" dirty="0">
              <a:solidFill>
                <a:schemeClr val="tx1"/>
              </a:solidFill>
              <a:latin typeface="Goudy Old Style" panose="02020502050305020303" pitchFamily="18" charset="0"/>
            </a:endParaRPr>
          </a:p>
        </p:txBody>
      </p:sp>
      <p:pic>
        <p:nvPicPr>
          <p:cNvPr id="20" name="image1.jpeg">
            <a:extLst>
              <a:ext uri="{FF2B5EF4-FFF2-40B4-BE49-F238E27FC236}">
                <a16:creationId xmlns:a16="http://schemas.microsoft.com/office/drawing/2014/main" id="{1B0F9EC0-FEDE-4268-AAC3-C5D2BB3DDB3C}"/>
              </a:ext>
            </a:extLst>
          </p:cNvPr>
          <p:cNvPicPr/>
          <p:nvPr/>
        </p:nvPicPr>
        <p:blipFill>
          <a:blip r:embed="rId2" cstate="print"/>
          <a:stretch>
            <a:fillRect/>
          </a:stretch>
        </p:blipFill>
        <p:spPr>
          <a:xfrm>
            <a:off x="1205949" y="46947"/>
            <a:ext cx="739775" cy="800100"/>
          </a:xfrm>
          <a:prstGeom prst="rect">
            <a:avLst/>
          </a:prstGeom>
        </p:spPr>
      </p:pic>
    </p:spTree>
    <p:extLst>
      <p:ext uri="{BB962C8B-B14F-4D97-AF65-F5344CB8AC3E}">
        <p14:creationId xmlns:p14="http://schemas.microsoft.com/office/powerpoint/2010/main" val="412187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B48FB27E-DC2E-4722-9715-8346A215C34C}"/>
              </a:ext>
            </a:extLst>
          </p:cNvPr>
          <p:cNvSpPr/>
          <p:nvPr/>
        </p:nvSpPr>
        <p:spPr>
          <a:xfrm>
            <a:off x="1319176" y="2036085"/>
            <a:ext cx="9931920" cy="4604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En computación y matemáticas un algoritmo de orden es un algoritmo que pone elementos de una lista o un vector en una secuencia dada por una relaciones de orden, es decir, el resultado de salida ha de ser una permutación o reordenamiento de la entrada que satisfaga la relación de orden dada. Las relaciones de orden mas usadas son el orden numérico y el orden lexicográfico. Los ordenamientos eficientes son importantes para optimizar el uso de otros algoritmos (como los de búsqueda y fusión) que requieren listas ordenadas para una ejecución rápida. También es útil para poner datos en forma canónica y para generar resultados legibles.</a:t>
            </a:r>
          </a:p>
          <a:p>
            <a:pPr algn="ctr"/>
            <a:r>
              <a:rPr lang="es-MX" sz="2000" dirty="0">
                <a:solidFill>
                  <a:schemeClr val="tx1"/>
                </a:solidFill>
                <a:latin typeface="Goudy Old Style" panose="02020502050305020303" pitchFamily="18" charset="0"/>
              </a:rPr>
              <a:t>Los algoritmos de ordenamiento estable mantiene un relativo reorden total. Esto significa que un algoritmo es estable solo cuando hay dos registros R y S con la misma clave y con R apareciendo antes que S en la lista original,  </a:t>
            </a:r>
            <a:endParaRPr lang="es-AR" sz="2000" dirty="0">
              <a:solidFill>
                <a:schemeClr val="tx1"/>
              </a:solidFill>
              <a:latin typeface="Goudy Old Style" panose="02020502050305020303" pitchFamily="18" charset="0"/>
            </a:endParaRPr>
          </a:p>
        </p:txBody>
      </p:sp>
      <p:sp>
        <p:nvSpPr>
          <p:cNvPr id="11" name="Rectángulo 10">
            <a:extLst>
              <a:ext uri="{FF2B5EF4-FFF2-40B4-BE49-F238E27FC236}">
                <a16:creationId xmlns:a16="http://schemas.microsoft.com/office/drawing/2014/main" id="{DFDF59DF-FDFE-4301-A66F-423412E8E98B}"/>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endParaRPr lang="es-AR" dirty="0">
              <a:solidFill>
                <a:schemeClr val="tx1"/>
              </a:solidFill>
            </a:endParaRPr>
          </a:p>
        </p:txBody>
      </p:sp>
      <p:sp>
        <p:nvSpPr>
          <p:cNvPr id="2" name="Rectángulo 1">
            <a:extLst>
              <a:ext uri="{FF2B5EF4-FFF2-40B4-BE49-F238E27FC236}">
                <a16:creationId xmlns:a16="http://schemas.microsoft.com/office/drawing/2014/main" id="{79EAAAA4-52C3-4322-ACD5-6ED3C7DC5391}"/>
              </a:ext>
            </a:extLst>
          </p:cNvPr>
          <p:cNvSpPr/>
          <p:nvPr/>
        </p:nvSpPr>
        <p:spPr>
          <a:xfrm>
            <a:off x="1689064" y="1059933"/>
            <a:ext cx="9562032" cy="800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6000" dirty="0">
                <a:solidFill>
                  <a:schemeClr val="accent1"/>
                </a:solidFill>
                <a:latin typeface="Goudy Old Style" panose="02020502050305020303" pitchFamily="18" charset="0"/>
              </a:rPr>
              <a:t>Orden de un Algoritmo</a:t>
            </a:r>
          </a:p>
        </p:txBody>
      </p:sp>
    </p:spTree>
    <p:extLst>
      <p:ext uri="{BB962C8B-B14F-4D97-AF65-F5344CB8AC3E}">
        <p14:creationId xmlns:p14="http://schemas.microsoft.com/office/powerpoint/2010/main" val="150415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B66B5E5D-0A4D-47D7-A062-9573F5A08518}"/>
              </a:ext>
            </a:extLst>
          </p:cNvPr>
          <p:cNvSpPr/>
          <p:nvPr/>
        </p:nvSpPr>
        <p:spPr>
          <a:xfrm>
            <a:off x="90156" y="1284777"/>
            <a:ext cx="9924704" cy="1232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Los algoritmos de ordenamiento se pueden clasificar en las siguientes maneras:</a:t>
            </a:r>
            <a:endParaRPr lang="es-AR" sz="2000" dirty="0">
              <a:solidFill>
                <a:schemeClr val="tx1"/>
              </a:solidFill>
              <a:latin typeface="Goudy Old Style" panose="02020502050305020303" pitchFamily="18" charset="0"/>
            </a:endParaRPr>
          </a:p>
        </p:txBody>
      </p:sp>
      <p:sp>
        <p:nvSpPr>
          <p:cNvPr id="14" name="Rectángulo: esquinas redondeadas 13">
            <a:extLst>
              <a:ext uri="{FF2B5EF4-FFF2-40B4-BE49-F238E27FC236}">
                <a16:creationId xmlns:a16="http://schemas.microsoft.com/office/drawing/2014/main" id="{C884797D-49A4-42E8-BA70-16A006A1D440}"/>
              </a:ext>
            </a:extLst>
          </p:cNvPr>
          <p:cNvSpPr/>
          <p:nvPr/>
        </p:nvSpPr>
        <p:spPr>
          <a:xfrm>
            <a:off x="1070468" y="2158754"/>
            <a:ext cx="7406792" cy="631602"/>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dirty="0">
                <a:solidFill>
                  <a:schemeClr val="tx1"/>
                </a:solidFill>
                <a:latin typeface="Goudy Old Style" panose="02020502050305020303" pitchFamily="18" charset="0"/>
              </a:rPr>
              <a:t>La mas común es clasificar según el lugar donde se realice la ordenación.</a:t>
            </a:r>
            <a:endParaRPr lang="es-AR" sz="2000" dirty="0">
              <a:solidFill>
                <a:schemeClr val="tx1"/>
              </a:solidFill>
              <a:latin typeface="Goudy Old Style" panose="02020502050305020303" pitchFamily="18" charset="0"/>
            </a:endParaRPr>
          </a:p>
        </p:txBody>
      </p:sp>
      <p:sp>
        <p:nvSpPr>
          <p:cNvPr id="16" name="Rectángulo: esquinas redondeadas 15">
            <a:extLst>
              <a:ext uri="{FF2B5EF4-FFF2-40B4-BE49-F238E27FC236}">
                <a16:creationId xmlns:a16="http://schemas.microsoft.com/office/drawing/2014/main" id="{4B154192-05D2-42BB-9A95-63F9BFFD42BA}"/>
              </a:ext>
            </a:extLst>
          </p:cNvPr>
          <p:cNvSpPr/>
          <p:nvPr/>
        </p:nvSpPr>
        <p:spPr>
          <a:xfrm>
            <a:off x="1070466" y="2978142"/>
            <a:ext cx="7148961" cy="631602"/>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u="sng" dirty="0">
                <a:solidFill>
                  <a:schemeClr val="tx1"/>
                </a:solidFill>
                <a:latin typeface="Goudy Old Style" panose="02020502050305020303" pitchFamily="18" charset="0"/>
              </a:rPr>
              <a:t>Algoritmos de ordenamiento interno: </a:t>
            </a:r>
            <a:r>
              <a:rPr lang="es-MX" sz="2000" dirty="0">
                <a:solidFill>
                  <a:schemeClr val="tx1"/>
                </a:solidFill>
                <a:latin typeface="Goudy Old Style" panose="02020502050305020303" pitchFamily="18" charset="0"/>
              </a:rPr>
              <a:t>en la memoria del ordenador.</a:t>
            </a:r>
            <a:endParaRPr lang="es-AR" sz="2000" dirty="0">
              <a:solidFill>
                <a:schemeClr val="tx1"/>
              </a:solidFill>
              <a:latin typeface="Goudy Old Style" panose="02020502050305020303" pitchFamily="18" charset="0"/>
            </a:endParaRPr>
          </a:p>
        </p:txBody>
      </p:sp>
      <p:sp>
        <p:nvSpPr>
          <p:cNvPr id="26" name="Rectángulo 25">
            <a:extLst>
              <a:ext uri="{FF2B5EF4-FFF2-40B4-BE49-F238E27FC236}">
                <a16:creationId xmlns:a16="http://schemas.microsoft.com/office/drawing/2014/main" id="{E9244E8E-D0DF-4A16-ABB9-AD7E38104E4E}"/>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endParaRPr lang="es-AR" dirty="0">
              <a:solidFill>
                <a:schemeClr val="tx1"/>
              </a:solidFill>
            </a:endParaRPr>
          </a:p>
        </p:txBody>
      </p:sp>
      <p:sp>
        <p:nvSpPr>
          <p:cNvPr id="3" name="Rectángulo: esquinas redondeadas 2">
            <a:extLst>
              <a:ext uri="{FF2B5EF4-FFF2-40B4-BE49-F238E27FC236}">
                <a16:creationId xmlns:a16="http://schemas.microsoft.com/office/drawing/2014/main" id="{15F94BFB-1154-4F09-89E2-E62CF8B12930}"/>
              </a:ext>
            </a:extLst>
          </p:cNvPr>
          <p:cNvSpPr/>
          <p:nvPr/>
        </p:nvSpPr>
        <p:spPr>
          <a:xfrm>
            <a:off x="1133647" y="4480441"/>
            <a:ext cx="7148961" cy="631602"/>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dirty="0">
                <a:solidFill>
                  <a:schemeClr val="tx1"/>
                </a:solidFill>
                <a:latin typeface="Goudy Old Style" panose="02020502050305020303" pitchFamily="18" charset="0"/>
              </a:rPr>
              <a:t>Por el tiempo que tardan en realizar la ordenación, dadas entradas ya ordenadas o inversamente ordenadas.</a:t>
            </a:r>
            <a:endParaRPr lang="es-AR" sz="2000" dirty="0">
              <a:solidFill>
                <a:schemeClr val="tx1"/>
              </a:solidFill>
              <a:latin typeface="Goudy Old Style" panose="02020502050305020303" pitchFamily="18" charset="0"/>
            </a:endParaRPr>
          </a:p>
        </p:txBody>
      </p:sp>
      <p:sp>
        <p:nvSpPr>
          <p:cNvPr id="4" name="Rectángulo: esquinas redondeadas 3">
            <a:extLst>
              <a:ext uri="{FF2B5EF4-FFF2-40B4-BE49-F238E27FC236}">
                <a16:creationId xmlns:a16="http://schemas.microsoft.com/office/drawing/2014/main" id="{738AC71A-59A7-4944-92CB-78D12909E99B}"/>
              </a:ext>
            </a:extLst>
          </p:cNvPr>
          <p:cNvSpPr/>
          <p:nvPr/>
        </p:nvSpPr>
        <p:spPr>
          <a:xfrm>
            <a:off x="1133647" y="5271440"/>
            <a:ext cx="9600613" cy="688872"/>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u="sng" dirty="0">
                <a:solidFill>
                  <a:schemeClr val="tx1"/>
                </a:solidFill>
                <a:latin typeface="Goudy Old Style" panose="02020502050305020303" pitchFamily="18" charset="0"/>
              </a:rPr>
              <a:t>Algoritmos de ordenación natural: </a:t>
            </a:r>
            <a:r>
              <a:rPr lang="es-MX" sz="2000" dirty="0">
                <a:solidFill>
                  <a:schemeClr val="tx1"/>
                </a:solidFill>
                <a:latin typeface="Goudy Old Style" panose="02020502050305020303" pitchFamily="18" charset="0"/>
              </a:rPr>
              <a:t>tarda lo mínimo posible cuando la entrada esta ordenada.</a:t>
            </a:r>
            <a:endParaRPr lang="es-AR" sz="2000" dirty="0">
              <a:solidFill>
                <a:schemeClr val="tx1"/>
              </a:solidFill>
              <a:latin typeface="Goudy Old Style" panose="02020502050305020303" pitchFamily="18" charset="0"/>
            </a:endParaRPr>
          </a:p>
        </p:txBody>
      </p:sp>
      <p:sp>
        <p:nvSpPr>
          <p:cNvPr id="13" name="Rectángulo: esquinas redondeadas 12">
            <a:extLst>
              <a:ext uri="{FF2B5EF4-FFF2-40B4-BE49-F238E27FC236}">
                <a16:creationId xmlns:a16="http://schemas.microsoft.com/office/drawing/2014/main" id="{BFB7C142-22C2-4548-ACAB-94E161A60230}"/>
              </a:ext>
            </a:extLst>
          </p:cNvPr>
          <p:cNvSpPr/>
          <p:nvPr/>
        </p:nvSpPr>
        <p:spPr>
          <a:xfrm>
            <a:off x="1070467" y="3689442"/>
            <a:ext cx="7148961" cy="631602"/>
          </a:xfrm>
          <a:prstGeom prst="roundRect">
            <a:avLst>
              <a:gd name="adj" fmla="val 21045"/>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ctr">
              <a:buFont typeface="Arial" panose="020B0604020202020204" pitchFamily="34" charset="0"/>
              <a:buChar char="•"/>
            </a:pPr>
            <a:r>
              <a:rPr lang="es-MX" sz="2000" dirty="0">
                <a:solidFill>
                  <a:schemeClr val="tx1"/>
                </a:solidFill>
                <a:latin typeface="Goudy Old Style" panose="02020502050305020303" pitchFamily="18" charset="0"/>
              </a:rPr>
              <a:t>Algoritmos de ordenamiento externo: en un lugar externo como un disco duro.</a:t>
            </a:r>
            <a:endParaRPr lang="es-AR" sz="2000" dirty="0">
              <a:solidFill>
                <a:schemeClr val="tx1"/>
              </a:solidFill>
              <a:latin typeface="Goudy Old Style" panose="02020502050305020303" pitchFamily="18" charset="0"/>
            </a:endParaRPr>
          </a:p>
        </p:txBody>
      </p:sp>
    </p:spTree>
    <p:extLst>
      <p:ext uri="{BB962C8B-B14F-4D97-AF65-F5344CB8AC3E}">
        <p14:creationId xmlns:p14="http://schemas.microsoft.com/office/powerpoint/2010/main" val="41286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esquinas redondeadas 17">
            <a:extLst>
              <a:ext uri="{FF2B5EF4-FFF2-40B4-BE49-F238E27FC236}">
                <a16:creationId xmlns:a16="http://schemas.microsoft.com/office/drawing/2014/main" id="{447FB82B-6920-421E-A003-FACA2A01DC05}"/>
              </a:ext>
            </a:extLst>
          </p:cNvPr>
          <p:cNvSpPr/>
          <p:nvPr/>
        </p:nvSpPr>
        <p:spPr>
          <a:xfrm>
            <a:off x="1233625" y="1162991"/>
            <a:ext cx="8056149" cy="618948"/>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u="sng" dirty="0">
                <a:solidFill>
                  <a:schemeClr val="tx1"/>
                </a:solidFill>
                <a:latin typeface="Goudy Old Style" panose="02020502050305020303" pitchFamily="18" charset="0"/>
              </a:rPr>
              <a:t>Algoritmo de ordenación no natural: </a:t>
            </a:r>
            <a:r>
              <a:rPr lang="es-MX" sz="2000" dirty="0">
                <a:solidFill>
                  <a:schemeClr val="tx1"/>
                </a:solidFill>
                <a:latin typeface="Goudy Old Style" panose="02020502050305020303" pitchFamily="18" charset="0"/>
              </a:rPr>
              <a:t>tarda lo mínimo posible cuando la entrada esta inversamente ordenada.</a:t>
            </a:r>
            <a:endParaRPr lang="es-AR" sz="2000" dirty="0">
              <a:solidFill>
                <a:schemeClr val="tx1"/>
              </a:solidFill>
              <a:latin typeface="Goudy Old Style" panose="02020502050305020303" pitchFamily="18" charset="0"/>
            </a:endParaRPr>
          </a:p>
        </p:txBody>
      </p:sp>
      <p:sp>
        <p:nvSpPr>
          <p:cNvPr id="20" name="Rectángulo: esquinas redondeadas 19">
            <a:extLst>
              <a:ext uri="{FF2B5EF4-FFF2-40B4-BE49-F238E27FC236}">
                <a16:creationId xmlns:a16="http://schemas.microsoft.com/office/drawing/2014/main" id="{763ADC1B-44A2-45D9-BE77-E60486F65267}"/>
              </a:ext>
            </a:extLst>
          </p:cNvPr>
          <p:cNvSpPr/>
          <p:nvPr/>
        </p:nvSpPr>
        <p:spPr>
          <a:xfrm>
            <a:off x="1166191" y="2017517"/>
            <a:ext cx="8507895" cy="1772309"/>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u="sng" dirty="0">
                <a:solidFill>
                  <a:schemeClr val="tx1"/>
                </a:solidFill>
                <a:latin typeface="Goudy Old Style" panose="02020502050305020303" pitchFamily="18" charset="0"/>
              </a:rPr>
              <a:t>Por estabilidad: </a:t>
            </a:r>
            <a:r>
              <a:rPr lang="es-MX" sz="2000" dirty="0">
                <a:solidFill>
                  <a:schemeClr val="tx1"/>
                </a:solidFill>
                <a:latin typeface="Goudy Old Style" panose="02020502050305020303" pitchFamily="18" charset="0"/>
              </a:rPr>
              <a:t>un orden estable mantiene el orden relativo. Los algoritmos de ordenamiento que no son estable se pueden implementar para que si lo sean. Una manera de hacer esto es modificar artificialmente la clave de ordenamiento de modo que la posición original en la lista participe del ordenamiento en caso de coincidencia.</a:t>
            </a:r>
            <a:endParaRPr lang="es-AR" sz="2000" dirty="0">
              <a:solidFill>
                <a:schemeClr val="tx1"/>
              </a:solidFill>
              <a:latin typeface="Goudy Old Style" panose="02020502050305020303" pitchFamily="18" charset="0"/>
            </a:endParaRPr>
          </a:p>
        </p:txBody>
      </p:sp>
      <p:sp>
        <p:nvSpPr>
          <p:cNvPr id="22" name="Rectángulo 21">
            <a:extLst>
              <a:ext uri="{FF2B5EF4-FFF2-40B4-BE49-F238E27FC236}">
                <a16:creationId xmlns:a16="http://schemas.microsoft.com/office/drawing/2014/main" id="{3BD6C542-40AA-4BB2-ABB6-EB8CDC162F92}"/>
              </a:ext>
            </a:extLst>
          </p:cNvPr>
          <p:cNvSpPr/>
          <p:nvPr/>
        </p:nvSpPr>
        <p:spPr>
          <a:xfrm>
            <a:off x="11251096" y="6228522"/>
            <a:ext cx="742122" cy="43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endParaRPr lang="es-AR" dirty="0">
              <a:solidFill>
                <a:schemeClr val="tx1"/>
              </a:solidFill>
            </a:endParaRPr>
          </a:p>
        </p:txBody>
      </p:sp>
      <p:sp>
        <p:nvSpPr>
          <p:cNvPr id="2" name="Rectángulo: esquinas redondeadas 1">
            <a:extLst>
              <a:ext uri="{FF2B5EF4-FFF2-40B4-BE49-F238E27FC236}">
                <a16:creationId xmlns:a16="http://schemas.microsoft.com/office/drawing/2014/main" id="{6217171A-5597-48B8-AC4E-A99CB71AC6DA}"/>
              </a:ext>
            </a:extLst>
          </p:cNvPr>
          <p:cNvSpPr/>
          <p:nvPr/>
        </p:nvSpPr>
        <p:spPr>
          <a:xfrm>
            <a:off x="1233624" y="4211043"/>
            <a:ext cx="6956218" cy="4638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latin typeface="Goudy Old Style" panose="02020502050305020303" pitchFamily="18" charset="0"/>
              </a:rPr>
              <a:t>Una de la siguiente característica que se distingue un Algoritmo es:</a:t>
            </a:r>
            <a:endParaRPr lang="es-AR" sz="2000" dirty="0">
              <a:solidFill>
                <a:schemeClr val="tx1"/>
              </a:solidFill>
              <a:latin typeface="Goudy Old Style" panose="02020502050305020303" pitchFamily="18" charset="0"/>
            </a:endParaRPr>
          </a:p>
        </p:txBody>
      </p:sp>
      <p:sp>
        <p:nvSpPr>
          <p:cNvPr id="4" name="Rectángulo: esquinas redondeadas 3">
            <a:extLst>
              <a:ext uri="{FF2B5EF4-FFF2-40B4-BE49-F238E27FC236}">
                <a16:creationId xmlns:a16="http://schemas.microsoft.com/office/drawing/2014/main" id="{B5878A15-1CF3-4C62-B76E-FCE75210A774}"/>
              </a:ext>
            </a:extLst>
          </p:cNvPr>
          <p:cNvSpPr/>
          <p:nvPr/>
        </p:nvSpPr>
        <p:spPr>
          <a:xfrm>
            <a:off x="1233624" y="4674869"/>
            <a:ext cx="8056149" cy="1772314"/>
          </a:xfrm>
          <a:prstGeom prst="roundRect">
            <a:avLst/>
          </a:prstGeom>
          <a:solidFill>
            <a:srgbClr val="7030A0"/>
          </a:solidFill>
          <a:ln w="28575">
            <a:noFill/>
            <a:prstDash val="dash"/>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MX" sz="2000" u="sng" dirty="0">
                <a:solidFill>
                  <a:schemeClr val="tx1"/>
                </a:solidFill>
                <a:latin typeface="Goudy Old Style" panose="02020502050305020303" pitchFamily="18" charset="0"/>
              </a:rPr>
              <a:t>Complejidad computacional:</a:t>
            </a:r>
            <a:r>
              <a:rPr lang="es-MX" sz="2000" dirty="0">
                <a:solidFill>
                  <a:schemeClr val="tx1"/>
                </a:solidFill>
                <a:latin typeface="Goudy Old Style" panose="02020502050305020303" pitchFamily="18" charset="0"/>
              </a:rPr>
              <a:t> clasifica los problemas que puede, o no pueden ser resueltos con una cantidad determinada de recursos. A su vez, la imposición de restricciones sobre estos recursos es lo que la distingue de la teoría de la computabilidad, la cual se preocupa por que tipo de problema pueden ser resueltos de manera algorítmica.</a:t>
            </a:r>
            <a:endParaRPr lang="es-AR" sz="2000" u="sng" dirty="0">
              <a:solidFill>
                <a:schemeClr val="tx1"/>
              </a:solidFill>
              <a:latin typeface="Goudy Old Style" panose="02020502050305020303" pitchFamily="18" charset="0"/>
            </a:endParaRPr>
          </a:p>
        </p:txBody>
      </p:sp>
    </p:spTree>
    <p:extLst>
      <p:ext uri="{BB962C8B-B14F-4D97-AF65-F5344CB8AC3E}">
        <p14:creationId xmlns:p14="http://schemas.microsoft.com/office/powerpoint/2010/main" val="3314700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1472</TotalTime>
  <Words>2833</Words>
  <Application>Microsoft Office PowerPoint</Application>
  <PresentationFormat>Panorámica</PresentationFormat>
  <Paragraphs>278</Paragraphs>
  <Slides>37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37</vt:i4>
      </vt:variant>
    </vt:vector>
  </HeadingPairs>
  <TitlesOfParts>
    <vt:vector size="47" baseType="lpstr">
      <vt:lpstr>Arial</vt:lpstr>
      <vt:lpstr>Calibri</vt:lpstr>
      <vt:lpstr>Century Gothic</vt:lpstr>
      <vt:lpstr>Consolas</vt:lpstr>
      <vt:lpstr>Forte</vt:lpstr>
      <vt:lpstr>Goudy Old Style</vt:lpstr>
      <vt:lpstr>Times New Roman</vt:lpstr>
      <vt:lpstr>Wingdings</vt:lpstr>
      <vt:lpstr>Wingdings 3</vt:lpstr>
      <vt:lpstr>Ion</vt:lpstr>
      <vt:lpstr>Presentación de PowerPoint</vt:lpstr>
      <vt:lpstr>Presentación de PowerPoint</vt:lpstr>
      <vt:lpstr>Índice</vt:lpstr>
      <vt:lpstr>Introducción </vt:lpstr>
      <vt:lpstr>Análisis Algorítmico</vt:lpstr>
      <vt:lpstr>Presentación de PowerPoint</vt:lpstr>
      <vt:lpstr>Presentación de PowerPoint</vt:lpstr>
      <vt:lpstr>Presentación de PowerPoint</vt:lpstr>
      <vt:lpstr>Presentación de PowerPoint</vt:lpstr>
      <vt:lpstr>Presentación de PowerPoint</vt:lpstr>
      <vt:lpstr>Intercambio o Burbuja Mejorada</vt:lpstr>
      <vt:lpstr>Presentación de PowerPoint</vt:lpstr>
      <vt:lpstr>Inserción o Método de la Bajara</vt:lpstr>
      <vt:lpstr>Algoritmo de ordenamiento de burbuja</vt:lpstr>
      <vt:lpstr>Presentación de PowerPoint</vt:lpstr>
      <vt:lpstr>Selección o Método Sencillo</vt:lpstr>
      <vt:lpstr>Presentación de PowerPoint</vt:lpstr>
      <vt:lpstr>Presentación de PowerPoint</vt:lpstr>
      <vt:lpstr>Presentación de PowerPoint</vt:lpstr>
      <vt:lpstr>Rápido o QuickSort</vt:lpstr>
      <vt:lpstr>Presentación de PowerPoint</vt:lpstr>
      <vt:lpstr>Presentación de PowerPoint</vt:lpstr>
      <vt:lpstr>Presentación de PowerPoint</vt:lpstr>
      <vt:lpstr>Presentación de PowerPoint</vt:lpstr>
      <vt:lpstr>Por Mezcla o MergeSort</vt:lpstr>
      <vt:lpstr>Presentación de PowerPoint</vt:lpstr>
      <vt:lpstr>Presentación de PowerPoint</vt:lpstr>
      <vt:lpstr>Presentación de PowerPoint</vt:lpstr>
      <vt:lpstr>Presentación de PowerPoint</vt:lpstr>
      <vt:lpstr>Diferencia entre los diferentes métodos</vt:lpstr>
      <vt:lpstr>Presentación de PowerPoint</vt:lpstr>
      <vt:lpstr>Presentación de PowerPoint</vt:lpstr>
      <vt:lpstr>Presentación de PowerPoint</vt:lpstr>
      <vt:lpstr>Conclusión </vt:lpstr>
      <vt:lpstr>Fuentes </vt:lpstr>
      <vt:lpstr>Presentación de PowerPoint</vt:lpstr>
      <vt:lpstr>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Mara Jurado</dc:creator>
  <cp:lastModifiedBy>Sofia Azucena Delgado Pellasio</cp:lastModifiedBy>
  <cp:revision>81</cp:revision>
  <dcterms:created xsi:type="dcterms:W3CDTF">2020-08-13T20:28:37Z</dcterms:created>
  <dcterms:modified xsi:type="dcterms:W3CDTF">2021-08-01T21:06:25Z</dcterms:modified>
</cp:coreProperties>
</file>