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9" autoAdjust="0"/>
    <p:restoredTop sz="94660"/>
  </p:normalViewPr>
  <p:slideViewPr>
    <p:cSldViewPr snapToGrid="0">
      <p:cViewPr varScale="1">
        <p:scale>
          <a:sx n="84" d="100"/>
          <a:sy n="84" d="100"/>
        </p:scale>
        <p:origin x="44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44CBB27-68F0-40D7-A83C-6606328190C5}" type="datetimeFigureOut">
              <a:rPr lang="ru-RU" smtClean="0"/>
              <a:t>13.02.2023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283E24-87CB-4A26-BF27-84A33FC42F15}" type="slidenum">
              <a:rPr lang="ru-RU" smtClean="0"/>
              <a:t>‹#›</a:t>
            </a:fld>
            <a:endParaRPr lang="ru-RU"/>
          </a:p>
        </p:txBody>
      </p:sp>
    </p:spTree>
    <p:extLst>
      <p:ext uri="{BB962C8B-B14F-4D97-AF65-F5344CB8AC3E}">
        <p14:creationId xmlns:p14="http://schemas.microsoft.com/office/powerpoint/2010/main" val="164587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44CBB27-68F0-40D7-A83C-6606328190C5}" type="datetimeFigureOut">
              <a:rPr lang="ru-RU" smtClean="0"/>
              <a:t>13.02.2023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283E24-87CB-4A26-BF27-84A33FC42F15}" type="slidenum">
              <a:rPr lang="ru-RU" smtClean="0"/>
              <a:t>‹#›</a:t>
            </a:fld>
            <a:endParaRPr lang="ru-RU"/>
          </a:p>
        </p:txBody>
      </p:sp>
    </p:spTree>
    <p:extLst>
      <p:ext uri="{BB962C8B-B14F-4D97-AF65-F5344CB8AC3E}">
        <p14:creationId xmlns:p14="http://schemas.microsoft.com/office/powerpoint/2010/main" val="1957583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44CBB27-68F0-40D7-A83C-6606328190C5}" type="datetimeFigureOut">
              <a:rPr lang="ru-RU" smtClean="0"/>
              <a:t>13.02.2023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283E24-87CB-4A26-BF27-84A33FC42F15}" type="slidenum">
              <a:rPr lang="ru-RU" smtClean="0"/>
              <a:t>‹#›</a:t>
            </a:fld>
            <a:endParaRPr lang="ru-RU"/>
          </a:p>
        </p:txBody>
      </p:sp>
    </p:spTree>
    <p:extLst>
      <p:ext uri="{BB962C8B-B14F-4D97-AF65-F5344CB8AC3E}">
        <p14:creationId xmlns:p14="http://schemas.microsoft.com/office/powerpoint/2010/main" val="313107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44CBB27-68F0-40D7-A83C-6606328190C5}" type="datetimeFigureOut">
              <a:rPr lang="ru-RU" smtClean="0"/>
              <a:t>13.02.2023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283E24-87CB-4A26-BF27-84A33FC42F15}" type="slidenum">
              <a:rPr lang="ru-RU" smtClean="0"/>
              <a:t>‹#›</a:t>
            </a:fld>
            <a:endParaRPr lang="ru-RU"/>
          </a:p>
        </p:txBody>
      </p:sp>
    </p:spTree>
    <p:extLst>
      <p:ext uri="{BB962C8B-B14F-4D97-AF65-F5344CB8AC3E}">
        <p14:creationId xmlns:p14="http://schemas.microsoft.com/office/powerpoint/2010/main" val="288920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44CBB27-68F0-40D7-A83C-6606328190C5}" type="datetimeFigureOut">
              <a:rPr lang="ru-RU" smtClean="0"/>
              <a:t>13.02.2023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283E24-87CB-4A26-BF27-84A33FC42F15}" type="slidenum">
              <a:rPr lang="ru-RU" smtClean="0"/>
              <a:t>‹#›</a:t>
            </a:fld>
            <a:endParaRPr lang="ru-RU"/>
          </a:p>
        </p:txBody>
      </p:sp>
    </p:spTree>
    <p:extLst>
      <p:ext uri="{BB962C8B-B14F-4D97-AF65-F5344CB8AC3E}">
        <p14:creationId xmlns:p14="http://schemas.microsoft.com/office/powerpoint/2010/main" val="25880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44CBB27-68F0-40D7-A83C-6606328190C5}" type="datetimeFigureOut">
              <a:rPr lang="ru-RU" smtClean="0"/>
              <a:t>13.02.2023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F283E24-87CB-4A26-BF27-84A33FC42F15}" type="slidenum">
              <a:rPr lang="ru-RU" smtClean="0"/>
              <a:t>‹#›</a:t>
            </a:fld>
            <a:endParaRPr lang="ru-RU"/>
          </a:p>
        </p:txBody>
      </p:sp>
    </p:spTree>
    <p:extLst>
      <p:ext uri="{BB962C8B-B14F-4D97-AF65-F5344CB8AC3E}">
        <p14:creationId xmlns:p14="http://schemas.microsoft.com/office/powerpoint/2010/main" val="343486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44CBB27-68F0-40D7-A83C-6606328190C5}" type="datetimeFigureOut">
              <a:rPr lang="ru-RU" smtClean="0"/>
              <a:t>13.02.2023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F283E24-87CB-4A26-BF27-84A33FC42F15}" type="slidenum">
              <a:rPr lang="ru-RU" smtClean="0"/>
              <a:t>‹#›</a:t>
            </a:fld>
            <a:endParaRPr lang="ru-RU"/>
          </a:p>
        </p:txBody>
      </p:sp>
    </p:spTree>
    <p:extLst>
      <p:ext uri="{BB962C8B-B14F-4D97-AF65-F5344CB8AC3E}">
        <p14:creationId xmlns:p14="http://schemas.microsoft.com/office/powerpoint/2010/main" val="4458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44CBB27-68F0-40D7-A83C-6606328190C5}" type="datetimeFigureOut">
              <a:rPr lang="ru-RU" smtClean="0"/>
              <a:t>13.02.2023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F283E24-87CB-4A26-BF27-84A33FC42F15}" type="slidenum">
              <a:rPr lang="ru-RU" smtClean="0"/>
              <a:t>‹#›</a:t>
            </a:fld>
            <a:endParaRPr lang="ru-RU"/>
          </a:p>
        </p:txBody>
      </p:sp>
    </p:spTree>
    <p:extLst>
      <p:ext uri="{BB962C8B-B14F-4D97-AF65-F5344CB8AC3E}">
        <p14:creationId xmlns:p14="http://schemas.microsoft.com/office/powerpoint/2010/main" val="201640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44CBB27-68F0-40D7-A83C-6606328190C5}" type="datetimeFigureOut">
              <a:rPr lang="ru-RU" smtClean="0"/>
              <a:t>13.02.2023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F283E24-87CB-4A26-BF27-84A33FC42F15}" type="slidenum">
              <a:rPr lang="ru-RU" smtClean="0"/>
              <a:t>‹#›</a:t>
            </a:fld>
            <a:endParaRPr lang="ru-RU"/>
          </a:p>
        </p:txBody>
      </p:sp>
    </p:spTree>
    <p:extLst>
      <p:ext uri="{BB962C8B-B14F-4D97-AF65-F5344CB8AC3E}">
        <p14:creationId xmlns:p14="http://schemas.microsoft.com/office/powerpoint/2010/main" val="209657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44CBB27-68F0-40D7-A83C-6606328190C5}" type="datetimeFigureOut">
              <a:rPr lang="ru-RU" smtClean="0"/>
              <a:t>13.02.2023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F283E24-87CB-4A26-BF27-84A33FC42F15}" type="slidenum">
              <a:rPr lang="ru-RU" smtClean="0"/>
              <a:t>‹#›</a:t>
            </a:fld>
            <a:endParaRPr lang="ru-RU"/>
          </a:p>
        </p:txBody>
      </p:sp>
    </p:spTree>
    <p:extLst>
      <p:ext uri="{BB962C8B-B14F-4D97-AF65-F5344CB8AC3E}">
        <p14:creationId xmlns:p14="http://schemas.microsoft.com/office/powerpoint/2010/main" val="238843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44CBB27-68F0-40D7-A83C-6606328190C5}" type="datetimeFigureOut">
              <a:rPr lang="ru-RU" smtClean="0"/>
              <a:t>13.02.2023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F283E24-87CB-4A26-BF27-84A33FC42F15}" type="slidenum">
              <a:rPr lang="ru-RU" smtClean="0"/>
              <a:t>‹#›</a:t>
            </a:fld>
            <a:endParaRPr lang="ru-RU"/>
          </a:p>
        </p:txBody>
      </p:sp>
    </p:spTree>
    <p:extLst>
      <p:ext uri="{BB962C8B-B14F-4D97-AF65-F5344CB8AC3E}">
        <p14:creationId xmlns:p14="http://schemas.microsoft.com/office/powerpoint/2010/main" val="2636728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CBB27-68F0-40D7-A83C-6606328190C5}" type="datetimeFigureOut">
              <a:rPr lang="ru-RU" smtClean="0"/>
              <a:t>13.02.2023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83E24-87CB-4A26-BF27-84A33FC42F15}" type="slidenum">
              <a:rPr lang="ru-RU" smtClean="0"/>
              <a:t>‹#›</a:t>
            </a:fld>
            <a:endParaRPr lang="ru-RU"/>
          </a:p>
        </p:txBody>
      </p:sp>
    </p:spTree>
    <p:extLst>
      <p:ext uri="{BB962C8B-B14F-4D97-AF65-F5344CB8AC3E}">
        <p14:creationId xmlns:p14="http://schemas.microsoft.com/office/powerpoint/2010/main" val="3474691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1170432" y="2967335"/>
            <a:ext cx="6399572" cy="923330"/>
          </a:xfrm>
          <a:prstGeom prst="rect">
            <a:avLst/>
          </a:prstGeom>
          <a:noFill/>
        </p:spPr>
        <p:txBody>
          <a:bodyPr wrap="none" rtlCol="0">
            <a:spAutoFit/>
          </a:bodyPr>
          <a:lstStyle/>
          <a:p>
            <a:r>
              <a:rPr lang="ru-RU" sz="5400" dirty="0" smtClean="0">
                <a:solidFill>
                  <a:schemeClr val="bg1"/>
                </a:solidFill>
              </a:rPr>
              <a:t>Машинное обучение</a:t>
            </a:r>
            <a:endParaRPr lang="ru-RU" sz="5400" dirty="0">
              <a:solidFill>
                <a:schemeClr val="bg1"/>
              </a:solidFill>
            </a:endParaRPr>
          </a:p>
        </p:txBody>
      </p:sp>
    </p:spTree>
    <p:extLst>
      <p:ext uri="{BB962C8B-B14F-4D97-AF65-F5344CB8AC3E}">
        <p14:creationId xmlns:p14="http://schemas.microsoft.com/office/powerpoint/2010/main" val="2208390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sp>
        <p:nvSpPr>
          <p:cNvPr id="3" name="Прямоугольник 2"/>
          <p:cNvSpPr/>
          <p:nvPr/>
        </p:nvSpPr>
        <p:spPr>
          <a:xfrm>
            <a:off x="-3047" y="129552"/>
            <a:ext cx="8845295" cy="6001643"/>
          </a:xfrm>
          <a:prstGeom prst="rect">
            <a:avLst/>
          </a:prstGeom>
        </p:spPr>
        <p:txBody>
          <a:bodyPr wrap="square">
            <a:spAutoFit/>
          </a:bodyPr>
          <a:lstStyle/>
          <a:p>
            <a:r>
              <a:rPr lang="ru-RU" sz="2400" dirty="0" smtClean="0"/>
              <a:t>Линейная Регрессия чем-то напоминает логистическую регрессию, но используется, когда целевая переменная – непрерывная, а это значит, что она может принимать практически любое числовое значение. На самом деле, любая модель с непрерывной целевой переменной может быть классифицирована как «регрессия». Примером непрерывной переменной может служить цена продажи дома. </a:t>
            </a:r>
          </a:p>
          <a:p>
            <a:r>
              <a:rPr lang="ru-RU" sz="2400" dirty="0" smtClean="0"/>
              <a:t>Линейная регрессия хорошо интерпретируется. Уравнение модели содержит коэффициенты для каждой переменной, и эти коэффициенты показывают, насколько сильно меняется целевая переменная при малейшем изменении независимой переменной (х-переменной). Если показывать это на примере цен на продажу дома, это означает, что вы могли бы посмотреть на уравнение регрессии и сказать что-то типа «о, это говорит мне о том, что за каждый дополнительный 1м2 от размера дома (х-переменная), цена продажи (целевая переменная) увеличивается на $25.»</a:t>
            </a:r>
            <a:endParaRPr lang="ru-RU" sz="2400" dirty="0"/>
          </a:p>
        </p:txBody>
      </p:sp>
    </p:spTree>
    <p:extLst>
      <p:ext uri="{BB962C8B-B14F-4D97-AF65-F5344CB8AC3E}">
        <p14:creationId xmlns:p14="http://schemas.microsoft.com/office/powerpoint/2010/main" val="144398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33486"/>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sp>
        <p:nvSpPr>
          <p:cNvPr id="3" name="Прямоугольник 2"/>
          <p:cNvSpPr/>
          <p:nvPr/>
        </p:nvSpPr>
        <p:spPr>
          <a:xfrm>
            <a:off x="-3047" y="33486"/>
            <a:ext cx="8958072" cy="3785652"/>
          </a:xfrm>
          <a:prstGeom prst="rect">
            <a:avLst/>
          </a:prstGeom>
        </p:spPr>
        <p:txBody>
          <a:bodyPr wrap="square">
            <a:spAutoFit/>
          </a:bodyPr>
          <a:lstStyle/>
          <a:p>
            <a:r>
              <a:rPr lang="ru-RU" sz="2400" b="1" dirty="0" smtClean="0"/>
              <a:t>K Ближайших Соседей (KNN) </a:t>
            </a:r>
          </a:p>
          <a:p>
            <a:r>
              <a:rPr lang="ru-RU" sz="2400" dirty="0" smtClean="0"/>
              <a:t>Эта модель может быть использована для классификации или для регрессии. Название - «К Ближайших Соседей» не должно сбить вас с толку. Для начала модель выводит все данные на график. Часть «К» в названии относится к числу ближайших соседних точек данных, на которые модель смотрит, чтобы определить каким должно быть прогнозное значение (см. иллюстрацию ниже). Вы, как будущий </a:t>
            </a:r>
            <a:r>
              <a:rPr lang="ru-RU" sz="2400" dirty="0" err="1" smtClean="0"/>
              <a:t>data</a:t>
            </a:r>
            <a:r>
              <a:rPr lang="ru-RU" sz="2400" dirty="0" smtClean="0"/>
              <a:t> </a:t>
            </a:r>
            <a:r>
              <a:rPr lang="ru-RU" sz="2400" dirty="0" err="1" smtClean="0"/>
              <a:t>science</a:t>
            </a:r>
            <a:r>
              <a:rPr lang="ru-RU" sz="2400" dirty="0" smtClean="0"/>
              <a:t> специалист, выбираете значение K и можете поиграть с ним, чтобы увидеть, какое из значений дает лучшие прогнозы.</a:t>
            </a:r>
            <a:endParaRPr lang="ru-RU" sz="2400" dirty="0"/>
          </a:p>
        </p:txBody>
      </p:sp>
    </p:spTree>
    <p:extLst>
      <p:ext uri="{BB962C8B-B14F-4D97-AF65-F5344CB8AC3E}">
        <p14:creationId xmlns:p14="http://schemas.microsoft.com/office/powerpoint/2010/main" val="147973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33486"/>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pic>
        <p:nvPicPr>
          <p:cNvPr id="6" name="Рисунок 5"/>
          <p:cNvPicPr>
            <a:picLocks noChangeAspect="1"/>
          </p:cNvPicPr>
          <p:nvPr/>
        </p:nvPicPr>
        <p:blipFill>
          <a:blip r:embed="rId3"/>
          <a:stretch>
            <a:fillRect/>
          </a:stretch>
        </p:blipFill>
        <p:spPr>
          <a:xfrm>
            <a:off x="612648" y="0"/>
            <a:ext cx="7089648" cy="6726304"/>
          </a:xfrm>
          <a:prstGeom prst="rect">
            <a:avLst/>
          </a:prstGeom>
        </p:spPr>
      </p:pic>
    </p:spTree>
    <p:extLst>
      <p:ext uri="{BB962C8B-B14F-4D97-AF65-F5344CB8AC3E}">
        <p14:creationId xmlns:p14="http://schemas.microsoft.com/office/powerpoint/2010/main" val="73558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sp>
        <p:nvSpPr>
          <p:cNvPr id="3" name="Прямоугольник 2"/>
          <p:cNvSpPr/>
          <p:nvPr/>
        </p:nvSpPr>
        <p:spPr>
          <a:xfrm>
            <a:off x="185928" y="85404"/>
            <a:ext cx="8958072" cy="3785652"/>
          </a:xfrm>
          <a:prstGeom prst="rect">
            <a:avLst/>
          </a:prstGeom>
        </p:spPr>
        <p:txBody>
          <a:bodyPr wrap="square">
            <a:spAutoFit/>
          </a:bodyPr>
          <a:lstStyle/>
          <a:p>
            <a:r>
              <a:rPr lang="ru-RU" sz="2400" dirty="0" smtClean="0"/>
              <a:t>Все точки данных, находящиеся в круге K=__, получают “голос " относительно того, каким должно быть значение целевой переменной для этой новой точки данных. Значение, которое получает большинство голосов – это значение, которое KNN прогнозирует для новой точки данных. В иллюстрации выше, 2 ближайших соседей – </a:t>
            </a:r>
            <a:r>
              <a:rPr lang="ru-RU" sz="2400" dirty="0" err="1" smtClean="0"/>
              <a:t>class</a:t>
            </a:r>
            <a:r>
              <a:rPr lang="ru-RU" sz="2400" dirty="0" smtClean="0"/>
              <a:t> 1, в то время как 1 соседей – </a:t>
            </a:r>
            <a:r>
              <a:rPr lang="ru-RU" sz="2400" dirty="0" err="1" smtClean="0"/>
              <a:t>class</a:t>
            </a:r>
            <a:r>
              <a:rPr lang="ru-RU" sz="2400" dirty="0" smtClean="0"/>
              <a:t> 2. Таким образом, модель бы спрогнозировала </a:t>
            </a:r>
            <a:r>
              <a:rPr lang="ru-RU" sz="2400" dirty="0" err="1" smtClean="0"/>
              <a:t>class</a:t>
            </a:r>
            <a:r>
              <a:rPr lang="ru-RU" sz="2400" dirty="0" smtClean="0"/>
              <a:t> 1 для этой точки данных. Если модель предсказывает числовое значение, а не категорию, то все «голоса» - числовые значения, которые усредняются, чтобы получить прогноз. </a:t>
            </a:r>
            <a:endParaRPr lang="ru-RU" sz="2400" dirty="0"/>
          </a:p>
        </p:txBody>
      </p:sp>
    </p:spTree>
    <p:extLst>
      <p:ext uri="{BB962C8B-B14F-4D97-AF65-F5344CB8AC3E}">
        <p14:creationId xmlns:p14="http://schemas.microsoft.com/office/powerpoint/2010/main" val="630501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pic>
        <p:nvPicPr>
          <p:cNvPr id="6" name="Рисунок 5"/>
          <p:cNvPicPr>
            <a:picLocks noChangeAspect="1"/>
          </p:cNvPicPr>
          <p:nvPr/>
        </p:nvPicPr>
        <p:blipFill>
          <a:blip r:embed="rId3"/>
          <a:stretch>
            <a:fillRect/>
          </a:stretch>
        </p:blipFill>
        <p:spPr>
          <a:xfrm>
            <a:off x="1096313" y="0"/>
            <a:ext cx="6668848" cy="6568059"/>
          </a:xfrm>
          <a:prstGeom prst="rect">
            <a:avLst/>
          </a:prstGeom>
        </p:spPr>
      </p:pic>
    </p:spTree>
    <p:extLst>
      <p:ext uri="{BB962C8B-B14F-4D97-AF65-F5344CB8AC3E}">
        <p14:creationId xmlns:p14="http://schemas.microsoft.com/office/powerpoint/2010/main" val="389196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sp>
        <p:nvSpPr>
          <p:cNvPr id="3" name="Прямоугольник 2"/>
          <p:cNvSpPr/>
          <p:nvPr/>
        </p:nvSpPr>
        <p:spPr>
          <a:xfrm>
            <a:off x="91440" y="78939"/>
            <a:ext cx="8906256" cy="3046988"/>
          </a:xfrm>
          <a:prstGeom prst="rect">
            <a:avLst/>
          </a:prstGeom>
        </p:spPr>
        <p:txBody>
          <a:bodyPr wrap="square">
            <a:spAutoFit/>
          </a:bodyPr>
          <a:lstStyle/>
          <a:p>
            <a:r>
              <a:rPr lang="ru-RU" sz="2400" dirty="0" smtClean="0"/>
              <a:t>Способ работы также заключается в том, что машина стремится найти границу с наибольшим пределом. Предел определяется расстоянием между границей и ближайшими точками каждого класса (см. иллюстрацию). Новые точки данных затем строятся и помещаются в определенный класс, в зависимости от того, на какую сторону границы они попадают. </a:t>
            </a:r>
          </a:p>
          <a:p>
            <a:r>
              <a:rPr lang="ru-RU" sz="2400" dirty="0" smtClean="0"/>
              <a:t>Я объясняю эту модель на примере классификации, но вы также можете ее использовать для регрессии!</a:t>
            </a:r>
            <a:endParaRPr lang="ru-RU" sz="2400" dirty="0"/>
          </a:p>
        </p:txBody>
      </p:sp>
    </p:spTree>
    <p:extLst>
      <p:ext uri="{BB962C8B-B14F-4D97-AF65-F5344CB8AC3E}">
        <p14:creationId xmlns:p14="http://schemas.microsoft.com/office/powerpoint/2010/main" val="4002163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sp>
        <p:nvSpPr>
          <p:cNvPr id="3" name="Прямоугольник 2"/>
          <p:cNvSpPr/>
          <p:nvPr/>
        </p:nvSpPr>
        <p:spPr>
          <a:xfrm>
            <a:off x="91440" y="78939"/>
            <a:ext cx="8906256" cy="4524315"/>
          </a:xfrm>
          <a:prstGeom prst="rect">
            <a:avLst/>
          </a:prstGeom>
        </p:spPr>
        <p:txBody>
          <a:bodyPr wrap="square">
            <a:spAutoFit/>
          </a:bodyPr>
          <a:lstStyle/>
          <a:p>
            <a:r>
              <a:rPr lang="ru-RU" sz="2400" b="1" dirty="0" smtClean="0"/>
              <a:t>Дерево решений</a:t>
            </a:r>
          </a:p>
          <a:p>
            <a:r>
              <a:rPr lang="ru-RU" sz="2400" dirty="0" smtClean="0"/>
              <a:t>Структура дерева представляет собой «листья» и «ветки». На рёбрах («ветках») дерева решения записаны признаки, от которых зависит целевая функция, в «листьях» записаны значения целевой функции, а в остальных узлах — признаки, по которым различаются случаи. Чтобы классифицировать новый случай, надо спуститься по дереву до листа и выдать соответствующее значение. </a:t>
            </a:r>
          </a:p>
          <a:p>
            <a:r>
              <a:rPr lang="ru-RU" sz="2400" dirty="0" smtClean="0"/>
              <a:t>Каждый лист представляет собой значение целевой переменной, изменённой в ходе движения от корня по рёбрам дерева до листа. Каждый внутренний узел сопоставляется с одной из входных переменных. </a:t>
            </a:r>
            <a:endParaRPr lang="ru-RU" sz="2400" dirty="0"/>
          </a:p>
        </p:txBody>
      </p:sp>
    </p:spTree>
    <p:extLst>
      <p:ext uri="{BB962C8B-B14F-4D97-AF65-F5344CB8AC3E}">
        <p14:creationId xmlns:p14="http://schemas.microsoft.com/office/powerpoint/2010/main" val="334710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442" y="98043"/>
            <a:ext cx="6519673" cy="6156762"/>
          </a:xfrm>
          <a:prstGeom prst="rect">
            <a:avLst/>
          </a:prstGeom>
        </p:spPr>
      </p:pic>
    </p:spTree>
    <p:extLst>
      <p:ext uri="{BB962C8B-B14F-4D97-AF65-F5344CB8AC3E}">
        <p14:creationId xmlns:p14="http://schemas.microsoft.com/office/powerpoint/2010/main" val="105725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sp>
        <p:nvSpPr>
          <p:cNvPr id="3" name="Прямоугольник 2"/>
          <p:cNvSpPr/>
          <p:nvPr/>
        </p:nvSpPr>
        <p:spPr>
          <a:xfrm>
            <a:off x="91440" y="78939"/>
            <a:ext cx="8906256" cy="4524315"/>
          </a:xfrm>
          <a:prstGeom prst="rect">
            <a:avLst/>
          </a:prstGeom>
        </p:spPr>
        <p:txBody>
          <a:bodyPr wrap="square">
            <a:spAutoFit/>
          </a:bodyPr>
          <a:lstStyle/>
          <a:p>
            <a:r>
              <a:rPr lang="ru-RU" sz="2400" b="1" dirty="0" smtClean="0"/>
              <a:t>Дерево решений</a:t>
            </a:r>
          </a:p>
          <a:p>
            <a:r>
              <a:rPr lang="ru-RU" sz="2400" dirty="0" smtClean="0"/>
              <a:t>Структура дерева представляет собой «листья» и «ветки». На рёбрах («ветках») дерева решения записаны признаки, от которых зависит целевая функция, в «листьях» записаны значения целевой функции, а в остальных узлах — признаки, по которым различаются случаи. Чтобы классифицировать новый случай, надо спуститься по дереву до листа и выдать соответствующее значение. </a:t>
            </a:r>
          </a:p>
          <a:p>
            <a:r>
              <a:rPr lang="ru-RU" sz="2400" dirty="0" smtClean="0"/>
              <a:t>Каждый лист представляет собой значение целевой переменной, изменённой в ходе движения от корня по рёбрам дерева до листа. Каждый внутренний узел сопоставляется с одной из входных переменных. </a:t>
            </a:r>
            <a:endParaRPr lang="ru-RU" sz="2400" dirty="0"/>
          </a:p>
        </p:txBody>
      </p:sp>
    </p:spTree>
    <p:extLst>
      <p:ext uri="{BB962C8B-B14F-4D97-AF65-F5344CB8AC3E}">
        <p14:creationId xmlns:p14="http://schemas.microsoft.com/office/powerpoint/2010/main" val="801122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sp>
        <p:nvSpPr>
          <p:cNvPr id="3" name="Прямоугольник 2"/>
          <p:cNvSpPr/>
          <p:nvPr/>
        </p:nvSpPr>
        <p:spPr>
          <a:xfrm>
            <a:off x="91440" y="78939"/>
            <a:ext cx="8906256" cy="7201972"/>
          </a:xfrm>
          <a:prstGeom prst="rect">
            <a:avLst/>
          </a:prstGeom>
        </p:spPr>
        <p:txBody>
          <a:bodyPr wrap="square">
            <a:spAutoFit/>
          </a:bodyPr>
          <a:lstStyle/>
          <a:p>
            <a:r>
              <a:rPr lang="ru-RU" sz="2200" b="1" dirty="0" smtClean="0"/>
              <a:t>Случайный лес</a:t>
            </a:r>
          </a:p>
          <a:p>
            <a:r>
              <a:rPr lang="ru-RU" sz="2200" dirty="0" smtClean="0"/>
              <a:t>Случайный лес состоит из множества различных деревьев решений. Такая архитектура еще называется ансамблевой (</a:t>
            </a:r>
            <a:r>
              <a:rPr lang="ru-RU" sz="2200" dirty="0" err="1" smtClean="0"/>
              <a:t>ensemble</a:t>
            </a:r>
            <a:r>
              <a:rPr lang="ru-RU" sz="2200" dirty="0" smtClean="0"/>
              <a:t>) . Каждое дерево предсказывает значения класса на основании своего разбиения, и выбирается то предсказание, которое получило наибольшее количество голосов.</a:t>
            </a:r>
          </a:p>
          <a:p>
            <a:r>
              <a:rPr lang="ru-RU" sz="2200" dirty="0" smtClean="0"/>
              <a:t>Как случайный лес гарантирует, что каждое отдельное дерево не слишком коррелирует с другим? Для построения используются следующие два метода (эти методы и отвечают на вопрос почему случайный лес случайный):</a:t>
            </a:r>
          </a:p>
          <a:p>
            <a:r>
              <a:rPr lang="ru-RU" sz="2200" dirty="0" err="1" smtClean="0"/>
              <a:t>Бэггинг</a:t>
            </a:r>
            <a:r>
              <a:rPr lang="ru-RU" sz="2200" dirty="0" smtClean="0"/>
              <a:t> (англ. </a:t>
            </a:r>
            <a:r>
              <a:rPr lang="ru-RU" sz="2200" dirty="0" err="1" smtClean="0"/>
              <a:t>bagging</a:t>
            </a:r>
            <a:r>
              <a:rPr lang="ru-RU" sz="2200" dirty="0" smtClean="0"/>
              <a:t>, сокращение от англ. </a:t>
            </a:r>
            <a:r>
              <a:rPr lang="ru-RU" sz="2200" dirty="0" err="1" smtClean="0"/>
              <a:t>bootstrap</a:t>
            </a:r>
            <a:r>
              <a:rPr lang="ru-RU" sz="2200" dirty="0" smtClean="0"/>
              <a:t> </a:t>
            </a:r>
            <a:r>
              <a:rPr lang="ru-RU" sz="2200" dirty="0" err="1" smtClean="0"/>
              <a:t>aggregation</a:t>
            </a:r>
            <a:r>
              <a:rPr lang="ru-RU" sz="2200" dirty="0" smtClean="0"/>
              <a:t>)</a:t>
            </a:r>
          </a:p>
          <a:p>
            <a:r>
              <a:rPr lang="ru-RU" sz="2200" dirty="0" smtClean="0"/>
              <a:t>Рандомизация признаков (</a:t>
            </a:r>
            <a:r>
              <a:rPr lang="ru-RU" sz="2200" dirty="0" err="1" smtClean="0"/>
              <a:t>Subsampling</a:t>
            </a:r>
            <a:r>
              <a:rPr lang="ru-RU" sz="2200" dirty="0" smtClean="0"/>
              <a:t>)</a:t>
            </a:r>
          </a:p>
          <a:p>
            <a:r>
              <a:rPr lang="ru-RU" sz="2200" dirty="0" smtClean="0"/>
              <a:t>Деревья решений очень чувствительны к данным, на которых они обучаются – небольшие изменения в тренировочном наборе могут привести к существенно разным древовидным структурам. Случайный лес использует это преимущество, позволяя каждому отдельному дереву случайным образом выбирать из набора данных с некоторой заменой, в результате чего получаются разные деревья. Этот процесс известен как </a:t>
            </a:r>
            <a:r>
              <a:rPr lang="ru-RU" sz="2200" b="1" dirty="0" err="1" smtClean="0"/>
              <a:t>бэггинг</a:t>
            </a:r>
            <a:r>
              <a:rPr lang="ru-RU" sz="2200" dirty="0" smtClean="0"/>
              <a:t>.</a:t>
            </a:r>
          </a:p>
          <a:p>
            <a:endParaRPr lang="ru-RU" sz="2200" dirty="0" smtClean="0"/>
          </a:p>
          <a:p>
            <a:endParaRPr lang="ru-RU" sz="2200" dirty="0"/>
          </a:p>
        </p:txBody>
      </p:sp>
    </p:spTree>
    <p:extLst>
      <p:ext uri="{BB962C8B-B14F-4D97-AF65-F5344CB8AC3E}">
        <p14:creationId xmlns:p14="http://schemas.microsoft.com/office/powerpoint/2010/main" val="384509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5" name="Прямоугольник 4"/>
          <p:cNvSpPr/>
          <p:nvPr/>
        </p:nvSpPr>
        <p:spPr>
          <a:xfrm>
            <a:off x="185928" y="0"/>
            <a:ext cx="8656320" cy="6001643"/>
          </a:xfrm>
          <a:prstGeom prst="rect">
            <a:avLst/>
          </a:prstGeom>
        </p:spPr>
        <p:txBody>
          <a:bodyPr wrap="square">
            <a:spAutoFit/>
          </a:bodyPr>
          <a:lstStyle/>
          <a:p>
            <a:r>
              <a:rPr lang="ru-RU" sz="2400" dirty="0" smtClean="0"/>
              <a:t>Машинное обучение – это когда вы загружаете большое количество данных в компьютерную программу и выбираете модель, которая «подгонит» эти данные так, чтобы компьютер (без вашей помощи) мог придумывать прогнозы. Компьютер строит модели, используя алгоритмы, которые варьируются от простых уравнений (например, уравнение прямой) до очень сложных систем логики/математики, которые позволяют компьютеру сделать самые лучшие прогнозы. </a:t>
            </a:r>
          </a:p>
          <a:p>
            <a:endParaRPr lang="ru-RU" sz="2400" dirty="0" smtClean="0"/>
          </a:p>
          <a:p>
            <a:r>
              <a:rPr lang="ru-RU" sz="2400" dirty="0" smtClean="0"/>
              <a:t>Название – машинное обучение - очень удачное, потому что как только вы выбираете модель, которую будете использовать и настраивать (другими словами, улучшать с помощью корректировок), машина будет пользоваться моделью для изучения закономерностей в ваших данных. Затем вы можете добавить новые условия (наблюдения) и она предскажет результат!</a:t>
            </a:r>
            <a:endParaRPr lang="ru-RU" sz="2400" dirty="0"/>
          </a:p>
        </p:txBody>
      </p:sp>
    </p:spTree>
    <p:extLst>
      <p:ext uri="{BB962C8B-B14F-4D97-AF65-F5344CB8AC3E}">
        <p14:creationId xmlns:p14="http://schemas.microsoft.com/office/powerpoint/2010/main" val="3903358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57" y="826790"/>
            <a:ext cx="6456653" cy="4842490"/>
          </a:xfrm>
          <a:prstGeom prst="rect">
            <a:avLst/>
          </a:prstGeom>
        </p:spPr>
      </p:pic>
    </p:spTree>
    <p:extLst>
      <p:ext uri="{BB962C8B-B14F-4D97-AF65-F5344CB8AC3E}">
        <p14:creationId xmlns:p14="http://schemas.microsoft.com/office/powerpoint/2010/main" val="3787050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sp>
        <p:nvSpPr>
          <p:cNvPr id="3" name="Прямоугольник 2"/>
          <p:cNvSpPr/>
          <p:nvPr/>
        </p:nvSpPr>
        <p:spPr>
          <a:xfrm>
            <a:off x="185928" y="0"/>
            <a:ext cx="8967216" cy="5262979"/>
          </a:xfrm>
          <a:prstGeom prst="rect">
            <a:avLst/>
          </a:prstGeom>
        </p:spPr>
        <p:txBody>
          <a:bodyPr wrap="square">
            <a:spAutoFit/>
          </a:bodyPr>
          <a:lstStyle/>
          <a:p>
            <a:r>
              <a:rPr lang="ru-RU" sz="2400" b="1" dirty="0" smtClean="0"/>
              <a:t>K </a:t>
            </a:r>
            <a:r>
              <a:rPr lang="en-US" sz="2400" b="1" dirty="0" smtClean="0"/>
              <a:t>Means</a:t>
            </a:r>
            <a:r>
              <a:rPr lang="ru-RU" sz="2400" b="1" dirty="0" smtClean="0"/>
              <a:t> Кластеризация </a:t>
            </a:r>
          </a:p>
          <a:p>
            <a:r>
              <a:rPr lang="ru-RU" sz="2400" dirty="0" smtClean="0"/>
              <a:t>Когда вы используете K кластеризацию, вы должны начать с предположения, что в вашем </a:t>
            </a:r>
            <a:r>
              <a:rPr lang="ru-RU" sz="2400" dirty="0" err="1" smtClean="0"/>
              <a:t>датасете</a:t>
            </a:r>
            <a:r>
              <a:rPr lang="ru-RU" sz="2400" dirty="0" smtClean="0"/>
              <a:t> присутствует K кластеров. Поскольку вы не знаете, сколько групп на самом деле в ваших данных, вы должны попробовать различные значения K и с помощью визуализации и метрик понять, какое значение K подходит. Метод K средних лучше всего работает с круговыми кластерами одинаковых размеров. </a:t>
            </a:r>
          </a:p>
          <a:p>
            <a:r>
              <a:rPr lang="ru-RU" sz="2400" dirty="0" smtClean="0"/>
              <a:t>Этот алгоритм сначала выбирает лучшие точки данных K, чтобы сформировать центр каждого K кластера. Затем, он повторяет 2 следующих шага для каждой точки:</a:t>
            </a:r>
          </a:p>
          <a:p>
            <a:r>
              <a:rPr lang="ru-RU" sz="2400" dirty="0" smtClean="0"/>
              <a:t>1. Присваивает точку данных ближайшему центру кластера</a:t>
            </a:r>
          </a:p>
          <a:p>
            <a:r>
              <a:rPr lang="ru-RU" sz="2400" dirty="0" smtClean="0"/>
              <a:t>2. Создает новый центр, взяв среднее значение всех точек данных из этого кластера</a:t>
            </a:r>
            <a:endParaRPr lang="ru-RU" sz="2400" dirty="0"/>
          </a:p>
        </p:txBody>
      </p:sp>
    </p:spTree>
    <p:extLst>
      <p:ext uri="{BB962C8B-B14F-4D97-AF65-F5344CB8AC3E}">
        <p14:creationId xmlns:p14="http://schemas.microsoft.com/office/powerpoint/2010/main" val="287638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714" y="121104"/>
            <a:ext cx="6448934" cy="6448934"/>
          </a:xfrm>
          <a:prstGeom prst="rect">
            <a:avLst/>
          </a:prstGeom>
        </p:spPr>
      </p:pic>
    </p:spTree>
    <p:extLst>
      <p:ext uri="{BB962C8B-B14F-4D97-AF65-F5344CB8AC3E}">
        <p14:creationId xmlns:p14="http://schemas.microsoft.com/office/powerpoint/2010/main" val="2761083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sp>
        <p:nvSpPr>
          <p:cNvPr id="3" name="Прямоугольник 2"/>
          <p:cNvSpPr/>
          <p:nvPr/>
        </p:nvSpPr>
        <p:spPr>
          <a:xfrm>
            <a:off x="185928" y="0"/>
            <a:ext cx="8967216" cy="5262979"/>
          </a:xfrm>
          <a:prstGeom prst="rect">
            <a:avLst/>
          </a:prstGeom>
        </p:spPr>
        <p:txBody>
          <a:bodyPr wrap="square">
            <a:spAutoFit/>
          </a:bodyPr>
          <a:lstStyle/>
          <a:p>
            <a:r>
              <a:rPr lang="ru-RU" sz="2400" b="1" dirty="0" smtClean="0"/>
              <a:t>DBSCAN Кластеризация </a:t>
            </a:r>
          </a:p>
          <a:p>
            <a:r>
              <a:rPr lang="ru-RU" sz="2400" dirty="0" smtClean="0"/>
              <a:t>Модель кластеризации DBSCAN отличается от метода K средних тем, что от вас не требуется вводить значение K, а также она может найти кластеры любой формы (см. иллюстрацию ниже). Вместо того чтобы указывать количество кластеров, вы вводите минимальное количество точек данных, которые вы хотите, чтобы присутствовали в кластере, и радиус вокруг точки данных для поиска кластера. DBSCAN найдет кластеры за вас! Далее вы можете менять значения, используемые для создания модели, пока не получите кластеры подходящие для вашего </a:t>
            </a:r>
            <a:r>
              <a:rPr lang="ru-RU" sz="2400" dirty="0" err="1" smtClean="0"/>
              <a:t>датасета</a:t>
            </a:r>
            <a:r>
              <a:rPr lang="ru-RU" sz="2400" dirty="0" smtClean="0"/>
              <a:t>.</a:t>
            </a:r>
            <a:endParaRPr lang="en-US" sz="2400" dirty="0" smtClean="0"/>
          </a:p>
          <a:p>
            <a:r>
              <a:rPr lang="ru-RU" sz="2400" dirty="0" smtClean="0"/>
              <a:t>Кроме того, модель DBSCAN классифицирует для вас точки «шума» (т.е. точки, которые находятся далеко от всех других наблюдений). Эта модель работает лучше, чем метод K средних, когда точки данных находятся очень близко друг к другу.</a:t>
            </a:r>
            <a:endParaRPr lang="ru-RU" sz="2400" dirty="0"/>
          </a:p>
        </p:txBody>
      </p:sp>
    </p:spTree>
    <p:extLst>
      <p:ext uri="{BB962C8B-B14F-4D97-AF65-F5344CB8AC3E}">
        <p14:creationId xmlns:p14="http://schemas.microsoft.com/office/powerpoint/2010/main" val="2199555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072" y="0"/>
            <a:ext cx="6858000" cy="6858000"/>
          </a:xfrm>
          <a:prstGeom prst="rect">
            <a:avLst/>
          </a:prstGeom>
        </p:spPr>
      </p:pic>
    </p:spTree>
    <p:extLst>
      <p:ext uri="{BB962C8B-B14F-4D97-AF65-F5344CB8AC3E}">
        <p14:creationId xmlns:p14="http://schemas.microsoft.com/office/powerpoint/2010/main" val="3091960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sp>
        <p:nvSpPr>
          <p:cNvPr id="3" name="Прямоугольник 2"/>
          <p:cNvSpPr/>
          <p:nvPr/>
        </p:nvSpPr>
        <p:spPr>
          <a:xfrm>
            <a:off x="185928" y="0"/>
            <a:ext cx="8967216" cy="4524315"/>
          </a:xfrm>
          <a:prstGeom prst="rect">
            <a:avLst/>
          </a:prstGeom>
        </p:spPr>
        <p:txBody>
          <a:bodyPr wrap="square">
            <a:spAutoFit/>
          </a:bodyPr>
          <a:lstStyle/>
          <a:p>
            <a:r>
              <a:rPr lang="ru-RU" sz="2400" b="1" dirty="0" smtClean="0"/>
              <a:t>Нейронные сети</a:t>
            </a:r>
            <a:endParaRPr lang="en-US" sz="2400" b="1" dirty="0" smtClean="0"/>
          </a:p>
          <a:p>
            <a:r>
              <a:rPr lang="ru-RU" sz="2400" dirty="0" smtClean="0"/>
              <a:t>Они называются нейронными сетями, потому что они моделируются по примеру нейронов в нашем мозге. Эти модели работают, с целью найти паттерны в </a:t>
            </a:r>
            <a:r>
              <a:rPr lang="ru-RU" sz="2400" dirty="0" err="1" smtClean="0"/>
              <a:t>датасете</a:t>
            </a:r>
            <a:r>
              <a:rPr lang="ru-RU" sz="2400" dirty="0" smtClean="0"/>
              <a:t>, иногда они находят паттерны, которые человек никогда бы не смог найти.</a:t>
            </a:r>
          </a:p>
          <a:p>
            <a:r>
              <a:rPr lang="ru-RU" sz="2400" dirty="0" smtClean="0"/>
              <a:t>Нейронные сети работают с более сложными данными, например, с картинками или аудио. Они стоят за множеством программных функций, с которыми в наши дни мы сталкиваемся постоянно, от распознавания лиц до классификации текста. Нейронные сети могут быть использованы, когда данные помечены (т.е. в обучении с учителем), а также когда данные не помечены (обучение без учителя). </a:t>
            </a:r>
            <a:endParaRPr lang="ru-RU" sz="2400" dirty="0"/>
          </a:p>
        </p:txBody>
      </p:sp>
    </p:spTree>
    <p:extLst>
      <p:ext uri="{BB962C8B-B14F-4D97-AF65-F5344CB8AC3E}">
        <p14:creationId xmlns:p14="http://schemas.microsoft.com/office/powerpoint/2010/main" val="2995658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08" y="584727"/>
            <a:ext cx="8402027" cy="4921187"/>
          </a:xfrm>
          <a:prstGeom prst="rect">
            <a:avLst/>
          </a:prstGeom>
        </p:spPr>
      </p:pic>
    </p:spTree>
    <p:extLst>
      <p:ext uri="{BB962C8B-B14F-4D97-AF65-F5344CB8AC3E}">
        <p14:creationId xmlns:p14="http://schemas.microsoft.com/office/powerpoint/2010/main" val="1872453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07" y="1027906"/>
            <a:ext cx="8720059" cy="4403630"/>
          </a:xfrm>
          <a:prstGeom prst="rect">
            <a:avLst/>
          </a:prstGeom>
        </p:spPr>
      </p:pic>
    </p:spTree>
    <p:extLst>
      <p:ext uri="{BB962C8B-B14F-4D97-AF65-F5344CB8AC3E}">
        <p14:creationId xmlns:p14="http://schemas.microsoft.com/office/powerpoint/2010/main" val="171395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43584"/>
            <a:ext cx="8528178" cy="3614824"/>
          </a:xfrm>
          <a:prstGeom prst="rect">
            <a:avLst/>
          </a:prstGeom>
        </p:spPr>
      </p:pic>
    </p:spTree>
    <p:extLst>
      <p:ext uri="{BB962C8B-B14F-4D97-AF65-F5344CB8AC3E}">
        <p14:creationId xmlns:p14="http://schemas.microsoft.com/office/powerpoint/2010/main" val="320589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sp>
        <p:nvSpPr>
          <p:cNvPr id="6" name="Прямоугольник 5"/>
          <p:cNvSpPr/>
          <p:nvPr/>
        </p:nvSpPr>
        <p:spPr>
          <a:xfrm>
            <a:off x="117348" y="88126"/>
            <a:ext cx="8724900" cy="7109639"/>
          </a:xfrm>
          <a:prstGeom prst="rect">
            <a:avLst/>
          </a:prstGeom>
        </p:spPr>
        <p:txBody>
          <a:bodyPr wrap="square">
            <a:spAutoFit/>
          </a:bodyPr>
          <a:lstStyle/>
          <a:p>
            <a:r>
              <a:rPr lang="ru-RU" sz="2400" b="1" dirty="0" smtClean="0"/>
              <a:t>Обучение с учителем</a:t>
            </a:r>
            <a:r>
              <a:rPr lang="ru-RU" sz="2400" dirty="0" smtClean="0"/>
              <a:t>, когда на имеющихся входных и соответствующих им выходных данных тренируют модель машинного обучения. Она в свою очередь учится эти данные сопоставлять и начинает предсказывать выход для новых входных данных.</a:t>
            </a:r>
          </a:p>
          <a:p>
            <a:endParaRPr lang="ru-RU" sz="2400" dirty="0" smtClean="0"/>
          </a:p>
          <a:p>
            <a:r>
              <a:rPr lang="ru-RU" sz="2400" dirty="0" smtClean="0"/>
              <a:t>Как вы наверно могли угадать, когда речь идет о помеченных данных, обучение без учителя является противоположностью обучения с учителем. В обучении без учителя, вы не можете знать пошли ваши друзья играть в гольф или нет – только компьютер может найти закономерности с помощью модели, чтобы угадать, что уже произошло или предсказать, что произойдет.</a:t>
            </a:r>
          </a:p>
          <a:p>
            <a:endParaRPr lang="ru-RU" sz="2400" dirty="0"/>
          </a:p>
          <a:p>
            <a:r>
              <a:rPr lang="ru-RU" sz="2400" b="1" dirty="0" smtClean="0"/>
              <a:t>Обучение без учителя</a:t>
            </a:r>
            <a:r>
              <a:rPr lang="ru-RU" sz="2400" dirty="0" smtClean="0"/>
              <a:t>, когда модель тренируют только на входных данных, она учится находить в них скрытые взаимосвязи или группировать. Иными словами, мы сами не знаем точный ответ, а доверяем предсказаниям модели.</a:t>
            </a:r>
          </a:p>
          <a:p>
            <a:endParaRPr lang="ru-RU" sz="2400" dirty="0"/>
          </a:p>
        </p:txBody>
      </p:sp>
    </p:spTree>
    <p:extLst>
      <p:ext uri="{BB962C8B-B14F-4D97-AF65-F5344CB8AC3E}">
        <p14:creationId xmlns:p14="http://schemas.microsoft.com/office/powerpoint/2010/main" val="97115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33486"/>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sp>
        <p:nvSpPr>
          <p:cNvPr id="6" name="Прямоугольник 5"/>
          <p:cNvSpPr/>
          <p:nvPr/>
        </p:nvSpPr>
        <p:spPr>
          <a:xfrm>
            <a:off x="118872" y="0"/>
            <a:ext cx="8723376" cy="3416320"/>
          </a:xfrm>
          <a:prstGeom prst="rect">
            <a:avLst/>
          </a:prstGeom>
        </p:spPr>
        <p:txBody>
          <a:bodyPr wrap="square">
            <a:spAutoFit/>
          </a:bodyPr>
          <a:lstStyle/>
          <a:p>
            <a:r>
              <a:rPr lang="ru-RU" sz="2400" b="1" dirty="0" smtClean="0"/>
              <a:t>Логистическая регрессия </a:t>
            </a:r>
          </a:p>
          <a:p>
            <a:r>
              <a:rPr lang="ru-RU" sz="2400" dirty="0" smtClean="0"/>
              <a:t>Логистическая регрессия используется для решения проблемы классификации. Это значит, что ваша целевая переменная (та которую вы хотите предсказать) состоит из категорий. Эти категории могут быть да/нет, или что-то вроде числа от 1 до 10, которое обозначает удовлетворенность клиента. Модель логистической регрессии использует уравнение, чтобы создать кривую с вашими данными, а затем использует эту кривую, чтобы спрогнозировать результаты нового наблюдения.</a:t>
            </a:r>
            <a:endParaRPr lang="ru-RU" sz="2400" dirty="0"/>
          </a:p>
        </p:txBody>
      </p:sp>
    </p:spTree>
    <p:extLst>
      <p:ext uri="{BB962C8B-B14F-4D97-AF65-F5344CB8AC3E}">
        <p14:creationId xmlns:p14="http://schemas.microsoft.com/office/powerpoint/2010/main" val="1186127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33486"/>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pic>
        <p:nvPicPr>
          <p:cNvPr id="7" name="Рисунок 6"/>
          <p:cNvPicPr>
            <a:picLocks noChangeAspect="1"/>
          </p:cNvPicPr>
          <p:nvPr/>
        </p:nvPicPr>
        <p:blipFill>
          <a:blip r:embed="rId3"/>
          <a:stretch>
            <a:fillRect/>
          </a:stretch>
        </p:blipFill>
        <p:spPr>
          <a:xfrm>
            <a:off x="521208" y="0"/>
            <a:ext cx="7509510" cy="6862159"/>
          </a:xfrm>
          <a:prstGeom prst="rect">
            <a:avLst/>
          </a:prstGeom>
        </p:spPr>
      </p:pic>
    </p:spTree>
    <p:extLst>
      <p:ext uri="{BB962C8B-B14F-4D97-AF65-F5344CB8AC3E}">
        <p14:creationId xmlns:p14="http://schemas.microsoft.com/office/powerpoint/2010/main" val="380900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33486"/>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sp>
        <p:nvSpPr>
          <p:cNvPr id="3" name="Прямоугольник 2"/>
          <p:cNvSpPr/>
          <p:nvPr/>
        </p:nvSpPr>
        <p:spPr>
          <a:xfrm>
            <a:off x="118872" y="33486"/>
            <a:ext cx="8723376" cy="1938992"/>
          </a:xfrm>
          <a:prstGeom prst="rect">
            <a:avLst/>
          </a:prstGeom>
        </p:spPr>
        <p:txBody>
          <a:bodyPr wrap="square">
            <a:spAutoFit/>
          </a:bodyPr>
          <a:lstStyle/>
          <a:p>
            <a:r>
              <a:rPr lang="ru-RU" sz="2400" dirty="0" smtClean="0"/>
              <a:t>На графике выше, новое наблюдение получило бы в прогнозе 0, потому что оно попадает на левую часть кривой. Если посмотреть на данные, по которым построена кривая, это логично, потому что в области графика «прогнозируемое значение 0» большинство точек по оси y имеют значение 0.</a:t>
            </a:r>
            <a:endParaRPr lang="ru-RU" sz="2400" dirty="0"/>
          </a:p>
        </p:txBody>
      </p:sp>
    </p:spTree>
    <p:extLst>
      <p:ext uri="{BB962C8B-B14F-4D97-AF65-F5344CB8AC3E}">
        <p14:creationId xmlns:p14="http://schemas.microsoft.com/office/powerpoint/2010/main" val="27092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33486"/>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sp>
        <p:nvSpPr>
          <p:cNvPr id="3" name="Прямоугольник 2"/>
          <p:cNvSpPr/>
          <p:nvPr/>
        </p:nvSpPr>
        <p:spPr>
          <a:xfrm>
            <a:off x="118872" y="33486"/>
            <a:ext cx="8723376" cy="3416320"/>
          </a:xfrm>
          <a:prstGeom prst="rect">
            <a:avLst/>
          </a:prstGeom>
        </p:spPr>
        <p:txBody>
          <a:bodyPr wrap="square">
            <a:spAutoFit/>
          </a:bodyPr>
          <a:lstStyle/>
          <a:p>
            <a:r>
              <a:rPr lang="ru-RU" sz="2400" b="1" dirty="0" smtClean="0"/>
              <a:t>Линейная Регрессия </a:t>
            </a:r>
          </a:p>
          <a:p>
            <a:r>
              <a:rPr lang="ru-RU" sz="2400" dirty="0" smtClean="0"/>
              <a:t>Довольно часто линейная регрессия становится первой моделью машинного обучения, которую люди изучают. Связано это с тем, что ее алгоритм (проще говоря уравнение) достаточно просто понять, используя только одну переменную x – вы просто-напросто рисуете наиболее подходящую линию – концепция, которой учат еще в начальной школе. Наиболее подходящая линия затем используется для прогнозирования новых точек данных (см. иллюстрацию).</a:t>
            </a:r>
            <a:endParaRPr lang="ru-RU" sz="2400" dirty="0"/>
          </a:p>
        </p:txBody>
      </p:sp>
    </p:spTree>
    <p:extLst>
      <p:ext uri="{BB962C8B-B14F-4D97-AF65-F5344CB8AC3E}">
        <p14:creationId xmlns:p14="http://schemas.microsoft.com/office/powerpoint/2010/main" val="373484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33486"/>
            <a:ext cx="12195047" cy="6858000"/>
          </a:xfrm>
        </p:spPr>
      </p:pic>
      <p:sp>
        <p:nvSpPr>
          <p:cNvPr id="5" name="Прямоугольник 4"/>
          <p:cNvSpPr/>
          <p:nvPr/>
        </p:nvSpPr>
        <p:spPr>
          <a:xfrm>
            <a:off x="185928" y="0"/>
            <a:ext cx="8656320" cy="461665"/>
          </a:xfrm>
          <a:prstGeom prst="rect">
            <a:avLst/>
          </a:prstGeom>
        </p:spPr>
        <p:txBody>
          <a:bodyPr wrap="square">
            <a:spAutoFit/>
          </a:bodyPr>
          <a:lstStyle/>
          <a:p>
            <a:endParaRPr lang="ru-RU" sz="2400" dirty="0"/>
          </a:p>
        </p:txBody>
      </p:sp>
      <p:pic>
        <p:nvPicPr>
          <p:cNvPr id="6" name="Рисунок 5"/>
          <p:cNvPicPr>
            <a:picLocks noChangeAspect="1"/>
          </p:cNvPicPr>
          <p:nvPr/>
        </p:nvPicPr>
        <p:blipFill>
          <a:blip r:embed="rId3"/>
          <a:stretch>
            <a:fillRect/>
          </a:stretch>
        </p:blipFill>
        <p:spPr>
          <a:xfrm>
            <a:off x="838200" y="0"/>
            <a:ext cx="6912864" cy="6611931"/>
          </a:xfrm>
          <a:prstGeom prst="rect">
            <a:avLst/>
          </a:prstGeom>
        </p:spPr>
      </p:pic>
    </p:spTree>
    <p:extLst>
      <p:ext uri="{BB962C8B-B14F-4D97-AF65-F5344CB8AC3E}">
        <p14:creationId xmlns:p14="http://schemas.microsoft.com/office/powerpoint/2010/main" val="295102046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1580</Words>
  <Application>Microsoft Office PowerPoint</Application>
  <PresentationFormat>Широкоэкранный</PresentationFormat>
  <Paragraphs>44</Paragraphs>
  <Slides>27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27</vt:i4>
      </vt:variant>
    </vt:vector>
  </HeadingPairs>
  <TitlesOfParts>
    <vt:vector size="31"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5</cp:revision>
  <dcterms:created xsi:type="dcterms:W3CDTF">2023-02-13T17:32:43Z</dcterms:created>
  <dcterms:modified xsi:type="dcterms:W3CDTF">2023-02-13T18:53:37Z</dcterms:modified>
</cp:coreProperties>
</file>