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7747FC-4925-4ABF-B4AA-99B48AABFF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5701C26-D853-4EB0-B21B-4AA00CC624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1A1D253-FCA3-4E50-9B8C-7F9AFA986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89D6D-A14D-4E3D-AEFD-1E6B4118CA81}" type="datetimeFigureOut">
              <a:rPr lang="ru-RU" smtClean="0"/>
              <a:t>15.11.2023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A5E447C-E3D3-4BA1-84FA-E3A88B7A8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7F6C2E2-B8A2-4445-92B4-2788E2551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49F6D-E7B8-4834-AF71-3134CFADFF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4369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2FAAD8-3E80-45D1-841F-17AB55EFF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2D28846-D74B-4536-8F0B-F0D581B9DD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1832015-8E5E-4AF1-80A6-E74132007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89D6D-A14D-4E3D-AEFD-1E6B4118CA81}" type="datetimeFigureOut">
              <a:rPr lang="ru-RU" smtClean="0"/>
              <a:t>15.11.2023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851878D-C5B3-46BF-A290-4A3A72B24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2D26FB1-E4A0-4106-A103-4AF845ADC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49F6D-E7B8-4834-AF71-3134CFADFF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7065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F7048AF-E721-4CC2-86FE-704D5D8F31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36B048E-5FD7-4ECE-AA28-89F5E28F79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665BF2A-E416-4F11-9ED7-356382654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89D6D-A14D-4E3D-AEFD-1E6B4118CA81}" type="datetimeFigureOut">
              <a:rPr lang="ru-RU" smtClean="0"/>
              <a:t>15.11.2023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3B45614-A632-4C74-B13E-F357F0CEC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A2B5480-2CAC-4412-82BA-E390BD243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49F6D-E7B8-4834-AF71-3134CFADFF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4351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E57269-4115-44BD-AD8F-DDAFA3CB6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166982-355D-4F31-869F-6FDB87CF7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831F521-2257-4D81-8053-9DAB02A27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89D6D-A14D-4E3D-AEFD-1E6B4118CA81}" type="datetimeFigureOut">
              <a:rPr lang="ru-RU" smtClean="0"/>
              <a:t>15.11.2023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35AF781-20F8-4CE6-B330-2622B6CC9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6B35D40-0D0E-4672-A065-4A89ADC8E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49F6D-E7B8-4834-AF71-3134CFADFF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6646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DE31B5-E515-424F-9429-D92E54720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4795107-C13D-4BD0-92C3-6F043AB389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A62F868-CE75-4554-9911-FD5370005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89D6D-A14D-4E3D-AEFD-1E6B4118CA81}" type="datetimeFigureOut">
              <a:rPr lang="ru-RU" smtClean="0"/>
              <a:t>15.11.2023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D9ACEBA-71B4-4894-BAEB-E1DA8BBF3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2F02015-3327-4913-A070-07A48B659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49F6D-E7B8-4834-AF71-3134CFADFF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8354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D1FBF5-4EC3-4E09-AA4E-14F9A8C57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2FD8A5-E50D-4F07-A937-EECA0CE3BF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41365AC-C71A-4C4D-A79E-289EC86808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8797DA2-48CD-412D-8703-236BB19F5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89D6D-A14D-4E3D-AEFD-1E6B4118CA81}" type="datetimeFigureOut">
              <a:rPr lang="ru-RU" smtClean="0"/>
              <a:t>15.11.2023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AD6F3D0-A451-4716-A25F-8970E5C50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3FCAB14-52F5-48BF-A302-3A90D701A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49F6D-E7B8-4834-AF71-3134CFADFF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6012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F74DCD-E6A7-48D9-850B-14FD4FD35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84AAB55-E45A-4C20-BDA3-61802917E2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3CF8C26-BA61-43CD-A834-AB34D800F4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E1D5E77-C803-4C79-88FB-2FA69EA9DF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D814876-C9D3-4D04-B099-77774EAEDF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59C0C67-43CA-4F92-BE4C-D3CE9996D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89D6D-A14D-4E3D-AEFD-1E6B4118CA81}" type="datetimeFigureOut">
              <a:rPr lang="ru-RU" smtClean="0"/>
              <a:t>15.11.2023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3DE7EAE-D6C9-4E00-9509-9BA640B81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58BE0E4-C6AD-4EC0-A87B-64C42FBE6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49F6D-E7B8-4834-AF71-3134CFADFF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887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1DE2C2-8A32-4974-812A-38A224096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50D9352-86A9-4470-8699-BBB3B7C18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89D6D-A14D-4E3D-AEFD-1E6B4118CA81}" type="datetimeFigureOut">
              <a:rPr lang="ru-RU" smtClean="0"/>
              <a:t>15.11.2023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761ABB1-84BC-406A-AE99-F419BDE04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12B1EF4-9DC3-4BEC-9FDF-E54E6F467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49F6D-E7B8-4834-AF71-3134CFADFF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6144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E2EF5A9-36A8-42BC-8D0D-B501EC592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89D6D-A14D-4E3D-AEFD-1E6B4118CA81}" type="datetimeFigureOut">
              <a:rPr lang="ru-RU" smtClean="0"/>
              <a:t>15.11.2023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D661693-90C7-4193-BF54-96041E7B5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BF579D4-113F-4541-AEC5-490EF1653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49F6D-E7B8-4834-AF71-3134CFADFF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8971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33ECF1-37DA-4745-AC93-C379111C3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793729-3645-4770-8E12-9C8BFE5355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12DE71F-6D7E-4E93-85BE-835804F8DF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16B73E4-F76F-4D77-AD24-DBCFE8635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89D6D-A14D-4E3D-AEFD-1E6B4118CA81}" type="datetimeFigureOut">
              <a:rPr lang="ru-RU" smtClean="0"/>
              <a:t>15.11.2023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A5992E3-6AD7-4D2F-B984-810A8173C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BC51D80-1CAE-4421-AE08-54DFA4DB4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49F6D-E7B8-4834-AF71-3134CFADFF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5037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3A94E5-8BC2-41A6-A330-A5A65FD4D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641798C-C723-4019-A765-FF5FF93843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301056C-F9A8-44A0-B294-B48BE3290C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63E1561-4E6B-45FA-BF0F-98947C310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89D6D-A14D-4E3D-AEFD-1E6B4118CA81}" type="datetimeFigureOut">
              <a:rPr lang="ru-RU" smtClean="0"/>
              <a:t>15.11.2023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5C3020A-F461-4D19-ACD6-79D77B063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FA07B25-D801-4AC9-8975-CA02B228A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49F6D-E7B8-4834-AF71-3134CFADFF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2640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1F33BA-D507-4A34-AF04-CD469ACC7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50438BA-80C5-4950-ABDB-EAAAA35409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82F26BE-3577-483D-9079-5E80CD6A02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C89D6D-A14D-4E3D-AEFD-1E6B4118CA81}" type="datetimeFigureOut">
              <a:rPr lang="ru-RU" smtClean="0"/>
              <a:t>15.11.2023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7782FA-9745-436D-8E84-85594343DF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18654AF-0368-470C-942C-1D9A6B04F0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249F6D-E7B8-4834-AF71-3134CFADFF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2931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674F82-6E6F-4D24-B2F3-CD612D1D95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46D47F9-C88B-445C-86DF-9FCFA3BE75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EBCF7C0-E618-4468-A78E-02B8827051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7ED653B-E23F-41D3-AB5B-DDEDC3C7B5F5}"/>
              </a:ext>
            </a:extLst>
          </p:cNvPr>
          <p:cNvSpPr txBox="1"/>
          <p:nvPr/>
        </p:nvSpPr>
        <p:spPr>
          <a:xfrm>
            <a:off x="824753" y="3202058"/>
            <a:ext cx="801745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>
                <a:solidFill>
                  <a:schemeClr val="bg1"/>
                </a:solidFill>
              </a:rPr>
              <a:t>Отношения между таблицами</a:t>
            </a:r>
            <a:endParaRPr lang="en-US" sz="4000" dirty="0">
              <a:solidFill>
                <a:schemeClr val="bg1"/>
              </a:solidFill>
            </a:endParaRPr>
          </a:p>
          <a:p>
            <a:r>
              <a:rPr lang="en-US" sz="4000" dirty="0">
                <a:solidFill>
                  <a:schemeClr val="bg1"/>
                </a:solidFill>
              </a:rPr>
              <a:t>https://habr.com/ru/articles/488054/</a:t>
            </a:r>
            <a:endParaRPr lang="ru-RU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8057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CE7D71-30C4-4D7E-8B40-A216A8AC1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04E2B46A-EEFA-44EC-B2F7-20CFBF41AA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5047" cy="6858000"/>
          </a:xfr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CC3A37A1-189F-4E6B-A103-FE8240815B37}"/>
              </a:ext>
            </a:extLst>
          </p:cNvPr>
          <p:cNvSpPr/>
          <p:nvPr/>
        </p:nvSpPr>
        <p:spPr>
          <a:xfrm>
            <a:off x="0" y="58410"/>
            <a:ext cx="882127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/>
              <a:t>Многие к одному</a:t>
            </a:r>
          </a:p>
          <a:p>
            <a:endParaRPr lang="ru-RU" sz="2400" dirty="0"/>
          </a:p>
          <a:p>
            <a:r>
              <a:rPr lang="ru-RU" sz="2400" dirty="0"/>
              <a:t>Здесь построение отношения похоже на предыдущий, только </a:t>
            </a:r>
            <a:r>
              <a:rPr lang="ru-RU" sz="2400" dirty="0" err="1"/>
              <a:t>ForeignKey</a:t>
            </a:r>
            <a:r>
              <a:rPr lang="ru-RU" sz="2400" dirty="0"/>
              <a:t> указывается в Родителе, вместе с </a:t>
            </a:r>
            <a:r>
              <a:rPr lang="ru-RU" sz="2400" dirty="0" err="1"/>
              <a:t>relationship</a:t>
            </a:r>
            <a:r>
              <a:rPr lang="ru-RU" sz="2400" dirty="0"/>
              <a:t>()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20883690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CE7D71-30C4-4D7E-8B40-A216A8AC1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04E2B46A-EEFA-44EC-B2F7-20CFBF41AA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5047" cy="6858000"/>
          </a:xfr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CC3A37A1-189F-4E6B-A103-FE8240815B37}"/>
              </a:ext>
            </a:extLst>
          </p:cNvPr>
          <p:cNvSpPr/>
          <p:nvPr/>
        </p:nvSpPr>
        <p:spPr>
          <a:xfrm>
            <a:off x="0" y="58410"/>
            <a:ext cx="882127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/>
              <a:t>Один к одному</a:t>
            </a:r>
          </a:p>
          <a:p>
            <a:endParaRPr lang="ru-RU" sz="2400" dirty="0"/>
          </a:p>
          <a:p>
            <a:r>
              <a:rPr lang="ru-RU" sz="2400" dirty="0"/>
              <a:t>Со связью один-к-одному вообще всё просто, это та же связь один-к-многим, только в </a:t>
            </a:r>
            <a:r>
              <a:rPr lang="ru-RU" sz="2400" dirty="0" err="1"/>
              <a:t>relationship</a:t>
            </a:r>
            <a:r>
              <a:rPr lang="ru-RU" sz="2400" dirty="0"/>
              <a:t> добавляется еще одно свойство, которое вытягивает из другой таблицы только 1 элемент </a:t>
            </a:r>
            <a:r>
              <a:rPr lang="en-US" sz="2400" dirty="0" err="1"/>
              <a:t>uselist</a:t>
            </a:r>
            <a:r>
              <a:rPr lang="en-US" sz="2400" dirty="0"/>
              <a:t>=False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89986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CE7D71-30C4-4D7E-8B40-A216A8AC1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04E2B46A-EEFA-44EC-B2F7-20CFBF41AA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5047" cy="6858000"/>
          </a:xfr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CC3A37A1-189F-4E6B-A103-FE8240815B37}"/>
              </a:ext>
            </a:extLst>
          </p:cNvPr>
          <p:cNvSpPr/>
          <p:nvPr/>
        </p:nvSpPr>
        <p:spPr>
          <a:xfrm>
            <a:off x="0" y="58410"/>
            <a:ext cx="882127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/>
              <a:t>Многие ко многим</a:t>
            </a:r>
          </a:p>
          <a:p>
            <a:endParaRPr lang="ru-RU" sz="2400" b="1" dirty="0"/>
          </a:p>
          <a:p>
            <a:r>
              <a:rPr lang="ru-RU" sz="2400" dirty="0"/>
              <a:t>Данная связь реализуется при помощи </a:t>
            </a:r>
            <a:r>
              <a:rPr lang="ru-RU" sz="2400" dirty="0" err="1"/>
              <a:t>вспомагательной</a:t>
            </a:r>
            <a:r>
              <a:rPr lang="ru-RU" sz="2400" dirty="0"/>
              <a:t> ассоциативной таблицы, которую необходимо создать до создания связанных таблиц.</a:t>
            </a:r>
            <a:endParaRPr lang="ru-RU" sz="40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2E762D8-238E-4D9A-B4CC-6EA2E1D2FD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83955"/>
            <a:ext cx="6762750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537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CE7D71-30C4-4D7E-8B40-A216A8AC1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04E2B46A-EEFA-44EC-B2F7-20CFBF41AA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295E3374-6037-4FBE-8889-9955183DC5C6}"/>
              </a:ext>
            </a:extLst>
          </p:cNvPr>
          <p:cNvSpPr/>
          <p:nvPr/>
        </p:nvSpPr>
        <p:spPr>
          <a:xfrm>
            <a:off x="0" y="0"/>
            <a:ext cx="88392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Связи между таблицами в базе данных — основа хранения данных в СУБД.</a:t>
            </a:r>
          </a:p>
          <a:p>
            <a:r>
              <a:rPr lang="ru-RU" sz="2400" dirty="0"/>
              <a:t>Связи в базе данных позволяют нормализировать БД, настроить отношение между данными таблиц и сделать эффективные выборки данных. Главное — понять, как настраивать и использовать связи между таблицами. Это необходимое условие для работы с любой БД.</a:t>
            </a:r>
          </a:p>
          <a:p>
            <a:r>
              <a:rPr lang="ru-RU" sz="2400" dirty="0"/>
              <a:t>Существует 4 вида связей</a:t>
            </a:r>
            <a:r>
              <a:rPr lang="en-US" sz="2400" dirty="0"/>
              <a:t>:</a:t>
            </a:r>
          </a:p>
          <a:p>
            <a:pPr marL="342900" indent="-342900">
              <a:buFontTx/>
              <a:buChar char="-"/>
            </a:pPr>
            <a:r>
              <a:rPr lang="ru-RU" sz="2400" dirty="0"/>
              <a:t>Один к одному</a:t>
            </a:r>
          </a:p>
          <a:p>
            <a:pPr marL="342900" indent="-342900">
              <a:buFontTx/>
              <a:buChar char="-"/>
            </a:pPr>
            <a:r>
              <a:rPr lang="ru-RU" sz="2400" dirty="0"/>
              <a:t>Один ко многим</a:t>
            </a:r>
          </a:p>
          <a:p>
            <a:pPr marL="342900" indent="-342900">
              <a:buFontTx/>
              <a:buChar char="-"/>
            </a:pPr>
            <a:r>
              <a:rPr lang="ru-RU" sz="2400" dirty="0"/>
              <a:t>Многие к одному</a:t>
            </a:r>
          </a:p>
          <a:p>
            <a:pPr marL="342900" indent="-342900">
              <a:buFontTx/>
              <a:buChar char="-"/>
            </a:pPr>
            <a:r>
              <a:rPr lang="ru-RU" sz="2400" dirty="0"/>
              <a:t>Многие ко многим</a:t>
            </a:r>
          </a:p>
        </p:txBody>
      </p:sp>
    </p:spTree>
    <p:extLst>
      <p:ext uri="{BB962C8B-B14F-4D97-AF65-F5344CB8AC3E}">
        <p14:creationId xmlns:p14="http://schemas.microsoft.com/office/powerpoint/2010/main" val="963529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CE7D71-30C4-4D7E-8B40-A216A8AC1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04E2B46A-EEFA-44EC-B2F7-20CFBF41AA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295E3374-6037-4FBE-8889-9955183DC5C6}"/>
              </a:ext>
            </a:extLst>
          </p:cNvPr>
          <p:cNvSpPr/>
          <p:nvPr/>
        </p:nvSpPr>
        <p:spPr>
          <a:xfrm>
            <a:off x="0" y="0"/>
            <a:ext cx="88392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/>
              <a:t>Один ко многим</a:t>
            </a:r>
          </a:p>
          <a:p>
            <a:r>
              <a:rPr lang="ru-RU" sz="2400" dirty="0"/>
              <a:t>Отношение один-ко-многим (</a:t>
            </a:r>
            <a:r>
              <a:rPr lang="ru-RU" sz="2400" dirty="0" err="1"/>
              <a:t>one-to-many</a:t>
            </a:r>
            <a:r>
              <a:rPr lang="ru-RU" sz="2400" dirty="0"/>
              <a:t>) представляет ситуацию, когда одна модель хранит ссылку на один объект другой модели, а вторая модель может ссылаться на коллекцию объектов первой модели. Например, в одной компании может работать несколько пользователей, а каждый пользователь в свою очередь может официально работать только в одной компании.</a:t>
            </a:r>
          </a:p>
          <a:p>
            <a:r>
              <a:rPr lang="ru-RU" sz="2400" dirty="0"/>
              <a:t>Связи создаются с помощью внешних ключей (</a:t>
            </a:r>
            <a:r>
              <a:rPr lang="ru-RU" sz="2400" dirty="0" err="1"/>
              <a:t>foreign</a:t>
            </a:r>
            <a:r>
              <a:rPr lang="ru-RU" sz="2400" dirty="0"/>
              <a:t> </a:t>
            </a:r>
            <a:r>
              <a:rPr lang="ru-RU" sz="2400" dirty="0" err="1"/>
              <a:t>key</a:t>
            </a:r>
            <a:r>
              <a:rPr lang="ru-RU" sz="2400" dirty="0"/>
              <a:t>).</a:t>
            </a:r>
            <a:br>
              <a:rPr lang="ru-RU" sz="2400" dirty="0"/>
            </a:br>
            <a:r>
              <a:rPr lang="ru-RU" sz="2400" dirty="0"/>
              <a:t>Внешний ключ — это атрибут или набор атрибутов, которые ссылаются на </a:t>
            </a:r>
            <a:r>
              <a:rPr lang="ru-RU" sz="2400" dirty="0" err="1"/>
              <a:t>primary</a:t>
            </a:r>
            <a:r>
              <a:rPr lang="ru-RU" sz="2400" dirty="0"/>
              <a:t> </a:t>
            </a:r>
            <a:r>
              <a:rPr lang="ru-RU" sz="2400" dirty="0" err="1"/>
              <a:t>key</a:t>
            </a:r>
            <a:r>
              <a:rPr lang="ru-RU" sz="2400" dirty="0"/>
              <a:t> или </a:t>
            </a:r>
            <a:r>
              <a:rPr lang="ru-RU" sz="2400" dirty="0" err="1"/>
              <a:t>unique</a:t>
            </a:r>
            <a:r>
              <a:rPr lang="ru-RU" sz="2400" dirty="0"/>
              <a:t> другой таблицы. Другими словами, это что-то вроде указателя на строку другой таблицы.</a:t>
            </a:r>
          </a:p>
          <a:p>
            <a:r>
              <a:rPr lang="ru-RU" sz="2400" dirty="0"/>
              <a:t>Для установки отношений между моделями применяется функция </a:t>
            </a:r>
            <a:r>
              <a:rPr lang="ru-RU" sz="2400" dirty="0" err="1"/>
              <a:t>relationship</a:t>
            </a:r>
            <a:r>
              <a:rPr lang="ru-RU" sz="2400" dirty="0"/>
              <a:t>(). Она принимает множество параметров, из которых самый первый параметр указывает на связанную модель. А параметр </a:t>
            </a:r>
            <a:r>
              <a:rPr lang="ru-RU" sz="2400" dirty="0" err="1"/>
              <a:t>back_populates</a:t>
            </a:r>
            <a:r>
              <a:rPr lang="ru-RU" sz="2400" dirty="0"/>
              <a:t> представляет атрибут связанной модели, с которой будет сопоставляться текущая модель.</a:t>
            </a:r>
          </a:p>
        </p:txBody>
      </p:sp>
    </p:spTree>
    <p:extLst>
      <p:ext uri="{BB962C8B-B14F-4D97-AF65-F5344CB8AC3E}">
        <p14:creationId xmlns:p14="http://schemas.microsoft.com/office/powerpoint/2010/main" val="1057855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CE7D71-30C4-4D7E-8B40-A216A8AC1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04E2B46A-EEFA-44EC-B2F7-20CFBF41AA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32514C8-FC91-4131-AF91-75F72F3CE3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047" y="138536"/>
            <a:ext cx="8839200" cy="6580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246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CE7D71-30C4-4D7E-8B40-A216A8AC1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04E2B46A-EEFA-44EC-B2F7-20CFBF41AA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5047" cy="6858000"/>
          </a:xfr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CC3A37A1-189F-4E6B-A103-FE8240815B37}"/>
              </a:ext>
            </a:extLst>
          </p:cNvPr>
          <p:cNvSpPr/>
          <p:nvPr/>
        </p:nvSpPr>
        <p:spPr>
          <a:xfrm>
            <a:off x="0" y="58410"/>
            <a:ext cx="882127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Для добавления данных моделей, связанных отношением один ко многим, используются уже ранее рассмотренные методы добавления в </a:t>
            </a:r>
            <a:r>
              <a:rPr lang="ru-RU" sz="2400" dirty="0" err="1"/>
              <a:t>бд</a:t>
            </a:r>
            <a:r>
              <a:rPr lang="ru-RU" sz="2400" dirty="0"/>
              <a:t>. При этом, при добавлении одного объекта все связанные с ним объекты добавляются автоматически: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2B3DFE5-F2C5-4D5C-A3E6-DF8EBC9F4F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781" y="1567944"/>
            <a:ext cx="7253007" cy="5287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872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CE7D71-30C4-4D7E-8B40-A216A8AC1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04E2B46A-EEFA-44EC-B2F7-20CFBF41AA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5047" cy="6858000"/>
          </a:xfr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CC3A37A1-189F-4E6B-A103-FE8240815B37}"/>
              </a:ext>
            </a:extLst>
          </p:cNvPr>
          <p:cNvSpPr/>
          <p:nvPr/>
        </p:nvSpPr>
        <p:spPr>
          <a:xfrm>
            <a:off x="0" y="58410"/>
            <a:ext cx="882127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/>
              <a:t>Получение данных</a:t>
            </a:r>
          </a:p>
          <a:p>
            <a:r>
              <a:rPr lang="ru-RU" sz="2400" dirty="0"/>
              <a:t>Через атрибуты, через которые установлена связь между моделями, можно получить связанные данные. Например, получим компании пользователей: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5A606DC-5CD2-4E57-952F-5039D84E8B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79" y="1628070"/>
            <a:ext cx="5067300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454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CE7D71-30C4-4D7E-8B40-A216A8AC1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04E2B46A-EEFA-44EC-B2F7-20CFBF41AA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5047" cy="6858000"/>
          </a:xfr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CC3A37A1-189F-4E6B-A103-FE8240815B37}"/>
              </a:ext>
            </a:extLst>
          </p:cNvPr>
          <p:cNvSpPr/>
          <p:nvPr/>
        </p:nvSpPr>
        <p:spPr>
          <a:xfrm>
            <a:off x="0" y="58410"/>
            <a:ext cx="882127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/>
              <a:t>Редактирование</a:t>
            </a:r>
          </a:p>
          <a:p>
            <a:endParaRPr lang="ru-RU" sz="2400" b="1" dirty="0"/>
          </a:p>
          <a:p>
            <a:r>
              <a:rPr lang="ru-RU" sz="2400" dirty="0"/>
              <a:t>Редактирование производится как и в общем случае. Например, изменим у пользователя компанию: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F0FF791-34E0-433B-A7F8-1B64110EA9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22" y="1628070"/>
            <a:ext cx="6981825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200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CE7D71-30C4-4D7E-8B40-A216A8AC1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04E2B46A-EEFA-44EC-B2F7-20CFBF41AA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5047" cy="6858000"/>
          </a:xfr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CC3A37A1-189F-4E6B-A103-FE8240815B37}"/>
              </a:ext>
            </a:extLst>
          </p:cNvPr>
          <p:cNvSpPr/>
          <p:nvPr/>
        </p:nvSpPr>
        <p:spPr>
          <a:xfrm>
            <a:off x="0" y="58410"/>
            <a:ext cx="882127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/>
              <a:t>Удаление</a:t>
            </a:r>
          </a:p>
          <a:p>
            <a:endParaRPr lang="ru-RU" sz="2400" b="1" dirty="0"/>
          </a:p>
          <a:p>
            <a:r>
              <a:rPr lang="ru-RU" sz="2400" dirty="0"/>
              <a:t>Для удаления объекта зависимой модели из списка объектов в главной модели, можно использовать методы списка, в частности, метод </a:t>
            </a:r>
            <a:r>
              <a:rPr lang="ru-RU" sz="2400" dirty="0" err="1"/>
              <a:t>remove</a:t>
            </a:r>
            <a:r>
              <a:rPr lang="ru-RU" sz="2400" dirty="0"/>
              <a:t>():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EF3E175-7CC6-4A5E-A4E5-F343EC882B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55" y="1997402"/>
            <a:ext cx="7934325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843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CE7D71-30C4-4D7E-8B40-A216A8AC1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04E2B46A-EEFA-44EC-B2F7-20CFBF41AA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5047" cy="6858000"/>
          </a:xfr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CC3A37A1-189F-4E6B-A103-FE8240815B37}"/>
              </a:ext>
            </a:extLst>
          </p:cNvPr>
          <p:cNvSpPr/>
          <p:nvPr/>
        </p:nvSpPr>
        <p:spPr>
          <a:xfrm>
            <a:off x="0" y="58410"/>
            <a:ext cx="8821271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Удаление объекта главной модели (</a:t>
            </a:r>
            <a:r>
              <a:rPr lang="ru-RU" sz="2400" dirty="0" err="1"/>
              <a:t>Company</a:t>
            </a:r>
            <a:r>
              <a:rPr lang="ru-RU" sz="2400" dirty="0"/>
              <a:t>) из базы данных зависит от настройки выражения ON DELETE. В данном случае атрибут </a:t>
            </a:r>
            <a:r>
              <a:rPr lang="ru-RU" sz="2400" dirty="0" err="1"/>
              <a:t>company_id</a:t>
            </a:r>
            <a:r>
              <a:rPr lang="ru-RU" sz="2400" dirty="0"/>
              <a:t> в модели User может принимать значение </a:t>
            </a:r>
            <a:r>
              <a:rPr lang="ru-RU" sz="2400" dirty="0" err="1"/>
              <a:t>None</a:t>
            </a:r>
            <a:r>
              <a:rPr lang="ru-RU" sz="2400" dirty="0"/>
              <a:t> (на уровне базы данных столбец может принимать значение NULL). При удалении объекта главной модели, этот столбец </a:t>
            </a:r>
            <a:r>
              <a:rPr lang="ru-RU" sz="2400" dirty="0" err="1"/>
              <a:t>company_id</a:t>
            </a:r>
            <a:r>
              <a:rPr lang="ru-RU" sz="2400" dirty="0"/>
              <a:t> получит значение NULL (то есть компания для пользователя не установлена). Однако нередко применяется каскадное удаление, при котором при удалении объекта главной модели также удаляются все связанные с ней объекты зависимой модели. Для установки каскадного удаления в функции </a:t>
            </a:r>
            <a:r>
              <a:rPr lang="ru-RU" sz="2400" dirty="0" err="1"/>
              <a:t>relationship</a:t>
            </a:r>
            <a:r>
              <a:rPr lang="ru-RU" sz="2400" dirty="0"/>
              <a:t>() применяется параметр </a:t>
            </a:r>
            <a:r>
              <a:rPr lang="ru-RU" sz="2400" dirty="0" err="1"/>
              <a:t>cascade</a:t>
            </a:r>
            <a:endParaRPr lang="ru-RU" sz="24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48C1E76-536B-4888-AE79-A4301CC8AD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163762"/>
            <a:ext cx="8201025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93782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497</Words>
  <Application>Microsoft Office PowerPoint</Application>
  <PresentationFormat>Широкоэкранный</PresentationFormat>
  <Paragraphs>32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София Ларина</cp:lastModifiedBy>
  <cp:revision>2</cp:revision>
  <dcterms:created xsi:type="dcterms:W3CDTF">2023-03-27T18:19:34Z</dcterms:created>
  <dcterms:modified xsi:type="dcterms:W3CDTF">2023-11-15T10:29:55Z</dcterms:modified>
</cp:coreProperties>
</file>