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B0B94148-9555-4DDB-BAF2-0B839BB0CA8E}" type="datetimeFigureOut">
              <a:rPr lang="ru-RU" smtClean="0"/>
              <a:t>16.03.2023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63448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0B94148-9555-4DDB-BAF2-0B839BB0CA8E}" type="datetimeFigureOut">
              <a:rPr lang="ru-RU" smtClean="0"/>
              <a:t>16.03.2023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98162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0B94148-9555-4DDB-BAF2-0B839BB0CA8E}" type="datetimeFigureOut">
              <a:rPr lang="ru-RU" smtClean="0"/>
              <a:t>16.03.2023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545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0B94148-9555-4DDB-BAF2-0B839BB0CA8E}" type="datetimeFigureOut">
              <a:rPr lang="ru-RU" smtClean="0"/>
              <a:t>16.03.2023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42644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0B94148-9555-4DDB-BAF2-0B839BB0CA8E}" type="datetimeFigureOut">
              <a:rPr lang="ru-RU" smtClean="0"/>
              <a:t>16.03.2023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42642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0B94148-9555-4DDB-BAF2-0B839BB0CA8E}" type="datetimeFigureOut">
              <a:rPr lang="ru-RU" smtClean="0"/>
              <a:t>16.03.2023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10128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0B94148-9555-4DDB-BAF2-0B839BB0CA8E}" type="datetimeFigureOut">
              <a:rPr lang="ru-RU" smtClean="0"/>
              <a:t>16.03.2023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90492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0B94148-9555-4DDB-BAF2-0B839BB0CA8E}" type="datetimeFigureOut">
              <a:rPr lang="ru-RU" smtClean="0"/>
              <a:t>16.03.2023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57086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0B94148-9555-4DDB-BAF2-0B839BB0CA8E}" type="datetimeFigureOut">
              <a:rPr lang="ru-RU" smtClean="0"/>
              <a:t>16.03.2023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09437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0B94148-9555-4DDB-BAF2-0B839BB0CA8E}" type="datetimeFigureOut">
              <a:rPr lang="ru-RU" smtClean="0"/>
              <a:t>16.03.2023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80054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0B94148-9555-4DDB-BAF2-0B839BB0CA8E}" type="datetimeFigureOut">
              <a:rPr lang="ru-RU" smtClean="0"/>
              <a:t>16.03.2023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67125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94148-9555-4DDB-BAF2-0B839BB0CA8E}" type="datetimeFigureOut">
              <a:rPr lang="ru-RU" smtClean="0"/>
              <a:t>16.03.2023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DE608-E0EB-4D86-9A4D-FE7AA1E776CC}" type="slidenum">
              <a:rPr lang="ru-RU" smtClean="0"/>
              <a:t>‹#›</a:t>
            </a:fld>
            <a:endParaRPr lang="ru-RU"/>
          </a:p>
        </p:txBody>
      </p:sp>
    </p:spTree>
    <p:extLst>
      <p:ext uri="{BB962C8B-B14F-4D97-AF65-F5344CB8AC3E}">
        <p14:creationId xmlns:p14="http://schemas.microsoft.com/office/powerpoint/2010/main" val="216750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dirty="0"/>
          </a:p>
        </p:txBody>
      </p:sp>
      <p:sp>
        <p:nvSpPr>
          <p:cNvPr id="3" name="Подзаголовок 2"/>
          <p:cNvSpPr>
            <a:spLocks noGrp="1"/>
          </p:cNvSpPr>
          <p:nvPr>
            <p:ph type="subTitle" idx="1"/>
          </p:nvPr>
        </p:nvSpPr>
        <p:spPr/>
        <p:txBody>
          <a:bodyPr/>
          <a:lstStyle/>
          <a:p>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261872" y="2660904"/>
            <a:ext cx="5921686" cy="1323439"/>
          </a:xfrm>
          <a:prstGeom prst="rect">
            <a:avLst/>
          </a:prstGeom>
          <a:noFill/>
        </p:spPr>
        <p:txBody>
          <a:bodyPr wrap="none" rtlCol="0">
            <a:spAutoFit/>
          </a:bodyPr>
          <a:lstStyle/>
          <a:p>
            <a:r>
              <a:rPr lang="ru-RU" sz="4000" dirty="0">
                <a:solidFill>
                  <a:schemeClr val="bg1"/>
                </a:solidFill>
              </a:rPr>
              <a:t>Организация программы. </a:t>
            </a:r>
          </a:p>
          <a:p>
            <a:r>
              <a:rPr lang="ru-RU" sz="4000" dirty="0">
                <a:solidFill>
                  <a:schemeClr val="bg1"/>
                </a:solidFill>
              </a:rPr>
              <a:t>Рекурсивные функции.</a:t>
            </a:r>
          </a:p>
        </p:txBody>
      </p:sp>
    </p:spTree>
    <p:extLst>
      <p:ext uri="{BB962C8B-B14F-4D97-AF65-F5344CB8AC3E}">
        <p14:creationId xmlns:p14="http://schemas.microsoft.com/office/powerpoint/2010/main" val="314620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TextBox 4"/>
          <p:cNvSpPr txBox="1"/>
          <p:nvPr/>
        </p:nvSpPr>
        <p:spPr>
          <a:xfrm>
            <a:off x="228601" y="457200"/>
            <a:ext cx="8586216" cy="2677656"/>
          </a:xfrm>
          <a:prstGeom prst="rect">
            <a:avLst/>
          </a:prstGeom>
          <a:noFill/>
        </p:spPr>
        <p:txBody>
          <a:bodyPr wrap="square" rtlCol="0">
            <a:spAutoFit/>
          </a:bodyPr>
          <a:lstStyle/>
          <a:p>
            <a:r>
              <a:rPr lang="ru-RU" sz="2400" dirty="0"/>
              <a:t>В программе может быть определено множество функций, чтобы не запутаться самим и попытаться организовать структуру программы существует множество способов обозначить порядок действия программы. Одним из них является создание специальной функции(обычно называется </a:t>
            </a:r>
            <a:r>
              <a:rPr lang="en-US" sz="2400" dirty="0"/>
              <a:t>main()) </a:t>
            </a:r>
            <a:r>
              <a:rPr lang="ru-RU" sz="2400" dirty="0"/>
              <a:t>в которой определяется ход выполнения программы путем вызова других функций по порядку.</a:t>
            </a:r>
          </a:p>
        </p:txBody>
      </p:sp>
      <p:pic>
        <p:nvPicPr>
          <p:cNvPr id="6" name="Рисунок 5"/>
          <p:cNvPicPr>
            <a:picLocks noChangeAspect="1"/>
          </p:cNvPicPr>
          <p:nvPr/>
        </p:nvPicPr>
        <p:blipFill>
          <a:blip r:embed="rId3"/>
          <a:stretch>
            <a:fillRect/>
          </a:stretch>
        </p:blipFill>
        <p:spPr>
          <a:xfrm>
            <a:off x="329946" y="3134856"/>
            <a:ext cx="2934462" cy="3460037"/>
          </a:xfrm>
          <a:prstGeom prst="rect">
            <a:avLst/>
          </a:prstGeom>
        </p:spPr>
      </p:pic>
    </p:spTree>
    <p:extLst>
      <p:ext uri="{BB962C8B-B14F-4D97-AF65-F5344CB8AC3E}">
        <p14:creationId xmlns:p14="http://schemas.microsoft.com/office/powerpoint/2010/main" val="249955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Прямоугольник 2"/>
          <p:cNvSpPr/>
          <p:nvPr/>
        </p:nvSpPr>
        <p:spPr>
          <a:xfrm>
            <a:off x="240792" y="278999"/>
            <a:ext cx="8583168" cy="1200329"/>
          </a:xfrm>
          <a:prstGeom prst="rect">
            <a:avLst/>
          </a:prstGeom>
        </p:spPr>
        <p:txBody>
          <a:bodyPr wrap="square">
            <a:spAutoFit/>
          </a:bodyPr>
          <a:lstStyle/>
          <a:p>
            <a:r>
              <a:rPr lang="ru-RU" sz="2400" dirty="0"/>
              <a:t>Некоторые параметры функции мы можем сделать необязательными, указав для них значения по умолчанию при определении функции. Например:</a:t>
            </a:r>
          </a:p>
        </p:txBody>
      </p:sp>
      <p:pic>
        <p:nvPicPr>
          <p:cNvPr id="7" name="Рисунок 6"/>
          <p:cNvPicPr>
            <a:picLocks noChangeAspect="1"/>
          </p:cNvPicPr>
          <p:nvPr/>
        </p:nvPicPr>
        <p:blipFill>
          <a:blip r:embed="rId3"/>
          <a:stretch>
            <a:fillRect/>
          </a:stretch>
        </p:blipFill>
        <p:spPr>
          <a:xfrm>
            <a:off x="240792" y="1479328"/>
            <a:ext cx="6734175" cy="1485900"/>
          </a:xfrm>
          <a:prstGeom prst="rect">
            <a:avLst/>
          </a:prstGeom>
        </p:spPr>
      </p:pic>
      <p:sp>
        <p:nvSpPr>
          <p:cNvPr id="8" name="Прямоугольник 7"/>
          <p:cNvSpPr/>
          <p:nvPr/>
        </p:nvSpPr>
        <p:spPr>
          <a:xfrm>
            <a:off x="240792" y="3074014"/>
            <a:ext cx="8583168" cy="1938992"/>
          </a:xfrm>
          <a:prstGeom prst="rect">
            <a:avLst/>
          </a:prstGeom>
        </p:spPr>
        <p:txBody>
          <a:bodyPr wrap="square">
            <a:spAutoFit/>
          </a:bodyPr>
          <a:lstStyle/>
          <a:p>
            <a:r>
              <a:rPr lang="ru-RU" sz="2400" dirty="0"/>
              <a:t>Здесь параметр </a:t>
            </a:r>
            <a:r>
              <a:rPr lang="ru-RU" sz="2400" dirty="0" err="1"/>
              <a:t>name</a:t>
            </a:r>
            <a:r>
              <a:rPr lang="ru-RU" sz="2400" dirty="0"/>
              <a:t> является необязательным. И если мы не передаем при вызове функции для него значение, то применяется значение по умолчанию, то есть строка "</a:t>
            </a:r>
            <a:r>
              <a:rPr lang="ru-RU" sz="2400" dirty="0" err="1"/>
              <a:t>Tom</a:t>
            </a:r>
            <a:r>
              <a:rPr lang="ru-RU" sz="2400" dirty="0"/>
              <a:t>". Если функция имеет несколько параметров, то необязательные параметры должны идти после обязательных. Например:</a:t>
            </a:r>
          </a:p>
        </p:txBody>
      </p:sp>
      <p:pic>
        <p:nvPicPr>
          <p:cNvPr id="9" name="Рисунок 8"/>
          <p:cNvPicPr>
            <a:picLocks noChangeAspect="1"/>
          </p:cNvPicPr>
          <p:nvPr/>
        </p:nvPicPr>
        <p:blipFill>
          <a:blip r:embed="rId4"/>
          <a:stretch>
            <a:fillRect/>
          </a:stretch>
        </p:blipFill>
        <p:spPr>
          <a:xfrm>
            <a:off x="240792" y="4986039"/>
            <a:ext cx="4038600" cy="1533525"/>
          </a:xfrm>
          <a:prstGeom prst="rect">
            <a:avLst/>
          </a:prstGeom>
        </p:spPr>
      </p:pic>
    </p:spTree>
    <p:extLst>
      <p:ext uri="{BB962C8B-B14F-4D97-AF65-F5344CB8AC3E}">
        <p14:creationId xmlns:p14="http://schemas.microsoft.com/office/powerpoint/2010/main" val="280353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TextBox 4"/>
          <p:cNvSpPr txBox="1"/>
          <p:nvPr/>
        </p:nvSpPr>
        <p:spPr>
          <a:xfrm>
            <a:off x="228601" y="457200"/>
            <a:ext cx="8586216" cy="1569660"/>
          </a:xfrm>
          <a:prstGeom prst="rect">
            <a:avLst/>
          </a:prstGeom>
          <a:noFill/>
        </p:spPr>
        <p:txBody>
          <a:bodyPr wrap="square" rtlCol="0">
            <a:spAutoFit/>
          </a:bodyPr>
          <a:lstStyle/>
          <a:p>
            <a:r>
              <a:rPr lang="ru-RU" sz="2400" dirty="0"/>
              <a:t>В примерах выше при вызове функции значения передаются параметрами функции по позиции. Но также можно передавать значения параметрам по имени. Для этого при вызове функции указывается имя параметра и ему присваивается значение:</a:t>
            </a:r>
          </a:p>
        </p:txBody>
      </p:sp>
      <p:pic>
        <p:nvPicPr>
          <p:cNvPr id="3" name="Рисунок 2"/>
          <p:cNvPicPr>
            <a:picLocks noChangeAspect="1"/>
          </p:cNvPicPr>
          <p:nvPr/>
        </p:nvPicPr>
        <p:blipFill>
          <a:blip r:embed="rId3"/>
          <a:stretch>
            <a:fillRect/>
          </a:stretch>
        </p:blipFill>
        <p:spPr>
          <a:xfrm>
            <a:off x="311659" y="2055813"/>
            <a:ext cx="4210050" cy="1295400"/>
          </a:xfrm>
          <a:prstGeom prst="rect">
            <a:avLst/>
          </a:prstGeom>
        </p:spPr>
      </p:pic>
      <p:sp>
        <p:nvSpPr>
          <p:cNvPr id="8" name="Rectangle 2"/>
          <p:cNvSpPr>
            <a:spLocks noChangeArrowheads="1"/>
          </p:cNvSpPr>
          <p:nvPr/>
        </p:nvSpPr>
        <p:spPr bwMode="auto">
          <a:xfrm>
            <a:off x="228601" y="3657165"/>
            <a:ext cx="87050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rPr>
              <a:t>В данном случае значения параметрам </a:t>
            </a:r>
            <a:r>
              <a:rPr kumimoji="0" lang="ru-RU" altLang="ru-RU" sz="2400" b="0" i="0" u="none" strike="noStrike" cap="none" normalizeH="0" baseline="0" dirty="0" err="1">
                <a:ln>
                  <a:noFill/>
                </a:ln>
                <a:solidFill>
                  <a:schemeClr val="tx1"/>
                </a:solidFill>
                <a:effectLst/>
              </a:rPr>
              <a:t>age</a:t>
            </a:r>
            <a:r>
              <a:rPr kumimoji="0" lang="ru-RU" altLang="ru-RU" sz="2400" b="0" i="0" u="none" strike="noStrike" cap="none" normalizeH="0" baseline="0" dirty="0">
                <a:ln>
                  <a:noFill/>
                </a:ln>
                <a:solidFill>
                  <a:schemeClr val="tx1"/>
                </a:solidFill>
                <a:effectLst/>
              </a:rPr>
              <a:t> и </a:t>
            </a:r>
            <a:r>
              <a:rPr kumimoji="0" lang="ru-RU" altLang="ru-RU" sz="2400" b="0" i="0" u="none" strike="noStrike" cap="none" normalizeH="0" baseline="0" dirty="0" err="1">
                <a:ln>
                  <a:noFill/>
                </a:ln>
                <a:solidFill>
                  <a:schemeClr val="tx1"/>
                </a:solidFill>
                <a:effectLst/>
              </a:rPr>
              <a:t>name</a:t>
            </a:r>
            <a:r>
              <a:rPr kumimoji="0" lang="ru-RU" altLang="ru-RU" sz="2400" b="0" i="0" u="none" strike="noStrike" cap="none" normalizeH="0" baseline="0" dirty="0">
                <a:ln>
                  <a:noFill/>
                </a:ln>
                <a:solidFill>
                  <a:schemeClr val="tx1"/>
                </a:solidFill>
                <a:effectLst/>
              </a:rPr>
              <a:t> передаются по имени. И несмотря на то, что параметр </a:t>
            </a:r>
            <a:r>
              <a:rPr kumimoji="0" lang="ru-RU" altLang="ru-RU" sz="2400" b="0" i="0" u="none" strike="noStrike" cap="none" normalizeH="0" baseline="0" dirty="0" err="1">
                <a:ln>
                  <a:noFill/>
                </a:ln>
                <a:solidFill>
                  <a:schemeClr val="tx1"/>
                </a:solidFill>
                <a:effectLst/>
              </a:rPr>
              <a:t>name</a:t>
            </a:r>
            <a:r>
              <a:rPr kumimoji="0" lang="ru-RU" altLang="ru-RU" sz="2400" b="0" i="0" u="none" strike="noStrike" cap="none" normalizeH="0" baseline="0" dirty="0">
                <a:ln>
                  <a:noFill/>
                </a:ln>
                <a:solidFill>
                  <a:schemeClr val="tx1"/>
                </a:solidFill>
                <a:effectLst/>
              </a:rPr>
              <a:t> идет первым в определении функции, мы можем при вызове функции написать </a:t>
            </a:r>
            <a:r>
              <a:rPr kumimoji="0" lang="ru-RU" altLang="ru-RU" sz="2400" b="0" i="0" u="none" strike="noStrike" cap="none" normalizeH="0" baseline="0" dirty="0" err="1">
                <a:ln>
                  <a:noFill/>
                </a:ln>
                <a:solidFill>
                  <a:schemeClr val="tx1"/>
                </a:solidFill>
                <a:effectLst/>
              </a:rPr>
              <a:t>print_person</a:t>
            </a:r>
            <a:r>
              <a:rPr kumimoji="0" lang="ru-RU" altLang="ru-RU" sz="2400" b="0" i="0" u="none" strike="noStrike" cap="none" normalizeH="0" baseline="0" dirty="0">
                <a:ln>
                  <a:noFill/>
                </a:ln>
                <a:solidFill>
                  <a:schemeClr val="tx1"/>
                </a:solidFill>
                <a:effectLst/>
              </a:rPr>
              <a:t>(</a:t>
            </a:r>
            <a:r>
              <a:rPr kumimoji="0" lang="ru-RU" altLang="ru-RU" sz="2400" b="0" i="0" u="none" strike="noStrike" cap="none" normalizeH="0" baseline="0" dirty="0" err="1">
                <a:ln>
                  <a:noFill/>
                </a:ln>
                <a:solidFill>
                  <a:schemeClr val="tx1"/>
                </a:solidFill>
                <a:effectLst/>
              </a:rPr>
              <a:t>age</a:t>
            </a:r>
            <a:r>
              <a:rPr kumimoji="0" lang="ru-RU" altLang="ru-RU" sz="2400" b="0" i="0" u="none" strike="noStrike" cap="none" normalizeH="0" baseline="0" dirty="0">
                <a:ln>
                  <a:noFill/>
                </a:ln>
                <a:solidFill>
                  <a:schemeClr val="tx1"/>
                </a:solidFill>
                <a:effectLst/>
              </a:rPr>
              <a:t> = 22, </a:t>
            </a:r>
            <a:r>
              <a:rPr kumimoji="0" lang="ru-RU" altLang="ru-RU" sz="2400" b="0" i="0" u="none" strike="noStrike" cap="none" normalizeH="0" baseline="0" dirty="0" err="1">
                <a:ln>
                  <a:noFill/>
                </a:ln>
                <a:solidFill>
                  <a:schemeClr val="tx1"/>
                </a:solidFill>
                <a:effectLst/>
              </a:rPr>
              <a:t>name</a:t>
            </a:r>
            <a:r>
              <a:rPr kumimoji="0" lang="ru-RU" altLang="ru-RU" sz="2400" b="0" i="0" u="none" strike="noStrike" cap="none" normalizeH="0" baseline="0" dirty="0">
                <a:ln>
                  <a:noFill/>
                </a:ln>
                <a:solidFill>
                  <a:schemeClr val="tx1"/>
                </a:solidFill>
                <a:effectLst/>
              </a:rPr>
              <a:t> = "</a:t>
            </a:r>
            <a:r>
              <a:rPr kumimoji="0" lang="ru-RU" altLang="ru-RU" sz="2400" b="0" i="0" u="none" strike="noStrike" cap="none" normalizeH="0" baseline="0" dirty="0" err="1">
                <a:ln>
                  <a:noFill/>
                </a:ln>
                <a:solidFill>
                  <a:schemeClr val="tx1"/>
                </a:solidFill>
                <a:effectLst/>
              </a:rPr>
              <a:t>Tom</a:t>
            </a:r>
            <a:r>
              <a:rPr kumimoji="0" lang="ru-RU" altLang="ru-RU" sz="2400" b="0" i="0" u="none" strike="noStrike" cap="none" normalizeH="0" baseline="0" dirty="0">
                <a:ln>
                  <a:noFill/>
                </a:ln>
                <a:solidFill>
                  <a:schemeClr val="tx1"/>
                </a:solidFill>
                <a:effectLst/>
              </a:rPr>
              <a:t>") и таким образом передать число 22 параметру </a:t>
            </a:r>
            <a:r>
              <a:rPr kumimoji="0" lang="ru-RU" altLang="ru-RU" sz="2400" b="0" i="0" u="none" strike="noStrike" cap="none" normalizeH="0" baseline="0" dirty="0" err="1">
                <a:ln>
                  <a:noFill/>
                </a:ln>
                <a:solidFill>
                  <a:schemeClr val="tx1"/>
                </a:solidFill>
                <a:effectLst/>
              </a:rPr>
              <a:t>age</a:t>
            </a:r>
            <a:r>
              <a:rPr kumimoji="0" lang="ru-RU" altLang="ru-RU" sz="2400" b="0" i="0" u="none" strike="noStrike" cap="none" normalizeH="0" baseline="0" dirty="0">
                <a:ln>
                  <a:noFill/>
                </a:ln>
                <a:solidFill>
                  <a:schemeClr val="tx1"/>
                </a:solidFill>
                <a:effectLst/>
              </a:rPr>
              <a:t>, а строку "</a:t>
            </a:r>
            <a:r>
              <a:rPr kumimoji="0" lang="ru-RU" altLang="ru-RU" sz="2400" b="0" i="0" u="none" strike="noStrike" cap="none" normalizeH="0" baseline="0" dirty="0" err="1">
                <a:ln>
                  <a:noFill/>
                </a:ln>
                <a:solidFill>
                  <a:schemeClr val="tx1"/>
                </a:solidFill>
                <a:effectLst/>
              </a:rPr>
              <a:t>Tom</a:t>
            </a:r>
            <a:r>
              <a:rPr kumimoji="0" lang="ru-RU" altLang="ru-RU" sz="2400" b="0" i="0" u="none" strike="noStrike" cap="none" normalizeH="0" baseline="0" dirty="0">
                <a:ln>
                  <a:noFill/>
                </a:ln>
                <a:solidFill>
                  <a:schemeClr val="tx1"/>
                </a:solidFill>
                <a:effectLst/>
              </a:rPr>
              <a:t>" параметру </a:t>
            </a:r>
            <a:r>
              <a:rPr kumimoji="0" lang="ru-RU" altLang="ru-RU" sz="2400" b="0" i="0" u="none" strike="noStrike" cap="none" normalizeH="0" baseline="0" dirty="0" err="1">
                <a:ln>
                  <a:noFill/>
                </a:ln>
                <a:solidFill>
                  <a:schemeClr val="tx1"/>
                </a:solidFill>
                <a:effectLst/>
              </a:rPr>
              <a:t>name</a:t>
            </a:r>
            <a:r>
              <a:rPr kumimoji="0" lang="ru-RU" altLang="ru-RU"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18328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6" name="TextBox 5"/>
          <p:cNvSpPr txBox="1"/>
          <p:nvPr/>
        </p:nvSpPr>
        <p:spPr>
          <a:xfrm>
            <a:off x="384049" y="365125"/>
            <a:ext cx="8476488" cy="3416320"/>
          </a:xfrm>
          <a:prstGeom prst="rect">
            <a:avLst/>
          </a:prstGeom>
          <a:noFill/>
        </p:spPr>
        <p:txBody>
          <a:bodyPr wrap="square" rtlCol="0">
            <a:spAutoFit/>
          </a:bodyPr>
          <a:lstStyle/>
          <a:p>
            <a:r>
              <a:rPr lang="ru-RU" sz="2400" b="1" dirty="0"/>
              <a:t>Произвольное число параметров</a:t>
            </a:r>
          </a:p>
          <a:p>
            <a:endParaRPr lang="ru-RU" sz="2400" dirty="0"/>
          </a:p>
          <a:p>
            <a:r>
              <a:rPr lang="ru-RU" sz="2400" dirty="0"/>
              <a:t>Иногда мы можем не знать какое конкретно количество параметров будет передано в функцию. Для таких случаев в </a:t>
            </a:r>
            <a:r>
              <a:rPr lang="en-US" sz="2400" dirty="0"/>
              <a:t>Python </a:t>
            </a:r>
            <a:r>
              <a:rPr lang="ru-RU" sz="2400" dirty="0"/>
              <a:t>есть 2 концепции.</a:t>
            </a:r>
          </a:p>
          <a:p>
            <a:r>
              <a:rPr lang="ru-RU" sz="2400" dirty="0"/>
              <a:t>1 – это оператор </a:t>
            </a:r>
            <a:r>
              <a:rPr lang="en-US" sz="2400" dirty="0"/>
              <a:t>*.</a:t>
            </a:r>
          </a:p>
          <a:p>
            <a:r>
              <a:rPr lang="ru-RU" sz="2400" dirty="0"/>
              <a:t>Этот оператор способен вытаскивать из объектов нужные нам значения. Оператор работает с позиционными параметрами и передает их в функцию в виде списка.</a:t>
            </a:r>
          </a:p>
        </p:txBody>
      </p:sp>
      <p:pic>
        <p:nvPicPr>
          <p:cNvPr id="9" name="Рисунок 8"/>
          <p:cNvPicPr>
            <a:picLocks noChangeAspect="1"/>
          </p:cNvPicPr>
          <p:nvPr/>
        </p:nvPicPr>
        <p:blipFill>
          <a:blip r:embed="rId3"/>
          <a:stretch>
            <a:fillRect/>
          </a:stretch>
        </p:blipFill>
        <p:spPr>
          <a:xfrm>
            <a:off x="384049" y="3781445"/>
            <a:ext cx="3757423" cy="3067106"/>
          </a:xfrm>
          <a:prstGeom prst="rect">
            <a:avLst/>
          </a:prstGeom>
        </p:spPr>
      </p:pic>
    </p:spTree>
    <p:extLst>
      <p:ext uri="{BB962C8B-B14F-4D97-AF65-F5344CB8AC3E}">
        <p14:creationId xmlns:p14="http://schemas.microsoft.com/office/powerpoint/2010/main" val="51234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TextBox 2"/>
          <p:cNvSpPr txBox="1"/>
          <p:nvPr/>
        </p:nvSpPr>
        <p:spPr>
          <a:xfrm>
            <a:off x="329185" y="429768"/>
            <a:ext cx="8513064" cy="1569660"/>
          </a:xfrm>
          <a:prstGeom prst="rect">
            <a:avLst/>
          </a:prstGeom>
          <a:noFill/>
        </p:spPr>
        <p:txBody>
          <a:bodyPr wrap="square" rtlCol="0">
            <a:spAutoFit/>
          </a:bodyPr>
          <a:lstStyle/>
          <a:p>
            <a:r>
              <a:rPr lang="ru-RU" sz="2400" dirty="0"/>
              <a:t>2 – это оператор **. Этот оператор работает по аналогии с предыдущим, за исключением того что он принимает именованные параметры и передает их в функцию в виде словаря.</a:t>
            </a:r>
          </a:p>
        </p:txBody>
      </p:sp>
      <p:pic>
        <p:nvPicPr>
          <p:cNvPr id="5" name="Рисунок 4"/>
          <p:cNvPicPr>
            <a:picLocks noChangeAspect="1"/>
          </p:cNvPicPr>
          <p:nvPr/>
        </p:nvPicPr>
        <p:blipFill>
          <a:blip r:embed="rId3"/>
          <a:stretch>
            <a:fillRect/>
          </a:stretch>
        </p:blipFill>
        <p:spPr>
          <a:xfrm>
            <a:off x="329185" y="1999428"/>
            <a:ext cx="8362950" cy="2952750"/>
          </a:xfrm>
          <a:prstGeom prst="rect">
            <a:avLst/>
          </a:prstGeom>
        </p:spPr>
      </p:pic>
      <p:sp>
        <p:nvSpPr>
          <p:cNvPr id="7" name="TextBox 6"/>
          <p:cNvSpPr txBox="1"/>
          <p:nvPr/>
        </p:nvSpPr>
        <p:spPr>
          <a:xfrm>
            <a:off x="493776" y="5276088"/>
            <a:ext cx="8348473" cy="1200329"/>
          </a:xfrm>
          <a:prstGeom prst="rect">
            <a:avLst/>
          </a:prstGeom>
          <a:noFill/>
        </p:spPr>
        <p:txBody>
          <a:bodyPr wrap="square" rtlCol="0">
            <a:spAutoFit/>
          </a:bodyPr>
          <a:lstStyle/>
          <a:p>
            <a:r>
              <a:rPr lang="ru-RU" sz="2400" dirty="0"/>
              <a:t>Оба этих оператора мы можем использовать с любым именем переменной, но в сообществе питона заведено использовать имена </a:t>
            </a:r>
            <a:r>
              <a:rPr lang="en-US" sz="2400" dirty="0"/>
              <a:t>*</a:t>
            </a:r>
            <a:r>
              <a:rPr lang="en-US" sz="2400" dirty="0" err="1"/>
              <a:t>args</a:t>
            </a:r>
            <a:r>
              <a:rPr lang="en-US" sz="2400" dirty="0"/>
              <a:t> </a:t>
            </a:r>
            <a:r>
              <a:rPr lang="ru-RU" sz="2400" dirty="0"/>
              <a:t>и </a:t>
            </a:r>
            <a:r>
              <a:rPr lang="en-US" sz="2400" dirty="0"/>
              <a:t>**</a:t>
            </a:r>
            <a:r>
              <a:rPr lang="en-US" sz="2400" dirty="0" err="1"/>
              <a:t>kwargs</a:t>
            </a:r>
            <a:r>
              <a:rPr lang="en-US" sz="2400" dirty="0"/>
              <a:t>.</a:t>
            </a:r>
            <a:endParaRPr lang="ru-RU" sz="2400" dirty="0"/>
          </a:p>
        </p:txBody>
      </p:sp>
    </p:spTree>
    <p:extLst>
      <p:ext uri="{BB962C8B-B14F-4D97-AF65-F5344CB8AC3E}">
        <p14:creationId xmlns:p14="http://schemas.microsoft.com/office/powerpoint/2010/main" val="27307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 name="Объект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34"/>
          </a:xfrm>
        </p:spPr>
      </p:pic>
      <p:sp>
        <p:nvSpPr>
          <p:cNvPr id="7" name="TextBox 6"/>
          <p:cNvSpPr txBox="1"/>
          <p:nvPr/>
        </p:nvSpPr>
        <p:spPr>
          <a:xfrm>
            <a:off x="4005072" y="2743200"/>
            <a:ext cx="4132734" cy="707886"/>
          </a:xfrm>
          <a:prstGeom prst="rect">
            <a:avLst/>
          </a:prstGeom>
          <a:noFill/>
        </p:spPr>
        <p:txBody>
          <a:bodyPr wrap="none" rtlCol="0">
            <a:spAutoFit/>
          </a:bodyPr>
          <a:lstStyle/>
          <a:p>
            <a:r>
              <a:rPr lang="ru-RU" sz="4000" dirty="0">
                <a:solidFill>
                  <a:schemeClr val="bg1"/>
                </a:solidFill>
              </a:rPr>
              <a:t>Рекурсия в </a:t>
            </a:r>
            <a:r>
              <a:rPr lang="en-US" sz="4000" dirty="0">
                <a:solidFill>
                  <a:schemeClr val="bg1"/>
                </a:solidFill>
              </a:rPr>
              <a:t>Python</a:t>
            </a:r>
            <a:endParaRPr lang="ru-RU" sz="4000" dirty="0">
              <a:solidFill>
                <a:schemeClr val="bg1"/>
              </a:solidFill>
            </a:endParaRPr>
          </a:p>
        </p:txBody>
      </p:sp>
    </p:spTree>
    <p:extLst>
      <p:ext uri="{BB962C8B-B14F-4D97-AF65-F5344CB8AC3E}">
        <p14:creationId xmlns:p14="http://schemas.microsoft.com/office/powerpoint/2010/main" val="342439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Прямоугольник 2"/>
          <p:cNvSpPr/>
          <p:nvPr/>
        </p:nvSpPr>
        <p:spPr>
          <a:xfrm>
            <a:off x="185928" y="121027"/>
            <a:ext cx="8665464" cy="3785652"/>
          </a:xfrm>
          <a:prstGeom prst="rect">
            <a:avLst/>
          </a:prstGeom>
        </p:spPr>
        <p:txBody>
          <a:bodyPr wrap="square">
            <a:spAutoFit/>
          </a:bodyPr>
          <a:lstStyle/>
          <a:p>
            <a:r>
              <a:rPr lang="ru-RU" sz="2400" dirty="0"/>
              <a:t>Рекурсия появляется когда вызов функции повторно вызывает ту же функцию до завершения первоначального вызова функции. Например, рассмотрим известное математическое выражение x! (т.е. факториал). Факториал определяется для всех неотрицательных целых чисел следующим образом:</a:t>
            </a:r>
          </a:p>
          <a:p>
            <a:r>
              <a:rPr lang="ru-RU" sz="2400" dirty="0"/>
              <a:t>Если число равно 0, то будет 1.</a:t>
            </a:r>
          </a:p>
          <a:p>
            <a:r>
              <a:rPr lang="ru-RU" sz="2400" dirty="0"/>
              <a:t>В противном случае ответом будет то, что число умножается на факториал на единицу меньше этого числа.</a:t>
            </a:r>
          </a:p>
          <a:p>
            <a:r>
              <a:rPr lang="ru-RU" sz="2400" dirty="0"/>
              <a:t>В </a:t>
            </a:r>
            <a:r>
              <a:rPr lang="ru-RU" sz="2400" dirty="0" err="1"/>
              <a:t>Python</a:t>
            </a:r>
            <a:r>
              <a:rPr lang="ru-RU" sz="2400" dirty="0"/>
              <a:t> наивная реализация факториала может быть определена как функция следующим образом:</a:t>
            </a:r>
          </a:p>
        </p:txBody>
      </p:sp>
      <p:pic>
        <p:nvPicPr>
          <p:cNvPr id="5" name="Рисунок 4"/>
          <p:cNvPicPr>
            <a:picLocks noChangeAspect="1"/>
          </p:cNvPicPr>
          <p:nvPr/>
        </p:nvPicPr>
        <p:blipFill>
          <a:blip r:embed="rId3"/>
          <a:stretch>
            <a:fillRect/>
          </a:stretch>
        </p:blipFill>
        <p:spPr>
          <a:xfrm>
            <a:off x="185928" y="3906679"/>
            <a:ext cx="4133850" cy="1695450"/>
          </a:xfrm>
          <a:prstGeom prst="rect">
            <a:avLst/>
          </a:prstGeom>
        </p:spPr>
      </p:pic>
    </p:spTree>
    <p:extLst>
      <p:ext uri="{BB962C8B-B14F-4D97-AF65-F5344CB8AC3E}">
        <p14:creationId xmlns:p14="http://schemas.microsoft.com/office/powerpoint/2010/main" val="11526256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412</Words>
  <Application>Microsoft Office PowerPoint</Application>
  <PresentationFormat>Широкоэкранный</PresentationFormat>
  <Paragraphs>19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София Ларина</cp:lastModifiedBy>
  <cp:revision>4</cp:revision>
  <dcterms:created xsi:type="dcterms:W3CDTF">2022-10-02T14:13:45Z</dcterms:created>
  <dcterms:modified xsi:type="dcterms:W3CDTF">2023-03-16T08:00:45Z</dcterms:modified>
</cp:coreProperties>
</file>