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62" r:id="rId5"/>
    <p:sldMasterId id="2147483676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</p:sldIdLst>
  <p:sldSz cy="5143500" cx="9144000"/>
  <p:notesSz cx="6858000" cy="9144000"/>
  <p:embeddedFontLst>
    <p:embeddedFont>
      <p:font typeface="Rajdhani"/>
      <p:regular r:id="rId20"/>
      <p:bold r:id="rId21"/>
    </p:embeddedFont>
    <p:embeddedFont>
      <p:font typeface="Open Sans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6" roundtripDataSignature="AMtx7mgedxFG8dYHt9X2sLWVCzvuX25up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jdhani-regular.fntdata"/><Relationship Id="rId22" Type="http://schemas.openxmlformats.org/officeDocument/2006/relationships/font" Target="fonts/OpenSans-regular.fntdata"/><Relationship Id="rId21" Type="http://schemas.openxmlformats.org/officeDocument/2006/relationships/font" Target="fonts/Rajdhani-bold.fntdata"/><Relationship Id="rId24" Type="http://schemas.openxmlformats.org/officeDocument/2006/relationships/font" Target="fonts/OpenSans-italic.fntdata"/><Relationship Id="rId23" Type="http://schemas.openxmlformats.org/officeDocument/2006/relationships/font" Target="fonts/OpenSans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26" Type="http://customschemas.google.com/relationships/presentationmetadata" Target="metadata"/><Relationship Id="rId25" Type="http://schemas.openxmlformats.org/officeDocument/2006/relationships/font" Target="fonts/OpenSans-boldItalic.fntdata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c48bfaac81_0_4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gc48bfaac81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7b40fda7b3_4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7b40fda7b3_4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d951d8317c_1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d951d8317c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c48bfaac81_0_4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8" name="Google Shape;218;gc48bfaac81_0_4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c48bfaac81_0_4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" name="Google Shape;133;gc48bfaac81_0_4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c316d6937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c316d6937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7b40fda7b3_4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7b40fda7b3_4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7b40fda7b3_4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7b40fda7b3_4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7b40fda7b3_4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7b40fda7b3_4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dd4dab437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5" name="Google Shape;165;gdd4dab437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d951d8317c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d951d8317c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d951d8317c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d951d8317c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Relationship Id="rId3" Type="http://schemas.openxmlformats.org/officeDocument/2006/relationships/image" Target="../media/image4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3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jpg"/><Relationship Id="rId3" Type="http://schemas.openxmlformats.org/officeDocument/2006/relationships/image" Target="../media/image4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gc48bfaac81_0_79"/>
          <p:cNvSpPr txBox="1"/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  <p:pic>
        <p:nvPicPr>
          <p:cNvPr id="8" name="Google Shape;8;gc48bfaac81_0_79"/>
          <p:cNvPicPr preferRelativeResize="0"/>
          <p:nvPr/>
        </p:nvPicPr>
        <p:blipFill rotWithShape="1">
          <a:blip r:embed="rId3">
            <a:alphaModFix/>
          </a:blip>
          <a:srcRect b="0" l="5658" r="5649" t="0"/>
          <a:stretch/>
        </p:blipFill>
        <p:spPr>
          <a:xfrm>
            <a:off x="5888950" y="3624550"/>
            <a:ext cx="2675822" cy="111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c48bfaac81_0_7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gc48bfaac81_0_72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t>xx%</a:t>
            </a:r>
          </a:p>
        </p:txBody>
      </p:sp>
      <p:sp>
        <p:nvSpPr>
          <p:cNvPr id="37" name="Google Shape;37;gc48bfaac81_0_7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1">
  <p:cSld name="CUSTOM_1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c48bfaac81_0_76"/>
          <p:cNvSpPr/>
          <p:nvPr/>
        </p:nvSpPr>
        <p:spPr>
          <a:xfrm>
            <a:off x="-148900" y="-94750"/>
            <a:ext cx="9488400" cy="5360100"/>
          </a:xfrm>
          <a:prstGeom prst="rect">
            <a:avLst/>
          </a:prstGeom>
          <a:solidFill>
            <a:srgbClr val="33383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" name="Google Shape;41;gc48bfaac81_0_7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c48bfaac81_0_17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Google Shape;48;gc48bfaac81_0_17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c48bfaac81_0_17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1" name="Google Shape;51;gc48bfaac81_0_17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c48bfaac81_0_17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c48bfaac81_0_17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Google Shape;56;gc48bfaac81_0_17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Google Shape;57;gc48bfaac81_0_17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c48bfaac81_0_18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c48bfaac81_0_18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Google Shape;62;gc48bfaac81_0_18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c48bfaac81_0_4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gc48bfaac81_0_4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48bfaac81_0_18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c48bfaac81_0_189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gc48bfaac81_0_18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gc48bfaac81_0_18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Google Shape;69;gc48bfaac81_0_18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c48bfaac81_0_19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c48bfaac81_0_196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t>xx%</a:t>
            </a:r>
          </a:p>
        </p:txBody>
      </p:sp>
      <p:sp>
        <p:nvSpPr>
          <p:cNvPr id="74" name="Google Shape;74;gc48bfaac81_0_19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1">
  <p:cSld name="CUSTOM_1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c48bfaac81_0_200"/>
          <p:cNvSpPr/>
          <p:nvPr/>
        </p:nvSpPr>
        <p:spPr>
          <a:xfrm>
            <a:off x="-148900" y="-94750"/>
            <a:ext cx="9488400" cy="5360100"/>
          </a:xfrm>
          <a:prstGeom prst="rect">
            <a:avLst/>
          </a:prstGeom>
          <a:solidFill>
            <a:srgbClr val="33383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8" name="Google Shape;78;gc48bfaac81_0_20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c48bfaac81_0_203"/>
          <p:cNvSpPr txBox="1"/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  <p:pic>
        <p:nvPicPr>
          <p:cNvPr id="81" name="Google Shape;81;gc48bfaac81_0_20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65149" y="3700742"/>
            <a:ext cx="2416852" cy="100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1">
  <p:cSld name="CUSTOM_1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c48bfaac81_0_489"/>
          <p:cNvSpPr/>
          <p:nvPr/>
        </p:nvSpPr>
        <p:spPr>
          <a:xfrm>
            <a:off x="-148900" y="-94750"/>
            <a:ext cx="9488400" cy="5360100"/>
          </a:xfrm>
          <a:prstGeom prst="rect">
            <a:avLst/>
          </a:prstGeom>
          <a:solidFill>
            <a:srgbClr val="33383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2" name="Google Shape;92;gc48bfaac81_0_48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c48bfaac81_0_45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5" name="Google Shape;95;gc48bfaac81_0_45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c48bfaac81_0_46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c48bfaac81_0_4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c48bfaac81_0_46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0" name="Google Shape;100;gc48bfaac81_0_46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c48bfaac81_0_4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3" name="Google Shape;103;gc48bfaac81_0_46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" name="Google Shape;104;gc48bfaac81_0_46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c48bfaac81_0_4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c48bfaac81_0_47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9" name="Google Shape;109;gc48bfaac81_0_47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c48bfaac81_0_476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c48bfaac81_0_478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gc48bfaac81_0_47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5" name="Google Shape;115;gc48bfaac81_0_47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6" name="Google Shape;116;gc48bfaac81_0_47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c48bfaac81_0_483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c48bfaac81_0_48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t>xx%</a:t>
            </a:r>
          </a:p>
        </p:txBody>
      </p:sp>
      <p:sp>
        <p:nvSpPr>
          <p:cNvPr id="121" name="Google Shape;121;gc48bfaac81_0_48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c48bfaac81_0_492"/>
          <p:cNvSpPr txBox="1"/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  <p:pic>
        <p:nvPicPr>
          <p:cNvPr id="125" name="Google Shape;125;gc48bfaac81_0_49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65149" y="3700742"/>
            <a:ext cx="2416852" cy="100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gc48bfaac81_0_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gc48bfaac81_0_5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c48bfaac81_0_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gc48bfaac81_0_5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gc48bfaac81_0_5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c48bfaac81_0_5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gc48bfaac81_0_6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Google Shape;25;gc48bfaac81_0_6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gc48bfaac81_0_6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c48bfaac81_0_65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gc48bfaac81_0_6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Google Shape;31;gc48bfaac81_0_6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Google Shape;32;gc48bfaac81_0_6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24.xml"/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5" Type="http://schemas.openxmlformats.org/officeDocument/2006/relationships/theme" Target="../theme/theme4.xml"/><Relationship Id="rId1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8.xml"/><Relationship Id="rId12" Type="http://schemas.openxmlformats.org/officeDocument/2006/relationships/slideLayout" Target="../slideLayouts/slideLayout37.xml"/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2.xml"/><Relationship Id="rId8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c48bfaac81_0_162"/>
          <p:cNvSpPr/>
          <p:nvPr/>
        </p:nvSpPr>
        <p:spPr>
          <a:xfrm>
            <a:off x="-15600" y="4856100"/>
            <a:ext cx="9175200" cy="3321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gc48bfaac81_0_162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s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Actividad con</a:t>
            </a:r>
            <a:r>
              <a:rPr b="0" i="0" lang="es" sz="9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terminal</a:t>
            </a:r>
            <a:endParaRPr b="0" i="0" sz="9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45" name="Google Shape;45;gc48bfaac81_0_162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3" name="Google Shape;83;gc48bfaac81_0_451"/>
          <p:cNvCxnSpPr/>
          <p:nvPr/>
        </p:nvCxnSpPr>
        <p:spPr>
          <a:xfrm>
            <a:off x="719925" y="-8000"/>
            <a:ext cx="8100" cy="4879500"/>
          </a:xfrm>
          <a:prstGeom prst="straightConnector1">
            <a:avLst/>
          </a:prstGeom>
          <a:noFill/>
          <a:ln cap="flat" cmpd="sng" w="9525">
            <a:solidFill>
              <a:srgbClr val="FCD8D6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84" name="Google Shape;84;gc48bfaac81_0_451"/>
          <p:cNvCxnSpPr/>
          <p:nvPr/>
        </p:nvCxnSpPr>
        <p:spPr>
          <a:xfrm>
            <a:off x="8419950" y="-8000"/>
            <a:ext cx="8100" cy="4879500"/>
          </a:xfrm>
          <a:prstGeom prst="straightConnector1">
            <a:avLst/>
          </a:prstGeom>
          <a:noFill/>
          <a:ln cap="flat" cmpd="sng" w="9525">
            <a:solidFill>
              <a:srgbClr val="FCD8D6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85" name="Google Shape;85;gc48bfaac81_0_451"/>
          <p:cNvCxnSpPr/>
          <p:nvPr/>
        </p:nvCxnSpPr>
        <p:spPr>
          <a:xfrm flipH="1" rot="10800000">
            <a:off x="-8000" y="1178475"/>
            <a:ext cx="9175200" cy="5400"/>
          </a:xfrm>
          <a:prstGeom prst="straightConnector1">
            <a:avLst/>
          </a:prstGeom>
          <a:noFill/>
          <a:ln cap="flat" cmpd="sng" w="9525">
            <a:solidFill>
              <a:srgbClr val="FCD8D6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86" name="Google Shape;86;gc48bfaac81_0_451"/>
          <p:cNvCxnSpPr/>
          <p:nvPr/>
        </p:nvCxnSpPr>
        <p:spPr>
          <a:xfrm flipH="1" rot="10800000">
            <a:off x="-15600" y="4860825"/>
            <a:ext cx="9175200" cy="5400"/>
          </a:xfrm>
          <a:prstGeom prst="straightConnector1">
            <a:avLst/>
          </a:prstGeom>
          <a:noFill/>
          <a:ln cap="flat" cmpd="sng" w="9525">
            <a:solidFill>
              <a:srgbClr val="FCD8D6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87" name="Google Shape;87;gc48bfaac81_0_451"/>
          <p:cNvSpPr/>
          <p:nvPr/>
        </p:nvSpPr>
        <p:spPr>
          <a:xfrm>
            <a:off x="-15600" y="4856100"/>
            <a:ext cx="9175200" cy="3321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gc48bfaac81_0_451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s" sz="9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Título del ppt</a:t>
            </a:r>
            <a:endParaRPr b="0" i="0" sz="9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89" name="Google Shape;89;gc48bfaac81_0_45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www.xataka.com/basics/como-hacer-captura-pantalla-screenshot-rapida-windows-tener-que-usar-paint" TargetMode="External"/><Relationship Id="rId4" Type="http://schemas.openxmlformats.org/officeDocument/2006/relationships/hyperlink" Target="https://www.xataka.com/basics/como-usar-nuevas-capturas-pantalla-windows-10-como-remapearlas-impr-pant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www.xataka.com/basics/como-hacer-captura-pantalla-screenshot-rapida-windows-tener-que-usar-paint" TargetMode="External"/><Relationship Id="rId4" Type="http://schemas.openxmlformats.org/officeDocument/2006/relationships/hyperlink" Target="https://www.xataka.com/basics/como-usar-nuevas-capturas-pantalla-windows-10-como-remapearlas-impr-pant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c48bfaac81_0_41"/>
          <p:cNvSpPr txBox="1"/>
          <p:nvPr>
            <p:ph type="title"/>
          </p:nvPr>
        </p:nvSpPr>
        <p:spPr>
          <a:xfrm>
            <a:off x="4289805" y="1256945"/>
            <a:ext cx="4058100" cy="28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18000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</a:pPr>
            <a:r>
              <a:rPr lang="es">
                <a:solidFill>
                  <a:schemeClr val="lt1"/>
                </a:solidFill>
              </a:rPr>
              <a:t>Actividad con terminal</a:t>
            </a:r>
            <a:endParaRPr>
              <a:solidFill>
                <a:schemeClr val="lt1"/>
              </a:solidFill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7b40fda7b3_4_30"/>
          <p:cNvSpPr txBox="1"/>
          <p:nvPr/>
        </p:nvSpPr>
        <p:spPr>
          <a:xfrm>
            <a:off x="559025" y="1296150"/>
            <a:ext cx="8347500" cy="33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1) Abriremos el </a:t>
            </a:r>
            <a:r>
              <a:rPr b="1"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VSCode </a:t>
            </a: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y abriremos una nueva terminal con </a:t>
            </a:r>
            <a:r>
              <a:rPr b="1"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Git Bash</a:t>
            </a: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dentro del mismo (Ver guía de instalación de Git Bash).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2) Mover los archivos </a:t>
            </a:r>
            <a:r>
              <a:rPr b="1"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que no correspondan en esa carpeta</a:t>
            </a:r>
            <a:r>
              <a:rPr b="1"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 la </a:t>
            </a:r>
            <a:r>
              <a:rPr b="1"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carpeta con la categoría de </a:t>
            </a:r>
            <a:r>
              <a:rPr b="1"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película</a:t>
            </a:r>
            <a:r>
              <a:rPr b="1"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correspondiente. 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3) Renombrar los archivos </a:t>
            </a:r>
            <a:r>
              <a:rPr b="1"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que están mal nombrados debido a faltas ortográficas</a:t>
            </a:r>
            <a:r>
              <a:rPr b="1"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b="1"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4) Remover los archivos </a:t>
            </a:r>
            <a:r>
              <a:rPr b="1"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que no sean peliculas y corresponden a canciones.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9" name="Google Shape;209;g7b40fda7b3_4_30"/>
          <p:cNvSpPr txBox="1"/>
          <p:nvPr/>
        </p:nvSpPr>
        <p:spPr>
          <a:xfrm>
            <a:off x="757775" y="38087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s" sz="3000">
                <a:solidFill>
                  <a:srgbClr val="595959"/>
                </a:solidFill>
                <a:latin typeface="Rajdhani"/>
                <a:ea typeface="Rajdhani"/>
                <a:cs typeface="Rajdhani"/>
                <a:sym typeface="Rajdhani"/>
              </a:rPr>
              <a:t>Integrando en </a:t>
            </a: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VSCode</a:t>
            </a:r>
            <a:endParaRPr b="1" i="0" sz="3000" u="none" cap="none" strike="noStrik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d951d8317c_1_27"/>
          <p:cNvSpPr txBox="1"/>
          <p:nvPr/>
        </p:nvSpPr>
        <p:spPr>
          <a:xfrm>
            <a:off x="559025" y="1296150"/>
            <a:ext cx="8347500" cy="33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5</a:t>
            </a: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) Una vez realizada la actividad deberemos corroborar el resultado obtenido en </a:t>
            </a:r>
            <a:r>
              <a:rPr b="1"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Visual Studio Code </a:t>
            </a: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mostrando el </a:t>
            </a:r>
            <a:r>
              <a:rPr i="1"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explorador de archivos </a:t>
            </a: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y expandiendo las carpetas.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6) Realizar una </a:t>
            </a:r>
            <a:r>
              <a:rPr lang="es" sz="1600" u="sng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captura de pantalla</a:t>
            </a: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o </a:t>
            </a:r>
            <a:r>
              <a:rPr lang="es" sz="1600" u="sng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recorte</a:t>
            </a: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del resultado en el </a:t>
            </a:r>
            <a:r>
              <a:rPr b="1"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VSCode </a:t>
            </a: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y guardarla con la siguiente nomenclatura: </a:t>
            </a:r>
            <a:r>
              <a:rPr i="1"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Apellido-Nombre-ComisionX-parte</a:t>
            </a:r>
            <a:r>
              <a:rPr b="1" i="1"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r>
              <a:rPr i="1"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.png</a:t>
            </a:r>
            <a:endParaRPr i="1"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7) Por último subir la imagen con la captura a la carpeta en drive que será provista por tu profe y/o tutor.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5" name="Google Shape;215;gd951d8317c_1_27"/>
          <p:cNvSpPr txBox="1"/>
          <p:nvPr/>
        </p:nvSpPr>
        <p:spPr>
          <a:xfrm>
            <a:off x="757775" y="38087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s" sz="3000">
                <a:solidFill>
                  <a:srgbClr val="595959"/>
                </a:solidFill>
                <a:latin typeface="Rajdhani"/>
                <a:ea typeface="Rajdhani"/>
                <a:cs typeface="Rajdhani"/>
                <a:sym typeface="Rajdhani"/>
              </a:rPr>
              <a:t>Resultado </a:t>
            </a: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Final</a:t>
            </a:r>
            <a:endParaRPr b="1" i="0" sz="3000" u="none" cap="none" strike="noStrik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c48bfaac81_0_495"/>
          <p:cNvSpPr txBox="1"/>
          <p:nvPr/>
        </p:nvSpPr>
        <p:spPr>
          <a:xfrm>
            <a:off x="3897550" y="1756575"/>
            <a:ext cx="4505400" cy="306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556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Rajdhani"/>
              <a:buAutoNum type="arabicPeriod"/>
            </a:pPr>
            <a:r>
              <a:rPr b="1" lang="es" sz="2000" u="sng">
                <a:solidFill>
                  <a:schemeClr val="hlink"/>
                </a:solidFill>
                <a:latin typeface="Rajdhani"/>
                <a:ea typeface="Rajdhani"/>
                <a:cs typeface="Rajdhani"/>
                <a:sym typeface="Rajdhani"/>
                <a:hlinkClick action="ppaction://hlinksldjump" r:id="rId3"/>
              </a:rPr>
              <a:t>Consigna</a:t>
            </a:r>
            <a:endParaRPr b="1" i="0" sz="2000" u="none" cap="none" strike="noStrike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-3556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Rajdhani"/>
              <a:buAutoNum type="arabicPeriod"/>
            </a:pPr>
            <a:r>
              <a:rPr b="1" lang="es" sz="2000" u="sng">
                <a:solidFill>
                  <a:schemeClr val="hlink"/>
                </a:solidFill>
                <a:latin typeface="Rajdhani"/>
                <a:ea typeface="Rajdhani"/>
                <a:cs typeface="Rajdhani"/>
                <a:sym typeface="Rajdhani"/>
                <a:hlinkClick/>
              </a:rPr>
              <a:t>Plantilla guia</a:t>
            </a:r>
            <a:r>
              <a:rPr b="1" lang="es" sz="20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 </a:t>
            </a:r>
            <a:endParaRPr b="1" sz="2000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-3556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Rajdhani"/>
              <a:buAutoNum type="arabicPeriod"/>
            </a:pPr>
            <a:r>
              <a:rPr b="1" lang="es" sz="2000" u="sng">
                <a:solidFill>
                  <a:schemeClr val="hlink"/>
                </a:solidFill>
                <a:latin typeface="Rajdhani"/>
                <a:ea typeface="Rajdhani"/>
                <a:cs typeface="Rajdhani"/>
                <a:sym typeface="Rajdhani"/>
                <a:hlinkClick/>
              </a:rPr>
              <a:t>Comandos de ayuda</a:t>
            </a:r>
            <a:endParaRPr b="1" sz="2000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36" name="Google Shape;136;gc48bfaac81_0_495"/>
          <p:cNvSpPr txBox="1"/>
          <p:nvPr/>
        </p:nvSpPr>
        <p:spPr>
          <a:xfrm>
            <a:off x="1672950" y="2442819"/>
            <a:ext cx="1590300" cy="8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rPr b="1" i="0" lang="es" sz="31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Índice</a:t>
            </a:r>
            <a:endParaRPr b="1" i="0" sz="2700" u="none" cap="none" strike="noStrik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cxnSp>
        <p:nvCxnSpPr>
          <p:cNvPr id="137" name="Google Shape;137;gc48bfaac81_0_495"/>
          <p:cNvCxnSpPr/>
          <p:nvPr/>
        </p:nvCxnSpPr>
        <p:spPr>
          <a:xfrm flipH="1">
            <a:off x="3592750" y="1409375"/>
            <a:ext cx="18900" cy="30333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c316d69379_0_0"/>
          <p:cNvSpPr txBox="1"/>
          <p:nvPr/>
        </p:nvSpPr>
        <p:spPr>
          <a:xfrm>
            <a:off x="3609750" y="1495200"/>
            <a:ext cx="4808400" cy="23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7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Consigna</a:t>
            </a:r>
            <a:endParaRPr b="1" sz="37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43" name="Google Shape;143;gc316d69379_0_0"/>
          <p:cNvSpPr txBox="1"/>
          <p:nvPr/>
        </p:nvSpPr>
        <p:spPr>
          <a:xfrm>
            <a:off x="2740403" y="2195563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6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1</a:t>
            </a:r>
            <a:endParaRPr b="1" sz="60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44" name="Google Shape;144;gc316d69379_0_0"/>
          <p:cNvSpPr/>
          <p:nvPr/>
        </p:nvSpPr>
        <p:spPr>
          <a:xfrm>
            <a:off x="3438450" y="2141125"/>
            <a:ext cx="18600" cy="108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7b40fda7b3_4_10"/>
          <p:cNvSpPr txBox="1"/>
          <p:nvPr/>
        </p:nvSpPr>
        <p:spPr>
          <a:xfrm>
            <a:off x="530400" y="782550"/>
            <a:ext cx="8347500" cy="384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Utilizando la CLI de Git Bash </a:t>
            </a: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realizar las siguientes consignas.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AutoNum type="arabicParenR"/>
            </a:pPr>
            <a:r>
              <a:rPr b="1"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Crear</a:t>
            </a: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en tu carpeta de </a:t>
            </a:r>
            <a:r>
              <a:rPr b="1"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DH</a:t>
            </a: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el directorio </a:t>
            </a:r>
            <a:r>
              <a:rPr b="1"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Películas</a:t>
            </a:r>
            <a:endParaRPr b="1"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AutoNum type="arabicParenR"/>
            </a:pPr>
            <a:r>
              <a:rPr b="1"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Crear</a:t>
            </a: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en tu carpeta </a:t>
            </a:r>
            <a:r>
              <a:rPr b="1"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Peliculas</a:t>
            </a: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cinco directorios llamados: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●"/>
            </a:pP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Infantiles 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●"/>
            </a:pP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Accion 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●"/>
            </a:pP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Terror 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●"/>
            </a:pP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Comedia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●"/>
            </a:pP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Romanticas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AutoNum type="arabicParenR"/>
            </a:pPr>
            <a:r>
              <a:rPr b="1"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Crear</a:t>
            </a: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en la carpeta </a:t>
            </a:r>
            <a:r>
              <a:rPr b="1"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Infantiles</a:t>
            </a: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cuatro archivos llamados: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❖"/>
            </a:pP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Intenzamente 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❖"/>
            </a:pP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El juego del miedo 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❖"/>
            </a:pP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Rapido y furioso 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❖"/>
            </a:pP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Titanic</a:t>
            </a:r>
            <a:endParaRPr sz="15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0" name="Google Shape;150;g7b40fda7b3_4_10"/>
          <p:cNvSpPr txBox="1"/>
          <p:nvPr/>
        </p:nvSpPr>
        <p:spPr>
          <a:xfrm>
            <a:off x="757775" y="38087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s" sz="3000">
                <a:solidFill>
                  <a:srgbClr val="595959"/>
                </a:solidFill>
                <a:latin typeface="Rajdhani"/>
                <a:ea typeface="Rajdhani"/>
                <a:cs typeface="Rajdhani"/>
                <a:sym typeface="Rajdhani"/>
              </a:rPr>
              <a:t>Consigna para </a:t>
            </a: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trabajo en clase</a:t>
            </a:r>
            <a:endParaRPr b="1" i="0" sz="3000" u="none" cap="none" strike="noStrik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7b40fda7b3_4_20"/>
          <p:cNvSpPr txBox="1"/>
          <p:nvPr/>
        </p:nvSpPr>
        <p:spPr>
          <a:xfrm>
            <a:off x="559025" y="1296150"/>
            <a:ext cx="8347500" cy="33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5) </a:t>
            </a:r>
            <a:r>
              <a:rPr b="1"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</a:t>
            </a:r>
            <a:r>
              <a:rPr b="1"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rear</a:t>
            </a: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en la carpeta </a:t>
            </a:r>
            <a:r>
              <a:rPr b="1"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Accion</a:t>
            </a: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cuatro archivos llamados: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13716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❖"/>
            </a:pP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Smooth criminal 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❖"/>
            </a:pP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Diario de una pasion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❖"/>
            </a:pP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El hexorcista 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❖"/>
            </a:pP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Cars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6) </a:t>
            </a:r>
            <a:r>
              <a:rPr b="1"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Crear</a:t>
            </a: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en la carpeta </a:t>
            </a:r>
            <a:r>
              <a:rPr b="1"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Terror</a:t>
            </a: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cuatro archivos llamados: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13716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❖"/>
            </a:pP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La dama y el bagavundo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❖"/>
            </a:pP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Yo antes de ti 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❖"/>
            </a:pP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Que paso ayer 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❖"/>
            </a:pP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We will rock you </a:t>
            </a:r>
            <a:endParaRPr sz="15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6" name="Google Shape;156;g7b40fda7b3_4_20"/>
          <p:cNvSpPr txBox="1"/>
          <p:nvPr/>
        </p:nvSpPr>
        <p:spPr>
          <a:xfrm>
            <a:off x="757775" y="38087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s" sz="3000">
                <a:solidFill>
                  <a:srgbClr val="595959"/>
                </a:solidFill>
                <a:latin typeface="Rajdhani"/>
                <a:ea typeface="Rajdhani"/>
                <a:cs typeface="Rajdhani"/>
                <a:sym typeface="Rajdhani"/>
              </a:rPr>
              <a:t>Consigna para </a:t>
            </a: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trabajo en clase</a:t>
            </a:r>
            <a:endParaRPr b="1" i="0" sz="3000" u="none" cap="none" strike="noStrik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b40fda7b3_4_25"/>
          <p:cNvSpPr txBox="1"/>
          <p:nvPr/>
        </p:nvSpPr>
        <p:spPr>
          <a:xfrm>
            <a:off x="559025" y="1296150"/>
            <a:ext cx="8347500" cy="33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) </a:t>
            </a:r>
            <a:r>
              <a:rPr b="1"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Crear</a:t>
            </a: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en la carpeta </a:t>
            </a:r>
            <a:r>
              <a:rPr b="1"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Comedia</a:t>
            </a: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cuatro archivos llamados: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13716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❖"/>
            </a:pP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Madagaskar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❖"/>
            </a:pP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Orgullo y prejuicio 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❖"/>
            </a:pP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IT 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❖"/>
            </a:pP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Mision imposible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8) </a:t>
            </a:r>
            <a:r>
              <a:rPr b="1"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Crear</a:t>
            </a: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en la carpeta </a:t>
            </a:r>
            <a:r>
              <a:rPr b="1"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Romantica</a:t>
            </a: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cuatro archivos llamados: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13716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❖"/>
            </a:pP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Pocahontas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❖"/>
            </a:pP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Annabelle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❖"/>
            </a:pP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Los vengadores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❖"/>
            </a:pP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La </a:t>
            </a: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mascara</a:t>
            </a:r>
            <a:endParaRPr sz="15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2" name="Google Shape;162;g7b40fda7b3_4_25"/>
          <p:cNvSpPr txBox="1"/>
          <p:nvPr/>
        </p:nvSpPr>
        <p:spPr>
          <a:xfrm>
            <a:off x="757775" y="38087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s" sz="3000">
                <a:solidFill>
                  <a:srgbClr val="595959"/>
                </a:solidFill>
                <a:latin typeface="Rajdhani"/>
                <a:ea typeface="Rajdhani"/>
                <a:cs typeface="Rajdhani"/>
                <a:sym typeface="Rajdhani"/>
              </a:rPr>
              <a:t>Consigna para </a:t>
            </a: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trabajo en clase</a:t>
            </a:r>
            <a:endParaRPr b="1" i="0" sz="3000" u="none" cap="none" strike="noStrik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dd4dab4374_0_5"/>
          <p:cNvSpPr txBox="1"/>
          <p:nvPr/>
        </p:nvSpPr>
        <p:spPr>
          <a:xfrm>
            <a:off x="717750" y="5490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i="0" lang="es" sz="33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Plantilla </a:t>
            </a:r>
            <a:r>
              <a:rPr b="1" i="0" lang="es" sz="3300" u="none" cap="none" strike="noStrike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guía </a:t>
            </a:r>
            <a:endParaRPr b="1" i="0" sz="4400" u="none" cap="none" strike="noStrik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68" name="Google Shape;168;gdd4dab4374_0_5"/>
          <p:cNvSpPr/>
          <p:nvPr/>
        </p:nvSpPr>
        <p:spPr>
          <a:xfrm>
            <a:off x="3851550" y="990938"/>
            <a:ext cx="1440900" cy="496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latin typeface="Open Sans"/>
                <a:ea typeface="Open Sans"/>
                <a:cs typeface="Open Sans"/>
                <a:sym typeface="Open Sans"/>
              </a:rPr>
              <a:t>📂 DH</a:t>
            </a:r>
            <a:endParaRPr b="1" sz="1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9" name="Google Shape;169;gdd4dab4374_0_5"/>
          <p:cNvSpPr/>
          <p:nvPr/>
        </p:nvSpPr>
        <p:spPr>
          <a:xfrm>
            <a:off x="3651150" y="1701575"/>
            <a:ext cx="1841700" cy="496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📂 </a:t>
            </a:r>
            <a:r>
              <a:rPr b="1"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Peliculas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0" name="Google Shape;170;gdd4dab4374_0_5"/>
          <p:cNvSpPr/>
          <p:nvPr/>
        </p:nvSpPr>
        <p:spPr>
          <a:xfrm>
            <a:off x="6980350" y="2654975"/>
            <a:ext cx="1564200" cy="724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📂</a:t>
            </a:r>
            <a:r>
              <a:rPr b="1" lang="es">
                <a:solidFill>
                  <a:schemeClr val="dk1"/>
                </a:solidFill>
              </a:rPr>
              <a:t>Romanticas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1" name="Google Shape;171;gdd4dab4374_0_5"/>
          <p:cNvSpPr/>
          <p:nvPr/>
        </p:nvSpPr>
        <p:spPr>
          <a:xfrm>
            <a:off x="5415613" y="2654975"/>
            <a:ext cx="1440900" cy="724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📂 </a:t>
            </a:r>
            <a:r>
              <a:rPr b="1" lang="es">
                <a:solidFill>
                  <a:schemeClr val="dk1"/>
                </a:solidFill>
              </a:rPr>
              <a:t>Comedia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2" name="Google Shape;172;gdd4dab4374_0_5"/>
          <p:cNvSpPr/>
          <p:nvPr/>
        </p:nvSpPr>
        <p:spPr>
          <a:xfrm>
            <a:off x="3850875" y="2654975"/>
            <a:ext cx="1440900" cy="724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📂 </a:t>
            </a:r>
            <a:r>
              <a:rPr b="1" lang="es">
                <a:solidFill>
                  <a:schemeClr val="dk1"/>
                </a:solidFill>
              </a:rPr>
              <a:t>Terror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3" name="Google Shape;173;gdd4dab4374_0_5"/>
          <p:cNvSpPr/>
          <p:nvPr/>
        </p:nvSpPr>
        <p:spPr>
          <a:xfrm>
            <a:off x="2286138" y="2654975"/>
            <a:ext cx="1440900" cy="724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📂</a:t>
            </a:r>
            <a:r>
              <a:rPr b="1" lang="es">
                <a:solidFill>
                  <a:schemeClr val="dk1"/>
                </a:solidFill>
              </a:rPr>
              <a:t>Accion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4" name="Google Shape;174;gdd4dab4374_0_5"/>
          <p:cNvSpPr/>
          <p:nvPr/>
        </p:nvSpPr>
        <p:spPr>
          <a:xfrm>
            <a:off x="722300" y="2654975"/>
            <a:ext cx="1440000" cy="724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Open Sans"/>
                <a:ea typeface="Open Sans"/>
                <a:cs typeface="Open Sans"/>
                <a:sym typeface="Open Sans"/>
              </a:rPr>
              <a:t>📂 </a:t>
            </a:r>
            <a:r>
              <a:rPr b="1" lang="es">
                <a:solidFill>
                  <a:schemeClr val="dk1"/>
                </a:solidFill>
              </a:rPr>
              <a:t>Infantiles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5" name="Google Shape;175;gdd4dab4374_0_5"/>
          <p:cNvSpPr/>
          <p:nvPr/>
        </p:nvSpPr>
        <p:spPr>
          <a:xfrm>
            <a:off x="328150" y="3559475"/>
            <a:ext cx="1908000" cy="986400"/>
          </a:xfrm>
          <a:prstGeom prst="roundRect">
            <a:avLst>
              <a:gd fmla="val 26761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300">
                <a:solidFill>
                  <a:schemeClr val="dk1"/>
                </a:solidFill>
              </a:rPr>
              <a:t>📋</a:t>
            </a:r>
            <a:r>
              <a:rPr lang="es" sz="1300">
                <a:solidFill>
                  <a:schemeClr val="dk1"/>
                </a:solidFill>
              </a:rPr>
              <a:t>Intenzamente</a:t>
            </a:r>
            <a:br>
              <a:rPr lang="es" sz="1300">
                <a:solidFill>
                  <a:schemeClr val="dk1"/>
                </a:solidFill>
              </a:rPr>
            </a:br>
            <a:r>
              <a:rPr lang="es" sz="1300">
                <a:solidFill>
                  <a:schemeClr val="dk1"/>
                </a:solidFill>
              </a:rPr>
              <a:t>📋 El juego del miedo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300">
                <a:solidFill>
                  <a:schemeClr val="dk1"/>
                </a:solidFill>
              </a:rPr>
              <a:t>📋Rapido y Furioso 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300">
                <a:solidFill>
                  <a:schemeClr val="dk1"/>
                </a:solidFill>
              </a:rPr>
              <a:t>📋 Titanic</a:t>
            </a:r>
            <a:endParaRPr sz="1300">
              <a:solidFill>
                <a:schemeClr val="dk1"/>
              </a:solidFill>
            </a:endParaRPr>
          </a:p>
        </p:txBody>
      </p:sp>
      <p:cxnSp>
        <p:nvCxnSpPr>
          <p:cNvPr id="176" name="Google Shape;176;gdd4dab4374_0_5"/>
          <p:cNvCxnSpPr/>
          <p:nvPr/>
        </p:nvCxnSpPr>
        <p:spPr>
          <a:xfrm flipH="1" rot="-5400000">
            <a:off x="1290500" y="3351350"/>
            <a:ext cx="303300" cy="6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7" name="Google Shape;177;gdd4dab4374_0_5"/>
          <p:cNvCxnSpPr>
            <a:stCxn id="169" idx="2"/>
            <a:endCxn id="174" idx="0"/>
          </p:cNvCxnSpPr>
          <p:nvPr/>
        </p:nvCxnSpPr>
        <p:spPr>
          <a:xfrm rot="5400000">
            <a:off x="2778600" y="861575"/>
            <a:ext cx="457200" cy="31296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8" name="Google Shape;178;gdd4dab4374_0_5"/>
          <p:cNvCxnSpPr>
            <a:stCxn id="169" idx="2"/>
            <a:endCxn id="173" idx="0"/>
          </p:cNvCxnSpPr>
          <p:nvPr/>
        </p:nvCxnSpPr>
        <p:spPr>
          <a:xfrm rot="5400000">
            <a:off x="3560700" y="1643675"/>
            <a:ext cx="457200" cy="15654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9" name="Google Shape;179;gdd4dab4374_0_5"/>
          <p:cNvCxnSpPr>
            <a:stCxn id="168" idx="2"/>
            <a:endCxn id="169" idx="0"/>
          </p:cNvCxnSpPr>
          <p:nvPr/>
        </p:nvCxnSpPr>
        <p:spPr>
          <a:xfrm flipH="1" rot="-5400000">
            <a:off x="4465050" y="1594088"/>
            <a:ext cx="214500" cy="600"/>
          </a:xfrm>
          <a:prstGeom prst="curvedConnector3">
            <a:avLst>
              <a:gd fmla="val 49985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0" name="Google Shape;180;gdd4dab4374_0_5"/>
          <p:cNvCxnSpPr>
            <a:stCxn id="169" idx="2"/>
            <a:endCxn id="172" idx="0"/>
          </p:cNvCxnSpPr>
          <p:nvPr/>
        </p:nvCxnSpPr>
        <p:spPr>
          <a:xfrm rot="5400000">
            <a:off x="4343100" y="2426075"/>
            <a:ext cx="457200" cy="6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1" name="Google Shape;181;gdd4dab4374_0_5"/>
          <p:cNvCxnSpPr>
            <a:stCxn id="169" idx="2"/>
            <a:endCxn id="171" idx="0"/>
          </p:cNvCxnSpPr>
          <p:nvPr/>
        </p:nvCxnSpPr>
        <p:spPr>
          <a:xfrm flipH="1" rot="-5400000">
            <a:off x="5125500" y="1644275"/>
            <a:ext cx="457200" cy="15642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2" name="Google Shape;182;gdd4dab4374_0_5"/>
          <p:cNvCxnSpPr>
            <a:stCxn id="169" idx="2"/>
            <a:endCxn id="170" idx="0"/>
          </p:cNvCxnSpPr>
          <p:nvPr/>
        </p:nvCxnSpPr>
        <p:spPr>
          <a:xfrm flipH="1" rot="-5400000">
            <a:off x="5938650" y="831125"/>
            <a:ext cx="457200" cy="31905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3" name="Google Shape;183;gdd4dab4374_0_5"/>
          <p:cNvCxnSpPr/>
          <p:nvPr/>
        </p:nvCxnSpPr>
        <p:spPr>
          <a:xfrm flipH="1" rot="-5400000">
            <a:off x="2840838" y="3393125"/>
            <a:ext cx="332100" cy="6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4" name="Google Shape;184;gdd4dab4374_0_5"/>
          <p:cNvCxnSpPr/>
          <p:nvPr/>
        </p:nvCxnSpPr>
        <p:spPr>
          <a:xfrm flipH="1" rot="-5400000">
            <a:off x="4523875" y="3351350"/>
            <a:ext cx="303300" cy="600"/>
          </a:xfrm>
          <a:prstGeom prst="bentConnector3">
            <a:avLst>
              <a:gd fmla="val 49979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5" name="Google Shape;185;gdd4dab4374_0_5"/>
          <p:cNvCxnSpPr/>
          <p:nvPr/>
        </p:nvCxnSpPr>
        <p:spPr>
          <a:xfrm flipH="1" rot="-5400000">
            <a:off x="6136925" y="3351350"/>
            <a:ext cx="303300" cy="600"/>
          </a:xfrm>
          <a:prstGeom prst="bentConnector3">
            <a:avLst>
              <a:gd fmla="val 49979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6" name="Google Shape;186;gdd4dab4374_0_5"/>
          <p:cNvCxnSpPr/>
          <p:nvPr/>
        </p:nvCxnSpPr>
        <p:spPr>
          <a:xfrm flipH="1" rot="-5400000">
            <a:off x="7777450" y="3351350"/>
            <a:ext cx="303300" cy="600"/>
          </a:xfrm>
          <a:prstGeom prst="bentConnector3">
            <a:avLst>
              <a:gd fmla="val 49979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7" name="Google Shape;187;gdd4dab4374_0_5"/>
          <p:cNvSpPr/>
          <p:nvPr/>
        </p:nvSpPr>
        <p:spPr>
          <a:xfrm>
            <a:off x="2162300" y="3655700"/>
            <a:ext cx="1756200" cy="881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chemeClr val="dk1"/>
                </a:solidFill>
              </a:rPr>
              <a:t>📋</a:t>
            </a:r>
            <a:r>
              <a:rPr lang="es" sz="1200">
                <a:solidFill>
                  <a:schemeClr val="dk1"/>
                </a:solidFill>
              </a:rPr>
              <a:t>Smooth criminal</a:t>
            </a:r>
            <a:br>
              <a:rPr lang="es" sz="1200">
                <a:solidFill>
                  <a:schemeClr val="dk1"/>
                </a:solidFill>
              </a:rPr>
            </a:br>
            <a:r>
              <a:rPr lang="es" sz="1200">
                <a:solidFill>
                  <a:schemeClr val="dk1"/>
                </a:solidFill>
              </a:rPr>
              <a:t>📋 </a:t>
            </a:r>
            <a:r>
              <a:rPr lang="es" sz="1200">
                <a:solidFill>
                  <a:schemeClr val="dk1"/>
                </a:solidFill>
              </a:rPr>
              <a:t>Diario de una pasion</a:t>
            </a:r>
            <a:br>
              <a:rPr lang="es" sz="1200">
                <a:solidFill>
                  <a:schemeClr val="dk1"/>
                </a:solidFill>
              </a:rPr>
            </a:br>
            <a:r>
              <a:rPr lang="es" sz="1200">
                <a:solidFill>
                  <a:schemeClr val="dk1"/>
                </a:solidFill>
              </a:rPr>
              <a:t>📋 </a:t>
            </a:r>
            <a:r>
              <a:rPr lang="es" sz="1200">
                <a:solidFill>
                  <a:schemeClr val="dk1"/>
                </a:solidFill>
              </a:rPr>
              <a:t>El hexorcista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chemeClr val="dk1"/>
                </a:solidFill>
              </a:rPr>
              <a:t>📋 Cars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88" name="Google Shape;188;gdd4dab4374_0_5"/>
          <p:cNvSpPr/>
          <p:nvPr/>
        </p:nvSpPr>
        <p:spPr>
          <a:xfrm>
            <a:off x="3765825" y="3655700"/>
            <a:ext cx="1841700" cy="881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chemeClr val="dk1"/>
                </a:solidFill>
              </a:rPr>
              <a:t>📋</a:t>
            </a:r>
            <a:r>
              <a:rPr lang="es" sz="1200">
                <a:solidFill>
                  <a:schemeClr val="dk1"/>
                </a:solidFill>
              </a:rPr>
              <a:t>La dama y el bagavundo</a:t>
            </a:r>
            <a:br>
              <a:rPr lang="es" sz="1200">
                <a:solidFill>
                  <a:schemeClr val="dk1"/>
                </a:solidFill>
              </a:rPr>
            </a:br>
            <a:r>
              <a:rPr lang="es" sz="1200">
                <a:solidFill>
                  <a:schemeClr val="dk1"/>
                </a:solidFill>
              </a:rPr>
              <a:t>📋 </a:t>
            </a:r>
            <a:r>
              <a:rPr lang="es" sz="1200">
                <a:solidFill>
                  <a:schemeClr val="dk1"/>
                </a:solidFill>
              </a:rPr>
              <a:t>Yo antes de ti</a:t>
            </a:r>
            <a:br>
              <a:rPr lang="es" sz="1200">
                <a:solidFill>
                  <a:schemeClr val="dk1"/>
                </a:solidFill>
              </a:rPr>
            </a:br>
            <a:r>
              <a:rPr lang="es" sz="1200">
                <a:solidFill>
                  <a:schemeClr val="dk1"/>
                </a:solidFill>
              </a:rPr>
              <a:t>📋 </a:t>
            </a:r>
            <a:r>
              <a:rPr lang="es" sz="1200">
                <a:solidFill>
                  <a:schemeClr val="dk1"/>
                </a:solidFill>
              </a:rPr>
              <a:t>Que paso ayer</a:t>
            </a:r>
            <a:r>
              <a:rPr lang="es" sz="1200">
                <a:solidFill>
                  <a:schemeClr val="dk1"/>
                </a:solidFill>
              </a:rPr>
              <a:t> 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chemeClr val="dk1"/>
                </a:solidFill>
              </a:rPr>
              <a:t>📋 We will rock you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89" name="Google Shape;189;gdd4dab4374_0_5"/>
          <p:cNvSpPr/>
          <p:nvPr/>
        </p:nvSpPr>
        <p:spPr>
          <a:xfrm>
            <a:off x="5415625" y="3676075"/>
            <a:ext cx="1756200" cy="881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chemeClr val="dk1"/>
                </a:solidFill>
              </a:rPr>
              <a:t>📋</a:t>
            </a:r>
            <a:r>
              <a:rPr lang="es" sz="1200">
                <a:solidFill>
                  <a:schemeClr val="dk1"/>
                </a:solidFill>
              </a:rPr>
              <a:t>Madagaskar</a:t>
            </a:r>
            <a:br>
              <a:rPr lang="es" sz="1200">
                <a:solidFill>
                  <a:schemeClr val="dk1"/>
                </a:solidFill>
              </a:rPr>
            </a:br>
            <a:r>
              <a:rPr lang="es" sz="1200">
                <a:solidFill>
                  <a:schemeClr val="dk1"/>
                </a:solidFill>
              </a:rPr>
              <a:t>📋 </a:t>
            </a:r>
            <a:r>
              <a:rPr lang="es" sz="1200">
                <a:solidFill>
                  <a:schemeClr val="dk1"/>
                </a:solidFill>
              </a:rPr>
              <a:t>Orgullo y prejuicio</a:t>
            </a:r>
            <a:br>
              <a:rPr lang="es" sz="1200">
                <a:solidFill>
                  <a:schemeClr val="dk1"/>
                </a:solidFill>
              </a:rPr>
            </a:br>
            <a:r>
              <a:rPr lang="es" sz="1200">
                <a:solidFill>
                  <a:schemeClr val="dk1"/>
                </a:solidFill>
              </a:rPr>
              <a:t>📋 </a:t>
            </a:r>
            <a:r>
              <a:rPr lang="es" sz="1200">
                <a:solidFill>
                  <a:schemeClr val="dk1"/>
                </a:solidFill>
              </a:rPr>
              <a:t>IT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chemeClr val="dk1"/>
                </a:solidFill>
              </a:rPr>
              <a:t>📋Mision imposible 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90" name="Google Shape;190;gdd4dab4374_0_5"/>
          <p:cNvSpPr/>
          <p:nvPr/>
        </p:nvSpPr>
        <p:spPr>
          <a:xfrm>
            <a:off x="7042450" y="3655700"/>
            <a:ext cx="1841700" cy="881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chemeClr val="dk1"/>
                </a:solidFill>
              </a:rPr>
              <a:t>📋</a:t>
            </a:r>
            <a:r>
              <a:rPr lang="es" sz="1200">
                <a:solidFill>
                  <a:schemeClr val="dk1"/>
                </a:solidFill>
              </a:rPr>
              <a:t>Pocahontas</a:t>
            </a:r>
            <a:br>
              <a:rPr lang="es" sz="1200">
                <a:solidFill>
                  <a:schemeClr val="dk1"/>
                </a:solidFill>
              </a:rPr>
            </a:br>
            <a:r>
              <a:rPr lang="es" sz="1200">
                <a:solidFill>
                  <a:schemeClr val="dk1"/>
                </a:solidFill>
              </a:rPr>
              <a:t>📋 </a:t>
            </a:r>
            <a:r>
              <a:rPr lang="es" sz="1200">
                <a:solidFill>
                  <a:schemeClr val="dk1"/>
                </a:solidFill>
              </a:rPr>
              <a:t>Annabelle</a:t>
            </a:r>
            <a:br>
              <a:rPr lang="es" sz="1200">
                <a:solidFill>
                  <a:schemeClr val="dk1"/>
                </a:solidFill>
              </a:rPr>
            </a:br>
            <a:r>
              <a:rPr lang="es" sz="1200">
                <a:solidFill>
                  <a:schemeClr val="dk1"/>
                </a:solidFill>
              </a:rPr>
              <a:t>📋 </a:t>
            </a:r>
            <a:r>
              <a:rPr lang="es" sz="1200">
                <a:solidFill>
                  <a:schemeClr val="dk1"/>
                </a:solidFill>
              </a:rPr>
              <a:t>Los vengadores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chemeClr val="dk1"/>
                </a:solidFill>
              </a:rPr>
              <a:t>📋 </a:t>
            </a:r>
            <a:r>
              <a:rPr lang="es" sz="1200">
                <a:solidFill>
                  <a:schemeClr val="dk1"/>
                </a:solidFill>
              </a:rPr>
              <a:t>La mascara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d951d8317c_1_10"/>
          <p:cNvSpPr txBox="1"/>
          <p:nvPr/>
        </p:nvSpPr>
        <p:spPr>
          <a:xfrm>
            <a:off x="559025" y="1296150"/>
            <a:ext cx="8347500" cy="28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9) </a:t>
            </a: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Una vez realizada la actividad deberemos corroborar el resultado obtenido ubicándonos en la carpeta </a:t>
            </a:r>
            <a:r>
              <a:rPr b="1"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peliculas </a:t>
            </a: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y utilizando el comando: </a:t>
            </a:r>
            <a:r>
              <a:rPr b="1"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ls -R</a:t>
            </a:r>
            <a:endParaRPr b="1"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10) Si el resultado coincide con la plantilla guía de la diapositiva anterior realizar una </a:t>
            </a:r>
            <a:r>
              <a:rPr lang="es" sz="16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captura de pantalla</a:t>
            </a: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o </a:t>
            </a:r>
            <a:r>
              <a:rPr lang="es" sz="16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recorte</a:t>
            </a: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del resultado en la terminal y guardarla con la siguiente nomenclatura: </a:t>
            </a:r>
            <a:r>
              <a:rPr i="1"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Apellido-Nombre-ComisionX-parte</a:t>
            </a:r>
            <a:r>
              <a:rPr b="1" i="1"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  <a:r>
              <a:rPr i="1"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.png</a:t>
            </a:r>
            <a:endParaRPr i="1"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11) Por último subir la imagen con la captura a la carpeta en drive que será provista por tu profe y/o tutor.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6" name="Google Shape;196;gd951d8317c_1_10"/>
          <p:cNvSpPr txBox="1"/>
          <p:nvPr/>
        </p:nvSpPr>
        <p:spPr>
          <a:xfrm>
            <a:off x="757775" y="38087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3000">
                <a:solidFill>
                  <a:srgbClr val="595959"/>
                </a:solidFill>
                <a:latin typeface="Rajdhani"/>
                <a:ea typeface="Rajdhani"/>
                <a:cs typeface="Rajdhani"/>
                <a:sym typeface="Rajdhani"/>
              </a:rPr>
              <a:t>Validando el </a:t>
            </a: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Resultado 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d951d8317c_1_16"/>
          <p:cNvSpPr txBox="1"/>
          <p:nvPr/>
        </p:nvSpPr>
        <p:spPr>
          <a:xfrm>
            <a:off x="3609750" y="1495200"/>
            <a:ext cx="4808400" cy="23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7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Trabajando con VSCode</a:t>
            </a:r>
            <a:endParaRPr b="1" sz="37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02" name="Google Shape;202;gd951d8317c_1_16"/>
          <p:cNvSpPr txBox="1"/>
          <p:nvPr/>
        </p:nvSpPr>
        <p:spPr>
          <a:xfrm>
            <a:off x="2740403" y="2195563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6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2</a:t>
            </a:r>
            <a:endParaRPr b="1" sz="60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03" name="Google Shape;203;gd951d8317c_1_16"/>
          <p:cNvSpPr/>
          <p:nvPr/>
        </p:nvSpPr>
        <p:spPr>
          <a:xfrm>
            <a:off x="3438450" y="2141125"/>
            <a:ext cx="18600" cy="108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