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9144000" cy="5143500" type="screen16x9"/>
  <p:notesSz cx="6858000" cy="9144000"/>
  <p:embeddedFontLst>
    <p:embeddedFont>
      <p:font typeface="Roboto Slab" pitchFamily="2" charset="0"/>
      <p:regular r:id="rId11"/>
      <p:bold r:id="rId12"/>
    </p:embeddedFont>
    <p:embeddedFont>
      <p:font typeface="Source Sans Pro" panose="020B0503030403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chi Kumar P" initials="PK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6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54"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5"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1048652"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3"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1048631"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7"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8"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48604"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5"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591"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2"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048595"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6"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048613"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4"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04862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48633"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048634"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5"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6"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7"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5"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2097154" name="Google Shape;30;p4"/>
          <p:cNvPicPr preferRelativeResize="0">
            <a:picLocks/>
          </p:cNvPicPr>
          <p:nvPr/>
        </p:nvPicPr>
        <p:blipFill rotWithShape="1">
          <a:blip r:embed="rId2">
            <a:alphaModFix/>
          </a:blip>
          <a:srcRect l="19" r="19"/>
          <a:stretch>
            <a:fillRect/>
          </a:stretch>
        </p:blipFill>
        <p:spPr>
          <a:xfrm rot="10800000" flipH="1">
            <a:off x="5952" y="0"/>
            <a:ext cx="9140602" cy="5143500"/>
          </a:xfrm>
          <a:prstGeom prst="rect">
            <a:avLst/>
          </a:prstGeom>
          <a:noFill/>
          <a:ln>
            <a:noFill/>
          </a:ln>
        </p:spPr>
      </p:pic>
      <p:sp>
        <p:nvSpPr>
          <p:cNvPr id="1048597"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26" name="Google Shape;32;p4"/>
          <p:cNvGrpSpPr/>
          <p:nvPr/>
        </p:nvGrpSpPr>
        <p:grpSpPr>
          <a:xfrm>
            <a:off x="3839646" y="782918"/>
            <a:ext cx="1464573" cy="842707"/>
            <a:chOff x="3593400" y="1729675"/>
            <a:chExt cx="1957200" cy="1123610"/>
          </a:xfrm>
        </p:grpSpPr>
        <p:sp>
          <p:nvSpPr>
            <p:cNvPr id="1048598"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1048599"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0"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36" name="Google Shape;36;p4"/>
          <p:cNvCxnSpPr>
            <a:cxnSpLocks/>
            <a:endCxn id="1048599"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145737" name="Google Shape;37;p4"/>
          <p:cNvCxnSpPr>
            <a:cxnSpLocks/>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145738" name="Google Shape;38;p4"/>
          <p:cNvCxnSpPr>
            <a:cxnSpLocks/>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1048601"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lvl1pPr>
            <a:lvl2pPr lvl="1" algn="ctr">
              <a:buNone/>
            </a:lvl2pPr>
            <a:lvl3pPr lvl="2" algn="ctr">
              <a:buNone/>
            </a:lvl3pPr>
            <a:lvl4pPr lvl="3" algn="ctr">
              <a:buNone/>
            </a:lvl4pPr>
            <a:lvl5pPr lvl="4" algn="ctr">
              <a:buNone/>
            </a:lvl5pPr>
            <a:lvl6pPr lvl="5" algn="ctr">
              <a:buNone/>
            </a:lvl6pPr>
            <a:lvl7pPr lvl="6" algn="ctr">
              <a:buNone/>
            </a:lvl7pPr>
            <a:lvl8pPr lvl="7" algn="ctr">
              <a:buNone/>
            </a:lvl8pPr>
            <a:lvl9pPr lvl="8" algn="ctr">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1048579"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lvl1pPr>
            <a:lvl2pPr lvl="1">
              <a:spcBef>
                <a:spcPts val="0"/>
              </a:spcBef>
              <a:spcAft>
                <a:spcPts val="0"/>
              </a:spcAft>
              <a:buSzPts val="2000"/>
              <a:buNone/>
            </a:lvl2pPr>
            <a:lvl3pPr lvl="2">
              <a:spcBef>
                <a:spcPts val="0"/>
              </a:spcBef>
              <a:spcAft>
                <a:spcPts val="0"/>
              </a:spcAft>
              <a:buSzPts val="2000"/>
              <a:buNone/>
            </a:lvl3pPr>
            <a:lvl4pPr lvl="3">
              <a:spcBef>
                <a:spcPts val="0"/>
              </a:spcBef>
              <a:spcAft>
                <a:spcPts val="0"/>
              </a:spcAft>
              <a:buSzPts val="2000"/>
              <a:buNone/>
            </a:lvl4pPr>
            <a:lvl5pPr lvl="4">
              <a:spcBef>
                <a:spcPts val="0"/>
              </a:spcBef>
              <a:spcAft>
                <a:spcPts val="0"/>
              </a:spcAft>
              <a:buSzPts val="2000"/>
              <a:buNone/>
            </a:lvl5pPr>
            <a:lvl6pPr lvl="5">
              <a:spcBef>
                <a:spcPts val="0"/>
              </a:spcBef>
              <a:spcAft>
                <a:spcPts val="0"/>
              </a:spcAft>
              <a:buSzPts val="2000"/>
              <a:buNone/>
            </a:lvl6pPr>
            <a:lvl7pPr lvl="6">
              <a:spcBef>
                <a:spcPts val="0"/>
              </a:spcBef>
              <a:spcAft>
                <a:spcPts val="0"/>
              </a:spcAft>
              <a:buSzPts val="2000"/>
              <a:buNone/>
            </a:lvl7pPr>
            <a:lvl8pPr lvl="7">
              <a:spcBef>
                <a:spcPts val="0"/>
              </a:spcBef>
              <a:spcAft>
                <a:spcPts val="0"/>
              </a:spcAft>
              <a:buSzPts val="2000"/>
              <a:buNone/>
            </a:lvl8pPr>
            <a:lvl9pPr lvl="8">
              <a:spcBef>
                <a:spcPts val="0"/>
              </a:spcBef>
              <a:spcAft>
                <a:spcPts val="0"/>
              </a:spcAft>
              <a:buSzPts val="2000"/>
              <a:buNone/>
            </a:lvl9pPr>
          </a:lstStyle>
          <a:p>
            <a:endParaRPr/>
          </a:p>
        </p:txBody>
      </p:sp>
      <p:sp>
        <p:nvSpPr>
          <p:cNvPr id="1048580"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lvl2pPr>
            <a:lvl3pPr marL="1371600" lvl="2" indent="-381000">
              <a:spcBef>
                <a:spcPts val="0"/>
              </a:spcBef>
              <a:spcAft>
                <a:spcPts val="0"/>
              </a:spcAft>
              <a:buSzPts val="2400"/>
              <a:buChar cha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048581"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1048606"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lvl1pPr>
            <a:lvl2pPr lvl="1">
              <a:spcBef>
                <a:spcPts val="0"/>
              </a:spcBef>
              <a:spcAft>
                <a:spcPts val="0"/>
              </a:spcAft>
              <a:buSzPts val="2000"/>
              <a:buNone/>
            </a:lvl2pPr>
            <a:lvl3pPr lvl="2">
              <a:spcBef>
                <a:spcPts val="0"/>
              </a:spcBef>
              <a:spcAft>
                <a:spcPts val="0"/>
              </a:spcAft>
              <a:buSzPts val="2000"/>
              <a:buNone/>
            </a:lvl3pPr>
            <a:lvl4pPr lvl="3">
              <a:spcBef>
                <a:spcPts val="0"/>
              </a:spcBef>
              <a:spcAft>
                <a:spcPts val="0"/>
              </a:spcAft>
              <a:buSzPts val="2000"/>
              <a:buNone/>
            </a:lvl4pPr>
            <a:lvl5pPr lvl="4">
              <a:spcBef>
                <a:spcPts val="0"/>
              </a:spcBef>
              <a:spcAft>
                <a:spcPts val="0"/>
              </a:spcAft>
              <a:buSzPts val="2000"/>
              <a:buNone/>
            </a:lvl5pPr>
            <a:lvl6pPr lvl="5">
              <a:spcBef>
                <a:spcPts val="0"/>
              </a:spcBef>
              <a:spcAft>
                <a:spcPts val="0"/>
              </a:spcAft>
              <a:buSzPts val="2000"/>
              <a:buNone/>
            </a:lvl6pPr>
            <a:lvl7pPr lvl="6">
              <a:spcBef>
                <a:spcPts val="0"/>
              </a:spcBef>
              <a:spcAft>
                <a:spcPts val="0"/>
              </a:spcAft>
              <a:buSzPts val="2000"/>
              <a:buNone/>
            </a:lvl7pPr>
            <a:lvl8pPr lvl="7">
              <a:spcBef>
                <a:spcPts val="0"/>
              </a:spcBef>
              <a:spcAft>
                <a:spcPts val="0"/>
              </a:spcAft>
              <a:buSzPts val="2000"/>
              <a:buNone/>
            </a:lvl8pPr>
            <a:lvl9pPr lvl="8">
              <a:spcBef>
                <a:spcPts val="0"/>
              </a:spcBef>
              <a:spcAft>
                <a:spcPts val="0"/>
              </a:spcAft>
              <a:buSzPts val="2000"/>
              <a:buNone/>
            </a:lvl9pPr>
          </a:lstStyle>
          <a:p>
            <a:endParaRPr/>
          </a:p>
        </p:txBody>
      </p:sp>
      <p:sp>
        <p:nvSpPr>
          <p:cNvPr id="1048607"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48608"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48609"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1048619"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lvl1pPr>
            <a:lvl2pPr lvl="1" rtl="0">
              <a:spcBef>
                <a:spcPts val="0"/>
              </a:spcBef>
              <a:spcAft>
                <a:spcPts val="0"/>
              </a:spcAft>
              <a:buSzPts val="2000"/>
              <a:buNone/>
            </a:lvl2pPr>
            <a:lvl3pPr lvl="2" rtl="0">
              <a:spcBef>
                <a:spcPts val="0"/>
              </a:spcBef>
              <a:spcAft>
                <a:spcPts val="0"/>
              </a:spcAft>
              <a:buSzPts val="2000"/>
              <a:buNone/>
            </a:lvl3pPr>
            <a:lvl4pPr lvl="3" rtl="0">
              <a:spcBef>
                <a:spcPts val="0"/>
              </a:spcBef>
              <a:spcAft>
                <a:spcPts val="0"/>
              </a:spcAft>
              <a:buSzPts val="2000"/>
              <a:buNone/>
            </a:lvl4pPr>
            <a:lvl5pPr lvl="4" rtl="0">
              <a:spcBef>
                <a:spcPts val="0"/>
              </a:spcBef>
              <a:spcAft>
                <a:spcPts val="0"/>
              </a:spcAft>
              <a:buSzPts val="2000"/>
              <a:buNone/>
            </a:lvl5pPr>
            <a:lvl6pPr lvl="5" rtl="0">
              <a:spcBef>
                <a:spcPts val="0"/>
              </a:spcBef>
              <a:spcAft>
                <a:spcPts val="0"/>
              </a:spcAft>
              <a:buSzPts val="2000"/>
              <a:buNone/>
            </a:lvl6pPr>
            <a:lvl7pPr lvl="6" rtl="0">
              <a:spcBef>
                <a:spcPts val="0"/>
              </a:spcBef>
              <a:spcAft>
                <a:spcPts val="0"/>
              </a:spcAft>
              <a:buSzPts val="2000"/>
              <a:buNone/>
            </a:lvl7pPr>
            <a:lvl8pPr lvl="7" rtl="0">
              <a:spcBef>
                <a:spcPts val="0"/>
              </a:spcBef>
              <a:spcAft>
                <a:spcPts val="0"/>
              </a:spcAft>
              <a:buSzPts val="2000"/>
              <a:buNone/>
            </a:lvl8pPr>
            <a:lvl9pPr lvl="8" rtl="0">
              <a:spcBef>
                <a:spcPts val="0"/>
              </a:spcBef>
              <a:spcAft>
                <a:spcPts val="0"/>
              </a:spcAft>
              <a:buSzPts val="2000"/>
              <a:buNone/>
            </a:lvl9pPr>
          </a:lstStyle>
          <a:p>
            <a:endParaRPr/>
          </a:p>
        </p:txBody>
      </p:sp>
      <p:sp>
        <p:nvSpPr>
          <p:cNvPr id="1048620"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lvl4pPr>
            <a:lvl5pPr marL="2286000" lvl="4" indent="-342900" rtl="0">
              <a:spcBef>
                <a:spcPts val="0"/>
              </a:spcBef>
              <a:spcAft>
                <a:spcPts val="0"/>
              </a:spcAft>
              <a:buSzPts val="1800"/>
              <a:buChar char="○"/>
            </a:lvl5pPr>
            <a:lvl6pPr marL="2743200" lvl="5" indent="-342900" rtl="0">
              <a:spcBef>
                <a:spcPts val="0"/>
              </a:spcBef>
              <a:spcAft>
                <a:spcPts val="0"/>
              </a:spcAft>
              <a:buSzPts val="1800"/>
              <a:buChar char="■"/>
            </a:lvl6pPr>
            <a:lvl7pPr marL="3200400" lvl="6" indent="-342900" rtl="0">
              <a:spcBef>
                <a:spcPts val="0"/>
              </a:spcBef>
              <a:spcAft>
                <a:spcPts val="0"/>
              </a:spcAft>
              <a:buSzPts val="1800"/>
              <a:buChar char="●"/>
            </a:lvl7pPr>
            <a:lvl8pPr marL="3657600" lvl="7" indent="-342900" rtl="0">
              <a:spcBef>
                <a:spcPts val="0"/>
              </a:spcBef>
              <a:spcAft>
                <a:spcPts val="0"/>
              </a:spcAft>
              <a:buSzPts val="1800"/>
              <a:buChar char="○"/>
            </a:lvl8pPr>
            <a:lvl9pPr marL="4114800" lvl="8" indent="-342900" rtl="0">
              <a:spcBef>
                <a:spcPts val="0"/>
              </a:spcBef>
              <a:spcAft>
                <a:spcPts val="0"/>
              </a:spcAft>
              <a:buSzPts val="1800"/>
              <a:buChar char="■"/>
            </a:lvl9pPr>
          </a:lstStyle>
          <a:p>
            <a:endParaRPr/>
          </a:p>
        </p:txBody>
      </p:sp>
      <p:sp>
        <p:nvSpPr>
          <p:cNvPr id="1048621"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lvl4pPr>
            <a:lvl5pPr marL="2286000" lvl="4" indent="-342900" rtl="0">
              <a:spcBef>
                <a:spcPts val="0"/>
              </a:spcBef>
              <a:spcAft>
                <a:spcPts val="0"/>
              </a:spcAft>
              <a:buSzPts val="1800"/>
              <a:buChar char="○"/>
            </a:lvl5pPr>
            <a:lvl6pPr marL="2743200" lvl="5" indent="-342900" rtl="0">
              <a:spcBef>
                <a:spcPts val="0"/>
              </a:spcBef>
              <a:spcAft>
                <a:spcPts val="0"/>
              </a:spcAft>
              <a:buSzPts val="1800"/>
              <a:buChar char="■"/>
            </a:lvl6pPr>
            <a:lvl7pPr marL="3200400" lvl="6" indent="-342900" rtl="0">
              <a:spcBef>
                <a:spcPts val="0"/>
              </a:spcBef>
              <a:spcAft>
                <a:spcPts val="0"/>
              </a:spcAft>
              <a:buSzPts val="1800"/>
              <a:buChar char="●"/>
            </a:lvl7pPr>
            <a:lvl8pPr marL="3657600" lvl="7" indent="-342900" rtl="0">
              <a:spcBef>
                <a:spcPts val="0"/>
              </a:spcBef>
              <a:spcAft>
                <a:spcPts val="0"/>
              </a:spcAft>
              <a:buSzPts val="1800"/>
              <a:buChar char="○"/>
            </a:lvl8pPr>
            <a:lvl9pPr marL="4114800" lvl="8" indent="-342900" rtl="0">
              <a:spcBef>
                <a:spcPts val="0"/>
              </a:spcBef>
              <a:spcAft>
                <a:spcPts val="0"/>
              </a:spcAft>
              <a:buSzPts val="1800"/>
              <a:buChar char="■"/>
            </a:lvl9pPr>
          </a:lstStyle>
          <a:p>
            <a:endParaRPr/>
          </a:p>
        </p:txBody>
      </p:sp>
      <p:sp>
        <p:nvSpPr>
          <p:cNvPr id="1048622"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lvl4pPr>
            <a:lvl5pPr marL="2286000" lvl="4" indent="-342900" rtl="0">
              <a:spcBef>
                <a:spcPts val="0"/>
              </a:spcBef>
              <a:spcAft>
                <a:spcPts val="0"/>
              </a:spcAft>
              <a:buSzPts val="1800"/>
              <a:buChar char="○"/>
            </a:lvl5pPr>
            <a:lvl6pPr marL="2743200" lvl="5" indent="-342900" rtl="0">
              <a:spcBef>
                <a:spcPts val="0"/>
              </a:spcBef>
              <a:spcAft>
                <a:spcPts val="0"/>
              </a:spcAft>
              <a:buSzPts val="1800"/>
              <a:buChar char="■"/>
            </a:lvl6pPr>
            <a:lvl7pPr marL="3200400" lvl="6" indent="-342900" rtl="0">
              <a:spcBef>
                <a:spcPts val="0"/>
              </a:spcBef>
              <a:spcAft>
                <a:spcPts val="0"/>
              </a:spcAft>
              <a:buSzPts val="1800"/>
              <a:buChar char="●"/>
            </a:lvl7pPr>
            <a:lvl8pPr marL="3657600" lvl="7" indent="-342900" rtl="0">
              <a:spcBef>
                <a:spcPts val="0"/>
              </a:spcBef>
              <a:spcAft>
                <a:spcPts val="0"/>
              </a:spcAft>
              <a:buSzPts val="1800"/>
              <a:buChar char="○"/>
            </a:lvl8pPr>
            <a:lvl9pPr marL="4114800" lvl="8" indent="-342900" rtl="0">
              <a:spcBef>
                <a:spcPts val="0"/>
              </a:spcBef>
              <a:spcAft>
                <a:spcPts val="0"/>
              </a:spcAft>
              <a:buSzPts val="1800"/>
              <a:buChar char="■"/>
            </a:lvl9pPr>
          </a:lstStyle>
          <a:p>
            <a:endParaRPr/>
          </a:p>
        </p:txBody>
      </p:sp>
      <p:sp>
        <p:nvSpPr>
          <p:cNvPr id="1048623"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1048593"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104857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104857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048649" name="Google Shape;70;p12"/>
          <p:cNvSpPr txBox="1">
            <a:spLocks noGrp="1"/>
          </p:cNvSpPr>
          <p:nvPr>
            <p:ph type="ctrTitle"/>
          </p:nvPr>
        </p:nvSpPr>
        <p:spPr>
          <a:xfrm>
            <a:off x="1403890" y="1226591"/>
            <a:ext cx="6336217" cy="1816153"/>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3200" dirty="0"/>
              <a:t>  </a:t>
            </a:r>
            <a:r>
              <a:rPr lang="en-GB" sz="3200" dirty="0"/>
              <a:t>Design of battery  charges                using solar system</a:t>
            </a:r>
            <a:endParaRPr sz="3200" dirty="0"/>
          </a:p>
        </p:txBody>
      </p:sp>
      <p:pic>
        <p:nvPicPr>
          <p:cNvPr id="2097160" name="Picture 1"/>
          <p:cNvPicPr>
            <a:picLocks noChangeAspect="1" noChangeArrowheads="1"/>
          </p:cNvPicPr>
          <p:nvPr/>
        </p:nvPicPr>
        <p:blipFill>
          <a:blip r:embed="rId3"/>
          <a:srcRect/>
          <a:stretch>
            <a:fillRect/>
          </a:stretch>
        </p:blipFill>
        <p:spPr bwMode="auto">
          <a:xfrm>
            <a:off x="225934" y="223631"/>
            <a:ext cx="1003300" cy="772161"/>
          </a:xfrm>
          <a:prstGeom prst="rect">
            <a:avLst/>
          </a:prstGeom>
          <a:noFill/>
        </p:spPr>
      </p:pic>
      <p:sp>
        <p:nvSpPr>
          <p:cNvPr id="1048650" name="TextBox 3"/>
          <p:cNvSpPr txBox="1"/>
          <p:nvPr/>
        </p:nvSpPr>
        <p:spPr>
          <a:xfrm>
            <a:off x="614322" y="3396382"/>
            <a:ext cx="1783080" cy="1513840"/>
          </a:xfrm>
          <a:prstGeom prst="rect">
            <a:avLst/>
          </a:prstGeom>
          <a:noFill/>
        </p:spPr>
        <p:txBody>
          <a:bodyPr wrap="none" rtlCol="0">
            <a:spAutoFit/>
          </a:bodyPr>
          <a:lstStyle/>
          <a:p>
            <a:r>
              <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rPr>
              <a:t>Submitted by</a:t>
            </a:r>
          </a:p>
          <a:p>
            <a:r>
              <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rPr>
              <a:t>Priya </a:t>
            </a:r>
            <a:r>
              <a:rPr lang="en-GB" b="1" dirty="0" err="1">
                <a:solidFill>
                  <a:schemeClr val="accent1"/>
                </a:solidFill>
                <a:latin typeface="Roboto Slab" panose="020B0604020202020204" pitchFamily="2" charset="0"/>
                <a:ea typeface="Roboto Slab" panose="020B0604020202020204" pitchFamily="2" charset="0"/>
                <a:cs typeface="Roboto Slab" panose="020B0604020202020204" pitchFamily="2" charset="0"/>
              </a:rPr>
              <a:t>Dharshini.S</a:t>
            </a:r>
            <a:endPar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endParaRPr>
          </a:p>
          <a:p>
            <a:r>
              <a:rPr lang="en-GB" b="1" dirty="0" err="1">
                <a:solidFill>
                  <a:schemeClr val="accent1"/>
                </a:solidFill>
                <a:latin typeface="Roboto Slab" panose="020B0604020202020204" pitchFamily="2" charset="0"/>
                <a:ea typeface="Roboto Slab" panose="020B0604020202020204" pitchFamily="2" charset="0"/>
                <a:cs typeface="Roboto Slab" panose="020B0604020202020204" pitchFamily="2" charset="0"/>
              </a:rPr>
              <a:t>Rajeswari.P</a:t>
            </a:r>
            <a:endPar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endParaRPr>
          </a:p>
          <a:p>
            <a:r>
              <a:rPr lang="en-GB" b="1" dirty="0" err="1">
                <a:solidFill>
                  <a:schemeClr val="accent1"/>
                </a:solidFill>
                <a:latin typeface="Roboto Slab" panose="020B0604020202020204" pitchFamily="2" charset="0"/>
                <a:ea typeface="Roboto Slab" panose="020B0604020202020204" pitchFamily="2" charset="0"/>
                <a:cs typeface="Roboto Slab" panose="020B0604020202020204" pitchFamily="2" charset="0"/>
              </a:rPr>
              <a:t>Sathiya</a:t>
            </a:r>
            <a:r>
              <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rPr>
              <a:t> </a:t>
            </a:r>
            <a:r>
              <a:rPr lang="en-GB" b="1" dirty="0" err="1">
                <a:solidFill>
                  <a:schemeClr val="accent1"/>
                </a:solidFill>
                <a:latin typeface="Roboto Slab" panose="020B0604020202020204" pitchFamily="2" charset="0"/>
                <a:ea typeface="Roboto Slab" panose="020B0604020202020204" pitchFamily="2" charset="0"/>
                <a:cs typeface="Roboto Slab" panose="020B0604020202020204" pitchFamily="2" charset="0"/>
              </a:rPr>
              <a:t>Priya.s</a:t>
            </a:r>
            <a:endPar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endParaRPr>
          </a:p>
          <a:p>
            <a:r>
              <a:rPr lang="en-GB" b="1" dirty="0" err="1">
                <a:solidFill>
                  <a:schemeClr val="accent1"/>
                </a:solidFill>
                <a:latin typeface="Roboto Slab" panose="020B0604020202020204" pitchFamily="2" charset="0"/>
                <a:ea typeface="Roboto Slab" panose="020B0604020202020204" pitchFamily="2" charset="0"/>
                <a:cs typeface="Roboto Slab" panose="020B0604020202020204" pitchFamily="2" charset="0"/>
              </a:rPr>
              <a:t>Sofi.D</a:t>
            </a:r>
            <a:endPar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endParaRPr>
          </a:p>
          <a:p>
            <a:r>
              <a:rPr lang="en-GB" b="1" dirty="0" err="1">
                <a:solidFill>
                  <a:schemeClr val="accent1"/>
                </a:solidFill>
                <a:latin typeface="Roboto Slab" panose="020B0604020202020204" pitchFamily="2" charset="0"/>
                <a:ea typeface="Roboto Slab" panose="020B0604020202020204" pitchFamily="2" charset="0"/>
                <a:cs typeface="Roboto Slab" panose="020B0604020202020204" pitchFamily="2" charset="0"/>
              </a:rPr>
              <a:t>Sofia.S</a:t>
            </a:r>
            <a:endPar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endParaRPr>
          </a:p>
          <a:p>
            <a:r>
              <a:rPr lang="en-GB" b="1" dirty="0" err="1">
                <a:solidFill>
                  <a:schemeClr val="accent1"/>
                </a:solidFill>
                <a:latin typeface="Roboto Slab" panose="020B0604020202020204" pitchFamily="2" charset="0"/>
                <a:ea typeface="Roboto Slab" panose="020B0604020202020204" pitchFamily="2" charset="0"/>
                <a:cs typeface="Roboto Slab" panose="020B0604020202020204" pitchFamily="2" charset="0"/>
              </a:rPr>
              <a:t>Sharmini</a:t>
            </a:r>
            <a:r>
              <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rPr>
              <a:t> </a:t>
            </a:r>
            <a:r>
              <a:rPr lang="en-GB" b="1" dirty="0" err="1">
                <a:solidFill>
                  <a:schemeClr val="accent1"/>
                </a:solidFill>
                <a:latin typeface="Roboto Slab" panose="020B0604020202020204" pitchFamily="2" charset="0"/>
                <a:ea typeface="Roboto Slab" panose="020B0604020202020204" pitchFamily="2" charset="0"/>
                <a:cs typeface="Roboto Slab" panose="020B0604020202020204" pitchFamily="2" charset="0"/>
              </a:rPr>
              <a:t>Sakthi.C.M</a:t>
            </a:r>
            <a:r>
              <a:rPr lang="en-GB" b="1" dirty="0">
                <a:solidFill>
                  <a:schemeClr val="accent1"/>
                </a:solidFill>
                <a:latin typeface="Roboto Slab" panose="020B0604020202020204" pitchFamily="2" charset="0"/>
                <a:ea typeface="Roboto Slab" panose="020B0604020202020204" pitchFamily="2" charset="0"/>
                <a:cs typeface="Roboto Slab" panose="020B0604020202020204" pitchFamily="2" charset="0"/>
              </a:rPr>
              <a:t>                    </a:t>
            </a:r>
            <a:endParaRPr lang="en-GB" dirty="0">
              <a:solidFill>
                <a:schemeClr val="accent1"/>
              </a:solidFill>
              <a:latin typeface="Roboto Slab" panose="020B0604020202020204" pitchFamily="2" charset="0"/>
              <a:ea typeface="Roboto Slab" panose="020B0604020202020204" pitchFamily="2" charset="0"/>
              <a:cs typeface="Roboto Slab" panose="020B0604020202020204" pitchFamily="2" charset="0"/>
            </a:endParaRPr>
          </a:p>
        </p:txBody>
      </p:sp>
      <p:sp>
        <p:nvSpPr>
          <p:cNvPr id="1048651" name="TextBox 5"/>
          <p:cNvSpPr txBox="1"/>
          <p:nvPr/>
        </p:nvSpPr>
        <p:spPr>
          <a:xfrm>
            <a:off x="1403890" y="210929"/>
            <a:ext cx="8913600" cy="1015663"/>
          </a:xfrm>
          <a:prstGeom prst="rect">
            <a:avLst/>
          </a:prstGeom>
          <a:noFill/>
        </p:spPr>
        <p:txBody>
          <a:bodyPr wrap="square" rtlCol="0">
            <a:spAutoFit/>
          </a:bodyPr>
          <a:lstStyle/>
          <a:p>
            <a:r>
              <a:rPr lang="en-GB" sz="2000" b="1" dirty="0">
                <a:solidFill>
                  <a:schemeClr val="tx1"/>
                </a:solidFill>
              </a:rPr>
              <a:t>Velammal College of engineering and technology Madurai</a:t>
            </a:r>
          </a:p>
          <a:p>
            <a:r>
              <a:rPr lang="en-GB" sz="2000" b="1" dirty="0">
                <a:solidFill>
                  <a:schemeClr val="tx1"/>
                </a:solidFill>
              </a:rPr>
              <a:t>                                 (Autonomous) </a:t>
            </a:r>
          </a:p>
          <a:p>
            <a:r>
              <a:rPr lang="en-GB" sz="2000" b="1" dirty="0">
                <a:solidFill>
                  <a:schemeClr val="tx1"/>
                </a:solidFill>
              </a:rPr>
              <a:t>                             Department of EEE </a:t>
            </a:r>
            <a:endParaRPr lang="LID4096" sz="28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1048629" name="Title 2"/>
          <p:cNvSpPr>
            <a:spLocks noGrp="1"/>
          </p:cNvSpPr>
          <p:nvPr>
            <p:ph type="title"/>
          </p:nvPr>
        </p:nvSpPr>
        <p:spPr>
          <a:xfrm>
            <a:off x="722846" y="610576"/>
            <a:ext cx="7571700" cy="702600"/>
          </a:xfrm>
        </p:spPr>
        <p:txBody>
          <a:bodyPr/>
          <a:lstStyle/>
          <a:p>
            <a:pPr algn="ctr"/>
            <a:r>
              <a:rPr lang="en-GB" sz="4000" b="1" dirty="0"/>
              <a:t>Objectives</a:t>
            </a:r>
            <a:br>
              <a:rPr lang="en-GB" sz="4000" b="1" dirty="0"/>
            </a:br>
            <a:endParaRPr lang="LID4096" b="1" dirty="0"/>
          </a:p>
        </p:txBody>
      </p:sp>
      <p:pic>
        <p:nvPicPr>
          <p:cNvPr id="2097159" name="Picture 3"/>
          <p:cNvPicPr>
            <a:picLocks noChangeAspect="1" noChangeArrowheads="1"/>
          </p:cNvPicPr>
          <p:nvPr/>
        </p:nvPicPr>
        <p:blipFill>
          <a:blip r:embed="rId3"/>
          <a:srcRect/>
          <a:stretch>
            <a:fillRect/>
          </a:stretch>
        </p:blipFill>
        <p:spPr bwMode="auto">
          <a:xfrm>
            <a:off x="221196" y="224495"/>
            <a:ext cx="1003300" cy="772161"/>
          </a:xfrm>
          <a:prstGeom prst="rect">
            <a:avLst/>
          </a:prstGeom>
          <a:noFill/>
        </p:spPr>
      </p:pic>
      <p:sp>
        <p:nvSpPr>
          <p:cNvPr id="1048630" name="TextBox 4"/>
          <p:cNvSpPr txBox="1"/>
          <p:nvPr/>
        </p:nvSpPr>
        <p:spPr>
          <a:xfrm>
            <a:off x="1406236" y="1403519"/>
            <a:ext cx="6767946" cy="1938992"/>
          </a:xfrm>
          <a:prstGeom prst="rect">
            <a:avLst/>
          </a:prstGeom>
          <a:noFill/>
        </p:spPr>
        <p:txBody>
          <a:bodyPr wrap="square">
            <a:spAutoFit/>
          </a:bodyPr>
          <a:lstStyle/>
          <a:p>
            <a:pPr marL="285750" indent="-285750">
              <a:buFont typeface="Arial" panose="020B0604020202020204" pitchFamily="34" charset="0"/>
              <a:buChar char="•"/>
            </a:pPr>
            <a:r>
              <a:rPr lang="LID4096" sz="2000" dirty="0"/>
              <a:t>Solar battery charger operate in various sunlight condition</a:t>
            </a:r>
            <a:r>
              <a:rPr lang="en-GB" sz="2000" dirty="0"/>
              <a:t>.</a:t>
            </a:r>
          </a:p>
          <a:p>
            <a:pPr marL="285750" indent="-285750">
              <a:buFont typeface="Arial" panose="020B0604020202020204" pitchFamily="34" charset="0"/>
              <a:buChar char="•"/>
            </a:pPr>
            <a:r>
              <a:rPr lang="LID4096" sz="2000" dirty="0"/>
              <a:t> It also operate for a wide variety of input voltages</a:t>
            </a:r>
            <a:r>
              <a:rPr lang="en-GB" sz="2000" dirty="0"/>
              <a:t>.</a:t>
            </a:r>
            <a:r>
              <a:rPr lang="LID4096" sz="2000" dirty="0"/>
              <a:t> </a:t>
            </a:r>
            <a:endParaRPr lang="en-GB" sz="2000" dirty="0"/>
          </a:p>
          <a:p>
            <a:pPr marL="285750" indent="-285750">
              <a:buFont typeface="Arial" panose="020B0604020202020204" pitchFamily="34" charset="0"/>
              <a:buChar char="•"/>
            </a:pPr>
            <a:r>
              <a:rPr lang="LID4096" sz="2000" dirty="0"/>
              <a:t>It can be further used in sunny and cloudy days</a:t>
            </a:r>
            <a:r>
              <a:rPr lang="en-GB" sz="2000" dirty="0"/>
              <a:t>.</a:t>
            </a:r>
            <a:r>
              <a:rPr lang="LID4096" sz="2000" dirty="0"/>
              <a:t> </a:t>
            </a:r>
            <a:endParaRPr lang="en-GB" sz="2000" dirty="0"/>
          </a:p>
          <a:p>
            <a:pPr marL="285750" indent="-285750">
              <a:buFont typeface="Arial" panose="020B0604020202020204" pitchFamily="34" charset="0"/>
              <a:buChar char="•"/>
            </a:pPr>
            <a:r>
              <a:rPr lang="LID4096" sz="2000" dirty="0"/>
              <a:t>It can be used in a range from 6.8V to 13.5 V</a:t>
            </a:r>
            <a:r>
              <a:rPr lang="en-GB" sz="2000" dirty="0"/>
              <a:t>.</a:t>
            </a:r>
            <a:r>
              <a:rPr lang="LID4096" sz="2000" dirty="0"/>
              <a:t> </a:t>
            </a:r>
            <a:endParaRPr lang="en-GB" sz="2000" dirty="0"/>
          </a:p>
          <a:p>
            <a:pPr marL="285750" indent="-285750">
              <a:buFont typeface="Arial" panose="020B0604020202020204" pitchFamily="34" charset="0"/>
              <a:buChar char="•"/>
            </a:pPr>
            <a:r>
              <a:rPr lang="LID4096" sz="2000" dirty="0"/>
              <a:t>Charge both lithum and nickel chemistries</a:t>
            </a:r>
            <a:r>
              <a:rPr lang="en-GB" sz="2000" dirty="0"/>
              <a:t>.</a:t>
            </a:r>
            <a:endParaRPr lang="LID4096"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1048615" name="TextBox 1"/>
          <p:cNvSpPr txBox="1"/>
          <p:nvPr/>
        </p:nvSpPr>
        <p:spPr>
          <a:xfrm>
            <a:off x="3210088" y="168813"/>
            <a:ext cx="2672080" cy="624840"/>
          </a:xfrm>
          <a:prstGeom prst="rect">
            <a:avLst/>
          </a:prstGeom>
          <a:noFill/>
        </p:spPr>
        <p:txBody>
          <a:bodyPr wrap="none" rtlCol="0">
            <a:spAutoFit/>
          </a:bodyPr>
          <a:lstStyle/>
          <a:p>
            <a:r>
              <a:rPr lang="en-GB" sz="3600" b="1" dirty="0">
                <a:solidFill>
                  <a:schemeClr val="accent1"/>
                </a:solidFill>
              </a:rPr>
              <a:t>Introduction</a:t>
            </a:r>
            <a:r>
              <a:rPr lang="en-GB" sz="3600" dirty="0">
                <a:solidFill>
                  <a:schemeClr val="accent1"/>
                </a:solidFill>
              </a:rPr>
              <a:t> </a:t>
            </a:r>
            <a:endParaRPr lang="LID4096" sz="3600" dirty="0">
              <a:solidFill>
                <a:schemeClr val="accent1"/>
              </a:solidFill>
            </a:endParaRPr>
          </a:p>
        </p:txBody>
      </p:sp>
      <p:pic>
        <p:nvPicPr>
          <p:cNvPr id="2097157" name="Picture 2"/>
          <p:cNvPicPr>
            <a:picLocks noChangeAspect="1" noChangeArrowheads="1"/>
          </p:cNvPicPr>
          <p:nvPr/>
        </p:nvPicPr>
        <p:blipFill>
          <a:blip r:embed="rId4"/>
          <a:srcRect/>
          <a:stretch>
            <a:fillRect/>
          </a:stretch>
        </p:blipFill>
        <p:spPr bwMode="auto">
          <a:xfrm>
            <a:off x="203396" y="230664"/>
            <a:ext cx="1003300" cy="772161"/>
          </a:xfrm>
          <a:prstGeom prst="rect">
            <a:avLst/>
          </a:prstGeom>
          <a:noFill/>
        </p:spPr>
      </p:pic>
      <p:sp>
        <p:nvSpPr>
          <p:cNvPr id="1048616" name="TextBox 3"/>
          <p:cNvSpPr txBox="1"/>
          <p:nvPr/>
        </p:nvSpPr>
        <p:spPr>
          <a:xfrm>
            <a:off x="509162" y="1207942"/>
            <a:ext cx="8407801" cy="3025141"/>
          </a:xfrm>
          <a:prstGeom prst="rect">
            <a:avLst/>
          </a:prstGeom>
          <a:noFill/>
        </p:spPr>
        <p:txBody>
          <a:bodyPr wrap="square" rtlCol="0">
            <a:spAutoFit/>
          </a:bodyPr>
          <a:lstStyle/>
          <a:p>
            <a:pPr marL="285750" indent="-285750">
              <a:buFont typeface="Arial" panose="020B0604020202020204" pitchFamily="34" charset="0"/>
              <a:buChar char="•"/>
            </a:pPr>
            <a:r>
              <a:rPr lang="en-GB" sz="1800" dirty="0"/>
              <a:t>Solar battery chargers are devices that extract energy from the sunlight to produce electricity for charging cell phones, car batteries , laptops, personal fans, and reading lights. </a:t>
            </a:r>
          </a:p>
          <a:p>
            <a:pPr marL="285750" indent="-285750">
              <a:buFont typeface="Arial" panose="020B0604020202020204" pitchFamily="34" charset="0"/>
              <a:buChar char="•"/>
            </a:pPr>
            <a:r>
              <a:rPr lang="en-GB" sz="1800" dirty="0"/>
              <a:t>The best part about these solar battery chargers is that they are portable. So, they can be used anywhere and anytime.</a:t>
            </a:r>
          </a:p>
          <a:p>
            <a:pPr marL="285750" indent="-285750">
              <a:buFont typeface="Arial" panose="020B0604020202020204" pitchFamily="34" charset="0"/>
              <a:buChar char="•"/>
            </a:pPr>
            <a:r>
              <a:rPr lang="en-GB" sz="1800" dirty="0"/>
              <a:t>A solar battery allows you to continue powering your home with renewable solar energy during the evening and at night </a:t>
            </a:r>
            <a:r>
              <a:rPr lang="en-GB" sz="1800" dirty="0">
                <a:latin typeface="Roboto Slab" pitchFamily="2" charset="0"/>
                <a:ea typeface="Roboto Slab" pitchFamily="2" charset="0"/>
                <a:cs typeface="Roboto Slab" pitchFamily="2" charset="0"/>
              </a:rPr>
              <a:t>when</a:t>
            </a:r>
            <a:r>
              <a:rPr lang="en-GB" sz="1800" dirty="0"/>
              <a:t> the solar panels are not suitable to produce power from the sun.</a:t>
            </a:r>
          </a:p>
          <a:p>
            <a:pPr marL="285750" indent="-285750">
              <a:buFont typeface="Arial" panose="020B0604020202020204" pitchFamily="34" charset="0"/>
              <a:buChar char="•"/>
            </a:pPr>
            <a:r>
              <a:rPr lang="en-GB" sz="1800" dirty="0"/>
              <a:t>Solar chargers can charge lead acid or Ni-Cd battery banks up to 48 V and many ampere-hours (up to 4000 Ah) capacity. </a:t>
            </a:r>
          </a:p>
          <a:p>
            <a:pPr marL="285750" indent="-285750">
              <a:buFont typeface="Arial" panose="020B0604020202020204" pitchFamily="34" charset="0"/>
              <a:buChar char="•"/>
            </a:pPr>
            <a:r>
              <a:rPr lang="en-GB" sz="1800" dirty="0"/>
              <a:t>Most portable chargers can obtain energy from the sun only.</a:t>
            </a:r>
            <a:endParaRPr lang="LID4096"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8602" name="Text Placeholder 2"/>
          <p:cNvSpPr>
            <a:spLocks noGrp="1"/>
          </p:cNvSpPr>
          <p:nvPr>
            <p:ph type="body" idx="1"/>
          </p:nvPr>
        </p:nvSpPr>
        <p:spPr>
          <a:xfrm>
            <a:off x="1363010" y="162136"/>
            <a:ext cx="6713400" cy="819900"/>
          </a:xfrm>
        </p:spPr>
        <p:txBody>
          <a:bodyPr/>
          <a:lstStyle/>
          <a:p>
            <a:pPr marL="0" indent="0">
              <a:buNone/>
            </a:pPr>
            <a:r>
              <a:rPr lang="en-GB" sz="3200" b="1" i="0" dirty="0">
                <a:solidFill>
                  <a:schemeClr val="accent1"/>
                </a:solidFill>
                <a:latin typeface="Roboto Slab" pitchFamily="2" charset="0"/>
                <a:ea typeface="Roboto Slab" pitchFamily="2" charset="0"/>
                <a:cs typeface="Roboto Slab" pitchFamily="2" charset="0"/>
              </a:rPr>
              <a:t>Problem</a:t>
            </a:r>
            <a:r>
              <a:rPr lang="en-GB" i="0" dirty="0">
                <a:solidFill>
                  <a:schemeClr val="accent1"/>
                </a:solidFill>
                <a:latin typeface="Roboto Slab" pitchFamily="2" charset="0"/>
                <a:ea typeface="Roboto Slab" pitchFamily="2" charset="0"/>
                <a:cs typeface="Roboto Slab" pitchFamily="2" charset="0"/>
              </a:rPr>
              <a:t> </a:t>
            </a:r>
            <a:r>
              <a:rPr lang="en-GB" b="1" i="0" dirty="0">
                <a:solidFill>
                  <a:schemeClr val="accent1"/>
                </a:solidFill>
                <a:latin typeface="Roboto Slab" pitchFamily="2" charset="0"/>
                <a:ea typeface="Roboto Slab" pitchFamily="2" charset="0"/>
                <a:cs typeface="Roboto Slab" pitchFamily="2" charset="0"/>
              </a:rPr>
              <a:t>Identification</a:t>
            </a:r>
            <a:endParaRPr lang="LID4096" b="1" i="0" dirty="0">
              <a:solidFill>
                <a:schemeClr val="accent1"/>
              </a:solidFill>
              <a:latin typeface="Roboto Slab" pitchFamily="2" charset="0"/>
              <a:ea typeface="Roboto Slab" pitchFamily="2" charset="0"/>
              <a:cs typeface="Roboto Slab" pitchFamily="2" charset="0"/>
            </a:endParaRPr>
          </a:p>
        </p:txBody>
      </p:sp>
      <p:pic>
        <p:nvPicPr>
          <p:cNvPr id="2097155" name="Picture 3"/>
          <p:cNvPicPr>
            <a:picLocks noChangeAspect="1" noChangeArrowheads="1"/>
          </p:cNvPicPr>
          <p:nvPr/>
        </p:nvPicPr>
        <p:blipFill>
          <a:blip r:embed="rId3"/>
          <a:srcRect/>
          <a:stretch>
            <a:fillRect/>
          </a:stretch>
        </p:blipFill>
        <p:spPr bwMode="auto">
          <a:xfrm>
            <a:off x="154158" y="202836"/>
            <a:ext cx="1003300" cy="772161"/>
          </a:xfrm>
          <a:prstGeom prst="rect">
            <a:avLst/>
          </a:prstGeom>
          <a:noFill/>
        </p:spPr>
      </p:pic>
      <p:sp>
        <p:nvSpPr>
          <p:cNvPr id="1048603" name="TextBox 1"/>
          <p:cNvSpPr txBox="1"/>
          <p:nvPr/>
        </p:nvSpPr>
        <p:spPr>
          <a:xfrm>
            <a:off x="154158" y="1741889"/>
            <a:ext cx="8043245" cy="2758441"/>
          </a:xfrm>
          <a:prstGeom prst="rect">
            <a:avLst/>
          </a:prstGeom>
          <a:noFill/>
        </p:spPr>
        <p:txBody>
          <a:bodyPr wrap="square" rtlCol="0">
            <a:spAutoFit/>
          </a:bodyPr>
          <a:lstStyle/>
          <a:p>
            <a:pPr marL="285750" indent="-285750">
              <a:buFont typeface="Wingdings" panose="05000000000000000000" pitchFamily="2" charset="2"/>
              <a:buChar char="Ø"/>
            </a:pPr>
            <a:r>
              <a:rPr lang="en-US" sz="1800" b="0" i="0" dirty="0">
                <a:solidFill>
                  <a:srgbClr val="202124"/>
                </a:solidFill>
                <a:effectLst/>
                <a:latin typeface="arial" panose="020B0604020202020204" pitchFamily="34" charset="0"/>
              </a:rPr>
              <a:t>Solar batteries have a feature called deep cycle recharge, and it helps to store energy for a long time. </a:t>
            </a:r>
            <a:endParaRPr lang="en-US" sz="1800" dirty="0">
              <a:solidFill>
                <a:srgbClr val="202124"/>
              </a:solidFill>
              <a:latin typeface="arial" panose="020B0604020202020204" pitchFamily="34" charset="0"/>
            </a:endParaRPr>
          </a:p>
          <a:p>
            <a:pPr marL="285750" indent="-285750">
              <a:buFont typeface="Wingdings" panose="05000000000000000000" pitchFamily="2" charset="2"/>
              <a:buChar char="Ø"/>
            </a:pPr>
            <a:r>
              <a:rPr lang="en-US" sz="1800" b="0" dirty="0">
                <a:solidFill>
                  <a:srgbClr val="202124"/>
                </a:solidFill>
                <a:latin typeface="arial" panose="020B0604020202020204" pitchFamily="34" charset="0"/>
              </a:rPr>
              <a:t>S</a:t>
            </a:r>
            <a:r>
              <a:rPr lang="en-US" sz="1800" i="0" dirty="0">
                <a:solidFill>
                  <a:srgbClr val="202124"/>
                </a:solidFill>
                <a:effectLst/>
                <a:latin typeface="arial" panose="020B0604020202020204" pitchFamily="34" charset="0"/>
              </a:rPr>
              <a:t>olar batteries are</a:t>
            </a:r>
            <a:r>
              <a:rPr lang="en-US" sz="1800" b="1" i="0" dirty="0">
                <a:solidFill>
                  <a:srgbClr val="202124"/>
                </a:solidFill>
                <a:effectLst/>
                <a:latin typeface="arial" panose="020B0604020202020204" pitchFamily="34" charset="0"/>
              </a:rPr>
              <a:t> </a:t>
            </a:r>
            <a:r>
              <a:rPr lang="en-US" sz="1800" i="0" dirty="0">
                <a:solidFill>
                  <a:srgbClr val="202124"/>
                </a:solidFill>
                <a:effectLst/>
                <a:latin typeface="arial" panose="020B0604020202020204" pitchFamily="34" charset="0"/>
              </a:rPr>
              <a:t>less harmful and less hazardous than any regular battery.</a:t>
            </a:r>
          </a:p>
          <a:p>
            <a:pPr marL="285750" indent="-285750">
              <a:buFont typeface="Wingdings" panose="05000000000000000000" pitchFamily="2" charset="2"/>
              <a:buChar char="Ø"/>
            </a:pPr>
            <a:r>
              <a:rPr lang="en-US" sz="1800" b="0" i="0" dirty="0">
                <a:solidFill>
                  <a:srgbClr val="202124"/>
                </a:solidFill>
                <a:effectLst/>
                <a:latin typeface="arial" panose="020B0604020202020204" pitchFamily="34" charset="0"/>
              </a:rPr>
              <a:t>It uses a clean, renewable source of energy, the sun. Cost-efficient.</a:t>
            </a:r>
          </a:p>
          <a:p>
            <a:pPr marL="285750" indent="-285750">
              <a:buFont typeface="Wingdings" panose="05000000000000000000" pitchFamily="2" charset="2"/>
              <a:buChar char="Ø"/>
            </a:pPr>
            <a:r>
              <a:rPr lang="en-US" sz="1800" b="0" i="0" dirty="0">
                <a:solidFill>
                  <a:srgbClr val="202124"/>
                </a:solidFill>
                <a:effectLst/>
                <a:latin typeface="arial" panose="020B0604020202020204" pitchFamily="34" charset="0"/>
              </a:rPr>
              <a:t>Solar Power Maximizes Battery Life. Solar panels generate pure D.C. electricity when exposed to sunlight. ...</a:t>
            </a:r>
          </a:p>
          <a:p>
            <a:pPr marL="285750" indent="-285750">
              <a:buFont typeface="Wingdings" panose="05000000000000000000" pitchFamily="2" charset="2"/>
              <a:buChar char="Ø"/>
            </a:pPr>
            <a:r>
              <a:rPr lang="en-US" sz="1800" b="0" i="0" dirty="0">
                <a:solidFill>
                  <a:srgbClr val="252525"/>
                </a:solidFill>
                <a:effectLst/>
                <a:latin typeface="+mn-lt"/>
              </a:rPr>
              <a:t>A battery that is drained or can’t hold a proper charge is one of the most widespread problems across all automobiles.</a:t>
            </a:r>
          </a:p>
          <a:p>
            <a:pPr marL="285750" indent="-285750">
              <a:buFont typeface="Wingdings" panose="05000000000000000000" pitchFamily="2" charset="2"/>
              <a:buChar char="Ø"/>
            </a:pPr>
            <a:endParaRPr lang="en-IN" sz="1800" b="1"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582" name="Title 2"/>
          <p:cNvSpPr>
            <a:spLocks noGrp="1"/>
          </p:cNvSpPr>
          <p:nvPr>
            <p:ph type="title"/>
          </p:nvPr>
        </p:nvSpPr>
        <p:spPr/>
        <p:txBody>
          <a:bodyPr/>
          <a:lstStyle/>
          <a:p>
            <a:pPr algn="ctr"/>
            <a:r>
              <a:rPr lang="en-GB" sz="3200" dirty="0"/>
              <a:t>Block Diagram</a:t>
            </a:r>
            <a:endParaRPr lang="LID4096" sz="3200" dirty="0"/>
          </a:p>
        </p:txBody>
      </p:sp>
      <p:sp>
        <p:nvSpPr>
          <p:cNvPr id="1048583" name="Text Placeholder 4"/>
          <p:cNvSpPr>
            <a:spLocks noGrp="1"/>
          </p:cNvSpPr>
          <p:nvPr>
            <p:ph type="body" idx="1"/>
          </p:nvPr>
        </p:nvSpPr>
        <p:spPr>
          <a:ln>
            <a:solidFill>
              <a:schemeClr val="bg1"/>
            </a:solidFill>
          </a:ln>
        </p:spPr>
        <p:txBody>
          <a:bodyPr/>
          <a:lstStyle/>
          <a:p>
            <a:pPr marL="76200" indent="0">
              <a:buNone/>
            </a:pPr>
            <a:endParaRPr lang="LID4096" dirty="0"/>
          </a:p>
        </p:txBody>
      </p:sp>
      <p:pic>
        <p:nvPicPr>
          <p:cNvPr id="2097152" name="Picture 5"/>
          <p:cNvPicPr>
            <a:picLocks noChangeAspect="1" noChangeArrowheads="1"/>
          </p:cNvPicPr>
          <p:nvPr/>
        </p:nvPicPr>
        <p:blipFill>
          <a:blip r:embed="rId3"/>
          <a:srcRect/>
          <a:stretch>
            <a:fillRect/>
          </a:stretch>
        </p:blipFill>
        <p:spPr bwMode="auto">
          <a:xfrm>
            <a:off x="126023" y="153294"/>
            <a:ext cx="1003300" cy="772161"/>
          </a:xfrm>
          <a:prstGeom prst="rect">
            <a:avLst/>
          </a:prstGeom>
          <a:noFill/>
        </p:spPr>
      </p:pic>
      <p:sp>
        <p:nvSpPr>
          <p:cNvPr id="1048584" name="Rectangle 3"/>
          <p:cNvSpPr/>
          <p:nvPr/>
        </p:nvSpPr>
        <p:spPr>
          <a:xfrm>
            <a:off x="786150" y="1261700"/>
            <a:ext cx="1757855" cy="69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SOLAR PANEL</a:t>
            </a:r>
          </a:p>
        </p:txBody>
      </p:sp>
      <p:sp>
        <p:nvSpPr>
          <p:cNvPr id="1048585" name="Rectangle 6"/>
          <p:cNvSpPr/>
          <p:nvPr/>
        </p:nvSpPr>
        <p:spPr>
          <a:xfrm>
            <a:off x="3507828" y="1292197"/>
            <a:ext cx="1836682" cy="663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VOLTAGE REGULATOR</a:t>
            </a:r>
          </a:p>
        </p:txBody>
      </p:sp>
      <p:sp>
        <p:nvSpPr>
          <p:cNvPr id="1048586" name="Rectangle 7"/>
          <p:cNvSpPr/>
          <p:nvPr/>
        </p:nvSpPr>
        <p:spPr>
          <a:xfrm>
            <a:off x="6235262" y="1292197"/>
            <a:ext cx="1978572" cy="663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BATTERY</a:t>
            </a:r>
          </a:p>
        </p:txBody>
      </p:sp>
      <p:sp>
        <p:nvSpPr>
          <p:cNvPr id="1048587" name="Rectangle 8"/>
          <p:cNvSpPr/>
          <p:nvPr/>
        </p:nvSpPr>
        <p:spPr>
          <a:xfrm>
            <a:off x="6440214" y="257175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8" name="Rectangle 9"/>
          <p:cNvSpPr/>
          <p:nvPr/>
        </p:nvSpPr>
        <p:spPr>
          <a:xfrm>
            <a:off x="6235262" y="2400562"/>
            <a:ext cx="1978572" cy="663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SOLAR BATTERY CHARGING INDICATOR</a:t>
            </a:r>
          </a:p>
        </p:txBody>
      </p:sp>
      <p:sp>
        <p:nvSpPr>
          <p:cNvPr id="1048589" name="Rectangle 10"/>
          <p:cNvSpPr/>
          <p:nvPr/>
        </p:nvSpPr>
        <p:spPr>
          <a:xfrm>
            <a:off x="6306207" y="3641834"/>
            <a:ext cx="1907627" cy="663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a:t>
            </a:r>
          </a:p>
        </p:txBody>
      </p:sp>
      <p:sp>
        <p:nvSpPr>
          <p:cNvPr id="1048590" name="Rectangle 11"/>
          <p:cNvSpPr/>
          <p:nvPr/>
        </p:nvSpPr>
        <p:spPr>
          <a:xfrm>
            <a:off x="786150" y="2617469"/>
            <a:ext cx="1757855" cy="5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ADAPTER UNIT</a:t>
            </a:r>
          </a:p>
        </p:txBody>
      </p:sp>
      <p:cxnSp>
        <p:nvCxnSpPr>
          <p:cNvPr id="3145728" name="Straight Arrow Connector 13"/>
          <p:cNvCxnSpPr>
            <a:cxnSpLocks/>
            <a:stCxn id="1048584" idx="3"/>
          </p:cNvCxnSpPr>
          <p:nvPr/>
        </p:nvCxnSpPr>
        <p:spPr>
          <a:xfrm flipV="1">
            <a:off x="2544005" y="1608541"/>
            <a:ext cx="96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17"/>
          <p:cNvCxnSpPr>
            <a:cxnSpLocks/>
            <a:endCxn id="1048586" idx="1"/>
          </p:cNvCxnSpPr>
          <p:nvPr/>
        </p:nvCxnSpPr>
        <p:spPr>
          <a:xfrm flipV="1">
            <a:off x="5407572" y="1623790"/>
            <a:ext cx="82769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22"/>
          <p:cNvCxnSpPr>
            <a:cxnSpLocks/>
          </p:cNvCxnSpPr>
          <p:nvPr/>
        </p:nvCxnSpPr>
        <p:spPr>
          <a:xfrm>
            <a:off x="7224548" y="1985880"/>
            <a:ext cx="0" cy="41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1" name="Straight Arrow Connector 24"/>
          <p:cNvCxnSpPr>
            <a:cxnSpLocks/>
            <a:endCxn id="1048589" idx="0"/>
          </p:cNvCxnSpPr>
          <p:nvPr/>
        </p:nvCxnSpPr>
        <p:spPr>
          <a:xfrm>
            <a:off x="7260021" y="3125933"/>
            <a:ext cx="0" cy="515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2" name="Straight Connector 33"/>
          <p:cNvCxnSpPr>
            <a:cxnSpLocks/>
            <a:endCxn id="1048590" idx="0"/>
          </p:cNvCxnSpPr>
          <p:nvPr/>
        </p:nvCxnSpPr>
        <p:spPr>
          <a:xfrm>
            <a:off x="1665077" y="1985880"/>
            <a:ext cx="1" cy="63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3" name="Straight Connector 35"/>
          <p:cNvCxnSpPr>
            <a:cxnSpLocks/>
            <a:stCxn id="1048590" idx="3"/>
          </p:cNvCxnSpPr>
          <p:nvPr/>
        </p:nvCxnSpPr>
        <p:spPr>
          <a:xfrm flipV="1">
            <a:off x="2544005" y="2902793"/>
            <a:ext cx="202799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4" name="Straight Arrow Connector 37"/>
          <p:cNvCxnSpPr>
            <a:cxnSpLocks/>
          </p:cNvCxnSpPr>
          <p:nvPr/>
        </p:nvCxnSpPr>
        <p:spPr>
          <a:xfrm>
            <a:off x="4572000" y="1985880"/>
            <a:ext cx="86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5" name="Straight Connector 39"/>
          <p:cNvCxnSpPr>
            <a:cxnSpLocks/>
          </p:cNvCxnSpPr>
          <p:nvPr/>
        </p:nvCxnSpPr>
        <p:spPr>
          <a:xfrm>
            <a:off x="4615355" y="2016378"/>
            <a:ext cx="0" cy="88641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048594" name="TextBox 1"/>
          <p:cNvSpPr txBox="1"/>
          <p:nvPr/>
        </p:nvSpPr>
        <p:spPr>
          <a:xfrm>
            <a:off x="2423815" y="414997"/>
            <a:ext cx="3815080" cy="574040"/>
          </a:xfrm>
          <a:prstGeom prst="rect">
            <a:avLst/>
          </a:prstGeom>
          <a:noFill/>
        </p:spPr>
        <p:txBody>
          <a:bodyPr wrap="none" rtlCol="0">
            <a:spAutoFit/>
          </a:bodyPr>
          <a:lstStyle/>
          <a:p>
            <a:pPr algn="ctr"/>
            <a:r>
              <a:rPr lang="en-GB" sz="3200" b="1" dirty="0">
                <a:solidFill>
                  <a:schemeClr val="accent1"/>
                </a:solidFill>
                <a:latin typeface="Roboto Slab" pitchFamily="2" charset="0"/>
                <a:ea typeface="Roboto Slab" pitchFamily="2" charset="0"/>
                <a:cs typeface="Roboto Slab" pitchFamily="2" charset="0"/>
              </a:rPr>
              <a:t>Work</a:t>
            </a:r>
            <a:r>
              <a:rPr lang="en-GB" sz="3200" dirty="0">
                <a:solidFill>
                  <a:schemeClr val="accent1"/>
                </a:solidFill>
                <a:latin typeface="Roboto Slab" pitchFamily="2" charset="0"/>
                <a:ea typeface="Roboto Slab" pitchFamily="2" charset="0"/>
                <a:cs typeface="Roboto Slab" pitchFamily="2" charset="0"/>
              </a:rPr>
              <a:t> </a:t>
            </a:r>
            <a:r>
              <a:rPr lang="en-GB" sz="3200" b="1" dirty="0">
                <a:solidFill>
                  <a:schemeClr val="accent1"/>
                </a:solidFill>
                <a:latin typeface="Roboto Slab" pitchFamily="2" charset="0"/>
                <a:ea typeface="Roboto Slab" pitchFamily="2" charset="0"/>
                <a:cs typeface="Roboto Slab" pitchFamily="2" charset="0"/>
              </a:rPr>
              <a:t>Accomplished</a:t>
            </a:r>
            <a:r>
              <a:rPr lang="en-GB" sz="3200" dirty="0">
                <a:solidFill>
                  <a:schemeClr val="accent1"/>
                </a:solidFill>
                <a:latin typeface="Roboto Slab" pitchFamily="2" charset="0"/>
                <a:ea typeface="Roboto Slab" pitchFamily="2" charset="0"/>
                <a:cs typeface="Roboto Slab" pitchFamily="2" charset="0"/>
              </a:rPr>
              <a:t> </a:t>
            </a:r>
            <a:endParaRPr lang="LID4096" sz="3200" dirty="0">
              <a:solidFill>
                <a:schemeClr val="accent1"/>
              </a:solidFill>
              <a:latin typeface="Roboto Slab" pitchFamily="2" charset="0"/>
              <a:ea typeface="Roboto Slab" pitchFamily="2" charset="0"/>
              <a:cs typeface="Roboto Slab" pitchFamily="2" charset="0"/>
            </a:endParaRPr>
          </a:p>
        </p:txBody>
      </p:sp>
      <p:pic>
        <p:nvPicPr>
          <p:cNvPr id="2097153" name="Picture 2"/>
          <p:cNvPicPr>
            <a:picLocks noChangeAspect="1" noChangeArrowheads="1"/>
          </p:cNvPicPr>
          <p:nvPr/>
        </p:nvPicPr>
        <p:blipFill>
          <a:blip r:embed="rId3"/>
          <a:srcRect/>
          <a:stretch>
            <a:fillRect/>
          </a:stretch>
        </p:blipFill>
        <p:spPr bwMode="auto">
          <a:xfrm>
            <a:off x="154157" y="206509"/>
            <a:ext cx="1003300" cy="772161"/>
          </a:xfrm>
          <a:prstGeom prst="rect">
            <a:avLst/>
          </a:prstGeom>
          <a:noFill/>
        </p:spPr>
      </p:pic>
      <p:sp>
        <p:nvSpPr>
          <p:cNvPr id="1048656" name="TextBox 4"/>
          <p:cNvSpPr txBox="1"/>
          <p:nvPr/>
        </p:nvSpPr>
        <p:spPr>
          <a:xfrm>
            <a:off x="238235" y="1340643"/>
            <a:ext cx="8905765" cy="329184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dirty="0">
                <a:latin typeface="Arial"/>
              </a:rPr>
              <a:t># Batteries are energy limited and require recharging.</a:t>
            </a:r>
            <a:r>
              <a:rPr lang="en-US" sz="1800" dirty="0">
                <a:latin typeface="Arial"/>
              </a:rPr>
              <a:t>Recharging batteries with so can offer a convenient option for smart consumer electronics.   </a:t>
            </a:r>
          </a:p>
          <a:p>
            <a:r>
              <a:rPr lang="en-US" sz="1800" dirty="0">
                <a:latin typeface="Arial"/>
              </a:rPr>
              <a:t># Batteries can be used to address the intermittency concern of photovoltaics.   </a:t>
            </a:r>
          </a:p>
          <a:p>
            <a:r>
              <a:rPr lang="en-US" sz="1800" dirty="0">
                <a:latin typeface="Arial"/>
              </a:rPr>
              <a:t># Conventional design of solar charging batteries involves the use of batteries and solar modules as two separate units connected by electric wires.      </a:t>
            </a:r>
          </a:p>
          <a:p>
            <a:r>
              <a:rPr lang="en-US" sz="1800" dirty="0">
                <a:latin typeface="Arial"/>
              </a:rPr>
              <a:t>#Advanced design involves the integration of in situ battery storage in solar modules, thus offering compactness and fewer packaging requirements with the potential to become less costly.    </a:t>
            </a:r>
          </a:p>
          <a:p>
            <a:r>
              <a:rPr lang="en-US" sz="1800" dirty="0">
                <a:latin typeface="Arial"/>
              </a:rPr>
              <a:t>#This advancement can be advantageous for consumer electronics where space, size, and packaging requirements hold greater value. </a:t>
            </a:r>
          </a:p>
          <a:p>
            <a:r>
              <a:rPr lang="en-US" sz="1800" dirty="0">
                <a:latin typeface="Arial"/>
              </a:rPr>
              <a:t>#Three major metrics, namely energy density, efficiency, and stability, have been addressed by presenting relevant challenges and potential opportunities.</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048610" name="Text Placeholder 2"/>
          <p:cNvSpPr>
            <a:spLocks noGrp="1"/>
          </p:cNvSpPr>
          <p:nvPr>
            <p:ph type="body" idx="1"/>
          </p:nvPr>
        </p:nvSpPr>
        <p:spPr>
          <a:xfrm>
            <a:off x="570515" y="1666728"/>
            <a:ext cx="8224289" cy="3725700"/>
          </a:xfrm>
        </p:spPr>
        <p:txBody>
          <a:bodyPr/>
          <a:lstStyle/>
          <a:p>
            <a:r>
              <a:rPr lang="LID4096"/>
              <a:t>From the sunlight by taking the light energy and we can say processing it,we get electrical energy which now can be stored in rechargable batteries that we have.when the batteries get discharged we can recharge them by exposing the kit to sunlight.</a:t>
            </a:r>
          </a:p>
        </p:txBody>
      </p:sp>
      <p:sp>
        <p:nvSpPr>
          <p:cNvPr id="1048611" name="Title 4"/>
          <p:cNvSpPr>
            <a:spLocks noGrp="1"/>
          </p:cNvSpPr>
          <p:nvPr>
            <p:ph type="title"/>
          </p:nvPr>
        </p:nvSpPr>
        <p:spPr/>
        <p:txBody>
          <a:bodyPr/>
          <a:lstStyle/>
          <a:p>
            <a:pPr algn="ctr"/>
            <a:r>
              <a:rPr lang="en-GB" sz="3200" b="1" dirty="0"/>
              <a:t>Work</a:t>
            </a:r>
            <a:r>
              <a:rPr lang="en-GB" sz="3200" dirty="0"/>
              <a:t> </a:t>
            </a:r>
            <a:r>
              <a:rPr lang="en-GB" sz="3200" b="1" dirty="0"/>
              <a:t>Plan</a:t>
            </a:r>
            <a:endParaRPr lang="LID4096" sz="3200" b="1" dirty="0"/>
          </a:p>
        </p:txBody>
      </p:sp>
      <p:sp>
        <p:nvSpPr>
          <p:cNvPr id="1048612" name="Text Placeholder 6"/>
          <p:cNvSpPr>
            <a:spLocks noGrp="1"/>
          </p:cNvSpPr>
          <p:nvPr>
            <p:ph type="body" idx="2"/>
          </p:nvPr>
        </p:nvSpPr>
        <p:spPr/>
        <p:txBody>
          <a:bodyPr/>
          <a:lstStyle/>
          <a:p>
            <a:endParaRPr lang="LID4096"/>
          </a:p>
        </p:txBody>
      </p:sp>
      <p:pic>
        <p:nvPicPr>
          <p:cNvPr id="2097156" name="Picture 7"/>
          <p:cNvPicPr>
            <a:picLocks noChangeAspect="1" noChangeArrowheads="1"/>
          </p:cNvPicPr>
          <p:nvPr/>
        </p:nvPicPr>
        <p:blipFill>
          <a:blip r:embed="rId3"/>
          <a:srcRect/>
          <a:stretch>
            <a:fillRect/>
          </a:stretch>
        </p:blipFill>
        <p:spPr bwMode="auto">
          <a:xfrm>
            <a:off x="104922" y="217650"/>
            <a:ext cx="1003300" cy="77216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048624" name="Title 2"/>
          <p:cNvSpPr>
            <a:spLocks noGrp="1"/>
          </p:cNvSpPr>
          <p:nvPr>
            <p:ph type="title"/>
          </p:nvPr>
        </p:nvSpPr>
        <p:spPr>
          <a:xfrm>
            <a:off x="276701" y="308120"/>
            <a:ext cx="8081149" cy="361749"/>
          </a:xfrm>
        </p:spPr>
        <p:txBody>
          <a:bodyPr/>
          <a:lstStyle/>
          <a:p>
            <a:pPr algn="ctr"/>
            <a:r>
              <a:rPr lang="en-GB" sz="3200" b="1" dirty="0"/>
              <a:t>References</a:t>
            </a:r>
            <a:r>
              <a:rPr lang="en-GB" sz="3200" dirty="0"/>
              <a:t> </a:t>
            </a:r>
            <a:endParaRPr lang="LID4096" sz="3200" dirty="0"/>
          </a:p>
        </p:txBody>
      </p:sp>
      <p:pic>
        <p:nvPicPr>
          <p:cNvPr id="2097158" name="Picture 9"/>
          <p:cNvPicPr>
            <a:picLocks noChangeAspect="1" noChangeArrowheads="1"/>
          </p:cNvPicPr>
          <p:nvPr/>
        </p:nvPicPr>
        <p:blipFill>
          <a:blip r:embed="rId3"/>
          <a:srcRect/>
          <a:stretch>
            <a:fillRect/>
          </a:stretch>
        </p:blipFill>
        <p:spPr bwMode="auto">
          <a:xfrm>
            <a:off x="76786" y="217650"/>
            <a:ext cx="1003300" cy="772161"/>
          </a:xfrm>
          <a:prstGeom prst="rect">
            <a:avLst/>
          </a:prstGeom>
          <a:noFill/>
        </p:spPr>
      </p:pic>
      <p:sp>
        <p:nvSpPr>
          <p:cNvPr id="1048625" name="TextBox 1048624"/>
          <p:cNvSpPr txBox="1"/>
          <p:nvPr/>
        </p:nvSpPr>
        <p:spPr>
          <a:xfrm rot="28833">
            <a:off x="52386" y="1026251"/>
            <a:ext cx="9165794" cy="2186938"/>
          </a:xfrm>
          <a:prstGeom prst="rect">
            <a:avLst/>
          </a:prstGeom>
        </p:spPr>
        <p:txBody>
          <a:bodyPr wrap="square" rtlCol="0">
            <a:spAutoFit/>
          </a:bodyPr>
          <a:lstStyle/>
          <a:p>
            <a:r>
              <a:rPr lang="en-IN" sz="2800">
                <a:solidFill>
                  <a:srgbClr val="000000"/>
                </a:solidFill>
              </a:rPr>
              <a:t>[1]  Jaber  A.  Abu Qahouq,  Yuncong  Jiang, and Mohamed  Orab  “MPPT  Control  and Architecture  for  Solar  Panel  with  Sub-Module  Integrated  Converters”  Journal  of Power Electronics, Vol. 14, No. 6, pp. 1281-1292, November 2014.</a:t>
            </a:r>
          </a:p>
        </p:txBody>
      </p:sp>
      <p:sp>
        <p:nvSpPr>
          <p:cNvPr id="1048626" name="TextBox 1048625"/>
          <p:cNvSpPr txBox="1"/>
          <p:nvPr/>
        </p:nvSpPr>
        <p:spPr>
          <a:xfrm>
            <a:off x="75799" y="3251587"/>
            <a:ext cx="9137180" cy="1348740"/>
          </a:xfrm>
          <a:prstGeom prst="rect">
            <a:avLst/>
          </a:prstGeom>
        </p:spPr>
        <p:txBody>
          <a:bodyPr wrap="square" rtlCol="0">
            <a:spAutoFit/>
          </a:bodyPr>
          <a:lstStyle/>
          <a:p>
            <a:r>
              <a:rPr lang="en-IN" sz="2800">
                <a:solidFill>
                  <a:srgbClr val="000000"/>
                </a:solidFill>
              </a:rPr>
              <a:t>[2]  U.  S.  Departement  of  Energy,  2011 Renewable  Energy  Data  Book, http://www.nrel.gov/docs/fy13osti/54909.pdf. Accessed Dec. 2013.</a:t>
            </a: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Wingdings</vt:lpstr>
      <vt:lpstr>Roboto Slab</vt:lpstr>
      <vt:lpstr>Source Sans Pro</vt:lpstr>
      <vt:lpstr>Cordelia template</vt:lpstr>
      <vt:lpstr>  Design of battery  charges                using solar system</vt:lpstr>
      <vt:lpstr>Objectives </vt:lpstr>
      <vt:lpstr>PowerPoint Presentation</vt:lpstr>
      <vt:lpstr>PowerPoint Presentation</vt:lpstr>
      <vt:lpstr>Block Diagram</vt:lpstr>
      <vt:lpstr>PowerPoint Presentation</vt:lpstr>
      <vt:lpstr>Work Plan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Buji</dc:creator>
  <cp:lastModifiedBy>Sofia S</cp:lastModifiedBy>
  <cp:revision>1</cp:revision>
  <dcterms:created xsi:type="dcterms:W3CDTF">2023-04-02T07:54:16Z</dcterms:created>
  <dcterms:modified xsi:type="dcterms:W3CDTF">2023-06-27T08:43:35Z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3f547e5b22b64a3da05fc053010c8a00</vt:lpwstr>
  </property>
</Properties>
</file>