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B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9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5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3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6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7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4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4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3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4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1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797DE5A-DA89-0A80-C73D-8DCE1A3E2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6CD6A5-DCE0-1DFA-6289-242FF6277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485" y="798456"/>
            <a:ext cx="4420115" cy="2178424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Corriente iónica a través de un </a:t>
            </a:r>
            <a:r>
              <a:rPr lang="es-ES" dirty="0" err="1"/>
              <a:t>nanoporo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3B1282-F0F0-7480-2FAA-85924845A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765" y="5292300"/>
            <a:ext cx="3509383" cy="1394913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Sofía Myskovets Vasylchuk</a:t>
            </a:r>
          </a:p>
          <a:p>
            <a:pPr algn="l"/>
            <a:r>
              <a:rPr lang="es-ES" dirty="0"/>
              <a:t>NIU:1630888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75CD63-C44A-FE7C-A65E-48477DBE7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1" b="7191"/>
          <a:stretch/>
        </p:blipFill>
        <p:spPr>
          <a:xfrm>
            <a:off x="4824248" y="1"/>
            <a:ext cx="7367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3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B1F31EF-A34C-0847-1AFB-437574535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9735" y="614361"/>
            <a:ext cx="4471411" cy="731837"/>
          </a:xfrm>
        </p:spPr>
        <p:txBody>
          <a:bodyPr/>
          <a:lstStyle/>
          <a:p>
            <a:r>
              <a:rPr lang="es-ES" dirty="0"/>
              <a:t>Metodología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9941318E-B55A-09DD-3025-77555D4CD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1830" y="2052054"/>
            <a:ext cx="4166611" cy="201522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dirty="0"/>
              <a:t>Scripts “nombre”.</a:t>
            </a:r>
            <a:r>
              <a:rPr lang="es-ES" dirty="0" err="1"/>
              <a:t>tlc</a:t>
            </a:r>
            <a:endParaRPr lang="es-E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dirty="0"/>
              <a:t>VMD (</a:t>
            </a:r>
            <a:r>
              <a:rPr lang="es-ES" dirty="0" err="1"/>
              <a:t>Tk</a:t>
            </a:r>
            <a:r>
              <a:rPr lang="es-ES" dirty="0"/>
              <a:t> </a:t>
            </a:r>
            <a:r>
              <a:rPr lang="es-ES" dirty="0" err="1"/>
              <a:t>console</a:t>
            </a:r>
            <a:r>
              <a:rPr lang="es-ES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dirty="0"/>
              <a:t>NAMD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dirty="0" err="1"/>
              <a:t>Gnuplot</a:t>
            </a:r>
            <a:endParaRPr lang="es-ES" dirty="0"/>
          </a:p>
        </p:txBody>
      </p:sp>
      <p:sp>
        <p:nvSpPr>
          <p:cNvPr id="7" name="Título 4">
            <a:extLst>
              <a:ext uri="{FF2B5EF4-FFF2-40B4-BE49-F238E27FC236}">
                <a16:creationId xmlns:a16="http://schemas.microsoft.com/office/drawing/2014/main" id="{DE0D52BF-8ED4-1F83-7DD5-FF3B6EDD7487}"/>
              </a:ext>
            </a:extLst>
          </p:cNvPr>
          <p:cNvSpPr txBox="1">
            <a:spLocks/>
          </p:cNvSpPr>
          <p:nvPr/>
        </p:nvSpPr>
        <p:spPr>
          <a:xfrm>
            <a:off x="760988" y="614362"/>
            <a:ext cx="4471411" cy="731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Objetivos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B9D5FEF-C0D9-9973-6DC5-E47902F7F211}"/>
              </a:ext>
            </a:extLst>
          </p:cNvPr>
          <p:cNvCxnSpPr>
            <a:cxnSpLocks/>
          </p:cNvCxnSpPr>
          <p:nvPr/>
        </p:nvCxnSpPr>
        <p:spPr>
          <a:xfrm>
            <a:off x="6854937" y="159049"/>
            <a:ext cx="0" cy="6538969"/>
          </a:xfrm>
          <a:prstGeom prst="line">
            <a:avLst/>
          </a:prstGeom>
          <a:ln w="50800">
            <a:solidFill>
              <a:srgbClr val="F58B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241631D-9B24-BB01-ACF9-A74E22ED85D3}"/>
              </a:ext>
            </a:extLst>
          </p:cNvPr>
          <p:cNvSpPr txBox="1"/>
          <p:nvPr/>
        </p:nvSpPr>
        <p:spPr>
          <a:xfrm>
            <a:off x="363559" y="1680169"/>
            <a:ext cx="5266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Obtener la curva I-V del </a:t>
            </a:r>
            <a:r>
              <a:rPr lang="es-ES" dirty="0" err="1"/>
              <a:t>nanoporo</a:t>
            </a:r>
            <a:endParaRPr lang="es-ES" dirty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Verificar la ley de Ohm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0D672E7-C7BC-32FD-03D6-FB6AFB6BCAF7}"/>
              </a:ext>
            </a:extLst>
          </p:cNvPr>
          <p:cNvSpPr txBox="1"/>
          <p:nvPr/>
        </p:nvSpPr>
        <p:spPr>
          <a:xfrm>
            <a:off x="3890432" y="3812803"/>
            <a:ext cx="2683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i="1" dirty="0"/>
              <a:t>I = V/R</a:t>
            </a:r>
          </a:p>
        </p:txBody>
      </p:sp>
      <p:pic>
        <p:nvPicPr>
          <p:cNvPr id="14" name="Imagen 13" descr="Un dibujo de una persona&#10;&#10;El contenido generado por IA puede ser incorrecto.">
            <a:extLst>
              <a:ext uri="{FF2B5EF4-FFF2-40B4-BE49-F238E27FC236}">
                <a16:creationId xmlns:a16="http://schemas.microsoft.com/office/drawing/2014/main" id="{0E918C88-BE0A-9B2A-C6C0-BDF4EB737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8" y="2937469"/>
            <a:ext cx="304437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4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A38BA-6293-F9F3-B547-B7CE90B14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6076019" cy="1132258"/>
          </a:xfrm>
        </p:spPr>
        <p:txBody>
          <a:bodyPr/>
          <a:lstStyle/>
          <a:p>
            <a:r>
              <a:rPr lang="es-ES" dirty="0"/>
              <a:t>Preparación del </a:t>
            </a:r>
            <a:r>
              <a:rPr lang="es-ES" dirty="0" err="1"/>
              <a:t>nanoporo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4C27A6-28F6-3E3F-2C4B-6F692853F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85775"/>
          </a:xfrm>
        </p:spPr>
        <p:txBody>
          <a:bodyPr/>
          <a:lstStyle/>
          <a:p>
            <a:r>
              <a:rPr lang="es-ES" dirty="0"/>
              <a:t>Creación de la membrana</a:t>
            </a:r>
          </a:p>
        </p:txBody>
      </p:sp>
      <p:pic>
        <p:nvPicPr>
          <p:cNvPr id="9" name="Marcador de contenido 8" descr="Texto&#10;&#10;El contenido generado por IA puede ser incorrecto.">
            <a:extLst>
              <a:ext uri="{FF2B5EF4-FFF2-40B4-BE49-F238E27FC236}">
                <a16:creationId xmlns:a16="http://schemas.microsoft.com/office/drawing/2014/main" id="{752B7768-9E6B-D07A-0C93-6C6BC015FB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43" y="2466841"/>
            <a:ext cx="4696480" cy="962159"/>
          </a:xfr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14134BFC-5EE0-230F-CDB6-2DAA225F64D3}"/>
              </a:ext>
            </a:extLst>
          </p:cNvPr>
          <p:cNvCxnSpPr>
            <a:cxnSpLocks/>
          </p:cNvCxnSpPr>
          <p:nvPr/>
        </p:nvCxnSpPr>
        <p:spPr>
          <a:xfrm>
            <a:off x="5619511" y="1680898"/>
            <a:ext cx="0" cy="4914635"/>
          </a:xfrm>
          <a:prstGeom prst="line">
            <a:avLst/>
          </a:prstGeom>
          <a:ln w="50800">
            <a:solidFill>
              <a:srgbClr val="F58B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 descr="Texto&#10;&#10;El contenido generado por IA puede ser incorrecto.">
            <a:extLst>
              <a:ext uri="{FF2B5EF4-FFF2-40B4-BE49-F238E27FC236}">
                <a16:creationId xmlns:a16="http://schemas.microsoft.com/office/drawing/2014/main" id="{516E585F-6AC9-8D46-F44A-3F6B111C1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43" y="3741209"/>
            <a:ext cx="5051332" cy="962158"/>
          </a:xfrm>
          <a:prstGeom prst="rect">
            <a:avLst/>
          </a:prstGeom>
        </p:spPr>
      </p:pic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00A5C152-976C-74EC-57A8-10C338AF83AC}"/>
              </a:ext>
            </a:extLst>
          </p:cNvPr>
          <p:cNvSpPr txBox="1">
            <a:spLocks/>
          </p:cNvSpPr>
          <p:nvPr/>
        </p:nvSpPr>
        <p:spPr>
          <a:xfrm>
            <a:off x="393443" y="5105269"/>
            <a:ext cx="5181600" cy="48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Definir forma de la membrana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8E438573-A4F9-A244-9EF4-B339F460C18A}"/>
              </a:ext>
            </a:extLst>
          </p:cNvPr>
          <p:cNvSpPr txBox="1">
            <a:spLocks/>
          </p:cNvSpPr>
          <p:nvPr/>
        </p:nvSpPr>
        <p:spPr>
          <a:xfrm>
            <a:off x="6323836" y="1856317"/>
            <a:ext cx="5181600" cy="48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Perforar el poro</a:t>
            </a:r>
          </a:p>
        </p:txBody>
      </p:sp>
      <p:pic>
        <p:nvPicPr>
          <p:cNvPr id="15" name="Imagen 14" descr="Texto&#10;&#10;El contenido generado por IA puede ser incorrecto.">
            <a:extLst>
              <a:ext uri="{FF2B5EF4-FFF2-40B4-BE49-F238E27FC236}">
                <a16:creationId xmlns:a16="http://schemas.microsoft.com/office/drawing/2014/main" id="{00592D40-4137-914D-9BF8-5B247437D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042" y="2413456"/>
            <a:ext cx="5711188" cy="16575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F49C6B41-C262-9090-F208-10226D2956F1}"/>
                  </a:ext>
                </a:extLst>
              </p:cNvPr>
              <p:cNvSpPr txBox="1"/>
              <p:nvPr/>
            </p:nvSpPr>
            <p:spPr>
              <a:xfrm>
                <a:off x="5663980" y="4650262"/>
                <a:ext cx="3783835" cy="611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+2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F49C6B41-C262-9090-F208-10226D295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80" y="4650262"/>
                <a:ext cx="3783835" cy="6119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B26E8A6B-0541-9D5E-1F39-14D137ED2A22}"/>
                  </a:ext>
                </a:extLst>
              </p:cNvPr>
              <p:cNvSpPr txBox="1"/>
              <p:nvPr/>
            </p:nvSpPr>
            <p:spPr>
              <a:xfrm>
                <a:off x="7142910" y="5841472"/>
                <a:ext cx="342053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&lt; 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B26E8A6B-0541-9D5E-1F39-14D137ED2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910" y="5841472"/>
                <a:ext cx="3420534" cy="369332"/>
              </a:xfrm>
              <a:prstGeom prst="rect">
                <a:avLst/>
              </a:prstGeom>
              <a:blipFill>
                <a:blip r:embed="rId6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>
            <a:extLst>
              <a:ext uri="{FF2B5EF4-FFF2-40B4-BE49-F238E27FC236}">
                <a16:creationId xmlns:a16="http://schemas.microsoft.com/office/drawing/2014/main" id="{22C9D0C8-156A-51C7-BF2B-D4EA964C7D52}"/>
              </a:ext>
            </a:extLst>
          </p:cNvPr>
          <p:cNvSpPr txBox="1"/>
          <p:nvPr/>
        </p:nvSpPr>
        <p:spPr>
          <a:xfrm>
            <a:off x="5861806" y="5283267"/>
            <a:ext cx="2057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Radio del poro</a:t>
            </a:r>
          </a:p>
        </p:txBody>
      </p:sp>
      <p:pic>
        <p:nvPicPr>
          <p:cNvPr id="20" name="Imagen 19" descr="Texto&#10;&#10;El contenido generado por IA puede ser incorrecto.">
            <a:extLst>
              <a:ext uri="{FF2B5EF4-FFF2-40B4-BE49-F238E27FC236}">
                <a16:creationId xmlns:a16="http://schemas.microsoft.com/office/drawing/2014/main" id="{FCEF0DA5-73B9-E8F4-0417-5F4F60651A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283" y="4608916"/>
            <a:ext cx="2357914" cy="58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16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A151A1-919B-A89B-5C79-F9A91E737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DEA0B7-E5ED-CEB7-4903-4D28BC2C2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3433" y="1388181"/>
            <a:ext cx="4563859" cy="8249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Estructura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final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4112130-A865-8338-B980-A549CB78A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3" r="3393"/>
          <a:stretch/>
        </p:blipFill>
        <p:spPr>
          <a:xfrm>
            <a:off x="4490275" y="-5714"/>
            <a:ext cx="3019659" cy="3405485"/>
          </a:xfrm>
          <a:prstGeom prst="rect">
            <a:avLst/>
          </a:prstGeom>
        </p:spPr>
      </p:pic>
      <p:pic>
        <p:nvPicPr>
          <p:cNvPr id="8" name="Marcador de contenido 7" descr="Imagen que contiene collar, alimentos&#10;&#10;El contenido generado por IA puede ser incorrecto.">
            <a:extLst>
              <a:ext uri="{FF2B5EF4-FFF2-40B4-BE49-F238E27FC236}">
                <a16:creationId xmlns:a16="http://schemas.microsoft.com/office/drawing/2014/main" id="{66C1A3AF-F00F-B684-386E-DCF25E4B58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" r="3463" b="3"/>
          <a:stretch>
            <a:fillRect/>
          </a:stretch>
        </p:blipFill>
        <p:spPr>
          <a:xfrm>
            <a:off x="2176086" y="3458220"/>
            <a:ext cx="3019683" cy="3405485"/>
          </a:xfrm>
          <a:prstGeom prst="rect">
            <a:avLst/>
          </a:prstGeom>
        </p:spPr>
      </p:pic>
      <p:pic>
        <p:nvPicPr>
          <p:cNvPr id="10" name="Imagen 9" descr="Imagen que contiene colorido, alimentos, azul, decorado&#10;&#10;El contenido generado por IA puede ser incorrecto.">
            <a:extLst>
              <a:ext uri="{FF2B5EF4-FFF2-40B4-BE49-F238E27FC236}">
                <a16:creationId xmlns:a16="http://schemas.microsoft.com/office/drawing/2014/main" id="{9D88A23D-099D-2396-53AB-503D42A1A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2" r="5" b="5"/>
          <a:stretch>
            <a:fillRect/>
          </a:stretch>
        </p:blipFill>
        <p:spPr>
          <a:xfrm>
            <a:off x="7580518" y="2486667"/>
            <a:ext cx="3880497" cy="4374185"/>
          </a:xfrm>
          <a:prstGeom prst="rect">
            <a:avLst/>
          </a:prstGeom>
        </p:spPr>
      </p:pic>
      <p:pic>
        <p:nvPicPr>
          <p:cNvPr id="6" name="Marcador de contenido 5" descr="Imagen que contiene Gráfico&#10;&#10;El contenido generado por IA puede ser incorrecto.">
            <a:extLst>
              <a:ext uri="{FF2B5EF4-FFF2-40B4-BE49-F238E27FC236}">
                <a16:creationId xmlns:a16="http://schemas.microsoft.com/office/drawing/2014/main" id="{9D8A6BC9-7268-FA16-2090-9CA4A48937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7" r="2" b="5439"/>
          <a:stretch>
            <a:fillRect/>
          </a:stretch>
        </p:blipFill>
        <p:spPr>
          <a:xfrm>
            <a:off x="-6" y="-5714"/>
            <a:ext cx="3019685" cy="340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7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5A14613-C96C-F5FD-0593-24D7C0DA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14449D-4EE8-87A0-5AD9-E7D62EBBF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603504"/>
            <a:ext cx="52375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Preparación de la estructura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E00250-049E-3BFA-438D-0EA5500F4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758" y="2212848"/>
            <a:ext cx="5237577" cy="4096512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342900">
              <a:buFont typeface="+mj-lt"/>
              <a:buAutoNum type="arabicPeriod"/>
            </a:pPr>
            <a:r>
              <a:rPr lang="en-US" sz="1800" dirty="0" err="1"/>
              <a:t>Minimización</a:t>
            </a:r>
            <a:r>
              <a:rPr lang="en-US" sz="1800" dirty="0"/>
              <a:t> de la </a:t>
            </a:r>
            <a:r>
              <a:rPr lang="en-US" sz="1800" dirty="0" err="1"/>
              <a:t>energía</a:t>
            </a:r>
            <a:r>
              <a:rPr lang="en-US" sz="1800" dirty="0"/>
              <a:t> a 0K</a:t>
            </a:r>
          </a:p>
          <a:p>
            <a:pPr marL="457200" indent="-342900">
              <a:buFont typeface="+mj-lt"/>
              <a:buAutoNum type="arabicPeriod"/>
            </a:pPr>
            <a:endParaRPr lang="en-US" sz="1800" dirty="0"/>
          </a:p>
          <a:p>
            <a:pPr marL="457200" indent="-342900">
              <a:buFont typeface="+mj-lt"/>
              <a:buAutoNum type="arabicPeriod"/>
            </a:pPr>
            <a:r>
              <a:rPr lang="en-US" sz="1800" dirty="0" err="1"/>
              <a:t>Aumentamos</a:t>
            </a:r>
            <a:r>
              <a:rPr lang="en-US" sz="1800" dirty="0"/>
              <a:t> la </a:t>
            </a:r>
            <a:r>
              <a:rPr lang="en-US" sz="1800" dirty="0" err="1"/>
              <a:t>temperatura</a:t>
            </a:r>
            <a:r>
              <a:rPr lang="en-US" sz="1800" dirty="0"/>
              <a:t> hasta 295K, V </a:t>
            </a:r>
            <a:r>
              <a:rPr lang="en-US" sz="1800" dirty="0" err="1"/>
              <a:t>constante</a:t>
            </a:r>
            <a:endParaRPr lang="en-US" sz="1800" dirty="0"/>
          </a:p>
          <a:p>
            <a:pPr marL="457200" indent="-342900">
              <a:buFont typeface="+mj-lt"/>
              <a:buAutoNum type="arabicPeriod"/>
            </a:pPr>
            <a:endParaRPr lang="en-US" sz="1800" dirty="0"/>
          </a:p>
          <a:p>
            <a:pPr marL="457200" indent="-342900">
              <a:buFont typeface="+mj-lt"/>
              <a:buAutoNum type="arabicPeriod"/>
            </a:pPr>
            <a:r>
              <a:rPr lang="en-US" sz="1800" dirty="0" err="1"/>
              <a:t>Equilibramos</a:t>
            </a:r>
            <a:r>
              <a:rPr lang="en-US" sz="1800" dirty="0"/>
              <a:t> la </a:t>
            </a:r>
            <a:r>
              <a:rPr lang="en-US" sz="1800" dirty="0" err="1"/>
              <a:t>estructura</a:t>
            </a:r>
            <a:r>
              <a:rPr lang="en-US" sz="1800" dirty="0"/>
              <a:t> a P </a:t>
            </a:r>
            <a:r>
              <a:rPr lang="en-US" sz="1800" dirty="0" err="1"/>
              <a:t>constante</a:t>
            </a:r>
            <a:r>
              <a:rPr lang="en-US" sz="1800" dirty="0"/>
              <a:t> (</a:t>
            </a:r>
            <a:r>
              <a:rPr lang="en-US" sz="1800" dirty="0" err="1"/>
              <a:t>termostato</a:t>
            </a:r>
            <a:r>
              <a:rPr lang="en-US" sz="1800" dirty="0"/>
              <a:t> de Langevin)</a:t>
            </a:r>
          </a:p>
          <a:p>
            <a:pPr marL="457200" indent="-3429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10" name="Marcador de posición de imagen 9" descr="Gráfico, Histograma&#10;&#10;El contenido generado por IA puede ser incorrecto.">
            <a:extLst>
              <a:ext uri="{FF2B5EF4-FFF2-40B4-BE49-F238E27FC236}">
                <a16:creationId xmlns:a16="http://schemas.microsoft.com/office/drawing/2014/main" id="{5CAB3243-653D-AAAE-87C1-D097F33DAC1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" r="3736"/>
          <a:stretch>
            <a:fillRect/>
          </a:stretch>
        </p:blipFill>
        <p:spPr>
          <a:xfrm>
            <a:off x="6601556" y="1962936"/>
            <a:ext cx="5354346" cy="4033666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73DF7D90-048D-C9ED-FAD6-EF0441712AC4}"/>
              </a:ext>
            </a:extLst>
          </p:cNvPr>
          <p:cNvSpPr txBox="1"/>
          <p:nvPr/>
        </p:nvSpPr>
        <p:spPr>
          <a:xfrm>
            <a:off x="6188290" y="2130552"/>
            <a:ext cx="29275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45135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2B970AC-1683-A19A-3F94-F9781FBEB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239" y="874005"/>
            <a:ext cx="4207934" cy="535345"/>
          </a:xfrm>
        </p:spPr>
        <p:txBody>
          <a:bodyPr/>
          <a:lstStyle/>
          <a:p>
            <a:r>
              <a:rPr lang="es-ES" dirty="0"/>
              <a:t>4.  Aplicamos voltaje, V constante</a:t>
            </a:r>
          </a:p>
        </p:txBody>
      </p:sp>
      <p:pic>
        <p:nvPicPr>
          <p:cNvPr id="4" name="Imagen 3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74BE7017-817F-9973-EFE8-8C2B6462D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725" y="1271375"/>
            <a:ext cx="5377978" cy="40603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B981E32-0F57-62FD-C79F-F418053D5D45}"/>
                  </a:ext>
                </a:extLst>
              </p:cNvPr>
              <p:cNvSpPr txBox="1"/>
              <p:nvPr/>
            </p:nvSpPr>
            <p:spPr>
              <a:xfrm>
                <a:off x="639233" y="1510019"/>
                <a:ext cx="3137483" cy="1559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s-ES" dirty="0"/>
              </a:p>
              <a:p>
                <a:endParaRPr lang="es-E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=−23,0605</m:t>
                      </m:r>
                    </m:oMath>
                  </m:oMathPara>
                </a14:m>
                <a:endParaRPr lang="es-E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=44,2066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B981E32-0F57-62FD-C79F-F418053D5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33" y="1510019"/>
                <a:ext cx="3137483" cy="15594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C0FA19CD-4D23-E8F7-6C4E-45A9FCDB6207}"/>
              </a:ext>
            </a:extLst>
          </p:cNvPr>
          <p:cNvSpPr txBox="1"/>
          <p:nvPr/>
        </p:nvSpPr>
        <p:spPr>
          <a:xfrm>
            <a:off x="3229762" y="1742096"/>
            <a:ext cx="1820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Campo eléctrico</a:t>
            </a:r>
          </a:p>
        </p:txBody>
      </p:sp>
      <p:pic>
        <p:nvPicPr>
          <p:cNvPr id="10" name="Imagen 9" descr="Tabla&#10;&#10;El contenido generado por IA puede ser incorrecto.">
            <a:extLst>
              <a:ext uri="{FF2B5EF4-FFF2-40B4-BE49-F238E27FC236}">
                <a16:creationId xmlns:a16="http://schemas.microsoft.com/office/drawing/2014/main" id="{60B2FA7A-9223-1DEE-7D8F-A8D65A066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88" y="3301562"/>
            <a:ext cx="4563183" cy="314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52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475E0-D734-252A-3114-61D2FABF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787" y="473140"/>
            <a:ext cx="6073378" cy="617430"/>
          </a:xfrm>
        </p:spPr>
        <p:txBody>
          <a:bodyPr/>
          <a:lstStyle/>
          <a:p>
            <a:pPr algn="ctr"/>
            <a:r>
              <a:rPr lang="es-ES" dirty="0"/>
              <a:t>Calculo de la corriente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348BE46-C6BC-DA03-FC45-476BE65466E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239800" y="1310711"/>
                <a:ext cx="5483352" cy="121957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348BE46-C6BC-DA03-FC45-476BE65466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239800" y="1310711"/>
                <a:ext cx="5483352" cy="121957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Marcador de contenido 5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D1A3F938-05E4-4E27-D18F-8D843F5DAD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23" y="2750432"/>
            <a:ext cx="5181600" cy="3894295"/>
          </a:xfrm>
        </p:spPr>
      </p:pic>
      <p:pic>
        <p:nvPicPr>
          <p:cNvPr id="8" name="Imagen 7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5C28DDF1-2A79-F1C7-3DC3-7430A81334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74" y="2750432"/>
            <a:ext cx="5181599" cy="391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83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EA79E-30C8-D7F3-F722-117F9F7C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3121" y="612340"/>
            <a:ext cx="3026884" cy="842814"/>
          </a:xfrm>
        </p:spPr>
        <p:txBody>
          <a:bodyPr/>
          <a:lstStyle/>
          <a:p>
            <a:r>
              <a:rPr lang="es-ES" dirty="0"/>
              <a:t>Curva I-V</a:t>
            </a:r>
          </a:p>
        </p:txBody>
      </p:sp>
      <p:pic>
        <p:nvPicPr>
          <p:cNvPr id="6" name="Marcador de contenido 5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1C32758B-6A7B-7C5F-EE83-671E92B31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38" y="1023261"/>
            <a:ext cx="5649113" cy="3372321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texto 3">
                <a:extLst>
                  <a:ext uri="{FF2B5EF4-FFF2-40B4-BE49-F238E27FC236}">
                    <a16:creationId xmlns:a16="http://schemas.microsoft.com/office/drawing/2014/main" id="{6306C8E4-E75C-642D-F5EA-9BB6C07F0173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7074716" y="2168509"/>
                <a:ext cx="4503346" cy="2227074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es-ES" dirty="0"/>
                  <a:t>            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s-E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E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s-ES" dirty="0"/>
              </a:p>
              <a:p>
                <a:pPr algn="ctr"/>
                <a:endParaRPr lang="es-E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2,08·</m:t>
                              </m:r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−9</m:t>
                                  </m:r>
                                </m:sup>
                              </m:sSup>
                            </m:den>
                          </m:f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44,2066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415,47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=5,1·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4" name="Marcador de texto 3">
                <a:extLst>
                  <a:ext uri="{FF2B5EF4-FFF2-40B4-BE49-F238E27FC236}">
                    <a16:creationId xmlns:a16="http://schemas.microsoft.com/office/drawing/2014/main" id="{6306C8E4-E75C-642D-F5EA-9BB6C07F01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7074716" y="2168509"/>
                <a:ext cx="4503346" cy="222707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6788A07-6D67-E1FC-56D5-E5DCC5774A29}"/>
                  </a:ext>
                </a:extLst>
              </p:cNvPr>
              <p:cNvSpPr txBox="1"/>
              <p:nvPr/>
            </p:nvSpPr>
            <p:spPr>
              <a:xfrm>
                <a:off x="3636548" y="4933137"/>
                <a:ext cx="5780015" cy="523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≈2100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𝑛𝐴</m:t>
                    </m:r>
                  </m:oMath>
                </a14:m>
                <a:r>
                  <a:rPr lang="es-ES" dirty="0"/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</m:d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5,1·</m:t>
                        </m:r>
                        <m:sSup>
                          <m:sSupPr>
                            <m:ctrlP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den>
                    </m:f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=390 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𝑛𝐴</m:t>
                    </m:r>
                  </m:oMath>
                </a14:m>
                <a:endParaRPr lang="es-ES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6788A07-6D67-E1FC-56D5-E5DCC5774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548" y="4933137"/>
                <a:ext cx="5780015" cy="5236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C0C9EBE9-0B5A-8614-5024-D83E74C5ED9C}"/>
                  </a:ext>
                </a:extLst>
              </p:cNvPr>
              <p:cNvSpPr txBox="1"/>
              <p:nvPr/>
            </p:nvSpPr>
            <p:spPr>
              <a:xfrm>
                <a:off x="964735" y="4847730"/>
                <a:ext cx="2046913" cy="6090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den>
                      </m:f>
                    </m:oMath>
                  </m:oMathPara>
                </a14:m>
                <a:endParaRPr lang="es-ES" b="1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C0C9EBE9-0B5A-8614-5024-D83E74C5E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735" y="4847730"/>
                <a:ext cx="2046913" cy="6090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928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3B85F9-9CA8-2B5F-4522-0B5D742E7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FB871C-5338-4AA2-D86A-856D44057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2720" y="1293963"/>
            <a:ext cx="4998300" cy="24590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Conclusiones</a:t>
            </a:r>
          </a:p>
        </p:txBody>
      </p:sp>
      <p:pic>
        <p:nvPicPr>
          <p:cNvPr id="4" name="Imagen 3" descr="Imagen que contiene pequeño, tabla, sostener, cuarto&#10;&#10;El contenido generado por IA puede ser incorrecto.">
            <a:extLst>
              <a:ext uri="{FF2B5EF4-FFF2-40B4-BE49-F238E27FC236}">
                <a16:creationId xmlns:a16="http://schemas.microsoft.com/office/drawing/2014/main" id="{2412451D-5CA3-2714-FB09-7320B606A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38" y="488369"/>
            <a:ext cx="5310996" cy="577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29758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168</Words>
  <Application>Microsoft Office PowerPoint</Application>
  <PresentationFormat>Panorámica</PresentationFormat>
  <Paragraphs>43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Cambria Math</vt:lpstr>
      <vt:lpstr>Neue Haas Grotesk Text Pro</vt:lpstr>
      <vt:lpstr>VanillaVTI</vt:lpstr>
      <vt:lpstr>Corriente iónica a través de un nanoporo</vt:lpstr>
      <vt:lpstr>Metodología</vt:lpstr>
      <vt:lpstr>Preparación del nanoporo</vt:lpstr>
      <vt:lpstr>Estructura final</vt:lpstr>
      <vt:lpstr>Preparación de la estructura</vt:lpstr>
      <vt:lpstr>Presentación de PowerPoint</vt:lpstr>
      <vt:lpstr>Calculo de la corriente</vt:lpstr>
      <vt:lpstr>Curva I-V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Sofia Myskovets Vasylchuk</dc:creator>
  <cp:lastModifiedBy>Sofia Myskovets Vasylchuk</cp:lastModifiedBy>
  <cp:revision>10</cp:revision>
  <dcterms:created xsi:type="dcterms:W3CDTF">2025-07-03T14:43:39Z</dcterms:created>
  <dcterms:modified xsi:type="dcterms:W3CDTF">2025-07-03T21:51:15Z</dcterms:modified>
</cp:coreProperties>
</file>