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xml" ContentType="application/inkml+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 id="256" r:id="rId4"/>
    <p:sldId id="271" r:id="rId5"/>
    <p:sldId id="272" r:id="rId6"/>
    <p:sldId id="273" r:id="rId7"/>
    <p:sldId id="274" r:id="rId8"/>
    <p:sldId id="277" r:id="rId9"/>
    <p:sldId id="278" r:id="rId10"/>
    <p:sldId id="279"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Calcinaro" initials="DC" lastIdx="1" clrIdx="0">
    <p:extLst>
      <p:ext uri="{19B8F6BF-5375-455C-9EA6-DF929625EA0E}">
        <p15:presenceInfo xmlns:p15="http://schemas.microsoft.com/office/powerpoint/2012/main" userId="7fa3ffed4dfb98f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v>Z=1000</c:v>
          </c:tx>
          <c:spPr>
            <a:ln w="28575" cap="rnd">
              <a:solidFill>
                <a:schemeClr val="accent1"/>
              </a:solidFill>
              <a:round/>
            </a:ln>
            <a:effectLst/>
          </c:spPr>
          <c:marker>
            <c:symbol val="none"/>
          </c:marker>
          <c:cat>
            <c:numRef>
              <c:f>Hoja2!$A$3:$A$53</c:f>
              <c:numCache>
                <c:formatCode>0</c:formatCode>
                <c:ptCount val="5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numCache>
            </c:numRef>
          </c:cat>
          <c:val>
            <c:numRef>
              <c:f>Hoja2!$B$3:$B$53</c:f>
              <c:numCache>
                <c:formatCode>General</c:formatCode>
                <c:ptCount val="51"/>
                <c:pt idx="0">
                  <c:v>5</c:v>
                </c:pt>
                <c:pt idx="1">
                  <c:v>4.5999999999999996</c:v>
                </c:pt>
                <c:pt idx="2">
                  <c:v>4.2</c:v>
                </c:pt>
                <c:pt idx="3">
                  <c:v>3.8</c:v>
                </c:pt>
                <c:pt idx="4">
                  <c:v>3.4</c:v>
                </c:pt>
                <c:pt idx="5">
                  <c:v>3</c:v>
                </c:pt>
                <c:pt idx="6">
                  <c:v>2.6</c:v>
                </c:pt>
                <c:pt idx="7">
                  <c:v>2.2000000000000002</c:v>
                </c:pt>
                <c:pt idx="8">
                  <c:v>1.8</c:v>
                </c:pt>
                <c:pt idx="9">
                  <c:v>1.4</c:v>
                </c:pt>
                <c:pt idx="10">
                  <c:v>1</c:v>
                </c:pt>
                <c:pt idx="11">
                  <c:v>0.6</c:v>
                </c:pt>
                <c:pt idx="12">
                  <c:v>0.2</c:v>
                </c:pt>
                <c:pt idx="13">
                  <c:v>-0.2</c:v>
                </c:pt>
                <c:pt idx="14">
                  <c:v>-0.6</c:v>
                </c:pt>
                <c:pt idx="15">
                  <c:v>-1</c:v>
                </c:pt>
                <c:pt idx="16">
                  <c:v>-1.4</c:v>
                </c:pt>
                <c:pt idx="17">
                  <c:v>-1.8</c:v>
                </c:pt>
                <c:pt idx="18">
                  <c:v>-2.2000000000000002</c:v>
                </c:pt>
                <c:pt idx="19">
                  <c:v>-2.6</c:v>
                </c:pt>
                <c:pt idx="20">
                  <c:v>-3</c:v>
                </c:pt>
                <c:pt idx="21">
                  <c:v>-3.4</c:v>
                </c:pt>
                <c:pt idx="22">
                  <c:v>-3.8</c:v>
                </c:pt>
                <c:pt idx="23">
                  <c:v>-4.2</c:v>
                </c:pt>
                <c:pt idx="24">
                  <c:v>-4.5999999999999996</c:v>
                </c:pt>
                <c:pt idx="25">
                  <c:v>-5</c:v>
                </c:pt>
                <c:pt idx="26">
                  <c:v>-5.4</c:v>
                </c:pt>
                <c:pt idx="27">
                  <c:v>-5.8</c:v>
                </c:pt>
                <c:pt idx="28">
                  <c:v>-6.2</c:v>
                </c:pt>
                <c:pt idx="29">
                  <c:v>-6.6</c:v>
                </c:pt>
                <c:pt idx="30">
                  <c:v>-7</c:v>
                </c:pt>
                <c:pt idx="31">
                  <c:v>-7.4</c:v>
                </c:pt>
                <c:pt idx="32">
                  <c:v>-7.8</c:v>
                </c:pt>
                <c:pt idx="33">
                  <c:v>-8.1999999999999993</c:v>
                </c:pt>
                <c:pt idx="34">
                  <c:v>-8.6</c:v>
                </c:pt>
                <c:pt idx="35">
                  <c:v>-9</c:v>
                </c:pt>
                <c:pt idx="36">
                  <c:v>-9.4</c:v>
                </c:pt>
                <c:pt idx="37">
                  <c:v>-9.8000000000000007</c:v>
                </c:pt>
                <c:pt idx="38">
                  <c:v>-10.199999999999999</c:v>
                </c:pt>
                <c:pt idx="39">
                  <c:v>-10.6</c:v>
                </c:pt>
                <c:pt idx="40">
                  <c:v>-11</c:v>
                </c:pt>
                <c:pt idx="41">
                  <c:v>-11.4</c:v>
                </c:pt>
                <c:pt idx="42">
                  <c:v>-11.8</c:v>
                </c:pt>
                <c:pt idx="43">
                  <c:v>-12.2</c:v>
                </c:pt>
                <c:pt idx="44">
                  <c:v>-12.6</c:v>
                </c:pt>
                <c:pt idx="45">
                  <c:v>-13</c:v>
                </c:pt>
                <c:pt idx="46">
                  <c:v>-13.4</c:v>
                </c:pt>
                <c:pt idx="47">
                  <c:v>-13.8</c:v>
                </c:pt>
                <c:pt idx="48">
                  <c:v>-14.2</c:v>
                </c:pt>
                <c:pt idx="49">
                  <c:v>-14.6</c:v>
                </c:pt>
                <c:pt idx="50">
                  <c:v>-15</c:v>
                </c:pt>
              </c:numCache>
            </c:numRef>
          </c:val>
          <c:smooth val="0"/>
          <c:extLst>
            <c:ext xmlns:c16="http://schemas.microsoft.com/office/drawing/2014/chart" uri="{C3380CC4-5D6E-409C-BE32-E72D297353CC}">
              <c16:uniqueId val="{00000000-78CB-450D-B2E5-96AE5E02E1F3}"/>
            </c:ext>
          </c:extLst>
        </c:ser>
        <c:ser>
          <c:idx val="1"/>
          <c:order val="1"/>
          <c:tx>
            <c:v>Z=2400</c:v>
          </c:tx>
          <c:spPr>
            <a:ln w="28575" cap="rnd">
              <a:solidFill>
                <a:schemeClr val="accent2"/>
              </a:solidFill>
              <a:round/>
            </a:ln>
            <a:effectLst/>
          </c:spPr>
          <c:marker>
            <c:symbol val="none"/>
          </c:marker>
          <c:val>
            <c:numRef>
              <c:f>Hoja2!$C$3:$C$53</c:f>
              <c:numCache>
                <c:formatCode>General</c:formatCode>
                <c:ptCount val="51"/>
                <c:pt idx="0">
                  <c:v>12</c:v>
                </c:pt>
                <c:pt idx="1">
                  <c:v>11.6</c:v>
                </c:pt>
                <c:pt idx="2">
                  <c:v>11.2</c:v>
                </c:pt>
                <c:pt idx="3">
                  <c:v>10.8</c:v>
                </c:pt>
                <c:pt idx="4">
                  <c:v>10.4</c:v>
                </c:pt>
                <c:pt idx="5">
                  <c:v>10</c:v>
                </c:pt>
                <c:pt idx="6">
                  <c:v>9.6</c:v>
                </c:pt>
                <c:pt idx="7">
                  <c:v>9.1999999999999993</c:v>
                </c:pt>
                <c:pt idx="8">
                  <c:v>8.8000000000000007</c:v>
                </c:pt>
                <c:pt idx="9">
                  <c:v>8.4</c:v>
                </c:pt>
                <c:pt idx="10">
                  <c:v>8</c:v>
                </c:pt>
                <c:pt idx="11">
                  <c:v>7.6</c:v>
                </c:pt>
                <c:pt idx="12">
                  <c:v>7.2</c:v>
                </c:pt>
                <c:pt idx="13">
                  <c:v>6.8</c:v>
                </c:pt>
                <c:pt idx="14">
                  <c:v>6.4</c:v>
                </c:pt>
                <c:pt idx="15">
                  <c:v>6</c:v>
                </c:pt>
                <c:pt idx="16">
                  <c:v>5.6</c:v>
                </c:pt>
                <c:pt idx="17">
                  <c:v>5.2</c:v>
                </c:pt>
                <c:pt idx="18">
                  <c:v>4.8</c:v>
                </c:pt>
                <c:pt idx="19">
                  <c:v>4.4000000000000004</c:v>
                </c:pt>
                <c:pt idx="20">
                  <c:v>4</c:v>
                </c:pt>
                <c:pt idx="21">
                  <c:v>3.6</c:v>
                </c:pt>
                <c:pt idx="22">
                  <c:v>3.2</c:v>
                </c:pt>
                <c:pt idx="23">
                  <c:v>2.8</c:v>
                </c:pt>
                <c:pt idx="24">
                  <c:v>2.4</c:v>
                </c:pt>
                <c:pt idx="25">
                  <c:v>2</c:v>
                </c:pt>
                <c:pt idx="26">
                  <c:v>1.6</c:v>
                </c:pt>
                <c:pt idx="27">
                  <c:v>1.2</c:v>
                </c:pt>
                <c:pt idx="28">
                  <c:v>0.8</c:v>
                </c:pt>
                <c:pt idx="29">
                  <c:v>0.4</c:v>
                </c:pt>
                <c:pt idx="30">
                  <c:v>0</c:v>
                </c:pt>
                <c:pt idx="31">
                  <c:v>-0.4</c:v>
                </c:pt>
                <c:pt idx="32">
                  <c:v>-0.8</c:v>
                </c:pt>
                <c:pt idx="33">
                  <c:v>-1.2</c:v>
                </c:pt>
                <c:pt idx="34">
                  <c:v>-1.6</c:v>
                </c:pt>
                <c:pt idx="35">
                  <c:v>-2</c:v>
                </c:pt>
                <c:pt idx="36">
                  <c:v>-2.4</c:v>
                </c:pt>
                <c:pt idx="37">
                  <c:v>-2.8</c:v>
                </c:pt>
                <c:pt idx="38">
                  <c:v>-3.2</c:v>
                </c:pt>
                <c:pt idx="39">
                  <c:v>-3.6</c:v>
                </c:pt>
                <c:pt idx="40">
                  <c:v>-4</c:v>
                </c:pt>
                <c:pt idx="41">
                  <c:v>-4.4000000000000004</c:v>
                </c:pt>
                <c:pt idx="42">
                  <c:v>-4.8</c:v>
                </c:pt>
                <c:pt idx="43">
                  <c:v>-5.2</c:v>
                </c:pt>
                <c:pt idx="44">
                  <c:v>-5.6</c:v>
                </c:pt>
                <c:pt idx="45">
                  <c:v>-6</c:v>
                </c:pt>
                <c:pt idx="46">
                  <c:v>-6.4</c:v>
                </c:pt>
                <c:pt idx="47">
                  <c:v>-6.8</c:v>
                </c:pt>
                <c:pt idx="48">
                  <c:v>-7.2</c:v>
                </c:pt>
                <c:pt idx="49">
                  <c:v>-7.6</c:v>
                </c:pt>
                <c:pt idx="50">
                  <c:v>-8</c:v>
                </c:pt>
              </c:numCache>
            </c:numRef>
          </c:val>
          <c:smooth val="0"/>
          <c:extLst>
            <c:ext xmlns:c16="http://schemas.microsoft.com/office/drawing/2014/chart" uri="{C3380CC4-5D6E-409C-BE32-E72D297353CC}">
              <c16:uniqueId val="{00000001-78CB-450D-B2E5-96AE5E02E1F3}"/>
            </c:ext>
          </c:extLst>
        </c:ser>
        <c:ser>
          <c:idx val="2"/>
          <c:order val="2"/>
          <c:tx>
            <c:v>Z=5000</c:v>
          </c:tx>
          <c:spPr>
            <a:ln w="28575" cap="rnd">
              <a:solidFill>
                <a:schemeClr val="accent6">
                  <a:lumMod val="75000"/>
                </a:schemeClr>
              </a:solidFill>
              <a:round/>
            </a:ln>
            <a:effectLst/>
          </c:spPr>
          <c:marker>
            <c:symbol val="none"/>
          </c:marker>
          <c:val>
            <c:numRef>
              <c:f>Hoja2!$D$3:$D$53</c:f>
              <c:numCache>
                <c:formatCode>General</c:formatCode>
                <c:ptCount val="51"/>
                <c:pt idx="0">
                  <c:v>25</c:v>
                </c:pt>
                <c:pt idx="1">
                  <c:v>24.6</c:v>
                </c:pt>
                <c:pt idx="2">
                  <c:v>24.2</c:v>
                </c:pt>
                <c:pt idx="3">
                  <c:v>23.8</c:v>
                </c:pt>
                <c:pt idx="4">
                  <c:v>23.4</c:v>
                </c:pt>
                <c:pt idx="5">
                  <c:v>23</c:v>
                </c:pt>
                <c:pt idx="6">
                  <c:v>22.6</c:v>
                </c:pt>
                <c:pt idx="7">
                  <c:v>22.2</c:v>
                </c:pt>
                <c:pt idx="8">
                  <c:v>21.8</c:v>
                </c:pt>
                <c:pt idx="9">
                  <c:v>21.4</c:v>
                </c:pt>
                <c:pt idx="10">
                  <c:v>21</c:v>
                </c:pt>
                <c:pt idx="11">
                  <c:v>20.6</c:v>
                </c:pt>
                <c:pt idx="12">
                  <c:v>20.2</c:v>
                </c:pt>
                <c:pt idx="13">
                  <c:v>19.8</c:v>
                </c:pt>
                <c:pt idx="14">
                  <c:v>19.399999999999999</c:v>
                </c:pt>
                <c:pt idx="15">
                  <c:v>19</c:v>
                </c:pt>
                <c:pt idx="16">
                  <c:v>18.600000000000001</c:v>
                </c:pt>
                <c:pt idx="17">
                  <c:v>18.2</c:v>
                </c:pt>
                <c:pt idx="18">
                  <c:v>17.8</c:v>
                </c:pt>
                <c:pt idx="19">
                  <c:v>17.399999999999999</c:v>
                </c:pt>
                <c:pt idx="20">
                  <c:v>17</c:v>
                </c:pt>
                <c:pt idx="21">
                  <c:v>16.600000000000001</c:v>
                </c:pt>
                <c:pt idx="22">
                  <c:v>16.2</c:v>
                </c:pt>
                <c:pt idx="23">
                  <c:v>15.8</c:v>
                </c:pt>
                <c:pt idx="24">
                  <c:v>15.4</c:v>
                </c:pt>
                <c:pt idx="25">
                  <c:v>15</c:v>
                </c:pt>
                <c:pt idx="26">
                  <c:v>14.6</c:v>
                </c:pt>
                <c:pt idx="27">
                  <c:v>14.2</c:v>
                </c:pt>
                <c:pt idx="28">
                  <c:v>13.8</c:v>
                </c:pt>
                <c:pt idx="29">
                  <c:v>13.4</c:v>
                </c:pt>
                <c:pt idx="30">
                  <c:v>13</c:v>
                </c:pt>
                <c:pt idx="31">
                  <c:v>12.6</c:v>
                </c:pt>
                <c:pt idx="32">
                  <c:v>12.2</c:v>
                </c:pt>
                <c:pt idx="33">
                  <c:v>11.8</c:v>
                </c:pt>
                <c:pt idx="34">
                  <c:v>11.4</c:v>
                </c:pt>
                <c:pt idx="35">
                  <c:v>11</c:v>
                </c:pt>
                <c:pt idx="36">
                  <c:v>10.6</c:v>
                </c:pt>
                <c:pt idx="37">
                  <c:v>10.199999999999999</c:v>
                </c:pt>
                <c:pt idx="38">
                  <c:v>9.8000000000000007</c:v>
                </c:pt>
                <c:pt idx="39">
                  <c:v>9.4</c:v>
                </c:pt>
                <c:pt idx="40">
                  <c:v>9</c:v>
                </c:pt>
                <c:pt idx="41">
                  <c:v>8.6</c:v>
                </c:pt>
                <c:pt idx="42">
                  <c:v>8.1999999999999993</c:v>
                </c:pt>
                <c:pt idx="43">
                  <c:v>7.8</c:v>
                </c:pt>
                <c:pt idx="44">
                  <c:v>7.4</c:v>
                </c:pt>
                <c:pt idx="45">
                  <c:v>7</c:v>
                </c:pt>
                <c:pt idx="46">
                  <c:v>6.6</c:v>
                </c:pt>
                <c:pt idx="47">
                  <c:v>6.2</c:v>
                </c:pt>
                <c:pt idx="48">
                  <c:v>5.8</c:v>
                </c:pt>
                <c:pt idx="49">
                  <c:v>5.4</c:v>
                </c:pt>
                <c:pt idx="50">
                  <c:v>5</c:v>
                </c:pt>
              </c:numCache>
            </c:numRef>
          </c:val>
          <c:smooth val="0"/>
          <c:extLst>
            <c:ext xmlns:c16="http://schemas.microsoft.com/office/drawing/2014/chart" uri="{C3380CC4-5D6E-409C-BE32-E72D297353CC}">
              <c16:uniqueId val="{00000002-78CB-450D-B2E5-96AE5E02E1F3}"/>
            </c:ext>
          </c:extLst>
        </c:ser>
        <c:dLbls>
          <c:showLegendKey val="0"/>
          <c:showVal val="0"/>
          <c:showCatName val="0"/>
          <c:showSerName val="0"/>
          <c:showPercent val="0"/>
          <c:showBubbleSize val="0"/>
        </c:dLbls>
        <c:smooth val="0"/>
        <c:axId val="364938120"/>
        <c:axId val="364943368"/>
      </c:lineChart>
      <c:catAx>
        <c:axId val="364938120"/>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s-AR" sz="1200" b="1"/>
                  <a:t>XE</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s-AR"/>
            </a:p>
          </c:txPr>
        </c:title>
        <c:numFmt formatCode="0" sourceLinked="1"/>
        <c:majorTickMark val="in"/>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s-AR"/>
          </a:p>
        </c:txPr>
        <c:crossAx val="364943368"/>
        <c:crosses val="autoZero"/>
        <c:auto val="1"/>
        <c:lblAlgn val="ctr"/>
        <c:lblOffset val="100"/>
        <c:tickMarkSkip val="5"/>
        <c:noMultiLvlLbl val="0"/>
      </c:catAx>
      <c:valAx>
        <c:axId val="364943368"/>
        <c:scaling>
          <c:orientation val="minMax"/>
          <c:min val="0"/>
        </c:scaling>
        <c:delete val="0"/>
        <c:axPos val="l"/>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s-AR" sz="1200" b="1"/>
                  <a:t>XS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s-AR"/>
            </a:p>
          </c:txPr>
        </c:title>
        <c:numFmt formatCode="General" sourceLinked="1"/>
        <c:majorTickMark val="in"/>
        <c:minorTickMark val="none"/>
        <c:tickLblPos val="nextTo"/>
        <c:spPr>
          <a:noFill/>
          <a:ln>
            <a:solidFill>
              <a:schemeClr val="accent1"/>
            </a:solid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s-AR"/>
          </a:p>
        </c:txPr>
        <c:crossAx val="36493812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legend>
    <c:plotVisOnly val="1"/>
    <c:dispBlanksAs val="gap"/>
    <c:showDLblsOverMax val="0"/>
  </c:chart>
  <c:spPr>
    <a:noFill/>
    <a:ln>
      <a:noFill/>
    </a:ln>
    <a:effectLst/>
  </c:spPr>
  <c:txPr>
    <a:bodyPr/>
    <a:lstStyle/>
    <a:p>
      <a:pPr>
        <a:defRPr/>
      </a:pPr>
      <a:endParaRPr lang="es-A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7-04-19T01:31:43.731" idx="1">
    <p:pos x="10" y="10"/>
    <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4-19T01:31:43.731" idx="1">
    <p:pos x="10" y="10"/>
    <p:text/>
    <p:extLst>
      <p:ext uri="{C676402C-5697-4E1C-873F-D02D1690AC5C}">
        <p15:threadingInfo xmlns:p15="http://schemas.microsoft.com/office/powerpoint/2012/main" timeZoneBias="180"/>
      </p:ext>
    </p:extLst>
  </p:cm>
</p:cmLst>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7-04-19T03:57:17.290"/>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color" value="#3165BB"/>
      <inkml:brushProperty name="fitToCurve" value="1"/>
    </inkml:brush>
  </inkml:definitions>
  <inkml:traceGroup>
    <inkml:annotationXML>
      <emma:emma xmlns:emma="http://www.w3.org/2003/04/emma" version="1.0">
        <emma:interpretation id="{CD20ABBF-94C7-432C-99F9-B744521E0495}" emma:medium="tactile" emma:mode="ink">
          <msink:context xmlns:msink="http://schemas.microsoft.com/ink/2010/main" type="writingRegion" rotatedBoundingBox="3507,11382 6179,13709 5854,14082 3182,11754"/>
        </emma:interpretation>
      </emma:emma>
    </inkml:annotationXML>
    <inkml:traceGroup>
      <inkml:annotationXML>
        <emma:emma xmlns:emma="http://www.w3.org/2003/04/emma" version="1.0">
          <emma:interpretation id="{CB3CD97C-8CF3-4464-A4A0-DC2EAEE90F91}" emma:medium="tactile" emma:mode="ink">
            <msink:context xmlns:msink="http://schemas.microsoft.com/ink/2010/main" type="paragraph" rotatedBoundingBox="3507,11382 6179,13709 5854,14082 3182,11754" alignmentLevel="1"/>
          </emma:interpretation>
        </emma:emma>
      </inkml:annotationXML>
      <inkml:traceGroup>
        <inkml:annotationXML>
          <emma:emma xmlns:emma="http://www.w3.org/2003/04/emma" version="1.0">
            <emma:interpretation id="{549E830A-7292-4188-BEE1-6972BF1B2609}" emma:medium="tactile" emma:mode="ink">
              <msink:context xmlns:msink="http://schemas.microsoft.com/ink/2010/main" type="line" rotatedBoundingBox="3507,11382 6179,13709 5854,14082 3182,11754"/>
            </emma:interpretation>
          </emma:emma>
        </inkml:annotationXML>
        <inkml:traceGroup>
          <inkml:annotationXML>
            <emma:emma xmlns:emma="http://www.w3.org/2003/04/emma" version="1.0">
              <emma:interpretation id="{BCC352C1-0A42-4B43-B9D3-B7F3A17C98B3}" emma:medium="tactile" emma:mode="ink">
                <msink:context xmlns:msink="http://schemas.microsoft.com/ink/2010/main" type="inkWord" rotatedBoundingBox="3507,11382 3765,11607 3441,11979 3182,11754"/>
              </emma:interpretation>
              <emma:one-of disjunction-type="recognition" id="oneOf0">
                <emma:interpretation id="interp0" emma:lang="es-AR" emma:confidence="0">
                  <emma:literal>*</emma:literal>
                </emma:interpretation>
                <emma:interpretation id="interp1" emma:lang="es-AR" emma:confidence="0">
                  <emma:literal>a</emma:literal>
                </emma:interpretation>
                <emma:interpretation id="interp2" emma:lang="es-AR" emma:confidence="0">
                  <emma:literal>l</emma:literal>
                </emma:interpretation>
                <emma:interpretation id="interp3" emma:lang="es-AR" emma:confidence="0">
                  <emma:literal>.</emma:literal>
                </emma:interpretation>
                <emma:interpretation id="interp4" emma:lang="es-AR" emma:confidence="0">
                  <emma:literal>q</emma:literal>
                </emma:interpretation>
              </emma:one-of>
            </emma:emma>
          </inkml:annotationXML>
          <inkml:trace contextRef="#ctx0" brushRef="#br0">135 102 0,'33'34'546,"1"-34"-514,-101 0 218,33 0-188,-32 0 16,32 33-62,34 1 0,0-1-16,0 0 31,0 1-16,0 33 1,34-67 31,-1 0-16,0 0-15,1 0-1,-1-34-15,1-66 16,-34 67 15,0-1-15,0 1-16,0-34 31,-34 67 141,34 33-156,0 1-1,0-1-15,0 34 16,0 0 15,0-34 125,34-33-156,-1 0 16,1-67 0,-1 34-16,-33 0 31,0-34-31,0 0 16,-33 33 30,-34 34-14,33 0-32,1 0 15,-1 0 1,1 34-16,33-1 31,-33 1 32,33-1-16,0 1-16,33-34-16,34 0 1,0 0 0,-34 0-1,1 0-15,-1 0 16,0 0 0,1 0-1,-34-67 1,0 33 31,0 1-32,0-1 17,-34 34-17,1 0 1,0 0-1,-1 34 1,34-1 0,0 1-16,0-1 15,0 1 1,0-1 0,0 34-1,0 0 1,0-101 109,0 1-125,0-1 15,0-32 1,0-1-16,0 33 16,0 1-16,0-1 31,-33 1-15,-34 33 15,33 0 0,34 33-31,0 1 16,0 33 15,0-34-15,0 1-1,0-1 1,0 0-16,0 34 31,0-134 110,0 34-110,0 66 78,0 1-93,0-1 0,0 1 62,0-68-16,0-33-46</inkml:trace>
        </inkml:traceGroup>
        <inkml:traceGroup>
          <inkml:annotationXML>
            <emma:emma xmlns:emma="http://www.w3.org/2003/04/emma" version="1.0">
              <emma:interpretation id="{4022AB0E-08E7-45AB-9750-8AA9D9A7E0F5}" emma:medium="tactile" emma:mode="ink">
                <msink:context xmlns:msink="http://schemas.microsoft.com/ink/2010/main" type="inkWord" rotatedBoundingBox="5826,13582 6089,13812 5895,14035 5631,13806"/>
              </emma:interpretation>
              <emma:one-of disjunction-type="recognition" id="oneOf1">
                <emma:interpretation id="interp5" emma:lang="es-AR" emma:confidence="0">
                  <emma:literal>*</emma:literal>
                </emma:interpretation>
                <emma:interpretation id="interp6" emma:lang="es-AR" emma:confidence="0">
                  <emma:literal>a</emma:literal>
                </emma:interpretation>
                <emma:interpretation id="interp7" emma:lang="es-AR" emma:confidence="0">
                  <emma:literal>"gong</emma:literal>
                </emma:interpretation>
                <emma:interpretation id="interp8" emma:lang="es-AR" emma:confidence="0">
                  <emma:literal>ronq</emma:literal>
                </emma:interpretation>
                <emma:interpretation id="interp9" emma:lang="es-AR" emma:confidence="0">
                  <emma:literal>*s</emma:literal>
                </emma:interpretation>
              </emma:one-of>
            </emma:emma>
          </inkml:annotationXML>
          <inkml:trace contextRef="#ctx0" brushRef="#br1" timeOffset="-90278.61">2641 2208 0</inkml:trace>
          <inkml:trace contextRef="#ctx0" brushRef="#br1" timeOffset="-73760.23">2575 2208 0,'33'0'266,"0"67"-235,1-34 16,-34-100 140,-34 34-140,1 33 16,0 0 93,33 33-93,33 1-32,0-34 125,-66 0 203,0-34-265,33 101-47,-34-67-31,34 34-16,-33-1 15,33-66 173,0-1-188,0 1 31,0 100 500,33-168-390,1 68-110,-34 100 172,0-101-78,0 1-125,-34 33 141,34 67-125,34 0 15,-1-67 359,-33-67-374,0 33 0,0 68 124,0-1-124,0 1 0,0-101 359,67 67-282,-67 33-77,0 1-16,0-1 625,0 34-375,0-101-31,-67-99-204,34 99 1,33-33 0,0 34-16,-34 0 15,1 33 141,-1 33-140,34 34-16,0-34 16,0 1-16,0 33 15,0-1 1,0-32-16,0-68 250,0 1-234</inkml:trace>
        </inkml:traceGroup>
      </inkml:traceGroup>
    </inkml:traceGroup>
  </inkml:traceGroup>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AR"/>
          </a:p>
        </p:txBody>
      </p:sp>
      <p:sp>
        <p:nvSpPr>
          <p:cNvPr id="4" name="Marcador de fecha 3"/>
          <p:cNvSpPr>
            <a:spLocks noGrp="1"/>
          </p:cNvSpPr>
          <p:nvPr>
            <p:ph type="dt" sz="half" idx="10"/>
          </p:nvPr>
        </p:nvSpPr>
        <p:spPr/>
        <p:txBody>
          <a:bodyPr/>
          <a:lstStyle/>
          <a:p>
            <a:fld id="{F55B2AAF-AF33-437B-B4B4-90008A16E5C7}" type="datetimeFigureOut">
              <a:rPr lang="es-AR" smtClean="0"/>
              <a:t>26/3/2024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ACE1F9B6-5280-417E-8C10-D057F7AEE4DE}" type="slidenum">
              <a:rPr lang="es-AR" smtClean="0"/>
              <a:t>‹Nº›</a:t>
            </a:fld>
            <a:endParaRPr lang="es-AR"/>
          </a:p>
        </p:txBody>
      </p:sp>
    </p:spTree>
    <p:extLst>
      <p:ext uri="{BB962C8B-B14F-4D97-AF65-F5344CB8AC3E}">
        <p14:creationId xmlns:p14="http://schemas.microsoft.com/office/powerpoint/2010/main" val="2403959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F55B2AAF-AF33-437B-B4B4-90008A16E5C7}" type="datetimeFigureOut">
              <a:rPr lang="es-AR" smtClean="0"/>
              <a:t>26/3/2024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ACE1F9B6-5280-417E-8C10-D057F7AEE4DE}" type="slidenum">
              <a:rPr lang="es-AR" smtClean="0"/>
              <a:t>‹Nº›</a:t>
            </a:fld>
            <a:endParaRPr lang="es-AR"/>
          </a:p>
        </p:txBody>
      </p:sp>
    </p:spTree>
    <p:extLst>
      <p:ext uri="{BB962C8B-B14F-4D97-AF65-F5344CB8AC3E}">
        <p14:creationId xmlns:p14="http://schemas.microsoft.com/office/powerpoint/2010/main" val="379185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F55B2AAF-AF33-437B-B4B4-90008A16E5C7}" type="datetimeFigureOut">
              <a:rPr lang="es-AR" smtClean="0"/>
              <a:t>26/3/2024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ACE1F9B6-5280-417E-8C10-D057F7AEE4DE}" type="slidenum">
              <a:rPr lang="es-AR" smtClean="0"/>
              <a:t>‹Nº›</a:t>
            </a:fld>
            <a:endParaRPr lang="es-AR"/>
          </a:p>
        </p:txBody>
      </p:sp>
    </p:spTree>
    <p:extLst>
      <p:ext uri="{BB962C8B-B14F-4D97-AF65-F5344CB8AC3E}">
        <p14:creationId xmlns:p14="http://schemas.microsoft.com/office/powerpoint/2010/main" val="4214441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F55B2AAF-AF33-437B-B4B4-90008A16E5C7}" type="datetimeFigureOut">
              <a:rPr lang="es-AR" smtClean="0"/>
              <a:t>26/3/2024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ACE1F9B6-5280-417E-8C10-D057F7AEE4DE}" type="slidenum">
              <a:rPr lang="es-AR" smtClean="0"/>
              <a:t>‹Nº›</a:t>
            </a:fld>
            <a:endParaRPr lang="es-AR"/>
          </a:p>
        </p:txBody>
      </p:sp>
    </p:spTree>
    <p:extLst>
      <p:ext uri="{BB962C8B-B14F-4D97-AF65-F5344CB8AC3E}">
        <p14:creationId xmlns:p14="http://schemas.microsoft.com/office/powerpoint/2010/main" val="2759838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F55B2AAF-AF33-437B-B4B4-90008A16E5C7}" type="datetimeFigureOut">
              <a:rPr lang="es-AR" smtClean="0"/>
              <a:t>26/3/2024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ACE1F9B6-5280-417E-8C10-D057F7AEE4DE}" type="slidenum">
              <a:rPr lang="es-AR" smtClean="0"/>
              <a:t>‹Nº›</a:t>
            </a:fld>
            <a:endParaRPr lang="es-AR"/>
          </a:p>
        </p:txBody>
      </p:sp>
    </p:spTree>
    <p:extLst>
      <p:ext uri="{BB962C8B-B14F-4D97-AF65-F5344CB8AC3E}">
        <p14:creationId xmlns:p14="http://schemas.microsoft.com/office/powerpoint/2010/main" val="3282321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sz="half" idx="10"/>
          </p:nvPr>
        </p:nvSpPr>
        <p:spPr/>
        <p:txBody>
          <a:bodyPr/>
          <a:lstStyle/>
          <a:p>
            <a:fld id="{F55B2AAF-AF33-437B-B4B4-90008A16E5C7}" type="datetimeFigureOut">
              <a:rPr lang="es-AR" smtClean="0"/>
              <a:t>26/3/2024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ACE1F9B6-5280-417E-8C10-D057F7AEE4DE}" type="slidenum">
              <a:rPr lang="es-AR" smtClean="0"/>
              <a:t>‹Nº›</a:t>
            </a:fld>
            <a:endParaRPr lang="es-AR"/>
          </a:p>
        </p:txBody>
      </p:sp>
    </p:spTree>
    <p:extLst>
      <p:ext uri="{BB962C8B-B14F-4D97-AF65-F5344CB8AC3E}">
        <p14:creationId xmlns:p14="http://schemas.microsoft.com/office/powerpoint/2010/main" val="126871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sz="half" idx="10"/>
          </p:nvPr>
        </p:nvSpPr>
        <p:spPr/>
        <p:txBody>
          <a:bodyPr/>
          <a:lstStyle/>
          <a:p>
            <a:fld id="{F55B2AAF-AF33-437B-B4B4-90008A16E5C7}" type="datetimeFigureOut">
              <a:rPr lang="es-AR" smtClean="0"/>
              <a:t>26/3/2024</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ACE1F9B6-5280-417E-8C10-D057F7AEE4DE}" type="slidenum">
              <a:rPr lang="es-AR" smtClean="0"/>
              <a:t>‹Nº›</a:t>
            </a:fld>
            <a:endParaRPr lang="es-AR"/>
          </a:p>
        </p:txBody>
      </p:sp>
    </p:spTree>
    <p:extLst>
      <p:ext uri="{BB962C8B-B14F-4D97-AF65-F5344CB8AC3E}">
        <p14:creationId xmlns:p14="http://schemas.microsoft.com/office/powerpoint/2010/main" val="343540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sz="half" idx="10"/>
          </p:nvPr>
        </p:nvSpPr>
        <p:spPr/>
        <p:txBody>
          <a:bodyPr/>
          <a:lstStyle/>
          <a:p>
            <a:fld id="{F55B2AAF-AF33-437B-B4B4-90008A16E5C7}" type="datetimeFigureOut">
              <a:rPr lang="es-AR" smtClean="0"/>
              <a:t>26/3/2024</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ACE1F9B6-5280-417E-8C10-D057F7AEE4DE}" type="slidenum">
              <a:rPr lang="es-AR" smtClean="0"/>
              <a:t>‹Nº›</a:t>
            </a:fld>
            <a:endParaRPr lang="es-AR"/>
          </a:p>
        </p:txBody>
      </p:sp>
    </p:spTree>
    <p:extLst>
      <p:ext uri="{BB962C8B-B14F-4D97-AF65-F5344CB8AC3E}">
        <p14:creationId xmlns:p14="http://schemas.microsoft.com/office/powerpoint/2010/main" val="1638321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55B2AAF-AF33-437B-B4B4-90008A16E5C7}" type="datetimeFigureOut">
              <a:rPr lang="es-AR" smtClean="0"/>
              <a:t>26/3/2024</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ACE1F9B6-5280-417E-8C10-D057F7AEE4DE}" type="slidenum">
              <a:rPr lang="es-AR" smtClean="0"/>
              <a:t>‹Nº›</a:t>
            </a:fld>
            <a:endParaRPr lang="es-AR"/>
          </a:p>
        </p:txBody>
      </p:sp>
    </p:spTree>
    <p:extLst>
      <p:ext uri="{BB962C8B-B14F-4D97-AF65-F5344CB8AC3E}">
        <p14:creationId xmlns:p14="http://schemas.microsoft.com/office/powerpoint/2010/main" val="306357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F55B2AAF-AF33-437B-B4B4-90008A16E5C7}" type="datetimeFigureOut">
              <a:rPr lang="es-AR" smtClean="0"/>
              <a:t>26/3/2024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ACE1F9B6-5280-417E-8C10-D057F7AEE4DE}" type="slidenum">
              <a:rPr lang="es-AR" smtClean="0"/>
              <a:t>‹Nº›</a:t>
            </a:fld>
            <a:endParaRPr lang="es-AR"/>
          </a:p>
        </p:txBody>
      </p:sp>
    </p:spTree>
    <p:extLst>
      <p:ext uri="{BB962C8B-B14F-4D97-AF65-F5344CB8AC3E}">
        <p14:creationId xmlns:p14="http://schemas.microsoft.com/office/powerpoint/2010/main" val="4031081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F55B2AAF-AF33-437B-B4B4-90008A16E5C7}" type="datetimeFigureOut">
              <a:rPr lang="es-AR" smtClean="0"/>
              <a:t>26/3/2024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ACE1F9B6-5280-417E-8C10-D057F7AEE4DE}" type="slidenum">
              <a:rPr lang="es-AR" smtClean="0"/>
              <a:t>‹Nº›</a:t>
            </a:fld>
            <a:endParaRPr lang="es-AR"/>
          </a:p>
        </p:txBody>
      </p:sp>
    </p:spTree>
    <p:extLst>
      <p:ext uri="{BB962C8B-B14F-4D97-AF65-F5344CB8AC3E}">
        <p14:creationId xmlns:p14="http://schemas.microsoft.com/office/powerpoint/2010/main" val="3051297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5B2AAF-AF33-437B-B4B4-90008A16E5C7}" type="datetimeFigureOut">
              <a:rPr lang="es-AR" smtClean="0"/>
              <a:t>26/3/2024</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1F9B6-5280-417E-8C10-D057F7AEE4DE}" type="slidenum">
              <a:rPr lang="es-AR" smtClean="0"/>
              <a:t>‹Nº›</a:t>
            </a:fld>
            <a:endParaRPr lang="es-AR"/>
          </a:p>
        </p:txBody>
      </p:sp>
    </p:spTree>
    <p:extLst>
      <p:ext uri="{BB962C8B-B14F-4D97-AF65-F5344CB8AC3E}">
        <p14:creationId xmlns:p14="http://schemas.microsoft.com/office/powerpoint/2010/main" val="4005217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AD1391-B9E6-4AD2-85F5-FFF14E776A71}"/>
              </a:ext>
            </a:extLst>
          </p:cNvPr>
          <p:cNvSpPr>
            <a:spLocks noGrp="1"/>
          </p:cNvSpPr>
          <p:nvPr>
            <p:ph type="ctrTitle"/>
          </p:nvPr>
        </p:nvSpPr>
        <p:spPr/>
        <p:txBody>
          <a:bodyPr/>
          <a:lstStyle/>
          <a:p>
            <a:r>
              <a:rPr lang="es-ES" dirty="0"/>
              <a:t>EIO turno noche</a:t>
            </a:r>
          </a:p>
        </p:txBody>
      </p:sp>
      <p:sp>
        <p:nvSpPr>
          <p:cNvPr id="3" name="Subtítulo 2">
            <a:extLst>
              <a:ext uri="{FF2B5EF4-FFF2-40B4-BE49-F238E27FC236}">
                <a16:creationId xmlns:a16="http://schemas.microsoft.com/office/drawing/2014/main" id="{80136219-D02E-4956-8CD9-EBF22EF352DD}"/>
              </a:ext>
            </a:extLst>
          </p:cNvPr>
          <p:cNvSpPr>
            <a:spLocks noGrp="1"/>
          </p:cNvSpPr>
          <p:nvPr>
            <p:ph type="subTitle" idx="1"/>
          </p:nvPr>
        </p:nvSpPr>
        <p:spPr/>
        <p:txBody>
          <a:bodyPr/>
          <a:lstStyle/>
          <a:p>
            <a:r>
              <a:rPr lang="es-ES" dirty="0"/>
              <a:t>Docente: Lic. Andrés Gerosa</a:t>
            </a:r>
          </a:p>
        </p:txBody>
      </p:sp>
    </p:spTree>
    <p:extLst>
      <p:ext uri="{BB962C8B-B14F-4D97-AF65-F5344CB8AC3E}">
        <p14:creationId xmlns:p14="http://schemas.microsoft.com/office/powerpoint/2010/main" val="2974856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6B5AC7-7AE0-4208-A204-C54240CF76D9}"/>
              </a:ext>
            </a:extLst>
          </p:cNvPr>
          <p:cNvSpPr>
            <a:spLocks noGrp="1"/>
          </p:cNvSpPr>
          <p:nvPr>
            <p:ph type="title"/>
          </p:nvPr>
        </p:nvSpPr>
        <p:spPr/>
        <p:txBody>
          <a:bodyPr/>
          <a:lstStyle/>
          <a:p>
            <a:r>
              <a:rPr lang="es-ES" dirty="0"/>
              <a:t>MÉTODO DE RESOLUCIÓN GRÁFICA DE SEL</a:t>
            </a:r>
          </a:p>
        </p:txBody>
      </p:sp>
      <p:sp>
        <p:nvSpPr>
          <p:cNvPr id="3" name="Marcador de contenido 2">
            <a:extLst>
              <a:ext uri="{FF2B5EF4-FFF2-40B4-BE49-F238E27FC236}">
                <a16:creationId xmlns:a16="http://schemas.microsoft.com/office/drawing/2014/main" id="{A10E3BB3-5BA2-4770-BBC7-D18C63B60FBB}"/>
              </a:ext>
            </a:extLst>
          </p:cNvPr>
          <p:cNvSpPr>
            <a:spLocks noGrp="1"/>
          </p:cNvSpPr>
          <p:nvPr>
            <p:ph idx="1"/>
          </p:nvPr>
        </p:nvSpPr>
        <p:spPr/>
        <p:txBody>
          <a:bodyPr/>
          <a:lstStyle/>
          <a:p>
            <a:pPr marL="0" indent="0">
              <a:buNone/>
            </a:pPr>
            <a:r>
              <a:rPr lang="es-ES" dirty="0"/>
              <a:t>EJERCITACIÓN </a:t>
            </a:r>
          </a:p>
          <a:p>
            <a:r>
              <a:rPr lang="es-ES" b="1" dirty="0"/>
              <a:t>a) </a:t>
            </a:r>
            <a:r>
              <a:rPr lang="es-ES" dirty="0"/>
              <a:t>Resuelva gráficamente los siguientes sistemas de inecuaciones: </a:t>
            </a:r>
          </a:p>
          <a:p>
            <a:pPr marL="0" indent="0">
              <a:buNone/>
            </a:pPr>
            <a:endParaRPr lang="es-ES" dirty="0"/>
          </a:p>
          <a:p>
            <a:pPr marL="0" indent="0">
              <a:buNone/>
            </a:pPr>
            <a:endParaRPr lang="es-ES" dirty="0"/>
          </a:p>
          <a:p>
            <a:pPr marL="0" indent="0">
              <a:buNone/>
            </a:pPr>
            <a:endParaRPr lang="es-ES" dirty="0"/>
          </a:p>
          <a:p>
            <a:pPr marL="0" indent="0">
              <a:buNone/>
            </a:pPr>
            <a:endParaRPr lang="es-ES" dirty="0"/>
          </a:p>
          <a:p>
            <a:r>
              <a:rPr lang="es-ES" b="1" dirty="0"/>
              <a:t>b) </a:t>
            </a:r>
            <a:r>
              <a:rPr lang="es-ES" dirty="0"/>
              <a:t>Consulte el sitio https://www.geogebra.org e indague como resolver gráficamente los sistemas del ítem a) y realícelo. </a:t>
            </a:r>
          </a:p>
          <a:p>
            <a:pPr marL="0" indent="0">
              <a:buNone/>
            </a:pPr>
            <a:endParaRPr lang="es-ES" dirty="0"/>
          </a:p>
        </p:txBody>
      </p:sp>
      <p:pic>
        <p:nvPicPr>
          <p:cNvPr id="4" name="Imagen 3">
            <a:extLst>
              <a:ext uri="{FF2B5EF4-FFF2-40B4-BE49-F238E27FC236}">
                <a16:creationId xmlns:a16="http://schemas.microsoft.com/office/drawing/2014/main" id="{3BBD9575-D180-4239-8513-3060A1CE4167}"/>
              </a:ext>
            </a:extLst>
          </p:cNvPr>
          <p:cNvPicPr>
            <a:picLocks noChangeAspect="1"/>
          </p:cNvPicPr>
          <p:nvPr/>
        </p:nvPicPr>
        <p:blipFill>
          <a:blip r:embed="rId2"/>
          <a:stretch>
            <a:fillRect/>
          </a:stretch>
        </p:blipFill>
        <p:spPr>
          <a:xfrm>
            <a:off x="1095422" y="2881312"/>
            <a:ext cx="8913674" cy="1548448"/>
          </a:xfrm>
          <a:prstGeom prst="rect">
            <a:avLst/>
          </a:prstGeom>
        </p:spPr>
      </p:pic>
    </p:spTree>
    <p:extLst>
      <p:ext uri="{BB962C8B-B14F-4D97-AF65-F5344CB8AC3E}">
        <p14:creationId xmlns:p14="http://schemas.microsoft.com/office/powerpoint/2010/main" val="18563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86589" y="878305"/>
            <a:ext cx="9889958" cy="3847207"/>
          </a:xfrm>
          <a:prstGeom prst="rect">
            <a:avLst/>
          </a:prstGeom>
          <a:noFill/>
        </p:spPr>
        <p:txBody>
          <a:bodyPr wrap="square" rtlCol="0">
            <a:spAutoFit/>
          </a:bodyPr>
          <a:lstStyle/>
          <a:p>
            <a:r>
              <a:rPr lang="es-AR" sz="2400" b="1" dirty="0"/>
              <a:t>Situación</a:t>
            </a:r>
          </a:p>
          <a:p>
            <a:pPr marL="285750" indent="-285750">
              <a:buFont typeface="Arial" panose="020B0604020202020204" pitchFamily="34" charset="0"/>
              <a:buChar char="•"/>
            </a:pPr>
            <a:r>
              <a:rPr lang="es-AR" sz="2000" dirty="0"/>
              <a:t>Banner </a:t>
            </a:r>
            <a:r>
              <a:rPr lang="es-AR" sz="2000" dirty="0" err="1"/>
              <a:t>Chemicals</a:t>
            </a:r>
            <a:r>
              <a:rPr lang="es-AR" sz="2000" dirty="0"/>
              <a:t> fabrica productos químicos especiales. Uno de sus productos</a:t>
            </a:r>
          </a:p>
          <a:p>
            <a:r>
              <a:rPr lang="es-AR" sz="2000" dirty="0"/>
              <a:t>viene en dos graduaciones: Especial y Supremo. La capacidad en la planta es de 110</a:t>
            </a:r>
          </a:p>
          <a:p>
            <a:r>
              <a:rPr lang="es-AR" sz="2000" dirty="0"/>
              <a:t>barriles por semana.</a:t>
            </a:r>
          </a:p>
          <a:p>
            <a:pPr marL="285750" indent="-285750">
              <a:buFont typeface="Arial" panose="020B0604020202020204" pitchFamily="34" charset="0"/>
              <a:buChar char="•"/>
            </a:pPr>
            <a:r>
              <a:rPr lang="es-AR" sz="2000" dirty="0"/>
              <a:t>Los productos de grado Especial y Supremo usan las mismas materias primas básicas pero</a:t>
            </a:r>
          </a:p>
          <a:p>
            <a:r>
              <a:rPr lang="es-AR" sz="2000" dirty="0"/>
              <a:t>requieren diferentes proporciones de aditivos. El grado Especial requiere 3 litros de</a:t>
            </a:r>
          </a:p>
          <a:p>
            <a:r>
              <a:rPr lang="es-AR" sz="2000" dirty="0"/>
              <a:t>aditivo A y 1 litro de aditivo B por barril mientras que el grado Supremo</a:t>
            </a:r>
          </a:p>
          <a:p>
            <a:r>
              <a:rPr lang="es-AR" sz="2000" dirty="0"/>
              <a:t>requiere 2 litros de aditivo A y 3 litros de aditivo B por barril.</a:t>
            </a:r>
          </a:p>
          <a:p>
            <a:pPr marL="285750" indent="-285750">
              <a:buFont typeface="Arial" panose="020B0604020202020204" pitchFamily="34" charset="0"/>
              <a:buChar char="•"/>
            </a:pPr>
            <a:r>
              <a:rPr lang="es-AR" sz="2000" dirty="0"/>
              <a:t>El suministro de estos dos aditivos es bastante limitado. Cada semana, se dispone de sólo 300 litros de aditivo A por semana y 280 litros de aditivo B.</a:t>
            </a:r>
          </a:p>
          <a:p>
            <a:pPr marL="285750" indent="-285750">
              <a:buFont typeface="Arial" panose="020B0604020202020204" pitchFamily="34" charset="0"/>
              <a:buChar char="•"/>
            </a:pPr>
            <a:r>
              <a:rPr lang="es-AR" sz="2000" dirty="0"/>
              <a:t>Un barril de grado Especial tiene un margen de ganancia de $ 80 por barril mientras que el</a:t>
            </a:r>
          </a:p>
          <a:p>
            <a:r>
              <a:rPr lang="es-AR" sz="2000" dirty="0"/>
              <a:t>grado Supremo tiene un margen de beneficio de $ 200 por barril.</a:t>
            </a:r>
          </a:p>
        </p:txBody>
      </p:sp>
      <p:sp>
        <p:nvSpPr>
          <p:cNvPr id="3" name="CuadroTexto 2"/>
          <p:cNvSpPr txBox="1"/>
          <p:nvPr/>
        </p:nvSpPr>
        <p:spPr>
          <a:xfrm>
            <a:off x="986589" y="4860758"/>
            <a:ext cx="9553074" cy="1354217"/>
          </a:xfrm>
          <a:prstGeom prst="rect">
            <a:avLst/>
          </a:prstGeom>
          <a:noFill/>
        </p:spPr>
        <p:txBody>
          <a:bodyPr wrap="square" rtlCol="0">
            <a:spAutoFit/>
          </a:bodyPr>
          <a:lstStyle/>
          <a:p>
            <a:r>
              <a:rPr lang="es-AR" sz="2400" b="1" dirty="0"/>
              <a:t>Pregunta</a:t>
            </a:r>
          </a:p>
          <a:p>
            <a:r>
              <a:rPr lang="es-AR" sz="2000" dirty="0"/>
              <a:t>¿Cuántos barriles de grado Especial y Superior se debe producir cada semana para maximizar el Beneficio?</a:t>
            </a:r>
          </a:p>
          <a:p>
            <a:endParaRPr lang="es-AR" dirty="0"/>
          </a:p>
        </p:txBody>
      </p:sp>
    </p:spTree>
    <p:extLst>
      <p:ext uri="{BB962C8B-B14F-4D97-AF65-F5344CB8AC3E}">
        <p14:creationId xmlns:p14="http://schemas.microsoft.com/office/powerpoint/2010/main" val="197549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806115" y="986590"/>
            <a:ext cx="9673389" cy="646331"/>
          </a:xfrm>
          <a:prstGeom prst="rect">
            <a:avLst/>
          </a:prstGeom>
          <a:noFill/>
        </p:spPr>
        <p:txBody>
          <a:bodyPr wrap="square" rtlCol="0">
            <a:spAutoFit/>
          </a:bodyPr>
          <a:lstStyle/>
          <a:p>
            <a:r>
              <a:rPr lang="es-AR" sz="3600" dirty="0"/>
              <a:t>Un proceso simple de formulación de problema</a:t>
            </a:r>
          </a:p>
        </p:txBody>
      </p:sp>
      <p:sp>
        <p:nvSpPr>
          <p:cNvPr id="4" name="CuadroTexto 3"/>
          <p:cNvSpPr txBox="1"/>
          <p:nvPr/>
        </p:nvSpPr>
        <p:spPr>
          <a:xfrm>
            <a:off x="926431" y="2237873"/>
            <a:ext cx="9228222" cy="3108543"/>
          </a:xfrm>
          <a:prstGeom prst="rect">
            <a:avLst/>
          </a:prstGeom>
          <a:noFill/>
          <a:ln>
            <a:solidFill>
              <a:srgbClr val="0070C0"/>
            </a:solidFill>
          </a:ln>
        </p:spPr>
        <p:txBody>
          <a:bodyPr wrap="square" rtlCol="0">
            <a:spAutoFit/>
          </a:bodyPr>
          <a:lstStyle/>
          <a:p>
            <a:pPr marL="342900" indent="-342900">
              <a:buFont typeface="+mj-lt"/>
              <a:buAutoNum type="arabicPeriod"/>
            </a:pPr>
            <a:r>
              <a:rPr lang="es-AR" sz="2800" dirty="0"/>
              <a:t>Determinar las variables de decisión (¿Qué intento decidir?)</a:t>
            </a:r>
          </a:p>
          <a:p>
            <a:pPr marL="342900" indent="-342900">
              <a:buFont typeface="+mj-lt"/>
              <a:buAutoNum type="arabicPeriod"/>
            </a:pPr>
            <a:r>
              <a:rPr lang="es-AR" sz="2800" dirty="0"/>
              <a:t>Formular la </a:t>
            </a:r>
            <a:r>
              <a:rPr lang="es-AR" sz="2800" b="1" dirty="0"/>
              <a:t>función objetivo</a:t>
            </a:r>
          </a:p>
          <a:p>
            <a:pPr marL="857250" lvl="1" indent="-400050">
              <a:buFont typeface="+mj-lt"/>
              <a:buAutoNum type="romanLcPeriod"/>
            </a:pPr>
            <a:r>
              <a:rPr lang="es-AR" sz="2800" dirty="0"/>
              <a:t>¿Qué intentamos minimizar o maximizar?</a:t>
            </a:r>
          </a:p>
          <a:p>
            <a:pPr marL="857250" lvl="1" indent="-400050">
              <a:buFont typeface="+mj-lt"/>
              <a:buAutoNum type="romanLcPeriod"/>
            </a:pPr>
            <a:r>
              <a:rPr lang="es-AR" sz="2800" dirty="0"/>
              <a:t>Debe incluir las variables de decisión</a:t>
            </a:r>
          </a:p>
          <a:p>
            <a:pPr marL="400050" indent="-400050">
              <a:buFont typeface="+mj-lt"/>
              <a:buAutoNum type="arabicPeriod"/>
            </a:pPr>
            <a:r>
              <a:rPr lang="es-AR" sz="2800" dirty="0"/>
              <a:t>Formular las restricciones</a:t>
            </a:r>
          </a:p>
          <a:p>
            <a:pPr marL="857250" lvl="1" indent="-400050">
              <a:buFont typeface="+mj-lt"/>
              <a:buAutoNum type="romanLcPeriod"/>
            </a:pPr>
            <a:r>
              <a:rPr lang="es-AR" sz="2800" dirty="0"/>
              <a:t>¿Cuál es mi región factible?</a:t>
            </a:r>
          </a:p>
          <a:p>
            <a:pPr marL="857250" lvl="1" indent="-400050">
              <a:buFont typeface="+mj-lt"/>
              <a:buAutoNum type="romanLcPeriod"/>
            </a:pPr>
            <a:r>
              <a:rPr lang="es-AR" sz="2800" dirty="0"/>
              <a:t>Debe incluir las variables de decisión.</a:t>
            </a:r>
          </a:p>
        </p:txBody>
      </p:sp>
    </p:spTree>
    <p:extLst>
      <p:ext uri="{BB962C8B-B14F-4D97-AF65-F5344CB8AC3E}">
        <p14:creationId xmlns:p14="http://schemas.microsoft.com/office/powerpoint/2010/main" val="269171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30177" y="1311442"/>
            <a:ext cx="10696075" cy="523220"/>
          </a:xfrm>
          <a:prstGeom prst="rect">
            <a:avLst/>
          </a:prstGeom>
          <a:noFill/>
        </p:spPr>
        <p:txBody>
          <a:bodyPr wrap="square" rtlCol="0">
            <a:spAutoFit/>
          </a:bodyPr>
          <a:lstStyle/>
          <a:p>
            <a:r>
              <a:rPr lang="es-AR" sz="2800" b="1" dirty="0"/>
              <a:t>PASO 1: Determinar las variables de decisión (Qué intento decidir?)</a:t>
            </a:r>
          </a:p>
        </p:txBody>
      </p:sp>
      <p:sp>
        <p:nvSpPr>
          <p:cNvPr id="3" name="CuadroTexto 2"/>
          <p:cNvSpPr txBox="1"/>
          <p:nvPr/>
        </p:nvSpPr>
        <p:spPr>
          <a:xfrm>
            <a:off x="974557" y="2382254"/>
            <a:ext cx="8602580" cy="1046440"/>
          </a:xfrm>
          <a:prstGeom prst="rect">
            <a:avLst/>
          </a:prstGeom>
          <a:noFill/>
          <a:ln>
            <a:solidFill>
              <a:srgbClr val="0070C0"/>
            </a:solidFill>
          </a:ln>
        </p:spPr>
        <p:txBody>
          <a:bodyPr wrap="square" rtlCol="0">
            <a:spAutoFit/>
          </a:bodyPr>
          <a:lstStyle/>
          <a:p>
            <a:r>
              <a:rPr lang="es-AR" sz="2400" b="1" dirty="0"/>
              <a:t>Pregunta</a:t>
            </a:r>
          </a:p>
          <a:p>
            <a:r>
              <a:rPr lang="es-AR" sz="2000" dirty="0"/>
              <a:t>¿Cuántos barriles de grado Especial y Superior se debe producir cada semana?</a:t>
            </a:r>
          </a:p>
          <a:p>
            <a:endParaRPr lang="es-AR" dirty="0"/>
          </a:p>
        </p:txBody>
      </p:sp>
      <p:sp>
        <p:nvSpPr>
          <p:cNvPr id="4" name="Flecha: doblada 3"/>
          <p:cNvSpPr/>
          <p:nvPr/>
        </p:nvSpPr>
        <p:spPr>
          <a:xfrm rot="10800000" flipH="1">
            <a:off x="2346157" y="3693692"/>
            <a:ext cx="926432" cy="902370"/>
          </a:xfrm>
          <a:prstGeom prst="bentArrow">
            <a:avLst>
              <a:gd name="adj1" fmla="val 25000"/>
              <a:gd name="adj2" fmla="val 25769"/>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5" name="CuadroTexto 4"/>
          <p:cNvSpPr txBox="1"/>
          <p:nvPr/>
        </p:nvSpPr>
        <p:spPr>
          <a:xfrm>
            <a:off x="3549317" y="3976286"/>
            <a:ext cx="4355431" cy="923330"/>
          </a:xfrm>
          <a:prstGeom prst="rect">
            <a:avLst/>
          </a:prstGeom>
          <a:noFill/>
          <a:ln>
            <a:solidFill>
              <a:srgbClr val="0070C0"/>
            </a:solidFill>
          </a:ln>
        </p:spPr>
        <p:txBody>
          <a:bodyPr wrap="square" rtlCol="0">
            <a:spAutoFit/>
          </a:bodyPr>
          <a:lstStyle/>
          <a:p>
            <a:r>
              <a:rPr lang="es-AR" b="1" dirty="0"/>
              <a:t>X</a:t>
            </a:r>
            <a:r>
              <a:rPr lang="es-AR" b="1" baseline="-25000" dirty="0"/>
              <a:t>E</a:t>
            </a:r>
            <a:r>
              <a:rPr lang="es-AR" b="1" dirty="0"/>
              <a:t>: </a:t>
            </a:r>
            <a:r>
              <a:rPr lang="es-AR" dirty="0"/>
              <a:t>Cantidad de barriles de grado Especial</a:t>
            </a:r>
          </a:p>
          <a:p>
            <a:endParaRPr lang="es-AR" dirty="0"/>
          </a:p>
          <a:p>
            <a:r>
              <a:rPr lang="es-AR" b="1" dirty="0"/>
              <a:t>X</a:t>
            </a:r>
            <a:r>
              <a:rPr lang="es-AR" b="1" baseline="-25000" dirty="0"/>
              <a:t>S</a:t>
            </a:r>
            <a:r>
              <a:rPr lang="es-AR" b="1" dirty="0"/>
              <a:t>: </a:t>
            </a:r>
            <a:r>
              <a:rPr lang="es-AR" dirty="0"/>
              <a:t>Cantidad de barriles de grado Supremo</a:t>
            </a:r>
          </a:p>
        </p:txBody>
      </p:sp>
      <p:cxnSp>
        <p:nvCxnSpPr>
          <p:cNvPr id="7" name="Conector recto de flecha 6"/>
          <p:cNvCxnSpPr>
            <a:cxnSpLocks/>
          </p:cNvCxnSpPr>
          <p:nvPr/>
        </p:nvCxnSpPr>
        <p:spPr>
          <a:xfrm flipV="1">
            <a:off x="9168063" y="4030578"/>
            <a:ext cx="0" cy="2081462"/>
          </a:xfrm>
          <a:prstGeom prst="straightConnector1">
            <a:avLst/>
          </a:prstGeom>
          <a:ln w="22225">
            <a:tailEnd type="triangle" w="med" len="lg"/>
          </a:ln>
        </p:spPr>
        <p:style>
          <a:lnRef idx="1">
            <a:schemeClr val="dk1"/>
          </a:lnRef>
          <a:fillRef idx="0">
            <a:schemeClr val="dk1"/>
          </a:fillRef>
          <a:effectRef idx="0">
            <a:schemeClr val="dk1"/>
          </a:effectRef>
          <a:fontRef idx="minor">
            <a:schemeClr val="tx1"/>
          </a:fontRef>
        </p:style>
      </p:cxnSp>
      <p:cxnSp>
        <p:nvCxnSpPr>
          <p:cNvPr id="9" name="Conector recto de flecha 8"/>
          <p:cNvCxnSpPr>
            <a:cxnSpLocks/>
          </p:cNvCxnSpPr>
          <p:nvPr/>
        </p:nvCxnSpPr>
        <p:spPr>
          <a:xfrm>
            <a:off x="9168063" y="6112040"/>
            <a:ext cx="2169694" cy="0"/>
          </a:xfrm>
          <a:prstGeom prst="straightConnector1">
            <a:avLst/>
          </a:prstGeom>
          <a:ln w="22225">
            <a:tailEnd type="triangle" w="med" len="lg"/>
          </a:ln>
        </p:spPr>
        <p:style>
          <a:lnRef idx="1">
            <a:schemeClr val="dk1"/>
          </a:lnRef>
          <a:fillRef idx="0">
            <a:schemeClr val="dk1"/>
          </a:fillRef>
          <a:effectRef idx="0">
            <a:schemeClr val="dk1"/>
          </a:effectRef>
          <a:fontRef idx="minor">
            <a:schemeClr val="tx1"/>
          </a:fontRef>
        </p:style>
      </p:cxnSp>
      <p:sp>
        <p:nvSpPr>
          <p:cNvPr id="11" name="CuadroTexto 10"/>
          <p:cNvSpPr txBox="1"/>
          <p:nvPr/>
        </p:nvSpPr>
        <p:spPr>
          <a:xfrm>
            <a:off x="9807742" y="6244389"/>
            <a:ext cx="445168" cy="369332"/>
          </a:xfrm>
          <a:prstGeom prst="rect">
            <a:avLst/>
          </a:prstGeom>
          <a:noFill/>
        </p:spPr>
        <p:txBody>
          <a:bodyPr wrap="square" rtlCol="0">
            <a:spAutoFit/>
          </a:bodyPr>
          <a:lstStyle/>
          <a:p>
            <a:r>
              <a:rPr lang="es-AR" b="1" dirty="0"/>
              <a:t>X</a:t>
            </a:r>
            <a:r>
              <a:rPr lang="es-AR" b="1" baseline="-25000" dirty="0"/>
              <a:t>E</a:t>
            </a:r>
            <a:endParaRPr lang="es-AR" dirty="0"/>
          </a:p>
        </p:txBody>
      </p:sp>
      <p:sp>
        <p:nvSpPr>
          <p:cNvPr id="12" name="CuadroTexto 11"/>
          <p:cNvSpPr txBox="1"/>
          <p:nvPr/>
        </p:nvSpPr>
        <p:spPr>
          <a:xfrm>
            <a:off x="8626642" y="4596062"/>
            <a:ext cx="541421" cy="369332"/>
          </a:xfrm>
          <a:prstGeom prst="rect">
            <a:avLst/>
          </a:prstGeom>
          <a:noFill/>
        </p:spPr>
        <p:txBody>
          <a:bodyPr wrap="square" rtlCol="0">
            <a:spAutoFit/>
          </a:bodyPr>
          <a:lstStyle/>
          <a:p>
            <a:r>
              <a:rPr lang="es-AR" b="1" dirty="0"/>
              <a:t>X</a:t>
            </a:r>
            <a:r>
              <a:rPr lang="es-AR" b="1" baseline="-25000" dirty="0"/>
              <a:t>S</a:t>
            </a:r>
            <a:endParaRPr lang="es-AR" dirty="0"/>
          </a:p>
        </p:txBody>
      </p:sp>
    </p:spTree>
    <p:extLst>
      <p:ext uri="{BB962C8B-B14F-4D97-AF65-F5344CB8AC3E}">
        <p14:creationId xmlns:p14="http://schemas.microsoft.com/office/powerpoint/2010/main" val="232446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85798" y="348915"/>
            <a:ext cx="5907507" cy="523220"/>
          </a:xfrm>
          <a:prstGeom prst="rect">
            <a:avLst/>
          </a:prstGeom>
          <a:noFill/>
        </p:spPr>
        <p:txBody>
          <a:bodyPr wrap="square" rtlCol="0">
            <a:spAutoFit/>
          </a:bodyPr>
          <a:lstStyle/>
          <a:p>
            <a:r>
              <a:rPr lang="es-AR" sz="2800" b="1" dirty="0"/>
              <a:t>PASO 2: Formular la función objetivo</a:t>
            </a:r>
          </a:p>
        </p:txBody>
      </p:sp>
      <p:sp>
        <p:nvSpPr>
          <p:cNvPr id="3" name="CuadroTexto 2"/>
          <p:cNvSpPr txBox="1"/>
          <p:nvPr/>
        </p:nvSpPr>
        <p:spPr>
          <a:xfrm>
            <a:off x="685798" y="1038845"/>
            <a:ext cx="9709484" cy="707886"/>
          </a:xfrm>
          <a:prstGeom prst="rect">
            <a:avLst/>
          </a:prstGeom>
          <a:noFill/>
          <a:ln>
            <a:solidFill>
              <a:srgbClr val="0070C0"/>
            </a:solidFill>
          </a:ln>
        </p:spPr>
        <p:txBody>
          <a:bodyPr wrap="square" rtlCol="0">
            <a:spAutoFit/>
          </a:bodyPr>
          <a:lstStyle/>
          <a:p>
            <a:r>
              <a:rPr lang="es-AR" sz="2000" dirty="0"/>
              <a:t>Un barril de grado Especial tiene un margen de ganancia de $ 80 por barril mientras que el</a:t>
            </a:r>
          </a:p>
          <a:p>
            <a:r>
              <a:rPr lang="es-AR" sz="2000" dirty="0"/>
              <a:t>grado Supremo tiene un margen de beneficio de $ 200 por barril.</a:t>
            </a:r>
          </a:p>
        </p:txBody>
      </p:sp>
      <p:sp>
        <p:nvSpPr>
          <p:cNvPr id="4" name="Flecha: doblada 3"/>
          <p:cNvSpPr/>
          <p:nvPr/>
        </p:nvSpPr>
        <p:spPr>
          <a:xfrm rot="10800000" flipH="1">
            <a:off x="3049002" y="1954492"/>
            <a:ext cx="926432" cy="902370"/>
          </a:xfrm>
          <a:prstGeom prst="bentArrow">
            <a:avLst>
              <a:gd name="adj1" fmla="val 25000"/>
              <a:gd name="adj2" fmla="val 25769"/>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5" name="CuadroTexto 4"/>
          <p:cNvSpPr txBox="1"/>
          <p:nvPr/>
        </p:nvSpPr>
        <p:spPr>
          <a:xfrm>
            <a:off x="4265195" y="2395198"/>
            <a:ext cx="4463713" cy="461665"/>
          </a:xfrm>
          <a:prstGeom prst="rect">
            <a:avLst/>
          </a:prstGeom>
          <a:noFill/>
          <a:ln>
            <a:solidFill>
              <a:srgbClr val="0070C0"/>
            </a:solidFill>
          </a:ln>
        </p:spPr>
        <p:txBody>
          <a:bodyPr wrap="square" rtlCol="0">
            <a:spAutoFit/>
          </a:bodyPr>
          <a:lstStyle/>
          <a:p>
            <a:r>
              <a:rPr lang="es-AR" sz="2400" b="1" dirty="0"/>
              <a:t>Z = 80X</a:t>
            </a:r>
            <a:r>
              <a:rPr lang="es-AR" sz="2400" b="1" baseline="-25000" dirty="0"/>
              <a:t>E</a:t>
            </a:r>
            <a:r>
              <a:rPr lang="es-AR" sz="2400" b="1" dirty="0"/>
              <a:t> + 200X</a:t>
            </a:r>
            <a:r>
              <a:rPr lang="es-AR" sz="2400" b="1" baseline="-25000" dirty="0"/>
              <a:t>S                      </a:t>
            </a:r>
            <a:r>
              <a:rPr lang="es-AR" sz="2400" b="1" dirty="0"/>
              <a:t>MAX</a:t>
            </a:r>
            <a:endParaRPr lang="es-AR" sz="2400" dirty="0"/>
          </a:p>
        </p:txBody>
      </p:sp>
      <p:cxnSp>
        <p:nvCxnSpPr>
          <p:cNvPr id="7" name="Conector recto de flecha 6"/>
          <p:cNvCxnSpPr>
            <a:cxnSpLocks/>
          </p:cNvCxnSpPr>
          <p:nvPr/>
        </p:nvCxnSpPr>
        <p:spPr>
          <a:xfrm>
            <a:off x="6497051" y="2626030"/>
            <a:ext cx="72189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Gráfico 9">
            <a:extLst>
              <a:ext uri="{FF2B5EF4-FFF2-40B4-BE49-F238E27FC236}">
                <a16:creationId xmlns:a16="http://schemas.microsoft.com/office/drawing/2014/main" id="{5098FD43-0529-4D0D-A79D-39EA347B28EE}"/>
              </a:ext>
            </a:extLst>
          </p:cNvPr>
          <p:cNvGraphicFramePr>
            <a:graphicFrameLocks/>
          </p:cNvGraphicFramePr>
          <p:nvPr>
            <p:extLst>
              <p:ext uri="{D42A27DB-BD31-4B8C-83A1-F6EECF244321}">
                <p14:modId xmlns:p14="http://schemas.microsoft.com/office/powerpoint/2010/main" val="2219467422"/>
              </p:ext>
            </p:extLst>
          </p:nvPr>
        </p:nvGraphicFramePr>
        <p:xfrm>
          <a:off x="1935078" y="2943225"/>
          <a:ext cx="5524500" cy="39147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16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Graphic spid="10"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60946" y="344432"/>
            <a:ext cx="5438276" cy="523220"/>
          </a:xfrm>
          <a:prstGeom prst="rect">
            <a:avLst/>
          </a:prstGeom>
          <a:noFill/>
        </p:spPr>
        <p:txBody>
          <a:bodyPr wrap="square" rtlCol="0">
            <a:spAutoFit/>
          </a:bodyPr>
          <a:lstStyle/>
          <a:p>
            <a:r>
              <a:rPr lang="es-AR" sz="2800" b="1" dirty="0"/>
              <a:t>PASO 3: Formular las restricciones</a:t>
            </a:r>
          </a:p>
        </p:txBody>
      </p:sp>
      <p:sp>
        <p:nvSpPr>
          <p:cNvPr id="3" name="CuadroTexto 2"/>
          <p:cNvSpPr txBox="1"/>
          <p:nvPr/>
        </p:nvSpPr>
        <p:spPr>
          <a:xfrm>
            <a:off x="360947" y="1678404"/>
            <a:ext cx="5257801" cy="461665"/>
          </a:xfrm>
          <a:prstGeom prst="rect">
            <a:avLst/>
          </a:prstGeom>
          <a:noFill/>
          <a:ln>
            <a:solidFill>
              <a:srgbClr val="0070C0"/>
            </a:solidFill>
          </a:ln>
        </p:spPr>
        <p:txBody>
          <a:bodyPr wrap="square" rtlCol="0">
            <a:spAutoFit/>
          </a:bodyPr>
          <a:lstStyle/>
          <a:p>
            <a:r>
              <a:rPr lang="es-AR" sz="2400" dirty="0"/>
              <a:t>La capacidad de planta es de 110 barriles</a:t>
            </a:r>
          </a:p>
        </p:txBody>
      </p:sp>
      <p:sp>
        <p:nvSpPr>
          <p:cNvPr id="4" name="Flecha: a la derecha 3"/>
          <p:cNvSpPr/>
          <p:nvPr/>
        </p:nvSpPr>
        <p:spPr>
          <a:xfrm>
            <a:off x="6015791" y="1782906"/>
            <a:ext cx="1155031" cy="2851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CuadroTexto 4"/>
          <p:cNvSpPr txBox="1"/>
          <p:nvPr/>
        </p:nvSpPr>
        <p:spPr>
          <a:xfrm>
            <a:off x="7700213" y="1678405"/>
            <a:ext cx="1732546" cy="461665"/>
          </a:xfrm>
          <a:prstGeom prst="rect">
            <a:avLst/>
          </a:prstGeom>
          <a:noFill/>
          <a:ln>
            <a:solidFill>
              <a:srgbClr val="0070C0"/>
            </a:solidFill>
          </a:ln>
        </p:spPr>
        <p:txBody>
          <a:bodyPr wrap="square" rtlCol="0">
            <a:spAutoFit/>
          </a:bodyPr>
          <a:lstStyle/>
          <a:p>
            <a:r>
              <a:rPr lang="es-AR" sz="2400" dirty="0"/>
              <a:t>X</a:t>
            </a:r>
            <a:r>
              <a:rPr lang="es-AR" sz="2400" baseline="-25000" dirty="0"/>
              <a:t>E </a:t>
            </a:r>
            <a:r>
              <a:rPr lang="es-AR" sz="2400" dirty="0"/>
              <a:t>+ X</a:t>
            </a:r>
            <a:r>
              <a:rPr lang="es-AR" sz="2400" baseline="-25000" dirty="0"/>
              <a:t>S</a:t>
            </a:r>
            <a:r>
              <a:rPr lang="es-AR" sz="2400" dirty="0"/>
              <a:t> ≤ 110</a:t>
            </a:r>
          </a:p>
        </p:txBody>
      </p:sp>
      <p:graphicFrame>
        <p:nvGraphicFramePr>
          <p:cNvPr id="8" name="Tabla 7"/>
          <p:cNvGraphicFramePr>
            <a:graphicFrameLocks noGrp="1"/>
          </p:cNvGraphicFramePr>
          <p:nvPr>
            <p:extLst>
              <p:ext uri="{D42A27DB-BD31-4B8C-83A1-F6EECF244321}">
                <p14:modId xmlns:p14="http://schemas.microsoft.com/office/powerpoint/2010/main" val="4229171107"/>
              </p:ext>
            </p:extLst>
          </p:nvPr>
        </p:nvGraphicFramePr>
        <p:xfrm>
          <a:off x="360946" y="3212431"/>
          <a:ext cx="5257801" cy="1116085"/>
        </p:xfrm>
        <a:graphic>
          <a:graphicData uri="http://schemas.openxmlformats.org/drawingml/2006/table">
            <a:tbl>
              <a:tblPr firstRow="1" bandRow="1">
                <a:tableStyleId>{5C22544A-7EE6-4342-B048-85BDC9FD1C3A}</a:tableStyleId>
              </a:tblPr>
              <a:tblGrid>
                <a:gridCol w="1306394">
                  <a:extLst>
                    <a:ext uri="{9D8B030D-6E8A-4147-A177-3AD203B41FA5}">
                      <a16:colId xmlns:a16="http://schemas.microsoft.com/office/drawing/2014/main" val="3910756717"/>
                    </a:ext>
                  </a:extLst>
                </a:gridCol>
                <a:gridCol w="1147962">
                  <a:extLst>
                    <a:ext uri="{9D8B030D-6E8A-4147-A177-3AD203B41FA5}">
                      <a16:colId xmlns:a16="http://schemas.microsoft.com/office/drawing/2014/main" val="3070670791"/>
                    </a:ext>
                  </a:extLst>
                </a:gridCol>
                <a:gridCol w="1341304">
                  <a:extLst>
                    <a:ext uri="{9D8B030D-6E8A-4147-A177-3AD203B41FA5}">
                      <a16:colId xmlns:a16="http://schemas.microsoft.com/office/drawing/2014/main" val="2393525707"/>
                    </a:ext>
                  </a:extLst>
                </a:gridCol>
                <a:gridCol w="1462141">
                  <a:extLst>
                    <a:ext uri="{9D8B030D-6E8A-4147-A177-3AD203B41FA5}">
                      <a16:colId xmlns:a16="http://schemas.microsoft.com/office/drawing/2014/main" val="2534532322"/>
                    </a:ext>
                  </a:extLst>
                </a:gridCol>
              </a:tblGrid>
              <a:tr h="344549">
                <a:tc>
                  <a:txBody>
                    <a:bodyPr/>
                    <a:lstStyle/>
                    <a:p>
                      <a:endParaRPr lang="es-AR" dirty="0"/>
                    </a:p>
                  </a:txBody>
                  <a:tcPr/>
                </a:tc>
                <a:tc>
                  <a:txBody>
                    <a:bodyPr/>
                    <a:lstStyle/>
                    <a:p>
                      <a:r>
                        <a:rPr lang="es-AR" dirty="0"/>
                        <a:t>Especial</a:t>
                      </a:r>
                    </a:p>
                  </a:txBody>
                  <a:tcPr/>
                </a:tc>
                <a:tc>
                  <a:txBody>
                    <a:bodyPr/>
                    <a:lstStyle/>
                    <a:p>
                      <a:r>
                        <a:rPr lang="es-AR" dirty="0"/>
                        <a:t>Supremo</a:t>
                      </a:r>
                    </a:p>
                  </a:txBody>
                  <a:tcPr/>
                </a:tc>
                <a:tc>
                  <a:txBody>
                    <a:bodyPr/>
                    <a:lstStyle/>
                    <a:p>
                      <a:r>
                        <a:rPr lang="es-AR" dirty="0"/>
                        <a:t>Disponible</a:t>
                      </a:r>
                    </a:p>
                  </a:txBody>
                  <a:tcPr/>
                </a:tc>
                <a:extLst>
                  <a:ext uri="{0D108BD9-81ED-4DB2-BD59-A6C34878D82A}">
                    <a16:rowId xmlns:a16="http://schemas.microsoft.com/office/drawing/2014/main" val="3751982932"/>
                  </a:ext>
                </a:extLst>
              </a:tr>
              <a:tr h="370840">
                <a:tc>
                  <a:txBody>
                    <a:bodyPr/>
                    <a:lstStyle/>
                    <a:p>
                      <a:r>
                        <a:rPr lang="es-AR" b="1" dirty="0"/>
                        <a:t>Aditivo A</a:t>
                      </a:r>
                    </a:p>
                  </a:txBody>
                  <a:tcPr/>
                </a:tc>
                <a:tc>
                  <a:txBody>
                    <a:bodyPr/>
                    <a:lstStyle/>
                    <a:p>
                      <a:r>
                        <a:rPr lang="es-AR" dirty="0"/>
                        <a:t>3 litros</a:t>
                      </a:r>
                    </a:p>
                  </a:txBody>
                  <a:tcPr/>
                </a:tc>
                <a:tc>
                  <a:txBody>
                    <a:bodyPr/>
                    <a:lstStyle/>
                    <a:p>
                      <a:r>
                        <a:rPr lang="es-AR" dirty="0"/>
                        <a:t>2 litros</a:t>
                      </a:r>
                    </a:p>
                  </a:txBody>
                  <a:tcPr/>
                </a:tc>
                <a:tc>
                  <a:txBody>
                    <a:bodyPr/>
                    <a:lstStyle/>
                    <a:p>
                      <a:r>
                        <a:rPr lang="es-AR" dirty="0"/>
                        <a:t>300 litros</a:t>
                      </a:r>
                    </a:p>
                  </a:txBody>
                  <a:tcPr/>
                </a:tc>
                <a:extLst>
                  <a:ext uri="{0D108BD9-81ED-4DB2-BD59-A6C34878D82A}">
                    <a16:rowId xmlns:a16="http://schemas.microsoft.com/office/drawing/2014/main" val="3719053175"/>
                  </a:ext>
                </a:extLst>
              </a:tr>
              <a:tr h="379485">
                <a:tc>
                  <a:txBody>
                    <a:bodyPr/>
                    <a:lstStyle/>
                    <a:p>
                      <a:r>
                        <a:rPr lang="es-AR" b="1" dirty="0"/>
                        <a:t>Aditivo B</a:t>
                      </a:r>
                    </a:p>
                  </a:txBody>
                  <a:tcPr/>
                </a:tc>
                <a:tc>
                  <a:txBody>
                    <a:bodyPr/>
                    <a:lstStyle/>
                    <a:p>
                      <a:r>
                        <a:rPr lang="es-AR" dirty="0"/>
                        <a:t>1 litro</a:t>
                      </a:r>
                    </a:p>
                  </a:txBody>
                  <a:tcPr/>
                </a:tc>
                <a:tc>
                  <a:txBody>
                    <a:bodyPr/>
                    <a:lstStyle/>
                    <a:p>
                      <a:r>
                        <a:rPr lang="es-AR" dirty="0"/>
                        <a:t>3 litros</a:t>
                      </a:r>
                    </a:p>
                  </a:txBody>
                  <a:tcPr/>
                </a:tc>
                <a:tc>
                  <a:txBody>
                    <a:bodyPr/>
                    <a:lstStyle/>
                    <a:p>
                      <a:r>
                        <a:rPr lang="es-AR" dirty="0"/>
                        <a:t>280 litros</a:t>
                      </a:r>
                    </a:p>
                  </a:txBody>
                  <a:tcPr/>
                </a:tc>
                <a:extLst>
                  <a:ext uri="{0D108BD9-81ED-4DB2-BD59-A6C34878D82A}">
                    <a16:rowId xmlns:a16="http://schemas.microsoft.com/office/drawing/2014/main" val="3275034073"/>
                  </a:ext>
                </a:extLst>
              </a:tr>
            </a:tbl>
          </a:graphicData>
        </a:graphic>
      </p:graphicFrame>
      <p:sp>
        <p:nvSpPr>
          <p:cNvPr id="9" name="Flecha: a la derecha 8"/>
          <p:cNvSpPr/>
          <p:nvPr/>
        </p:nvSpPr>
        <p:spPr>
          <a:xfrm>
            <a:off x="6015791" y="3627917"/>
            <a:ext cx="1155031" cy="2851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CuadroTexto 9"/>
          <p:cNvSpPr txBox="1"/>
          <p:nvPr/>
        </p:nvSpPr>
        <p:spPr>
          <a:xfrm>
            <a:off x="7567866" y="3212431"/>
            <a:ext cx="2261934" cy="1200329"/>
          </a:xfrm>
          <a:prstGeom prst="rect">
            <a:avLst/>
          </a:prstGeom>
          <a:noFill/>
          <a:ln>
            <a:solidFill>
              <a:srgbClr val="0070C0"/>
            </a:solidFill>
          </a:ln>
        </p:spPr>
        <p:txBody>
          <a:bodyPr wrap="square" rtlCol="0">
            <a:spAutoFit/>
          </a:bodyPr>
          <a:lstStyle/>
          <a:p>
            <a:r>
              <a:rPr lang="es-AR" sz="2400" dirty="0"/>
              <a:t>3X</a:t>
            </a:r>
            <a:r>
              <a:rPr lang="es-AR" sz="2400" baseline="-25000" dirty="0"/>
              <a:t>E </a:t>
            </a:r>
            <a:r>
              <a:rPr lang="es-AR" sz="2400" dirty="0"/>
              <a:t>+ 2X</a:t>
            </a:r>
            <a:r>
              <a:rPr lang="es-AR" sz="2400" baseline="-25000" dirty="0"/>
              <a:t>S</a:t>
            </a:r>
            <a:r>
              <a:rPr lang="es-AR" sz="2400" dirty="0"/>
              <a:t> ≤ 300</a:t>
            </a:r>
          </a:p>
          <a:p>
            <a:endParaRPr lang="es-AR" sz="2400" dirty="0"/>
          </a:p>
          <a:p>
            <a:r>
              <a:rPr lang="es-AR" sz="2400" dirty="0"/>
              <a:t>X</a:t>
            </a:r>
            <a:r>
              <a:rPr lang="es-AR" sz="2400" baseline="-25000" dirty="0"/>
              <a:t>E </a:t>
            </a:r>
            <a:r>
              <a:rPr lang="es-AR" sz="2400" dirty="0"/>
              <a:t>+ 3X</a:t>
            </a:r>
            <a:r>
              <a:rPr lang="es-AR" sz="2400" baseline="-25000" dirty="0"/>
              <a:t>S</a:t>
            </a:r>
            <a:r>
              <a:rPr lang="es-AR" sz="2400" dirty="0"/>
              <a:t> ≤ 280</a:t>
            </a:r>
          </a:p>
        </p:txBody>
      </p:sp>
    </p:spTree>
    <p:extLst>
      <p:ext uri="{BB962C8B-B14F-4D97-AF65-F5344CB8AC3E}">
        <p14:creationId xmlns:p14="http://schemas.microsoft.com/office/powerpoint/2010/main" val="351816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60946" y="344432"/>
            <a:ext cx="6280486" cy="523220"/>
          </a:xfrm>
          <a:prstGeom prst="rect">
            <a:avLst/>
          </a:prstGeom>
          <a:noFill/>
        </p:spPr>
        <p:txBody>
          <a:bodyPr wrap="square" rtlCol="0">
            <a:spAutoFit/>
          </a:bodyPr>
          <a:lstStyle/>
          <a:p>
            <a:r>
              <a:rPr lang="es-AR" sz="2800" b="1" dirty="0"/>
              <a:t>Restricciones: Interpretación geométrica</a:t>
            </a:r>
          </a:p>
        </p:txBody>
      </p:sp>
      <p:sp>
        <p:nvSpPr>
          <p:cNvPr id="4" name="CuadroTexto 3"/>
          <p:cNvSpPr txBox="1"/>
          <p:nvPr/>
        </p:nvSpPr>
        <p:spPr>
          <a:xfrm>
            <a:off x="1203160" y="986596"/>
            <a:ext cx="2141619" cy="1200329"/>
          </a:xfrm>
          <a:prstGeom prst="rect">
            <a:avLst/>
          </a:prstGeom>
          <a:noFill/>
          <a:ln>
            <a:solidFill>
              <a:srgbClr val="0070C0"/>
            </a:solidFill>
          </a:ln>
        </p:spPr>
        <p:txBody>
          <a:bodyPr wrap="square" rtlCol="0">
            <a:spAutoFit/>
          </a:bodyPr>
          <a:lstStyle/>
          <a:p>
            <a:r>
              <a:rPr lang="es-AR" sz="2400" dirty="0"/>
              <a:t>X</a:t>
            </a:r>
            <a:r>
              <a:rPr lang="es-AR" sz="2400" baseline="-25000" dirty="0"/>
              <a:t>E </a:t>
            </a:r>
            <a:r>
              <a:rPr lang="es-AR" sz="2400" dirty="0"/>
              <a:t>+ X</a:t>
            </a:r>
            <a:r>
              <a:rPr lang="es-AR" sz="2400" baseline="-25000" dirty="0"/>
              <a:t>S</a:t>
            </a:r>
            <a:r>
              <a:rPr lang="es-AR" sz="2400" dirty="0"/>
              <a:t> ≤ 110 </a:t>
            </a:r>
          </a:p>
          <a:p>
            <a:r>
              <a:rPr lang="es-AR" sz="2400" dirty="0"/>
              <a:t>            ó </a:t>
            </a:r>
          </a:p>
          <a:p>
            <a:r>
              <a:rPr lang="es-AR" sz="2400" dirty="0"/>
              <a:t>X</a:t>
            </a:r>
            <a:r>
              <a:rPr lang="es-AR" sz="2400" baseline="-25000" dirty="0"/>
              <a:t>S</a:t>
            </a:r>
            <a:r>
              <a:rPr lang="es-AR" sz="2400" dirty="0"/>
              <a:t> ≤ 110 - X</a:t>
            </a:r>
            <a:r>
              <a:rPr lang="es-AR" sz="2400" baseline="-25000" dirty="0"/>
              <a:t>E</a:t>
            </a:r>
            <a:endParaRPr lang="es-AR" sz="2400" dirty="0"/>
          </a:p>
        </p:txBody>
      </p:sp>
      <p:sp>
        <p:nvSpPr>
          <p:cNvPr id="5" name="Flecha: a la derecha 4"/>
          <p:cNvSpPr/>
          <p:nvPr/>
        </p:nvSpPr>
        <p:spPr>
          <a:xfrm>
            <a:off x="3465093" y="1420639"/>
            <a:ext cx="1155031" cy="2851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CuadroTexto 5"/>
          <p:cNvSpPr txBox="1"/>
          <p:nvPr/>
        </p:nvSpPr>
        <p:spPr>
          <a:xfrm>
            <a:off x="4656221" y="1147697"/>
            <a:ext cx="7279106" cy="830997"/>
          </a:xfrm>
          <a:prstGeom prst="rect">
            <a:avLst/>
          </a:prstGeom>
          <a:noFill/>
          <a:ln>
            <a:solidFill>
              <a:srgbClr val="0070C0"/>
            </a:solidFill>
          </a:ln>
        </p:spPr>
        <p:txBody>
          <a:bodyPr wrap="square" rtlCol="0">
            <a:spAutoFit/>
          </a:bodyPr>
          <a:lstStyle/>
          <a:p>
            <a:r>
              <a:rPr lang="es-AR" sz="2400" dirty="0"/>
              <a:t>Representa el área bajo la recta definida por X</a:t>
            </a:r>
            <a:r>
              <a:rPr lang="es-AR" sz="2400" baseline="-25000" dirty="0"/>
              <a:t>S</a:t>
            </a:r>
            <a:r>
              <a:rPr lang="es-AR" sz="2400" dirty="0"/>
              <a:t> = 110 - X</a:t>
            </a:r>
            <a:r>
              <a:rPr lang="es-AR" sz="2400" baseline="-25000" dirty="0"/>
              <a:t>E</a:t>
            </a:r>
            <a:endParaRPr lang="es-AR" sz="2400" dirty="0"/>
          </a:p>
          <a:p>
            <a:r>
              <a:rPr lang="es-AR" sz="2400" dirty="0"/>
              <a:t> </a:t>
            </a:r>
          </a:p>
        </p:txBody>
      </p:sp>
      <p:sp>
        <p:nvSpPr>
          <p:cNvPr id="7" name="Flecha: doblada 6"/>
          <p:cNvSpPr/>
          <p:nvPr/>
        </p:nvSpPr>
        <p:spPr>
          <a:xfrm rot="10800000">
            <a:off x="9023685" y="2186925"/>
            <a:ext cx="806115" cy="886141"/>
          </a:xfrm>
          <a:prstGeom prst="ben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pic>
        <p:nvPicPr>
          <p:cNvPr id="8" name="Imagen 7"/>
          <p:cNvPicPr>
            <a:picLocks noChangeAspect="1"/>
          </p:cNvPicPr>
          <p:nvPr/>
        </p:nvPicPr>
        <p:blipFill>
          <a:blip r:embed="rId2"/>
          <a:stretch>
            <a:fillRect/>
          </a:stretch>
        </p:blipFill>
        <p:spPr>
          <a:xfrm>
            <a:off x="3736307" y="2276475"/>
            <a:ext cx="4895850" cy="4581525"/>
          </a:xfrm>
          <a:prstGeom prst="rect">
            <a:avLst/>
          </a:prstGeom>
        </p:spPr>
      </p:pic>
    </p:spTree>
    <p:extLst>
      <p:ext uri="{BB962C8B-B14F-4D97-AF65-F5344CB8AC3E}">
        <p14:creationId xmlns:p14="http://schemas.microsoft.com/office/powerpoint/2010/main" val="89984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60946" y="344432"/>
            <a:ext cx="5799222" cy="523220"/>
          </a:xfrm>
          <a:prstGeom prst="rect">
            <a:avLst/>
          </a:prstGeom>
          <a:noFill/>
        </p:spPr>
        <p:txBody>
          <a:bodyPr wrap="square" rtlCol="0">
            <a:spAutoFit/>
          </a:bodyPr>
          <a:lstStyle/>
          <a:p>
            <a:r>
              <a:rPr lang="es-AR" sz="2800" b="1" dirty="0"/>
              <a:t>Agregamos restricción de aditivo A</a:t>
            </a:r>
          </a:p>
        </p:txBody>
      </p:sp>
      <p:sp>
        <p:nvSpPr>
          <p:cNvPr id="3" name="CuadroTexto 2"/>
          <p:cNvSpPr txBox="1"/>
          <p:nvPr/>
        </p:nvSpPr>
        <p:spPr>
          <a:xfrm>
            <a:off x="938466" y="1096252"/>
            <a:ext cx="2141619" cy="461665"/>
          </a:xfrm>
          <a:prstGeom prst="rect">
            <a:avLst/>
          </a:prstGeom>
          <a:noFill/>
          <a:ln>
            <a:solidFill>
              <a:srgbClr val="0070C0"/>
            </a:solidFill>
          </a:ln>
        </p:spPr>
        <p:txBody>
          <a:bodyPr wrap="square" rtlCol="0">
            <a:spAutoFit/>
          </a:bodyPr>
          <a:lstStyle/>
          <a:p>
            <a:r>
              <a:rPr lang="es-AR" sz="2400" dirty="0"/>
              <a:t>3X</a:t>
            </a:r>
            <a:r>
              <a:rPr lang="es-AR" sz="2400" baseline="-25000" dirty="0"/>
              <a:t>E </a:t>
            </a:r>
            <a:r>
              <a:rPr lang="es-AR" sz="2400" dirty="0"/>
              <a:t>+ 2X</a:t>
            </a:r>
            <a:r>
              <a:rPr lang="es-AR" sz="2400" baseline="-25000" dirty="0"/>
              <a:t>S</a:t>
            </a:r>
            <a:r>
              <a:rPr lang="es-AR" sz="2400" dirty="0"/>
              <a:t> ≤ 300 </a:t>
            </a:r>
          </a:p>
        </p:txBody>
      </p:sp>
      <p:sp>
        <p:nvSpPr>
          <p:cNvPr id="4" name="CuadroTexto 3"/>
          <p:cNvSpPr txBox="1"/>
          <p:nvPr/>
        </p:nvSpPr>
        <p:spPr>
          <a:xfrm>
            <a:off x="4219077" y="1096251"/>
            <a:ext cx="4094744" cy="461665"/>
          </a:xfrm>
          <a:prstGeom prst="rect">
            <a:avLst/>
          </a:prstGeom>
          <a:noFill/>
          <a:ln>
            <a:solidFill>
              <a:srgbClr val="0070C0"/>
            </a:solidFill>
          </a:ln>
        </p:spPr>
        <p:txBody>
          <a:bodyPr wrap="square" rtlCol="0">
            <a:spAutoFit/>
          </a:bodyPr>
          <a:lstStyle/>
          <a:p>
            <a:r>
              <a:rPr lang="es-AR" sz="2400" dirty="0"/>
              <a:t>X</a:t>
            </a:r>
            <a:r>
              <a:rPr lang="es-AR" sz="2400" baseline="-25000" dirty="0"/>
              <a:t>S</a:t>
            </a:r>
            <a:r>
              <a:rPr lang="es-AR" sz="2400" dirty="0"/>
              <a:t> ≤ (300 - 3X</a:t>
            </a:r>
            <a:r>
              <a:rPr lang="es-AR" sz="2400" baseline="-25000" dirty="0"/>
              <a:t>E</a:t>
            </a:r>
            <a:r>
              <a:rPr lang="es-AR" sz="2400" dirty="0"/>
              <a:t>)/2=150-1,5X</a:t>
            </a:r>
            <a:r>
              <a:rPr lang="es-AR" sz="2400" baseline="-25000" dirty="0"/>
              <a:t>E </a:t>
            </a:r>
            <a:endParaRPr lang="es-AR" sz="2400" dirty="0"/>
          </a:p>
        </p:txBody>
      </p:sp>
      <p:sp>
        <p:nvSpPr>
          <p:cNvPr id="5" name="Flecha: a la derecha 4"/>
          <p:cNvSpPr/>
          <p:nvPr/>
        </p:nvSpPr>
        <p:spPr>
          <a:xfrm>
            <a:off x="3260558" y="1184528"/>
            <a:ext cx="818148" cy="2833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CuadroTexto 5"/>
          <p:cNvSpPr txBox="1"/>
          <p:nvPr/>
        </p:nvSpPr>
        <p:spPr>
          <a:xfrm>
            <a:off x="3080085" y="2145677"/>
            <a:ext cx="7880685" cy="461665"/>
          </a:xfrm>
          <a:prstGeom prst="rect">
            <a:avLst/>
          </a:prstGeom>
          <a:noFill/>
          <a:ln>
            <a:solidFill>
              <a:srgbClr val="0070C0"/>
            </a:solidFill>
          </a:ln>
        </p:spPr>
        <p:txBody>
          <a:bodyPr wrap="square" rtlCol="0">
            <a:spAutoFit/>
          </a:bodyPr>
          <a:lstStyle/>
          <a:p>
            <a:r>
              <a:rPr lang="es-AR" sz="2400" dirty="0"/>
              <a:t>Representa el área bajo la recta definida por X</a:t>
            </a:r>
            <a:r>
              <a:rPr lang="es-AR" sz="2400" baseline="-25000" dirty="0"/>
              <a:t>S</a:t>
            </a:r>
            <a:r>
              <a:rPr lang="es-AR" sz="2400" dirty="0"/>
              <a:t> = 150 – 1,5X</a:t>
            </a:r>
            <a:r>
              <a:rPr lang="es-AR" sz="2400" baseline="-25000" dirty="0"/>
              <a:t>E</a:t>
            </a:r>
            <a:endParaRPr lang="es-AR" sz="2400" dirty="0"/>
          </a:p>
        </p:txBody>
      </p:sp>
      <p:sp>
        <p:nvSpPr>
          <p:cNvPr id="7" name="Flecha: a la derecha 6"/>
          <p:cNvSpPr/>
          <p:nvPr/>
        </p:nvSpPr>
        <p:spPr>
          <a:xfrm rot="5400000">
            <a:off x="5910845" y="1718802"/>
            <a:ext cx="498644" cy="2659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8" name="Imagen 7"/>
          <p:cNvPicPr>
            <a:picLocks noChangeAspect="1"/>
          </p:cNvPicPr>
          <p:nvPr/>
        </p:nvPicPr>
        <p:blipFill>
          <a:blip r:embed="rId2"/>
          <a:stretch>
            <a:fillRect/>
          </a:stretch>
        </p:blipFill>
        <p:spPr>
          <a:xfrm>
            <a:off x="2482265" y="2651901"/>
            <a:ext cx="5013409" cy="4180538"/>
          </a:xfrm>
          <a:prstGeom prst="rect">
            <a:avLst/>
          </a:prstGeom>
        </p:spPr>
      </p:pic>
    </p:spTree>
    <p:extLst>
      <p:ext uri="{BB962C8B-B14F-4D97-AF65-F5344CB8AC3E}">
        <p14:creationId xmlns:p14="http://schemas.microsoft.com/office/powerpoint/2010/main" val="294499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60946" y="344432"/>
            <a:ext cx="5799222" cy="523220"/>
          </a:xfrm>
          <a:prstGeom prst="rect">
            <a:avLst/>
          </a:prstGeom>
          <a:noFill/>
        </p:spPr>
        <p:txBody>
          <a:bodyPr wrap="square" rtlCol="0">
            <a:spAutoFit/>
          </a:bodyPr>
          <a:lstStyle/>
          <a:p>
            <a:r>
              <a:rPr lang="es-AR" sz="2800" b="1" dirty="0"/>
              <a:t>Agregamos restricción de aditivo B</a:t>
            </a:r>
          </a:p>
        </p:txBody>
      </p:sp>
      <p:sp>
        <p:nvSpPr>
          <p:cNvPr id="3" name="CuadroTexto 2"/>
          <p:cNvSpPr txBox="1"/>
          <p:nvPr/>
        </p:nvSpPr>
        <p:spPr>
          <a:xfrm>
            <a:off x="938466" y="1096252"/>
            <a:ext cx="2141619" cy="461665"/>
          </a:xfrm>
          <a:prstGeom prst="rect">
            <a:avLst/>
          </a:prstGeom>
          <a:noFill/>
          <a:ln>
            <a:solidFill>
              <a:srgbClr val="0070C0"/>
            </a:solidFill>
          </a:ln>
        </p:spPr>
        <p:txBody>
          <a:bodyPr wrap="square" rtlCol="0">
            <a:spAutoFit/>
          </a:bodyPr>
          <a:lstStyle/>
          <a:p>
            <a:r>
              <a:rPr lang="es-AR" sz="2400" dirty="0"/>
              <a:t>X</a:t>
            </a:r>
            <a:r>
              <a:rPr lang="es-AR" sz="2400" baseline="-25000" dirty="0"/>
              <a:t>E </a:t>
            </a:r>
            <a:r>
              <a:rPr lang="es-AR" sz="2400" dirty="0"/>
              <a:t>+ 3X</a:t>
            </a:r>
            <a:r>
              <a:rPr lang="es-AR" sz="2400" baseline="-25000" dirty="0"/>
              <a:t>S</a:t>
            </a:r>
            <a:r>
              <a:rPr lang="es-AR" sz="2400" dirty="0"/>
              <a:t> ≤ 280 </a:t>
            </a:r>
          </a:p>
        </p:txBody>
      </p:sp>
      <p:sp>
        <p:nvSpPr>
          <p:cNvPr id="4" name="CuadroTexto 3"/>
          <p:cNvSpPr txBox="1"/>
          <p:nvPr/>
        </p:nvSpPr>
        <p:spPr>
          <a:xfrm>
            <a:off x="4219076" y="1096251"/>
            <a:ext cx="4588039" cy="461665"/>
          </a:xfrm>
          <a:prstGeom prst="rect">
            <a:avLst/>
          </a:prstGeom>
          <a:noFill/>
          <a:ln>
            <a:solidFill>
              <a:srgbClr val="0070C0"/>
            </a:solidFill>
          </a:ln>
        </p:spPr>
        <p:txBody>
          <a:bodyPr wrap="square" rtlCol="0">
            <a:spAutoFit/>
          </a:bodyPr>
          <a:lstStyle/>
          <a:p>
            <a:r>
              <a:rPr lang="es-AR" sz="2400" dirty="0"/>
              <a:t>X</a:t>
            </a:r>
            <a:r>
              <a:rPr lang="es-AR" sz="2400" baseline="-25000" dirty="0"/>
              <a:t>S</a:t>
            </a:r>
            <a:r>
              <a:rPr lang="es-AR" sz="2400" dirty="0"/>
              <a:t> ≤ (280 - X</a:t>
            </a:r>
            <a:r>
              <a:rPr lang="es-AR" sz="2400" baseline="-25000" dirty="0"/>
              <a:t>E</a:t>
            </a:r>
            <a:r>
              <a:rPr lang="es-AR" sz="2400" dirty="0"/>
              <a:t>)/3=(280/3)-(1/3)X</a:t>
            </a:r>
            <a:r>
              <a:rPr lang="es-AR" sz="2400" baseline="-25000" dirty="0"/>
              <a:t>E </a:t>
            </a:r>
            <a:endParaRPr lang="es-AR" sz="2400" dirty="0"/>
          </a:p>
        </p:txBody>
      </p:sp>
      <p:sp>
        <p:nvSpPr>
          <p:cNvPr id="5" name="Flecha: a la derecha 4"/>
          <p:cNvSpPr/>
          <p:nvPr/>
        </p:nvSpPr>
        <p:spPr>
          <a:xfrm>
            <a:off x="3260558" y="1184528"/>
            <a:ext cx="818148" cy="2833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CuadroTexto 5"/>
          <p:cNvSpPr txBox="1"/>
          <p:nvPr/>
        </p:nvSpPr>
        <p:spPr>
          <a:xfrm>
            <a:off x="1961147" y="2145677"/>
            <a:ext cx="8999623" cy="461665"/>
          </a:xfrm>
          <a:prstGeom prst="rect">
            <a:avLst/>
          </a:prstGeom>
          <a:noFill/>
          <a:ln>
            <a:solidFill>
              <a:srgbClr val="0070C0"/>
            </a:solidFill>
          </a:ln>
        </p:spPr>
        <p:txBody>
          <a:bodyPr wrap="square" rtlCol="0">
            <a:spAutoFit/>
          </a:bodyPr>
          <a:lstStyle/>
          <a:p>
            <a:r>
              <a:rPr lang="es-AR" sz="2400" dirty="0"/>
              <a:t>Representa el área bajo la recta definida por X</a:t>
            </a:r>
            <a:r>
              <a:rPr lang="es-AR" sz="2400" baseline="-25000" dirty="0"/>
              <a:t>S</a:t>
            </a:r>
            <a:r>
              <a:rPr lang="es-AR" sz="2400" dirty="0"/>
              <a:t> = (280/3) – (1/3)X</a:t>
            </a:r>
            <a:r>
              <a:rPr lang="es-AR" sz="2400" baseline="-25000" dirty="0"/>
              <a:t>E</a:t>
            </a:r>
            <a:endParaRPr lang="es-AR" sz="2400" dirty="0"/>
          </a:p>
        </p:txBody>
      </p:sp>
      <p:sp>
        <p:nvSpPr>
          <p:cNvPr id="7" name="Flecha: a la derecha 6"/>
          <p:cNvSpPr/>
          <p:nvPr/>
        </p:nvSpPr>
        <p:spPr>
          <a:xfrm rot="5400000">
            <a:off x="5910845" y="1718802"/>
            <a:ext cx="498644" cy="2659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9" name="Imagen 8"/>
          <p:cNvPicPr>
            <a:picLocks noChangeAspect="1"/>
          </p:cNvPicPr>
          <p:nvPr/>
        </p:nvPicPr>
        <p:blipFill rotWithShape="1">
          <a:blip r:embed="rId2"/>
          <a:srcRect t="7189"/>
          <a:stretch/>
        </p:blipFill>
        <p:spPr>
          <a:xfrm>
            <a:off x="2797341" y="2651899"/>
            <a:ext cx="4718672" cy="4109847"/>
          </a:xfrm>
          <a:prstGeom prst="rect">
            <a:avLst/>
          </a:prstGeom>
        </p:spPr>
      </p:pic>
    </p:spTree>
    <p:extLst>
      <p:ext uri="{BB962C8B-B14F-4D97-AF65-F5344CB8AC3E}">
        <p14:creationId xmlns:p14="http://schemas.microsoft.com/office/powerpoint/2010/main" val="122825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0" y="239378"/>
            <a:ext cx="6503069" cy="6102693"/>
          </a:xfrm>
          <a:prstGeom prst="rect">
            <a:avLst/>
          </a:prstGeom>
        </p:spPr>
      </p:pic>
      <p:sp>
        <p:nvSpPr>
          <p:cNvPr id="3" name="CuadroTexto 2"/>
          <p:cNvSpPr txBox="1"/>
          <p:nvPr/>
        </p:nvSpPr>
        <p:spPr>
          <a:xfrm>
            <a:off x="6845968" y="854241"/>
            <a:ext cx="3404937" cy="2677656"/>
          </a:xfrm>
          <a:prstGeom prst="rect">
            <a:avLst/>
          </a:prstGeom>
          <a:noFill/>
          <a:ln>
            <a:solidFill>
              <a:srgbClr val="0070C0"/>
            </a:solidFill>
          </a:ln>
        </p:spPr>
        <p:txBody>
          <a:bodyPr wrap="square" rtlCol="0">
            <a:spAutoFit/>
          </a:bodyPr>
          <a:lstStyle/>
          <a:p>
            <a:r>
              <a:rPr lang="es-AR" sz="2400" dirty="0"/>
              <a:t>Esta es la región factible o polígono de factibilidad.</a:t>
            </a:r>
          </a:p>
          <a:p>
            <a:r>
              <a:rPr lang="es-AR" sz="2400" dirty="0"/>
              <a:t>Cumple con todas las restricciones, o sea que la solución es un punto perteneciente a este polígono.</a:t>
            </a:r>
          </a:p>
        </p:txBody>
      </p:sp>
      <p:sp>
        <p:nvSpPr>
          <p:cNvPr id="4" name="CuadroTexto 3"/>
          <p:cNvSpPr txBox="1"/>
          <p:nvPr/>
        </p:nvSpPr>
        <p:spPr>
          <a:xfrm>
            <a:off x="3128209" y="4415590"/>
            <a:ext cx="866274" cy="369332"/>
          </a:xfrm>
          <a:prstGeom prst="rect">
            <a:avLst/>
          </a:prstGeom>
          <a:noFill/>
        </p:spPr>
        <p:txBody>
          <a:bodyPr wrap="square" rtlCol="0">
            <a:spAutoFit/>
          </a:bodyPr>
          <a:lstStyle/>
          <a:p>
            <a:r>
              <a:rPr lang="es-AR" b="1" dirty="0"/>
              <a:t>(80;30)</a:t>
            </a:r>
          </a:p>
        </p:txBody>
      </p:sp>
      <p:sp>
        <p:nvSpPr>
          <p:cNvPr id="5" name="CuadroTexto 4"/>
          <p:cNvSpPr txBox="1"/>
          <p:nvPr/>
        </p:nvSpPr>
        <p:spPr>
          <a:xfrm>
            <a:off x="525377" y="3106058"/>
            <a:ext cx="866274" cy="369332"/>
          </a:xfrm>
          <a:prstGeom prst="rect">
            <a:avLst/>
          </a:prstGeom>
          <a:noFill/>
        </p:spPr>
        <p:txBody>
          <a:bodyPr wrap="square" rtlCol="0">
            <a:spAutoFit/>
          </a:bodyPr>
          <a:lstStyle/>
          <a:p>
            <a:r>
              <a:rPr lang="es-AR" b="1" dirty="0"/>
              <a:t>(25;85)</a:t>
            </a:r>
          </a:p>
        </p:txBody>
      </p:sp>
      <p:sp>
        <p:nvSpPr>
          <p:cNvPr id="6" name="CuadroTexto 5"/>
          <p:cNvSpPr txBox="1"/>
          <p:nvPr/>
        </p:nvSpPr>
        <p:spPr>
          <a:xfrm>
            <a:off x="268704" y="2500469"/>
            <a:ext cx="994612" cy="369332"/>
          </a:xfrm>
          <a:prstGeom prst="rect">
            <a:avLst/>
          </a:prstGeom>
          <a:noFill/>
        </p:spPr>
        <p:txBody>
          <a:bodyPr wrap="square" rtlCol="0">
            <a:spAutoFit/>
          </a:bodyPr>
          <a:lstStyle/>
          <a:p>
            <a:r>
              <a:rPr lang="es-AR" b="1" dirty="0"/>
              <a:t>(0;93)</a:t>
            </a:r>
          </a:p>
        </p:txBody>
      </p:sp>
      <p:sp>
        <p:nvSpPr>
          <p:cNvPr id="7" name="CuadroTexto 6"/>
          <p:cNvSpPr txBox="1"/>
          <p:nvPr/>
        </p:nvSpPr>
        <p:spPr>
          <a:xfrm>
            <a:off x="2818397" y="5289885"/>
            <a:ext cx="866274" cy="369332"/>
          </a:xfrm>
          <a:prstGeom prst="rect">
            <a:avLst/>
          </a:prstGeom>
          <a:noFill/>
        </p:spPr>
        <p:txBody>
          <a:bodyPr wrap="square" rtlCol="0">
            <a:spAutoFit/>
          </a:bodyPr>
          <a:lstStyle/>
          <a:p>
            <a:r>
              <a:rPr lang="es-AR" b="1" dirty="0"/>
              <a:t>(100;0)</a:t>
            </a:r>
          </a:p>
        </p:txBody>
      </p:sp>
    </p:spTree>
    <p:extLst>
      <p:ext uri="{BB962C8B-B14F-4D97-AF65-F5344CB8AC3E}">
        <p14:creationId xmlns:p14="http://schemas.microsoft.com/office/powerpoint/2010/main" val="3440897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E2E4B4-533D-4B6A-A110-A3493F789C94}"/>
              </a:ext>
            </a:extLst>
          </p:cNvPr>
          <p:cNvSpPr>
            <a:spLocks noGrp="1"/>
          </p:cNvSpPr>
          <p:nvPr>
            <p:ph type="title"/>
          </p:nvPr>
        </p:nvSpPr>
        <p:spPr/>
        <p:txBody>
          <a:bodyPr/>
          <a:lstStyle/>
          <a:p>
            <a:r>
              <a:rPr lang="es-ES" dirty="0"/>
              <a:t>Contrato Pedagógico</a:t>
            </a:r>
          </a:p>
        </p:txBody>
      </p:sp>
      <p:sp>
        <p:nvSpPr>
          <p:cNvPr id="3" name="Marcador de contenido 2">
            <a:extLst>
              <a:ext uri="{FF2B5EF4-FFF2-40B4-BE49-F238E27FC236}">
                <a16:creationId xmlns:a16="http://schemas.microsoft.com/office/drawing/2014/main" id="{B4AB8197-DF7B-4852-98C6-08BCA4808051}"/>
              </a:ext>
            </a:extLst>
          </p:cNvPr>
          <p:cNvSpPr>
            <a:spLocks noGrp="1"/>
          </p:cNvSpPr>
          <p:nvPr>
            <p:ph idx="1"/>
          </p:nvPr>
        </p:nvSpPr>
        <p:spPr>
          <a:xfrm>
            <a:off x="838200" y="1375954"/>
            <a:ext cx="10515600" cy="5024846"/>
          </a:xfrm>
        </p:spPr>
        <p:txBody>
          <a:bodyPr>
            <a:normAutofit fontScale="77500" lnSpcReduction="20000"/>
          </a:bodyPr>
          <a:lstStyle/>
          <a:p>
            <a:r>
              <a:rPr lang="es-ES" dirty="0"/>
              <a:t>Para regularizar la materia, se deberá aprobar dos parciales y realizar todas las autoevaluaciones.</a:t>
            </a:r>
          </a:p>
          <a:p>
            <a:r>
              <a:rPr lang="es-ES" dirty="0"/>
              <a:t>Con respecto a la Aprobación Directa, es necesario contar con la participación en el campus, foros, completitud de autoevaluaciones, y el promedio de nota de los parciales y las diferentes actividades debe ser igual o mayor a 8. (Considerando el recuperatorio de 1 parcial)</a:t>
            </a:r>
          </a:p>
          <a:p>
            <a:r>
              <a:rPr lang="es-ES" dirty="0"/>
              <a:t>El recuperatorio se tomará el ultimo día de clase.</a:t>
            </a:r>
          </a:p>
          <a:p>
            <a:r>
              <a:rPr lang="es-ES" dirty="0"/>
              <a:t>La modalidad de cursada es asincrónica/sincrónica, se realizarán encuentros siguiendo los temas de la planificación, estos encuentros van a ser grabados y subidos para que todos los puedan ver en el momento que puedan, No es obligatoria la participación.</a:t>
            </a:r>
          </a:p>
          <a:p>
            <a:r>
              <a:rPr lang="es-ES" dirty="0"/>
              <a:t>Todo el material y la comunicación entre nosotros se realizará a través del campus virtual, sus foros y mensajería, opcionalmente serán enviados mails directamente a sus casillas, durante este primer cuatrimestre todos tenemos que canalizar los mensajes a las casillas de email generados por la Facultad</a:t>
            </a:r>
            <a:r>
              <a:rPr lang="es-ES" dirty="0" smtClean="0"/>
              <a:t>.</a:t>
            </a:r>
          </a:p>
          <a:p>
            <a:r>
              <a:rPr lang="es-ES" dirty="0" smtClean="0"/>
              <a:t>Será motivo de expulsión del curso a los alumnos que falten el respeto a otros alumnos/profesores o se aparten de la ética y las buenas costumbres.</a:t>
            </a:r>
            <a:endParaRPr lang="es-ES" dirty="0"/>
          </a:p>
        </p:txBody>
      </p:sp>
    </p:spTree>
    <p:extLst>
      <p:ext uri="{BB962C8B-B14F-4D97-AF65-F5344CB8AC3E}">
        <p14:creationId xmlns:p14="http://schemas.microsoft.com/office/powerpoint/2010/main" val="1546729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0" y="239378"/>
            <a:ext cx="6503069" cy="6102693"/>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Entrada de lápiz 6"/>
              <p14:cNvContentPartPr/>
              <p14:nvPr/>
            </p14:nvContentPartPr>
            <p14:xfrm>
              <a:off x="1190691" y="4138124"/>
              <a:ext cx="963360" cy="879480"/>
            </p14:xfrm>
          </p:contentPart>
        </mc:Choice>
        <mc:Fallback xmlns="">
          <p:pic>
            <p:nvPicPr>
              <p:cNvPr id="7" name="Entrada de lápiz 6"/>
              <p:cNvPicPr/>
              <p:nvPr/>
            </p:nvPicPr>
            <p:blipFill>
              <a:blip r:embed="rId4"/>
              <a:stretch>
                <a:fillRect/>
              </a:stretch>
            </p:blipFill>
            <p:spPr>
              <a:xfrm>
                <a:off x="1181691" y="4129124"/>
                <a:ext cx="981000" cy="897120"/>
              </a:xfrm>
              <a:prstGeom prst="rect">
                <a:avLst/>
              </a:prstGeom>
            </p:spPr>
          </p:pic>
        </mc:Fallback>
      </mc:AlternateContent>
      <p:sp>
        <p:nvSpPr>
          <p:cNvPr id="8" name="CuadroTexto 7"/>
          <p:cNvSpPr txBox="1"/>
          <p:nvPr/>
        </p:nvSpPr>
        <p:spPr>
          <a:xfrm>
            <a:off x="6894095" y="324852"/>
            <a:ext cx="4030579" cy="2031325"/>
          </a:xfrm>
          <a:prstGeom prst="rect">
            <a:avLst/>
          </a:prstGeom>
          <a:noFill/>
          <a:ln>
            <a:solidFill>
              <a:srgbClr val="FF0000"/>
            </a:solidFill>
          </a:ln>
        </p:spPr>
        <p:txBody>
          <a:bodyPr wrap="square" rtlCol="0">
            <a:spAutoFit/>
          </a:bodyPr>
          <a:lstStyle/>
          <a:p>
            <a:r>
              <a:rPr lang="es-AR" dirty="0"/>
              <a:t>El punto marcado en rojo, por ejemplo, corresponde a la producción de 50 barriles de grado Supremo y 25 de grado Especial. </a:t>
            </a:r>
          </a:p>
          <a:p>
            <a:r>
              <a:rPr lang="es-AR" dirty="0"/>
              <a:t>El beneficio de esta combinación es:</a:t>
            </a:r>
          </a:p>
          <a:p>
            <a:endParaRPr lang="es-AR" dirty="0"/>
          </a:p>
          <a:p>
            <a:r>
              <a:rPr lang="es-AR" b="1" dirty="0"/>
              <a:t>Z=80 x 25 + 200 x 50 = 12.000</a:t>
            </a:r>
          </a:p>
        </p:txBody>
      </p:sp>
      <p:sp>
        <p:nvSpPr>
          <p:cNvPr id="12" name="CuadroTexto 11"/>
          <p:cNvSpPr txBox="1"/>
          <p:nvPr/>
        </p:nvSpPr>
        <p:spPr>
          <a:xfrm>
            <a:off x="6894095" y="2654968"/>
            <a:ext cx="4030579" cy="2031325"/>
          </a:xfrm>
          <a:prstGeom prst="rect">
            <a:avLst/>
          </a:prstGeom>
          <a:noFill/>
          <a:ln>
            <a:solidFill>
              <a:srgbClr val="0070C0"/>
            </a:solidFill>
          </a:ln>
        </p:spPr>
        <p:txBody>
          <a:bodyPr wrap="square" rtlCol="0">
            <a:spAutoFit/>
          </a:bodyPr>
          <a:lstStyle/>
          <a:p>
            <a:r>
              <a:rPr lang="es-AR" dirty="0"/>
              <a:t>El punto marcado en azul, en cambio, corresponde a la producción de 50 barriles de grado Especial y 25 de grado Supremo. </a:t>
            </a:r>
          </a:p>
          <a:p>
            <a:r>
              <a:rPr lang="es-AR" dirty="0"/>
              <a:t>El beneficio de esta combinación es:</a:t>
            </a:r>
          </a:p>
          <a:p>
            <a:endParaRPr lang="es-AR" dirty="0"/>
          </a:p>
          <a:p>
            <a:r>
              <a:rPr lang="es-AR" b="1" dirty="0"/>
              <a:t>Z=80 x 50 + 200 x 25 = 9.000</a:t>
            </a:r>
          </a:p>
        </p:txBody>
      </p:sp>
      <p:sp>
        <p:nvSpPr>
          <p:cNvPr id="13" name="CuadroTexto 12"/>
          <p:cNvSpPr txBox="1"/>
          <p:nvPr/>
        </p:nvSpPr>
        <p:spPr>
          <a:xfrm>
            <a:off x="6894095" y="5125888"/>
            <a:ext cx="4764505" cy="400110"/>
          </a:xfrm>
          <a:prstGeom prst="rect">
            <a:avLst/>
          </a:prstGeom>
          <a:noFill/>
        </p:spPr>
        <p:txBody>
          <a:bodyPr wrap="square" rtlCol="0">
            <a:spAutoFit/>
          </a:bodyPr>
          <a:lstStyle/>
          <a:p>
            <a:r>
              <a:rPr lang="es-AR" sz="2000" b="1" dirty="0"/>
              <a:t>¿Cómo encontrar el punto que maximiza Z?</a:t>
            </a:r>
          </a:p>
        </p:txBody>
      </p:sp>
    </p:spTree>
    <p:extLst>
      <p:ext uri="{BB962C8B-B14F-4D97-AF65-F5344CB8AC3E}">
        <p14:creationId xmlns:p14="http://schemas.microsoft.com/office/powerpoint/2010/main" val="101753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0" y="239378"/>
            <a:ext cx="6503069" cy="6102693"/>
          </a:xfrm>
          <a:prstGeom prst="rect">
            <a:avLst/>
          </a:prstGeom>
        </p:spPr>
      </p:pic>
      <p:sp>
        <p:nvSpPr>
          <p:cNvPr id="3" name="CuadroTexto 2"/>
          <p:cNvSpPr txBox="1"/>
          <p:nvPr/>
        </p:nvSpPr>
        <p:spPr>
          <a:xfrm>
            <a:off x="6773779" y="854240"/>
            <a:ext cx="5017168" cy="2308324"/>
          </a:xfrm>
          <a:prstGeom prst="rect">
            <a:avLst/>
          </a:prstGeom>
          <a:noFill/>
          <a:ln>
            <a:solidFill>
              <a:srgbClr val="0070C0"/>
            </a:solidFill>
          </a:ln>
        </p:spPr>
        <p:txBody>
          <a:bodyPr wrap="square" rtlCol="0">
            <a:spAutoFit/>
          </a:bodyPr>
          <a:lstStyle/>
          <a:p>
            <a:r>
              <a:rPr lang="es-AR" sz="2400" dirty="0"/>
              <a:t>Supongamos que busco ganar $10.000.</a:t>
            </a:r>
          </a:p>
          <a:p>
            <a:r>
              <a:rPr lang="es-AR" sz="2400" dirty="0"/>
              <a:t>Necesitamos que </a:t>
            </a:r>
          </a:p>
          <a:p>
            <a:r>
              <a:rPr lang="es-AR" sz="2400" b="1" dirty="0"/>
              <a:t>Z</a:t>
            </a:r>
            <a:r>
              <a:rPr lang="es-AR" sz="2400" dirty="0"/>
              <a:t>=</a:t>
            </a:r>
            <a:r>
              <a:rPr lang="es-AR" sz="2400" b="1" dirty="0"/>
              <a:t>80X</a:t>
            </a:r>
            <a:r>
              <a:rPr lang="es-AR" sz="2400" b="1" baseline="-25000" dirty="0"/>
              <a:t>E</a:t>
            </a:r>
            <a:r>
              <a:rPr lang="es-AR" sz="2400" b="1" dirty="0"/>
              <a:t> + 200X</a:t>
            </a:r>
            <a:r>
              <a:rPr lang="es-AR" sz="2400" b="1" baseline="-25000" dirty="0"/>
              <a:t>S </a:t>
            </a:r>
            <a:r>
              <a:rPr lang="es-AR" sz="2400" b="1" dirty="0"/>
              <a:t>= 10000</a:t>
            </a:r>
          </a:p>
          <a:p>
            <a:r>
              <a:rPr lang="es-AR" sz="2400" dirty="0"/>
              <a:t>o sea que </a:t>
            </a:r>
          </a:p>
          <a:p>
            <a:r>
              <a:rPr lang="es-AR" sz="2400" b="1" dirty="0"/>
              <a:t>X</a:t>
            </a:r>
            <a:r>
              <a:rPr lang="es-AR" sz="2400" b="1" baseline="-25000" dirty="0"/>
              <a:t>S </a:t>
            </a:r>
            <a:r>
              <a:rPr lang="es-AR" sz="2400" b="1" dirty="0"/>
              <a:t>=</a:t>
            </a:r>
            <a:r>
              <a:rPr lang="es-AR" sz="2400" dirty="0"/>
              <a:t> (10.000-</a:t>
            </a:r>
            <a:r>
              <a:rPr lang="es-AR" sz="2400" b="1" dirty="0"/>
              <a:t> </a:t>
            </a:r>
            <a:r>
              <a:rPr lang="es-AR" sz="2400" dirty="0"/>
              <a:t>80X</a:t>
            </a:r>
            <a:r>
              <a:rPr lang="es-AR" sz="2400" baseline="-25000" dirty="0"/>
              <a:t>E</a:t>
            </a:r>
            <a:r>
              <a:rPr lang="es-AR" sz="2400" dirty="0"/>
              <a:t>)/200=</a:t>
            </a:r>
          </a:p>
          <a:p>
            <a:r>
              <a:rPr lang="es-AR" sz="2400" b="1" dirty="0"/>
              <a:t>X</a:t>
            </a:r>
            <a:r>
              <a:rPr lang="es-AR" sz="2400" b="1" baseline="-25000" dirty="0"/>
              <a:t>S </a:t>
            </a:r>
            <a:r>
              <a:rPr lang="es-AR" sz="2400" b="1" dirty="0"/>
              <a:t>= </a:t>
            </a:r>
            <a:r>
              <a:rPr lang="es-AR" sz="2400" dirty="0"/>
              <a:t>50-0,4X</a:t>
            </a:r>
            <a:r>
              <a:rPr lang="es-AR" sz="2400" baseline="-25000" dirty="0"/>
              <a:t>E</a:t>
            </a:r>
            <a:endParaRPr lang="es-AR" sz="2400" dirty="0"/>
          </a:p>
        </p:txBody>
      </p:sp>
      <p:cxnSp>
        <p:nvCxnSpPr>
          <p:cNvPr id="5" name="Conector recto 4"/>
          <p:cNvCxnSpPr/>
          <p:nvPr/>
        </p:nvCxnSpPr>
        <p:spPr>
          <a:xfrm>
            <a:off x="360947" y="4186989"/>
            <a:ext cx="4475748" cy="1540043"/>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CuadroTexto 5"/>
          <p:cNvSpPr txBox="1"/>
          <p:nvPr/>
        </p:nvSpPr>
        <p:spPr>
          <a:xfrm>
            <a:off x="950495" y="4772344"/>
            <a:ext cx="1167063" cy="369332"/>
          </a:xfrm>
          <a:prstGeom prst="rect">
            <a:avLst/>
          </a:prstGeom>
          <a:noFill/>
        </p:spPr>
        <p:txBody>
          <a:bodyPr wrap="square" rtlCol="0">
            <a:spAutoFit/>
          </a:bodyPr>
          <a:lstStyle/>
          <a:p>
            <a:r>
              <a:rPr lang="es-AR" b="1" dirty="0">
                <a:solidFill>
                  <a:srgbClr val="FF0000"/>
                </a:solidFill>
              </a:rPr>
              <a:t>Z=10.000</a:t>
            </a:r>
          </a:p>
        </p:txBody>
      </p:sp>
      <p:sp>
        <p:nvSpPr>
          <p:cNvPr id="7" name="CuadroTexto 6"/>
          <p:cNvSpPr txBox="1"/>
          <p:nvPr/>
        </p:nvSpPr>
        <p:spPr>
          <a:xfrm>
            <a:off x="6773779" y="3771490"/>
            <a:ext cx="5017168" cy="2308324"/>
          </a:xfrm>
          <a:prstGeom prst="rect">
            <a:avLst/>
          </a:prstGeom>
          <a:noFill/>
          <a:ln>
            <a:solidFill>
              <a:srgbClr val="0070C0"/>
            </a:solidFill>
          </a:ln>
        </p:spPr>
        <p:txBody>
          <a:bodyPr wrap="square" rtlCol="0">
            <a:spAutoFit/>
          </a:bodyPr>
          <a:lstStyle/>
          <a:p>
            <a:r>
              <a:rPr lang="es-AR" sz="2400" dirty="0"/>
              <a:t>Evidentemente, nos podría ir mejor.</a:t>
            </a:r>
          </a:p>
          <a:p>
            <a:r>
              <a:rPr lang="es-AR" sz="2400" dirty="0"/>
              <a:t>¿Por qué no $16.000?</a:t>
            </a:r>
          </a:p>
          <a:p>
            <a:r>
              <a:rPr lang="es-AR" sz="2400" b="1" dirty="0"/>
              <a:t>Z</a:t>
            </a:r>
            <a:r>
              <a:rPr lang="es-AR" sz="2400" dirty="0"/>
              <a:t>=</a:t>
            </a:r>
            <a:r>
              <a:rPr lang="es-AR" sz="2400" b="1" dirty="0"/>
              <a:t>80X</a:t>
            </a:r>
            <a:r>
              <a:rPr lang="es-AR" sz="2400" b="1" baseline="-25000" dirty="0"/>
              <a:t>E</a:t>
            </a:r>
            <a:r>
              <a:rPr lang="es-AR" sz="2400" b="1" dirty="0"/>
              <a:t> + 200X</a:t>
            </a:r>
            <a:r>
              <a:rPr lang="es-AR" sz="2400" b="1" baseline="-25000" dirty="0"/>
              <a:t>S </a:t>
            </a:r>
            <a:r>
              <a:rPr lang="es-AR" sz="2400" b="1" dirty="0"/>
              <a:t>= 16000</a:t>
            </a:r>
          </a:p>
          <a:p>
            <a:r>
              <a:rPr lang="es-AR" sz="2400" dirty="0"/>
              <a:t>o sea que </a:t>
            </a:r>
          </a:p>
          <a:p>
            <a:r>
              <a:rPr lang="es-AR" sz="2400" b="1" dirty="0"/>
              <a:t>X</a:t>
            </a:r>
            <a:r>
              <a:rPr lang="es-AR" sz="2400" b="1" baseline="-25000" dirty="0"/>
              <a:t>S </a:t>
            </a:r>
            <a:r>
              <a:rPr lang="es-AR" sz="2400" b="1" dirty="0"/>
              <a:t>=</a:t>
            </a:r>
            <a:r>
              <a:rPr lang="es-AR" sz="2400" dirty="0"/>
              <a:t> (16.000-</a:t>
            </a:r>
            <a:r>
              <a:rPr lang="es-AR" sz="2400" b="1" dirty="0"/>
              <a:t> </a:t>
            </a:r>
            <a:r>
              <a:rPr lang="es-AR" sz="2400" dirty="0"/>
              <a:t>80X</a:t>
            </a:r>
            <a:r>
              <a:rPr lang="es-AR" sz="2400" baseline="-25000" dirty="0"/>
              <a:t>E</a:t>
            </a:r>
            <a:r>
              <a:rPr lang="es-AR" sz="2400" dirty="0"/>
              <a:t>)/200=</a:t>
            </a:r>
          </a:p>
          <a:p>
            <a:r>
              <a:rPr lang="es-AR" sz="2400" b="1" dirty="0"/>
              <a:t>X</a:t>
            </a:r>
            <a:r>
              <a:rPr lang="es-AR" sz="2400" b="1" baseline="-25000" dirty="0"/>
              <a:t>S </a:t>
            </a:r>
            <a:r>
              <a:rPr lang="es-AR" sz="2400" b="1" dirty="0"/>
              <a:t>= </a:t>
            </a:r>
            <a:r>
              <a:rPr lang="es-AR" sz="2400" dirty="0"/>
              <a:t>80-0,4X</a:t>
            </a:r>
            <a:r>
              <a:rPr lang="es-AR" sz="2400" baseline="-25000" dirty="0"/>
              <a:t>E</a:t>
            </a:r>
            <a:endParaRPr lang="es-AR" sz="2400" dirty="0"/>
          </a:p>
        </p:txBody>
      </p:sp>
      <p:cxnSp>
        <p:nvCxnSpPr>
          <p:cNvPr id="8" name="Conector recto 7"/>
          <p:cNvCxnSpPr>
            <a:cxnSpLocks/>
          </p:cNvCxnSpPr>
          <p:nvPr/>
        </p:nvCxnSpPr>
        <p:spPr>
          <a:xfrm>
            <a:off x="344899" y="3232484"/>
            <a:ext cx="6296532" cy="2193758"/>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a:off x="2909633" y="3817657"/>
            <a:ext cx="1167063" cy="369332"/>
          </a:xfrm>
          <a:prstGeom prst="rect">
            <a:avLst/>
          </a:prstGeom>
          <a:noFill/>
        </p:spPr>
        <p:txBody>
          <a:bodyPr wrap="square" rtlCol="0">
            <a:spAutoFit/>
          </a:bodyPr>
          <a:lstStyle/>
          <a:p>
            <a:r>
              <a:rPr lang="es-AR" b="1" dirty="0">
                <a:solidFill>
                  <a:srgbClr val="00B050"/>
                </a:solidFill>
              </a:rPr>
              <a:t>Z=16.000</a:t>
            </a:r>
          </a:p>
        </p:txBody>
      </p:sp>
    </p:spTree>
    <p:extLst>
      <p:ext uri="{BB962C8B-B14F-4D97-AF65-F5344CB8AC3E}">
        <p14:creationId xmlns:p14="http://schemas.microsoft.com/office/powerpoint/2010/main" val="206874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0" y="239378"/>
            <a:ext cx="6503069" cy="6102693"/>
          </a:xfrm>
          <a:prstGeom prst="rect">
            <a:avLst/>
          </a:prstGeom>
        </p:spPr>
      </p:pic>
      <p:sp>
        <p:nvSpPr>
          <p:cNvPr id="3" name="CuadroTexto 2"/>
          <p:cNvSpPr txBox="1"/>
          <p:nvPr/>
        </p:nvSpPr>
        <p:spPr>
          <a:xfrm>
            <a:off x="6773779" y="854240"/>
            <a:ext cx="5017168" cy="2308324"/>
          </a:xfrm>
          <a:prstGeom prst="rect">
            <a:avLst/>
          </a:prstGeom>
          <a:noFill/>
          <a:ln>
            <a:solidFill>
              <a:srgbClr val="0070C0"/>
            </a:solidFill>
          </a:ln>
        </p:spPr>
        <p:txBody>
          <a:bodyPr wrap="square" rtlCol="0">
            <a:spAutoFit/>
          </a:bodyPr>
          <a:lstStyle/>
          <a:p>
            <a:r>
              <a:rPr lang="es-AR" sz="2400" dirty="0"/>
              <a:t>Probemos con Z=$24.000.</a:t>
            </a:r>
          </a:p>
          <a:p>
            <a:r>
              <a:rPr lang="es-AR" sz="2400" dirty="0"/>
              <a:t>Necesitamos que </a:t>
            </a:r>
          </a:p>
          <a:p>
            <a:r>
              <a:rPr lang="es-AR" sz="2400" b="1" dirty="0"/>
              <a:t>Z</a:t>
            </a:r>
            <a:r>
              <a:rPr lang="es-AR" sz="2400" dirty="0"/>
              <a:t>=</a:t>
            </a:r>
            <a:r>
              <a:rPr lang="es-AR" sz="2400" b="1" dirty="0"/>
              <a:t>80X</a:t>
            </a:r>
            <a:r>
              <a:rPr lang="es-AR" sz="2400" b="1" baseline="-25000" dirty="0"/>
              <a:t>E</a:t>
            </a:r>
            <a:r>
              <a:rPr lang="es-AR" sz="2400" b="1" dirty="0"/>
              <a:t> + 200X</a:t>
            </a:r>
            <a:r>
              <a:rPr lang="es-AR" sz="2400" b="1" baseline="-25000" dirty="0"/>
              <a:t>S </a:t>
            </a:r>
            <a:r>
              <a:rPr lang="es-AR" sz="2400" b="1" dirty="0"/>
              <a:t>= 24000</a:t>
            </a:r>
          </a:p>
          <a:p>
            <a:r>
              <a:rPr lang="es-AR" sz="2400" dirty="0"/>
              <a:t>o sea que </a:t>
            </a:r>
          </a:p>
          <a:p>
            <a:r>
              <a:rPr lang="es-AR" sz="2400" b="1" dirty="0"/>
              <a:t>X</a:t>
            </a:r>
            <a:r>
              <a:rPr lang="es-AR" sz="2400" b="1" baseline="-25000" dirty="0"/>
              <a:t>S </a:t>
            </a:r>
            <a:r>
              <a:rPr lang="es-AR" sz="2400" b="1" dirty="0"/>
              <a:t>=</a:t>
            </a:r>
            <a:r>
              <a:rPr lang="es-AR" sz="2400" dirty="0"/>
              <a:t> (24.000-</a:t>
            </a:r>
            <a:r>
              <a:rPr lang="es-AR" sz="2400" b="1" dirty="0"/>
              <a:t> </a:t>
            </a:r>
            <a:r>
              <a:rPr lang="es-AR" sz="2400" dirty="0"/>
              <a:t>80X</a:t>
            </a:r>
            <a:r>
              <a:rPr lang="es-AR" sz="2400" baseline="-25000" dirty="0"/>
              <a:t>E</a:t>
            </a:r>
            <a:r>
              <a:rPr lang="es-AR" sz="2400" dirty="0"/>
              <a:t>)/200=</a:t>
            </a:r>
          </a:p>
          <a:p>
            <a:r>
              <a:rPr lang="es-AR" sz="2400" b="1" dirty="0"/>
              <a:t>X</a:t>
            </a:r>
            <a:r>
              <a:rPr lang="es-AR" sz="2400" b="1" baseline="-25000" dirty="0"/>
              <a:t>S </a:t>
            </a:r>
            <a:r>
              <a:rPr lang="es-AR" sz="2400" b="1" dirty="0"/>
              <a:t>= </a:t>
            </a:r>
            <a:r>
              <a:rPr lang="es-AR" sz="2400" dirty="0"/>
              <a:t>120-0,4X</a:t>
            </a:r>
            <a:r>
              <a:rPr lang="es-AR" sz="2400" baseline="-25000" dirty="0"/>
              <a:t>E</a:t>
            </a:r>
            <a:endParaRPr lang="es-AR" sz="2400" dirty="0"/>
          </a:p>
        </p:txBody>
      </p:sp>
      <p:cxnSp>
        <p:nvCxnSpPr>
          <p:cNvPr id="5" name="Conector recto 4"/>
          <p:cNvCxnSpPr/>
          <p:nvPr/>
        </p:nvCxnSpPr>
        <p:spPr>
          <a:xfrm>
            <a:off x="360947" y="4186989"/>
            <a:ext cx="4475748" cy="1540043"/>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CuadroTexto 5"/>
          <p:cNvSpPr txBox="1"/>
          <p:nvPr/>
        </p:nvSpPr>
        <p:spPr>
          <a:xfrm>
            <a:off x="950495" y="4772344"/>
            <a:ext cx="1167063" cy="369332"/>
          </a:xfrm>
          <a:prstGeom prst="rect">
            <a:avLst/>
          </a:prstGeom>
          <a:noFill/>
        </p:spPr>
        <p:txBody>
          <a:bodyPr wrap="square" rtlCol="0">
            <a:spAutoFit/>
          </a:bodyPr>
          <a:lstStyle/>
          <a:p>
            <a:r>
              <a:rPr lang="es-AR" b="1" dirty="0">
                <a:solidFill>
                  <a:srgbClr val="FF0000"/>
                </a:solidFill>
              </a:rPr>
              <a:t>Z=10.000</a:t>
            </a:r>
          </a:p>
        </p:txBody>
      </p:sp>
      <p:cxnSp>
        <p:nvCxnSpPr>
          <p:cNvPr id="8" name="Conector recto 7"/>
          <p:cNvCxnSpPr>
            <a:cxnSpLocks/>
          </p:cNvCxnSpPr>
          <p:nvPr/>
        </p:nvCxnSpPr>
        <p:spPr>
          <a:xfrm>
            <a:off x="332867" y="3232484"/>
            <a:ext cx="6296532" cy="2193758"/>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a:off x="2909633" y="3817657"/>
            <a:ext cx="1167063" cy="369332"/>
          </a:xfrm>
          <a:prstGeom prst="rect">
            <a:avLst/>
          </a:prstGeom>
          <a:noFill/>
        </p:spPr>
        <p:txBody>
          <a:bodyPr wrap="square" rtlCol="0">
            <a:spAutoFit/>
          </a:bodyPr>
          <a:lstStyle/>
          <a:p>
            <a:r>
              <a:rPr lang="es-AR" b="1" dirty="0">
                <a:solidFill>
                  <a:srgbClr val="00B050"/>
                </a:solidFill>
              </a:rPr>
              <a:t>Z=16.000</a:t>
            </a:r>
          </a:p>
        </p:txBody>
      </p:sp>
      <p:cxnSp>
        <p:nvCxnSpPr>
          <p:cNvPr id="9" name="Conector recto 8"/>
          <p:cNvCxnSpPr>
            <a:cxnSpLocks/>
          </p:cNvCxnSpPr>
          <p:nvPr/>
        </p:nvCxnSpPr>
        <p:spPr>
          <a:xfrm>
            <a:off x="352915" y="2037343"/>
            <a:ext cx="6296532" cy="2193758"/>
          </a:xfrm>
          <a:prstGeom prst="line">
            <a:avLst/>
          </a:prstGeom>
          <a:ln w="3175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CuadroTexto 10"/>
          <p:cNvSpPr txBox="1"/>
          <p:nvPr/>
        </p:nvSpPr>
        <p:spPr>
          <a:xfrm>
            <a:off x="3251534" y="2691241"/>
            <a:ext cx="1167063" cy="369332"/>
          </a:xfrm>
          <a:prstGeom prst="rect">
            <a:avLst/>
          </a:prstGeom>
          <a:noFill/>
        </p:spPr>
        <p:txBody>
          <a:bodyPr wrap="square" rtlCol="0">
            <a:spAutoFit/>
          </a:bodyPr>
          <a:lstStyle/>
          <a:p>
            <a:r>
              <a:rPr lang="es-AR" b="1" dirty="0">
                <a:solidFill>
                  <a:srgbClr val="0070C0"/>
                </a:solidFill>
              </a:rPr>
              <a:t>Z=24.000</a:t>
            </a:r>
          </a:p>
        </p:txBody>
      </p:sp>
      <p:sp>
        <p:nvSpPr>
          <p:cNvPr id="4" name="CuadroTexto 3"/>
          <p:cNvSpPr txBox="1"/>
          <p:nvPr/>
        </p:nvSpPr>
        <p:spPr>
          <a:xfrm>
            <a:off x="6773779" y="3671045"/>
            <a:ext cx="5017168" cy="830997"/>
          </a:xfrm>
          <a:prstGeom prst="rect">
            <a:avLst/>
          </a:prstGeom>
          <a:noFill/>
          <a:ln>
            <a:solidFill>
              <a:srgbClr val="0070C0"/>
            </a:solidFill>
          </a:ln>
        </p:spPr>
        <p:txBody>
          <a:bodyPr wrap="square" rtlCol="0">
            <a:spAutoFit/>
          </a:bodyPr>
          <a:lstStyle/>
          <a:p>
            <a:r>
              <a:rPr lang="es-AR" sz="2400" b="1" dirty="0"/>
              <a:t>No hay ninguna solución factible que conduzca a un beneficio tan alto.</a:t>
            </a:r>
          </a:p>
        </p:txBody>
      </p:sp>
    </p:spTree>
    <p:extLst>
      <p:ext uri="{BB962C8B-B14F-4D97-AF65-F5344CB8AC3E}">
        <p14:creationId xmlns:p14="http://schemas.microsoft.com/office/powerpoint/2010/main" val="263307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0" y="1057525"/>
            <a:ext cx="6503069" cy="6102693"/>
          </a:xfrm>
          <a:prstGeom prst="rect">
            <a:avLst/>
          </a:prstGeom>
        </p:spPr>
      </p:pic>
      <p:sp>
        <p:nvSpPr>
          <p:cNvPr id="4" name="CuadroTexto 3"/>
          <p:cNvSpPr txBox="1"/>
          <p:nvPr/>
        </p:nvSpPr>
        <p:spPr>
          <a:xfrm>
            <a:off x="216568" y="673768"/>
            <a:ext cx="4295274" cy="523220"/>
          </a:xfrm>
          <a:prstGeom prst="rect">
            <a:avLst/>
          </a:prstGeom>
          <a:noFill/>
        </p:spPr>
        <p:txBody>
          <a:bodyPr wrap="square" rtlCol="0">
            <a:spAutoFit/>
          </a:bodyPr>
          <a:lstStyle/>
          <a:p>
            <a:r>
              <a:rPr lang="es-AR" sz="2800" b="1" dirty="0"/>
              <a:t>La solución óptima</a:t>
            </a:r>
          </a:p>
        </p:txBody>
      </p:sp>
      <p:cxnSp>
        <p:nvCxnSpPr>
          <p:cNvPr id="6" name="Conector recto 5"/>
          <p:cNvCxnSpPr/>
          <p:nvPr/>
        </p:nvCxnSpPr>
        <p:spPr>
          <a:xfrm>
            <a:off x="300789" y="3609474"/>
            <a:ext cx="6870032" cy="2310063"/>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3251534" y="4993106"/>
            <a:ext cx="1130968" cy="369332"/>
          </a:xfrm>
          <a:prstGeom prst="rect">
            <a:avLst/>
          </a:prstGeom>
          <a:noFill/>
        </p:spPr>
        <p:txBody>
          <a:bodyPr wrap="square" rtlCol="0">
            <a:spAutoFit/>
          </a:bodyPr>
          <a:lstStyle/>
          <a:p>
            <a:r>
              <a:rPr lang="es-AR" b="1" dirty="0">
                <a:solidFill>
                  <a:srgbClr val="7030A0"/>
                </a:solidFill>
              </a:rPr>
              <a:t>Z=19.000</a:t>
            </a:r>
          </a:p>
        </p:txBody>
      </p:sp>
      <p:sp>
        <p:nvSpPr>
          <p:cNvPr id="8" name="CuadroTexto 7"/>
          <p:cNvSpPr txBox="1"/>
          <p:nvPr/>
        </p:nvSpPr>
        <p:spPr>
          <a:xfrm>
            <a:off x="6665494" y="1574882"/>
            <a:ext cx="3838074" cy="1938992"/>
          </a:xfrm>
          <a:prstGeom prst="rect">
            <a:avLst/>
          </a:prstGeom>
          <a:noFill/>
          <a:ln>
            <a:solidFill>
              <a:srgbClr val="002060"/>
            </a:solidFill>
          </a:ln>
        </p:spPr>
        <p:txBody>
          <a:bodyPr wrap="square" rtlCol="0">
            <a:spAutoFit/>
          </a:bodyPr>
          <a:lstStyle/>
          <a:p>
            <a:r>
              <a:rPr lang="es-AR" sz="2400" dirty="0"/>
              <a:t>La solución óptima sucede cuando producimos 25 barriles de Especial y 85 de Supremo, con un beneficio de $19000. </a:t>
            </a:r>
          </a:p>
        </p:txBody>
      </p:sp>
    </p:spTree>
    <p:extLst>
      <p:ext uri="{BB962C8B-B14F-4D97-AF65-F5344CB8AC3E}">
        <p14:creationId xmlns:p14="http://schemas.microsoft.com/office/powerpoint/2010/main" val="68510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5010" y="902368"/>
            <a:ext cx="8253663" cy="461665"/>
          </a:xfrm>
          <a:prstGeom prst="rect">
            <a:avLst/>
          </a:prstGeom>
          <a:noFill/>
        </p:spPr>
        <p:txBody>
          <a:bodyPr wrap="square" rtlCol="0">
            <a:spAutoFit/>
          </a:bodyPr>
          <a:lstStyle/>
          <a:p>
            <a:r>
              <a:rPr lang="es-AR" sz="2400" b="1" dirty="0"/>
              <a:t>Evaluando la función objetivo en cada vértice….</a:t>
            </a:r>
          </a:p>
        </p:txBody>
      </p:sp>
      <p:sp>
        <p:nvSpPr>
          <p:cNvPr id="4" name="Rectángulo 3"/>
          <p:cNvSpPr/>
          <p:nvPr/>
        </p:nvSpPr>
        <p:spPr>
          <a:xfrm>
            <a:off x="661737" y="3545669"/>
            <a:ext cx="6685548" cy="369332"/>
          </a:xfrm>
          <a:prstGeom prst="rect">
            <a:avLst/>
          </a:prstGeom>
        </p:spPr>
        <p:txBody>
          <a:bodyPr wrap="square">
            <a:spAutoFit/>
          </a:bodyPr>
          <a:lstStyle/>
          <a:p>
            <a:r>
              <a:rPr lang="es-AR" b="1" dirty="0"/>
              <a:t>Z(100;0)		=8.000</a:t>
            </a:r>
          </a:p>
        </p:txBody>
      </p:sp>
      <p:sp>
        <p:nvSpPr>
          <p:cNvPr id="5" name="CuadroTexto 4"/>
          <p:cNvSpPr txBox="1"/>
          <p:nvPr/>
        </p:nvSpPr>
        <p:spPr>
          <a:xfrm>
            <a:off x="661737" y="1624263"/>
            <a:ext cx="2490537" cy="369332"/>
          </a:xfrm>
          <a:prstGeom prst="rect">
            <a:avLst/>
          </a:prstGeom>
          <a:noFill/>
        </p:spPr>
        <p:txBody>
          <a:bodyPr wrap="square" rtlCol="0">
            <a:spAutoFit/>
          </a:bodyPr>
          <a:lstStyle/>
          <a:p>
            <a:r>
              <a:rPr lang="es-AR" b="1" dirty="0"/>
              <a:t>Z(0;0)		=0</a:t>
            </a:r>
          </a:p>
        </p:txBody>
      </p:sp>
      <p:sp>
        <p:nvSpPr>
          <p:cNvPr id="6" name="CuadroTexto 5"/>
          <p:cNvSpPr txBox="1"/>
          <p:nvPr/>
        </p:nvSpPr>
        <p:spPr>
          <a:xfrm>
            <a:off x="661737" y="2017659"/>
            <a:ext cx="2887579" cy="646331"/>
          </a:xfrm>
          <a:prstGeom prst="rect">
            <a:avLst/>
          </a:prstGeom>
          <a:noFill/>
        </p:spPr>
        <p:txBody>
          <a:bodyPr wrap="square" rtlCol="0">
            <a:spAutoFit/>
          </a:bodyPr>
          <a:lstStyle/>
          <a:p>
            <a:r>
              <a:rPr lang="es-AR" b="1" dirty="0"/>
              <a:t>Z(0;280/3)	=18.667</a:t>
            </a:r>
          </a:p>
          <a:p>
            <a:endParaRPr lang="es-AR" dirty="0"/>
          </a:p>
        </p:txBody>
      </p:sp>
      <p:sp>
        <p:nvSpPr>
          <p:cNvPr id="7" name="CuadroTexto 6"/>
          <p:cNvSpPr txBox="1"/>
          <p:nvPr/>
        </p:nvSpPr>
        <p:spPr>
          <a:xfrm>
            <a:off x="647701" y="2503388"/>
            <a:ext cx="3356810" cy="369332"/>
          </a:xfrm>
          <a:prstGeom prst="rect">
            <a:avLst/>
          </a:prstGeom>
          <a:noFill/>
        </p:spPr>
        <p:txBody>
          <a:bodyPr wrap="square" rtlCol="0">
            <a:spAutoFit/>
          </a:bodyPr>
          <a:lstStyle/>
          <a:p>
            <a:r>
              <a:rPr lang="es-AR" b="1" dirty="0"/>
              <a:t>Z(25;85)		=19.000</a:t>
            </a:r>
          </a:p>
        </p:txBody>
      </p:sp>
      <p:sp>
        <p:nvSpPr>
          <p:cNvPr id="8" name="CuadroTexto 7"/>
          <p:cNvSpPr txBox="1"/>
          <p:nvPr/>
        </p:nvSpPr>
        <p:spPr>
          <a:xfrm>
            <a:off x="661737" y="3009258"/>
            <a:ext cx="3453063" cy="646331"/>
          </a:xfrm>
          <a:prstGeom prst="rect">
            <a:avLst/>
          </a:prstGeom>
          <a:noFill/>
        </p:spPr>
        <p:txBody>
          <a:bodyPr wrap="square" rtlCol="0">
            <a:spAutoFit/>
          </a:bodyPr>
          <a:lstStyle/>
          <a:p>
            <a:r>
              <a:rPr lang="es-AR" b="1" dirty="0"/>
              <a:t>Z(80;30)		=12.400</a:t>
            </a:r>
          </a:p>
          <a:p>
            <a:endParaRPr lang="es-AR" dirty="0"/>
          </a:p>
        </p:txBody>
      </p:sp>
      <p:sp>
        <p:nvSpPr>
          <p:cNvPr id="9" name="Abrir llave 8"/>
          <p:cNvSpPr/>
          <p:nvPr/>
        </p:nvSpPr>
        <p:spPr>
          <a:xfrm>
            <a:off x="252663" y="1624263"/>
            <a:ext cx="240632" cy="2290738"/>
          </a:xfrm>
          <a:prstGeom prst="leftBrace">
            <a:avLst/>
          </a:prstGeom>
          <a:ln w="15875"/>
        </p:spPr>
        <p:style>
          <a:lnRef idx="1">
            <a:schemeClr val="dk1"/>
          </a:lnRef>
          <a:fillRef idx="0">
            <a:schemeClr val="dk1"/>
          </a:fillRef>
          <a:effectRef idx="0">
            <a:schemeClr val="dk1"/>
          </a:effectRef>
          <a:fontRef idx="minor">
            <a:schemeClr val="tx1"/>
          </a:fontRef>
        </p:style>
        <p:txBody>
          <a:bodyPr rtlCol="0" anchor="ctr"/>
          <a:lstStyle/>
          <a:p>
            <a:pPr algn="ctr"/>
            <a:endParaRPr lang="es-AR"/>
          </a:p>
        </p:txBody>
      </p:sp>
      <p:sp>
        <p:nvSpPr>
          <p:cNvPr id="3" name="Rectángulo 2">
            <a:extLst>
              <a:ext uri="{FF2B5EF4-FFF2-40B4-BE49-F238E27FC236}">
                <a16:creationId xmlns:a16="http://schemas.microsoft.com/office/drawing/2014/main" id="{64A51003-4240-64FF-5711-8BC62ABE1B63}"/>
              </a:ext>
            </a:extLst>
          </p:cNvPr>
          <p:cNvSpPr/>
          <p:nvPr/>
        </p:nvSpPr>
        <p:spPr>
          <a:xfrm>
            <a:off x="566928" y="2414016"/>
            <a:ext cx="3200400" cy="5952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id="{B7E389D9-5EC9-A4FB-0875-97486718D1F9}"/>
              </a:ext>
            </a:extLst>
          </p:cNvPr>
          <p:cNvSpPr txBox="1"/>
          <p:nvPr/>
        </p:nvSpPr>
        <p:spPr>
          <a:xfrm>
            <a:off x="5760720" y="2229350"/>
            <a:ext cx="1056640" cy="369332"/>
          </a:xfrm>
          <a:prstGeom prst="rect">
            <a:avLst/>
          </a:prstGeom>
          <a:noFill/>
        </p:spPr>
        <p:txBody>
          <a:bodyPr wrap="square" rtlCol="0">
            <a:spAutoFit/>
          </a:bodyPr>
          <a:lstStyle/>
          <a:p>
            <a:r>
              <a:rPr lang="es-ES" dirty="0"/>
              <a:t>Máximo</a:t>
            </a:r>
          </a:p>
        </p:txBody>
      </p:sp>
      <p:cxnSp>
        <p:nvCxnSpPr>
          <p:cNvPr id="12" name="Conector recto de flecha 11">
            <a:extLst>
              <a:ext uri="{FF2B5EF4-FFF2-40B4-BE49-F238E27FC236}">
                <a16:creationId xmlns:a16="http://schemas.microsoft.com/office/drawing/2014/main" id="{CD62CA0A-1FE5-32A5-5309-9229801CAD22}"/>
              </a:ext>
            </a:extLst>
          </p:cNvPr>
          <p:cNvCxnSpPr>
            <a:cxnSpLocks/>
          </p:cNvCxnSpPr>
          <p:nvPr/>
        </p:nvCxnSpPr>
        <p:spPr>
          <a:xfrm flipH="1">
            <a:off x="3393440" y="2414016"/>
            <a:ext cx="2367280" cy="274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92727E40-7CEF-48A5-F5C0-38694B07C503}"/>
              </a:ext>
            </a:extLst>
          </p:cNvPr>
          <p:cNvSpPr txBox="1"/>
          <p:nvPr/>
        </p:nvSpPr>
        <p:spPr>
          <a:xfrm>
            <a:off x="5498165" y="3655589"/>
            <a:ext cx="2133600" cy="923330"/>
          </a:xfrm>
          <a:prstGeom prst="rect">
            <a:avLst/>
          </a:prstGeom>
          <a:noFill/>
          <a:ln>
            <a:solidFill>
              <a:schemeClr val="accent1"/>
            </a:solidFill>
          </a:ln>
        </p:spPr>
        <p:txBody>
          <a:bodyPr wrap="square" rtlCol="0">
            <a:spAutoFit/>
          </a:bodyPr>
          <a:lstStyle/>
          <a:p>
            <a:r>
              <a:rPr lang="es-ES" dirty="0"/>
              <a:t>Solución Óptima</a:t>
            </a:r>
          </a:p>
          <a:p>
            <a:r>
              <a:rPr lang="es-ES" dirty="0"/>
              <a:t>Xe = 25</a:t>
            </a:r>
          </a:p>
          <a:p>
            <a:r>
              <a:rPr lang="es-ES" dirty="0" err="1"/>
              <a:t>Xs</a:t>
            </a:r>
            <a:r>
              <a:rPr lang="es-ES" dirty="0"/>
              <a:t> = 85</a:t>
            </a:r>
          </a:p>
        </p:txBody>
      </p:sp>
      <p:cxnSp>
        <p:nvCxnSpPr>
          <p:cNvPr id="17" name="Conector recto de flecha 16">
            <a:extLst>
              <a:ext uri="{FF2B5EF4-FFF2-40B4-BE49-F238E27FC236}">
                <a16:creationId xmlns:a16="http://schemas.microsoft.com/office/drawing/2014/main" id="{FB7AF760-D9AA-D327-A490-76B75DB164BE}"/>
              </a:ext>
            </a:extLst>
          </p:cNvPr>
          <p:cNvCxnSpPr>
            <a:cxnSpLocks/>
            <a:stCxn id="10" idx="2"/>
            <a:endCxn id="15" idx="0"/>
          </p:cNvCxnSpPr>
          <p:nvPr/>
        </p:nvCxnSpPr>
        <p:spPr>
          <a:xfrm>
            <a:off x="6289040" y="2598682"/>
            <a:ext cx="275925" cy="1056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65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2000" fill="hold"/>
                                        <p:tgtEl>
                                          <p:spTgt spid="7"/>
                                        </p:tgtEl>
                                        <p:attrNameLst>
                                          <p:attrName>fillcolor</p:attrName>
                                        </p:attrNameLst>
                                      </p:cBhvr>
                                      <p:to>
                                        <a:srgbClr val="FFFF00"/>
                                      </p:to>
                                    </p:animClr>
                                    <p:set>
                                      <p:cBhvr>
                                        <p:cTn id="27" dur="2000" fill="hold"/>
                                        <p:tgtEl>
                                          <p:spTgt spid="7"/>
                                        </p:tgtEl>
                                        <p:attrNameLst>
                                          <p:attrName>fill.type</p:attrName>
                                        </p:attrNameLst>
                                      </p:cBhvr>
                                      <p:to>
                                        <p:strVal val="solid"/>
                                      </p:to>
                                    </p:set>
                                    <p:set>
                                      <p:cBhvr>
                                        <p:cTn id="28" dur="2000" fill="hold"/>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73355" y="172738"/>
            <a:ext cx="8110331" cy="584775"/>
          </a:xfrm>
          <a:prstGeom prst="rect">
            <a:avLst/>
          </a:prstGeom>
          <a:noFill/>
        </p:spPr>
        <p:txBody>
          <a:bodyPr wrap="square" rtlCol="0">
            <a:spAutoFit/>
          </a:bodyPr>
          <a:lstStyle/>
          <a:p>
            <a:pPr algn="ctr"/>
            <a:r>
              <a:rPr lang="es-AR" sz="3200" b="1" u="sng" dirty="0">
                <a:effectLst>
                  <a:outerShdw blurRad="38100" dist="38100" dir="2700000" algn="tl">
                    <a:srgbClr val="000000">
                      <a:alpha val="43137"/>
                    </a:srgbClr>
                  </a:outerShdw>
                </a:effectLst>
              </a:rPr>
              <a:t>ELEMENTOS DE INVESTIGACIÓN OPERATIVA</a:t>
            </a:r>
          </a:p>
        </p:txBody>
      </p:sp>
      <p:sp>
        <p:nvSpPr>
          <p:cNvPr id="5" name="CuadroTexto 4"/>
          <p:cNvSpPr txBox="1"/>
          <p:nvPr/>
        </p:nvSpPr>
        <p:spPr>
          <a:xfrm>
            <a:off x="609600" y="885213"/>
            <a:ext cx="10760765" cy="923330"/>
          </a:xfrm>
          <a:prstGeom prst="rect">
            <a:avLst/>
          </a:prstGeom>
          <a:noFill/>
        </p:spPr>
        <p:txBody>
          <a:bodyPr wrap="square" rtlCol="0">
            <a:spAutoFit/>
          </a:bodyPr>
          <a:lstStyle/>
          <a:p>
            <a:pPr marL="342900" indent="-342900">
              <a:buFont typeface="+mj-lt"/>
              <a:buAutoNum type="arabicPeriod"/>
            </a:pPr>
            <a:r>
              <a:rPr lang="es-ES" b="1" dirty="0"/>
              <a:t>Introducción</a:t>
            </a:r>
            <a:endParaRPr lang="es-AR" dirty="0"/>
          </a:p>
          <a:p>
            <a:r>
              <a:rPr lang="es-ES" dirty="0"/>
              <a:t>Orígenes y naturaleza de la investigación Operativa. Formulación de problemas. Construcción de un modelo. Tipos de modelos. Obtención de una solución.</a:t>
            </a:r>
            <a:endParaRPr lang="es-AR" dirty="0"/>
          </a:p>
        </p:txBody>
      </p:sp>
      <p:sp>
        <p:nvSpPr>
          <p:cNvPr id="6" name="CuadroTexto 5"/>
          <p:cNvSpPr txBox="1"/>
          <p:nvPr/>
        </p:nvSpPr>
        <p:spPr>
          <a:xfrm>
            <a:off x="609600" y="2037550"/>
            <a:ext cx="11092069" cy="646331"/>
          </a:xfrm>
          <a:prstGeom prst="rect">
            <a:avLst/>
          </a:prstGeom>
          <a:noFill/>
        </p:spPr>
        <p:txBody>
          <a:bodyPr wrap="square" rtlCol="0">
            <a:spAutoFit/>
          </a:bodyPr>
          <a:lstStyle/>
          <a:p>
            <a:r>
              <a:rPr lang="es-ES" b="1" i="1" dirty="0"/>
              <a:t>2. </a:t>
            </a:r>
            <a:r>
              <a:rPr lang="es-ES" b="1" dirty="0"/>
              <a:t>Programación lineal - SIMPLEX</a:t>
            </a:r>
            <a:endParaRPr lang="es-AR" dirty="0"/>
          </a:p>
          <a:p>
            <a:r>
              <a:rPr lang="es-ES" i="1" dirty="0"/>
              <a:t>Modelo de programación lineal. Polígono convexo. Resolución gráfica. Método Simplex. Análisis de sensibilidad </a:t>
            </a:r>
            <a:endParaRPr lang="es-AR" dirty="0"/>
          </a:p>
        </p:txBody>
      </p:sp>
      <p:sp>
        <p:nvSpPr>
          <p:cNvPr id="7" name="CuadroTexto 6"/>
          <p:cNvSpPr txBox="1"/>
          <p:nvPr/>
        </p:nvSpPr>
        <p:spPr>
          <a:xfrm>
            <a:off x="609598" y="2903393"/>
            <a:ext cx="11237843" cy="923330"/>
          </a:xfrm>
          <a:prstGeom prst="rect">
            <a:avLst/>
          </a:prstGeom>
          <a:noFill/>
        </p:spPr>
        <p:txBody>
          <a:bodyPr wrap="square" rtlCol="0">
            <a:spAutoFit/>
          </a:bodyPr>
          <a:lstStyle/>
          <a:p>
            <a:r>
              <a:rPr lang="es-ES" b="1" i="1" dirty="0"/>
              <a:t>3. </a:t>
            </a:r>
            <a:r>
              <a:rPr lang="es-ES" b="1" dirty="0"/>
              <a:t>Asignación y Transporte</a:t>
            </a:r>
            <a:endParaRPr lang="es-AR" dirty="0"/>
          </a:p>
          <a:p>
            <a:r>
              <a:rPr lang="es-ES" dirty="0"/>
              <a:t>Problemas de transporte y asignación. Planteo del problema de transporte. Métodos de resolución.</a:t>
            </a:r>
          </a:p>
          <a:p>
            <a:r>
              <a:rPr lang="es-ES" dirty="0"/>
              <a:t>Planteo del problema de asignación. Método húngaro.</a:t>
            </a:r>
            <a:endParaRPr lang="es-AR" dirty="0"/>
          </a:p>
        </p:txBody>
      </p:sp>
      <p:sp>
        <p:nvSpPr>
          <p:cNvPr id="8" name="CuadroTexto 7"/>
          <p:cNvSpPr txBox="1"/>
          <p:nvPr/>
        </p:nvSpPr>
        <p:spPr>
          <a:xfrm>
            <a:off x="609598" y="4046235"/>
            <a:ext cx="10919791" cy="1200329"/>
          </a:xfrm>
          <a:prstGeom prst="rect">
            <a:avLst/>
          </a:prstGeom>
          <a:noFill/>
        </p:spPr>
        <p:txBody>
          <a:bodyPr wrap="square" rtlCol="0">
            <a:spAutoFit/>
          </a:bodyPr>
          <a:lstStyle/>
          <a:p>
            <a:r>
              <a:rPr lang="es-AR" b="1" i="1" dirty="0"/>
              <a:t>4</a:t>
            </a:r>
            <a:r>
              <a:rPr lang="es-AR" b="1" dirty="0"/>
              <a:t>. </a:t>
            </a:r>
            <a:r>
              <a:rPr lang="es-ES" b="1" dirty="0"/>
              <a:t>Teoría de las decisiones</a:t>
            </a:r>
            <a:endParaRPr lang="es-AR" dirty="0"/>
          </a:p>
          <a:p>
            <a:r>
              <a:rPr lang="es-ES" dirty="0"/>
              <a:t>Teoría de juegos. Juego entre dos jugadores y entre más jugadores. Juegos de suma cero. Punto de ensilladura. Dominancia. Resolución gráfica. Juegos contra la naturaleza. Criterios de Laplace, </a:t>
            </a:r>
            <a:r>
              <a:rPr lang="es-ES" dirty="0" err="1"/>
              <a:t>Hurwicz</a:t>
            </a:r>
            <a:r>
              <a:rPr lang="es-ES" dirty="0"/>
              <a:t>, </a:t>
            </a:r>
            <a:r>
              <a:rPr lang="es-ES" dirty="0" err="1"/>
              <a:t>Wald</a:t>
            </a:r>
            <a:r>
              <a:rPr lang="es-ES" dirty="0"/>
              <a:t> y </a:t>
            </a:r>
            <a:r>
              <a:rPr lang="es-ES" dirty="0" err="1"/>
              <a:t>Savage</a:t>
            </a:r>
            <a:r>
              <a:rPr lang="es-ES" dirty="0"/>
              <a:t>.</a:t>
            </a:r>
            <a:endParaRPr lang="es-AR" dirty="0"/>
          </a:p>
          <a:p>
            <a:endParaRPr lang="es-AR" dirty="0"/>
          </a:p>
        </p:txBody>
      </p:sp>
    </p:spTree>
    <p:extLst>
      <p:ext uri="{BB962C8B-B14F-4D97-AF65-F5344CB8AC3E}">
        <p14:creationId xmlns:p14="http://schemas.microsoft.com/office/powerpoint/2010/main" val="382153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F94A43-54D3-481F-B0FB-847DA692F3E7}"/>
              </a:ext>
            </a:extLst>
          </p:cNvPr>
          <p:cNvSpPr>
            <a:spLocks noGrp="1"/>
          </p:cNvSpPr>
          <p:nvPr>
            <p:ph type="title"/>
          </p:nvPr>
        </p:nvSpPr>
        <p:spPr/>
        <p:txBody>
          <a:bodyPr/>
          <a:lstStyle/>
          <a:p>
            <a:r>
              <a:rPr lang="es-ES" dirty="0"/>
              <a:t>Inicios de la Investigación Operativa</a:t>
            </a:r>
          </a:p>
        </p:txBody>
      </p:sp>
      <p:sp>
        <p:nvSpPr>
          <p:cNvPr id="3" name="Marcador de contenido 2">
            <a:extLst>
              <a:ext uri="{FF2B5EF4-FFF2-40B4-BE49-F238E27FC236}">
                <a16:creationId xmlns:a16="http://schemas.microsoft.com/office/drawing/2014/main" id="{686B94D1-6160-41D4-94E7-DFD65F7BF6E3}"/>
              </a:ext>
            </a:extLst>
          </p:cNvPr>
          <p:cNvSpPr>
            <a:spLocks noGrp="1"/>
          </p:cNvSpPr>
          <p:nvPr>
            <p:ph idx="1"/>
          </p:nvPr>
        </p:nvSpPr>
        <p:spPr/>
        <p:txBody>
          <a:bodyPr/>
          <a:lstStyle/>
          <a:p>
            <a:r>
              <a:rPr lang="es-ES" dirty="0"/>
              <a:t>Las primeras actividades formales de investigación de operaciones (IO) se iniciaron en Inglaterra durante la Segunda Guerra Mundial, cuando un equipo de científicos empezó a tomar decisiones con respecto a la mejor utilización del material bélico. Al término de la guerra, las ideas formuladas en operaciones militares se adaptaron para mejorar la eficiencia y productividad en el sector civil.</a:t>
            </a:r>
          </a:p>
        </p:txBody>
      </p:sp>
    </p:spTree>
    <p:extLst>
      <p:ext uri="{BB962C8B-B14F-4D97-AF65-F5344CB8AC3E}">
        <p14:creationId xmlns:p14="http://schemas.microsoft.com/office/powerpoint/2010/main" val="3203864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977CC7-9502-426A-AAD2-477CC8200A40}"/>
              </a:ext>
            </a:extLst>
          </p:cNvPr>
          <p:cNvSpPr>
            <a:spLocks noGrp="1"/>
          </p:cNvSpPr>
          <p:nvPr>
            <p:ph type="title"/>
          </p:nvPr>
        </p:nvSpPr>
        <p:spPr/>
        <p:txBody>
          <a:bodyPr/>
          <a:lstStyle/>
          <a:p>
            <a:r>
              <a:rPr lang="es-ES" dirty="0"/>
              <a:t>DEFINICIÓN DE MODELO MATEMÁTICO </a:t>
            </a:r>
            <a:br>
              <a:rPr lang="es-ES" dirty="0"/>
            </a:br>
            <a:endParaRPr lang="es-ES" dirty="0"/>
          </a:p>
        </p:txBody>
      </p:sp>
      <p:sp>
        <p:nvSpPr>
          <p:cNvPr id="3" name="Marcador de contenido 2">
            <a:extLst>
              <a:ext uri="{FF2B5EF4-FFF2-40B4-BE49-F238E27FC236}">
                <a16:creationId xmlns:a16="http://schemas.microsoft.com/office/drawing/2014/main" id="{3322BF22-098C-4D0B-A88D-1C5A7480ABD0}"/>
              </a:ext>
            </a:extLst>
          </p:cNvPr>
          <p:cNvSpPr>
            <a:spLocks noGrp="1"/>
          </p:cNvSpPr>
          <p:nvPr>
            <p:ph idx="1"/>
          </p:nvPr>
        </p:nvSpPr>
        <p:spPr/>
        <p:txBody>
          <a:bodyPr/>
          <a:lstStyle/>
          <a:p>
            <a:pPr marL="0" indent="0">
              <a:buNone/>
            </a:pPr>
            <a:r>
              <a:rPr lang="es-ES" dirty="0"/>
              <a:t>Un modelo es la representación de un fenómeno real o proceso. </a:t>
            </a:r>
          </a:p>
          <a:p>
            <a:pPr marL="0" indent="0">
              <a:buNone/>
            </a:pPr>
            <a:r>
              <a:rPr lang="es-ES" dirty="0"/>
              <a:t>El modelado requiere de ciertos pasos básicos tales como: </a:t>
            </a:r>
          </a:p>
          <a:p>
            <a:pPr marL="0" indent="0">
              <a:buNone/>
            </a:pPr>
            <a:endParaRPr lang="es-ES" dirty="0"/>
          </a:p>
          <a:p>
            <a:r>
              <a:rPr lang="es-ES" dirty="0"/>
              <a:t>Descripción del fenómeno real y objetivos del modelo. </a:t>
            </a:r>
          </a:p>
          <a:p>
            <a:r>
              <a:rPr lang="es-ES" dirty="0"/>
              <a:t>Elección de variables. </a:t>
            </a:r>
          </a:p>
          <a:p>
            <a:r>
              <a:rPr lang="es-ES" dirty="0"/>
              <a:t>Relaciones cualitativas entre las variables </a:t>
            </a:r>
          </a:p>
          <a:p>
            <a:r>
              <a:rPr lang="es-ES" dirty="0"/>
              <a:t>Recopilación de datos. </a:t>
            </a:r>
          </a:p>
        </p:txBody>
      </p:sp>
    </p:spTree>
    <p:extLst>
      <p:ext uri="{BB962C8B-B14F-4D97-AF65-F5344CB8AC3E}">
        <p14:creationId xmlns:p14="http://schemas.microsoft.com/office/powerpoint/2010/main" val="3458132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729CA9-4DDB-4CB5-850C-3E3E1587409F}"/>
              </a:ext>
            </a:extLst>
          </p:cNvPr>
          <p:cNvSpPr>
            <a:spLocks noGrp="1"/>
          </p:cNvSpPr>
          <p:nvPr>
            <p:ph type="title"/>
          </p:nvPr>
        </p:nvSpPr>
        <p:spPr/>
        <p:txBody>
          <a:bodyPr/>
          <a:lstStyle/>
          <a:p>
            <a:r>
              <a:rPr lang="es-ES" dirty="0"/>
              <a:t>DEFINICIÓN DE MODELO MATEMÁTICO</a:t>
            </a:r>
          </a:p>
        </p:txBody>
      </p:sp>
      <p:sp>
        <p:nvSpPr>
          <p:cNvPr id="3" name="Marcador de contenido 2">
            <a:extLst>
              <a:ext uri="{FF2B5EF4-FFF2-40B4-BE49-F238E27FC236}">
                <a16:creationId xmlns:a16="http://schemas.microsoft.com/office/drawing/2014/main" id="{C6362C29-F4E3-4E43-80F3-1B497BA23B46}"/>
              </a:ext>
            </a:extLst>
          </p:cNvPr>
          <p:cNvSpPr>
            <a:spLocks noGrp="1"/>
          </p:cNvSpPr>
          <p:nvPr>
            <p:ph idx="1"/>
          </p:nvPr>
        </p:nvSpPr>
        <p:spPr/>
        <p:txBody>
          <a:bodyPr>
            <a:normAutofit fontScale="92500" lnSpcReduction="10000"/>
          </a:bodyPr>
          <a:lstStyle/>
          <a:p>
            <a:pPr marL="0" indent="0">
              <a:buNone/>
            </a:pPr>
            <a:r>
              <a:rPr lang="es-ES" dirty="0"/>
              <a:t>Este último paso es el verdaderamente importante en el proceso de modelado: </a:t>
            </a:r>
          </a:p>
          <a:p>
            <a:r>
              <a:rPr lang="es-ES" dirty="0"/>
              <a:t>Modelo empírico. </a:t>
            </a:r>
          </a:p>
          <a:p>
            <a:r>
              <a:rPr lang="es-ES" dirty="0"/>
              <a:t>Construcción del modelo matemático. </a:t>
            </a:r>
          </a:p>
          <a:p>
            <a:r>
              <a:rPr lang="es-ES" dirty="0"/>
              <a:t>Consecuencias del modelo. </a:t>
            </a:r>
          </a:p>
          <a:p>
            <a:r>
              <a:rPr lang="es-ES" dirty="0"/>
              <a:t>Aplicación práctica. </a:t>
            </a:r>
          </a:p>
          <a:p>
            <a:r>
              <a:rPr lang="es-ES" dirty="0"/>
              <a:t>Predicción. </a:t>
            </a:r>
          </a:p>
          <a:p>
            <a:r>
              <a:rPr lang="es-ES" dirty="0"/>
              <a:t>Nuevo proceso de modelización. Si se llega a la conclusión de que el modelo no es válido, entonces se debe retomar los datos experimentales y proponer uno nuevo que sea más ajustado a la situación.</a:t>
            </a:r>
          </a:p>
        </p:txBody>
      </p:sp>
    </p:spTree>
    <p:extLst>
      <p:ext uri="{BB962C8B-B14F-4D97-AF65-F5344CB8AC3E}">
        <p14:creationId xmlns:p14="http://schemas.microsoft.com/office/powerpoint/2010/main" val="126542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8F0FB7-3010-443E-A9FD-377B65371545}"/>
              </a:ext>
            </a:extLst>
          </p:cNvPr>
          <p:cNvSpPr>
            <a:spLocks noGrp="1"/>
          </p:cNvSpPr>
          <p:nvPr>
            <p:ph type="title"/>
          </p:nvPr>
        </p:nvSpPr>
        <p:spPr/>
        <p:txBody>
          <a:bodyPr/>
          <a:lstStyle/>
          <a:p>
            <a:r>
              <a:rPr lang="es-ES" dirty="0"/>
              <a:t>DEFINICIÓN DE MODELO MATEMÁTICO</a:t>
            </a:r>
          </a:p>
        </p:txBody>
      </p:sp>
      <p:sp>
        <p:nvSpPr>
          <p:cNvPr id="3" name="Marcador de contenido 2">
            <a:extLst>
              <a:ext uri="{FF2B5EF4-FFF2-40B4-BE49-F238E27FC236}">
                <a16:creationId xmlns:a16="http://schemas.microsoft.com/office/drawing/2014/main" id="{8941F3F5-3D8B-445B-A3C2-D69974623BDF}"/>
              </a:ext>
            </a:extLst>
          </p:cNvPr>
          <p:cNvSpPr>
            <a:spLocks noGrp="1"/>
          </p:cNvSpPr>
          <p:nvPr>
            <p:ph idx="1"/>
          </p:nvPr>
        </p:nvSpPr>
        <p:spPr/>
        <p:txBody>
          <a:bodyPr/>
          <a:lstStyle/>
          <a:p>
            <a:pPr marL="0" indent="0">
              <a:buNone/>
            </a:pPr>
            <a:r>
              <a:rPr lang="es-ES" dirty="0"/>
              <a:t>Para implementar la IO en la práctica, las fases principales son:</a:t>
            </a:r>
          </a:p>
          <a:p>
            <a:pPr marL="0" indent="0">
              <a:buNone/>
            </a:pPr>
            <a:endParaRPr lang="es-ES" dirty="0"/>
          </a:p>
          <a:p>
            <a:pPr marL="0" indent="0">
              <a:buNone/>
            </a:pPr>
            <a:r>
              <a:rPr lang="es-ES" dirty="0"/>
              <a:t>1. Definición del problema. </a:t>
            </a:r>
          </a:p>
          <a:p>
            <a:pPr marL="0" indent="0">
              <a:buNone/>
            </a:pPr>
            <a:r>
              <a:rPr lang="es-ES" dirty="0"/>
              <a:t>2. Construcción del modelo. </a:t>
            </a:r>
          </a:p>
          <a:p>
            <a:pPr marL="0" indent="0">
              <a:buNone/>
            </a:pPr>
            <a:r>
              <a:rPr lang="es-ES" dirty="0"/>
              <a:t>3. Solución del modelo. </a:t>
            </a:r>
          </a:p>
          <a:p>
            <a:pPr marL="0" indent="0">
              <a:buNone/>
            </a:pPr>
            <a:r>
              <a:rPr lang="es-ES" dirty="0"/>
              <a:t>4. Validación del modelo. </a:t>
            </a:r>
          </a:p>
          <a:p>
            <a:pPr marL="0" indent="0">
              <a:buNone/>
            </a:pPr>
            <a:r>
              <a:rPr lang="es-ES" dirty="0"/>
              <a:t>5. Implementación de la solución.</a:t>
            </a:r>
          </a:p>
        </p:txBody>
      </p:sp>
    </p:spTree>
    <p:extLst>
      <p:ext uri="{BB962C8B-B14F-4D97-AF65-F5344CB8AC3E}">
        <p14:creationId xmlns:p14="http://schemas.microsoft.com/office/powerpoint/2010/main" val="195387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08FF25-DC1F-461E-BC7A-CB4C5F9E5910}"/>
              </a:ext>
            </a:extLst>
          </p:cNvPr>
          <p:cNvSpPr>
            <a:spLocks noGrp="1"/>
          </p:cNvSpPr>
          <p:nvPr>
            <p:ph type="title"/>
          </p:nvPr>
        </p:nvSpPr>
        <p:spPr/>
        <p:txBody>
          <a:bodyPr/>
          <a:lstStyle/>
          <a:p>
            <a:r>
              <a:rPr lang="es-ES" dirty="0"/>
              <a:t>MÉTODO DE RESOLUCIÓN GRÁFICA DE SEL</a:t>
            </a:r>
          </a:p>
        </p:txBody>
      </p:sp>
      <p:sp>
        <p:nvSpPr>
          <p:cNvPr id="3" name="Marcador de contenido 2">
            <a:extLst>
              <a:ext uri="{FF2B5EF4-FFF2-40B4-BE49-F238E27FC236}">
                <a16:creationId xmlns:a16="http://schemas.microsoft.com/office/drawing/2014/main" id="{3A87DFBC-D6CE-4899-BCE5-7B55509034E1}"/>
              </a:ext>
            </a:extLst>
          </p:cNvPr>
          <p:cNvSpPr>
            <a:spLocks noGrp="1"/>
          </p:cNvSpPr>
          <p:nvPr>
            <p:ph idx="1"/>
          </p:nvPr>
        </p:nvSpPr>
        <p:spPr/>
        <p:txBody>
          <a:bodyPr/>
          <a:lstStyle/>
          <a:p>
            <a:pPr marL="0" indent="0">
              <a:buNone/>
            </a:pPr>
            <a:r>
              <a:rPr lang="es-ES" dirty="0"/>
              <a:t>La resolución de un sistema de inecuaciones se realiza encontrando la región del plano intersección de los semiplanos que son solución de cada una de las inecuaciones que forman el sistema, por ejemplo: </a:t>
            </a:r>
          </a:p>
          <a:p>
            <a:r>
              <a:rPr lang="es-ES" dirty="0"/>
              <a:t>Consideremos el sistema formado por dos inecuaciones lineales con dos incógnitas. Representamos, en el plano cartesiano, los semiplanos solución de ambas inecuaciones. </a:t>
            </a:r>
          </a:p>
          <a:p>
            <a:r>
              <a:rPr lang="es-ES" dirty="0"/>
              <a:t>Las soluciones del sistema son las coordenadas de los puntos que pertenecen a la vez a los dos semiplanos solución. </a:t>
            </a:r>
          </a:p>
          <a:p>
            <a:pPr marL="0" indent="0">
              <a:buNone/>
            </a:pPr>
            <a:endParaRPr lang="es-ES" dirty="0"/>
          </a:p>
        </p:txBody>
      </p:sp>
    </p:spTree>
    <p:extLst>
      <p:ext uri="{BB962C8B-B14F-4D97-AF65-F5344CB8AC3E}">
        <p14:creationId xmlns:p14="http://schemas.microsoft.com/office/powerpoint/2010/main" val="1648632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1ED696-D45E-4DF6-9A86-37A1B7751A95}"/>
              </a:ext>
            </a:extLst>
          </p:cNvPr>
          <p:cNvSpPr>
            <a:spLocks noGrp="1"/>
          </p:cNvSpPr>
          <p:nvPr>
            <p:ph type="title"/>
          </p:nvPr>
        </p:nvSpPr>
        <p:spPr/>
        <p:txBody>
          <a:bodyPr/>
          <a:lstStyle/>
          <a:p>
            <a:r>
              <a:rPr lang="es-ES" dirty="0"/>
              <a:t>MÉTODO DE RESOLUCIÓN GRÁFICA DE SEL</a:t>
            </a:r>
          </a:p>
        </p:txBody>
      </p:sp>
      <p:pic>
        <p:nvPicPr>
          <p:cNvPr id="4" name="Marcador de contenido 3">
            <a:extLst>
              <a:ext uri="{FF2B5EF4-FFF2-40B4-BE49-F238E27FC236}">
                <a16:creationId xmlns:a16="http://schemas.microsoft.com/office/drawing/2014/main" id="{A2B190D6-0E60-4DB7-B504-DE06048DF58D}"/>
              </a:ext>
            </a:extLst>
          </p:cNvPr>
          <p:cNvPicPr>
            <a:picLocks noGrp="1" noChangeAspect="1"/>
          </p:cNvPicPr>
          <p:nvPr>
            <p:ph idx="1"/>
          </p:nvPr>
        </p:nvPicPr>
        <p:blipFill>
          <a:blip r:embed="rId2"/>
          <a:stretch>
            <a:fillRect/>
          </a:stretch>
        </p:blipFill>
        <p:spPr>
          <a:xfrm>
            <a:off x="992505" y="1333716"/>
            <a:ext cx="6248975" cy="5524284"/>
          </a:xfrm>
          <a:prstGeom prst="rect">
            <a:avLst/>
          </a:prstGeom>
        </p:spPr>
      </p:pic>
      <p:sp>
        <p:nvSpPr>
          <p:cNvPr id="3" name="CuadroTexto 2">
            <a:extLst>
              <a:ext uri="{FF2B5EF4-FFF2-40B4-BE49-F238E27FC236}">
                <a16:creationId xmlns:a16="http://schemas.microsoft.com/office/drawing/2014/main" id="{66CF7273-0444-4ADC-AA66-C6540B824BB5}"/>
              </a:ext>
            </a:extLst>
          </p:cNvPr>
          <p:cNvSpPr txBox="1"/>
          <p:nvPr/>
        </p:nvSpPr>
        <p:spPr>
          <a:xfrm>
            <a:off x="8256270" y="1364613"/>
            <a:ext cx="2943225" cy="830997"/>
          </a:xfrm>
          <a:prstGeom prst="rect">
            <a:avLst/>
          </a:prstGeom>
          <a:noFill/>
        </p:spPr>
        <p:txBody>
          <a:bodyPr wrap="square" rtlCol="0">
            <a:spAutoFit/>
          </a:bodyPr>
          <a:lstStyle/>
          <a:p>
            <a:r>
              <a:rPr lang="es-ES" sz="2400" b="1" dirty="0"/>
              <a:t>y </a:t>
            </a:r>
            <a:r>
              <a:rPr lang="es-ES" sz="2400" dirty="0"/>
              <a:t>≤</a:t>
            </a:r>
            <a:r>
              <a:rPr lang="es-ES" sz="2400" b="1" dirty="0"/>
              <a:t> -2x -2</a:t>
            </a:r>
          </a:p>
          <a:p>
            <a:r>
              <a:rPr lang="es-ES" sz="2400" b="1" dirty="0"/>
              <a:t>Y &gt; 2x + 6</a:t>
            </a:r>
            <a:endParaRPr lang="es-ES" sz="2400" dirty="0"/>
          </a:p>
        </p:txBody>
      </p:sp>
      <p:sp>
        <p:nvSpPr>
          <p:cNvPr id="5" name="Flecha: a la derecha 4">
            <a:extLst>
              <a:ext uri="{FF2B5EF4-FFF2-40B4-BE49-F238E27FC236}">
                <a16:creationId xmlns:a16="http://schemas.microsoft.com/office/drawing/2014/main" id="{1F96AD4C-F631-49B7-A2EF-1FC87BDFFF2C}"/>
              </a:ext>
            </a:extLst>
          </p:cNvPr>
          <p:cNvSpPr/>
          <p:nvPr/>
        </p:nvSpPr>
        <p:spPr>
          <a:xfrm>
            <a:off x="7318633" y="1644380"/>
            <a:ext cx="664270" cy="2714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68874159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3755</TotalTime>
  <Words>1494</Words>
  <Application>Microsoft Office PowerPoint</Application>
  <PresentationFormat>Panorámica</PresentationFormat>
  <Paragraphs>178</Paragraphs>
  <Slides>24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Arial</vt:lpstr>
      <vt:lpstr>Calibri</vt:lpstr>
      <vt:lpstr>Calibri Light</vt:lpstr>
      <vt:lpstr>Tema de Office</vt:lpstr>
      <vt:lpstr>EIO turno noche</vt:lpstr>
      <vt:lpstr>Contrato Pedagógico</vt:lpstr>
      <vt:lpstr>Presentación de PowerPoint</vt:lpstr>
      <vt:lpstr>Inicios de la Investigación Operativa</vt:lpstr>
      <vt:lpstr>DEFINICIÓN DE MODELO MATEMÁTICO  </vt:lpstr>
      <vt:lpstr>DEFINICIÓN DE MODELO MATEMÁTICO</vt:lpstr>
      <vt:lpstr>DEFINICIÓN DE MODELO MATEMÁTICO</vt:lpstr>
      <vt:lpstr>MÉTODO DE RESOLUCIÓN GRÁFICA DE SEL</vt:lpstr>
      <vt:lpstr>MÉTODO DE RESOLUCIÓN GRÁFICA DE SEL</vt:lpstr>
      <vt:lpstr>MÉTODO DE RESOLUCIÓN GRÁFICA DE SEL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Calcinaro</dc:creator>
  <cp:lastModifiedBy>Andres Gerosa</cp:lastModifiedBy>
  <cp:revision>44</cp:revision>
  <dcterms:created xsi:type="dcterms:W3CDTF">2017-04-19T00:44:00Z</dcterms:created>
  <dcterms:modified xsi:type="dcterms:W3CDTF">2024-03-26T18:24:43Z</dcterms:modified>
</cp:coreProperties>
</file>