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795C83-7E3B-44A0-864B-ECD3E50A254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F1C2B019-B6DF-403F-9EAA-B6F643349F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587F4693-6D48-4059-92CF-D9D4A5777CC4}"/>
              </a:ext>
            </a:extLst>
          </p:cNvPr>
          <p:cNvSpPr>
            <a:spLocks noGrp="1"/>
          </p:cNvSpPr>
          <p:nvPr>
            <p:ph type="dt" sz="half" idx="10"/>
          </p:nvPr>
        </p:nvSpPr>
        <p:spPr/>
        <p:txBody>
          <a:bodyPr/>
          <a:lstStyle/>
          <a:p>
            <a:fld id="{8BA854B6-4498-487F-8587-A7C197EF6345}" type="datetimeFigureOut">
              <a:rPr lang="es-ES" smtClean="0"/>
              <a:t>18/06/2020</a:t>
            </a:fld>
            <a:endParaRPr lang="es-ES"/>
          </a:p>
        </p:txBody>
      </p:sp>
      <p:sp>
        <p:nvSpPr>
          <p:cNvPr id="5" name="Marcador de pie de página 4">
            <a:extLst>
              <a:ext uri="{FF2B5EF4-FFF2-40B4-BE49-F238E27FC236}">
                <a16:creationId xmlns:a16="http://schemas.microsoft.com/office/drawing/2014/main" id="{0A059DAB-9E9B-488D-9857-FB22AD06DB2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900371A-EE82-4C77-8CA2-8BCAB1F52B90}"/>
              </a:ext>
            </a:extLst>
          </p:cNvPr>
          <p:cNvSpPr>
            <a:spLocks noGrp="1"/>
          </p:cNvSpPr>
          <p:nvPr>
            <p:ph type="sldNum" sz="quarter" idx="12"/>
          </p:nvPr>
        </p:nvSpPr>
        <p:spPr/>
        <p:txBody>
          <a:bodyPr/>
          <a:lstStyle/>
          <a:p>
            <a:fld id="{F4853DB6-43E6-42FD-AD6B-DF6E82AE2754}" type="slidenum">
              <a:rPr lang="es-ES" smtClean="0"/>
              <a:t>‹Nº›</a:t>
            </a:fld>
            <a:endParaRPr lang="es-ES"/>
          </a:p>
        </p:txBody>
      </p:sp>
    </p:spTree>
    <p:extLst>
      <p:ext uri="{BB962C8B-B14F-4D97-AF65-F5344CB8AC3E}">
        <p14:creationId xmlns:p14="http://schemas.microsoft.com/office/powerpoint/2010/main" val="3349573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069D3B-A21C-48AE-A40A-07599E08C0C3}"/>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60BF9C2-37D2-44AA-88EA-CBD826CDDCBA}"/>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EF07340-CCC6-4F47-8827-2559AB51E97F}"/>
              </a:ext>
            </a:extLst>
          </p:cNvPr>
          <p:cNvSpPr>
            <a:spLocks noGrp="1"/>
          </p:cNvSpPr>
          <p:nvPr>
            <p:ph type="dt" sz="half" idx="10"/>
          </p:nvPr>
        </p:nvSpPr>
        <p:spPr/>
        <p:txBody>
          <a:bodyPr/>
          <a:lstStyle/>
          <a:p>
            <a:fld id="{8BA854B6-4498-487F-8587-A7C197EF6345}" type="datetimeFigureOut">
              <a:rPr lang="es-ES" smtClean="0"/>
              <a:t>18/06/2020</a:t>
            </a:fld>
            <a:endParaRPr lang="es-ES"/>
          </a:p>
        </p:txBody>
      </p:sp>
      <p:sp>
        <p:nvSpPr>
          <p:cNvPr id="5" name="Marcador de pie de página 4">
            <a:extLst>
              <a:ext uri="{FF2B5EF4-FFF2-40B4-BE49-F238E27FC236}">
                <a16:creationId xmlns:a16="http://schemas.microsoft.com/office/drawing/2014/main" id="{F0E618DB-FB25-47D8-ABB1-DBF6E753C8C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D7DB791-3364-492C-9C05-ECD0BBCDF109}"/>
              </a:ext>
            </a:extLst>
          </p:cNvPr>
          <p:cNvSpPr>
            <a:spLocks noGrp="1"/>
          </p:cNvSpPr>
          <p:nvPr>
            <p:ph type="sldNum" sz="quarter" idx="12"/>
          </p:nvPr>
        </p:nvSpPr>
        <p:spPr/>
        <p:txBody>
          <a:bodyPr/>
          <a:lstStyle/>
          <a:p>
            <a:fld id="{F4853DB6-43E6-42FD-AD6B-DF6E82AE2754}" type="slidenum">
              <a:rPr lang="es-ES" smtClean="0"/>
              <a:t>‹Nº›</a:t>
            </a:fld>
            <a:endParaRPr lang="es-ES"/>
          </a:p>
        </p:txBody>
      </p:sp>
    </p:spTree>
    <p:extLst>
      <p:ext uri="{BB962C8B-B14F-4D97-AF65-F5344CB8AC3E}">
        <p14:creationId xmlns:p14="http://schemas.microsoft.com/office/powerpoint/2010/main" val="1810366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8E4BF4A-211D-4706-BE6A-D6ED343344B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E008F63-8F0D-4698-8F8A-96A5C2B256DC}"/>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4BE898C-A94A-4E86-82F4-54683206F40C}"/>
              </a:ext>
            </a:extLst>
          </p:cNvPr>
          <p:cNvSpPr>
            <a:spLocks noGrp="1"/>
          </p:cNvSpPr>
          <p:nvPr>
            <p:ph type="dt" sz="half" idx="10"/>
          </p:nvPr>
        </p:nvSpPr>
        <p:spPr/>
        <p:txBody>
          <a:bodyPr/>
          <a:lstStyle/>
          <a:p>
            <a:fld id="{8BA854B6-4498-487F-8587-A7C197EF6345}" type="datetimeFigureOut">
              <a:rPr lang="es-ES" smtClean="0"/>
              <a:t>18/06/2020</a:t>
            </a:fld>
            <a:endParaRPr lang="es-ES"/>
          </a:p>
        </p:txBody>
      </p:sp>
      <p:sp>
        <p:nvSpPr>
          <p:cNvPr id="5" name="Marcador de pie de página 4">
            <a:extLst>
              <a:ext uri="{FF2B5EF4-FFF2-40B4-BE49-F238E27FC236}">
                <a16:creationId xmlns:a16="http://schemas.microsoft.com/office/drawing/2014/main" id="{3C4EFD61-4972-4DC7-A7A0-04D6961FD13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6DBBB24-A3C9-4B03-BE94-DE67FC60CBAA}"/>
              </a:ext>
            </a:extLst>
          </p:cNvPr>
          <p:cNvSpPr>
            <a:spLocks noGrp="1"/>
          </p:cNvSpPr>
          <p:nvPr>
            <p:ph type="sldNum" sz="quarter" idx="12"/>
          </p:nvPr>
        </p:nvSpPr>
        <p:spPr/>
        <p:txBody>
          <a:bodyPr/>
          <a:lstStyle/>
          <a:p>
            <a:fld id="{F4853DB6-43E6-42FD-AD6B-DF6E82AE2754}" type="slidenum">
              <a:rPr lang="es-ES" smtClean="0"/>
              <a:t>‹Nº›</a:t>
            </a:fld>
            <a:endParaRPr lang="es-ES"/>
          </a:p>
        </p:txBody>
      </p:sp>
    </p:spTree>
    <p:extLst>
      <p:ext uri="{BB962C8B-B14F-4D97-AF65-F5344CB8AC3E}">
        <p14:creationId xmlns:p14="http://schemas.microsoft.com/office/powerpoint/2010/main" val="1598845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9F82A7-AB9F-4EB2-A702-0FF7E447D36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8D12A14-411E-47F4-B0A0-92FC7221620A}"/>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3629CB3-447D-4586-A5D2-AE0CC86C082A}"/>
              </a:ext>
            </a:extLst>
          </p:cNvPr>
          <p:cNvSpPr>
            <a:spLocks noGrp="1"/>
          </p:cNvSpPr>
          <p:nvPr>
            <p:ph type="dt" sz="half" idx="10"/>
          </p:nvPr>
        </p:nvSpPr>
        <p:spPr/>
        <p:txBody>
          <a:bodyPr/>
          <a:lstStyle/>
          <a:p>
            <a:fld id="{8BA854B6-4498-487F-8587-A7C197EF6345}" type="datetimeFigureOut">
              <a:rPr lang="es-ES" smtClean="0"/>
              <a:t>18/06/2020</a:t>
            </a:fld>
            <a:endParaRPr lang="es-ES"/>
          </a:p>
        </p:txBody>
      </p:sp>
      <p:sp>
        <p:nvSpPr>
          <p:cNvPr id="5" name="Marcador de pie de página 4">
            <a:extLst>
              <a:ext uri="{FF2B5EF4-FFF2-40B4-BE49-F238E27FC236}">
                <a16:creationId xmlns:a16="http://schemas.microsoft.com/office/drawing/2014/main" id="{073DBCC7-9274-4620-9D1A-793DBE68A0D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5820009-1C69-4E9F-A85C-0588454631A8}"/>
              </a:ext>
            </a:extLst>
          </p:cNvPr>
          <p:cNvSpPr>
            <a:spLocks noGrp="1"/>
          </p:cNvSpPr>
          <p:nvPr>
            <p:ph type="sldNum" sz="quarter" idx="12"/>
          </p:nvPr>
        </p:nvSpPr>
        <p:spPr/>
        <p:txBody>
          <a:bodyPr/>
          <a:lstStyle/>
          <a:p>
            <a:fld id="{F4853DB6-43E6-42FD-AD6B-DF6E82AE2754}" type="slidenum">
              <a:rPr lang="es-ES" smtClean="0"/>
              <a:t>‹Nº›</a:t>
            </a:fld>
            <a:endParaRPr lang="es-ES"/>
          </a:p>
        </p:txBody>
      </p:sp>
    </p:spTree>
    <p:extLst>
      <p:ext uri="{BB962C8B-B14F-4D97-AF65-F5344CB8AC3E}">
        <p14:creationId xmlns:p14="http://schemas.microsoft.com/office/powerpoint/2010/main" val="3251969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CB91EA-BA00-4CC6-9CB5-8F605B40703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27FD3999-11FA-4A74-B799-DE74CBDFA4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46191234-CD16-484A-88DF-A2B9FA725D6F}"/>
              </a:ext>
            </a:extLst>
          </p:cNvPr>
          <p:cNvSpPr>
            <a:spLocks noGrp="1"/>
          </p:cNvSpPr>
          <p:nvPr>
            <p:ph type="dt" sz="half" idx="10"/>
          </p:nvPr>
        </p:nvSpPr>
        <p:spPr/>
        <p:txBody>
          <a:bodyPr/>
          <a:lstStyle/>
          <a:p>
            <a:fld id="{8BA854B6-4498-487F-8587-A7C197EF6345}" type="datetimeFigureOut">
              <a:rPr lang="es-ES" smtClean="0"/>
              <a:t>18/06/2020</a:t>
            </a:fld>
            <a:endParaRPr lang="es-ES"/>
          </a:p>
        </p:txBody>
      </p:sp>
      <p:sp>
        <p:nvSpPr>
          <p:cNvPr id="5" name="Marcador de pie de página 4">
            <a:extLst>
              <a:ext uri="{FF2B5EF4-FFF2-40B4-BE49-F238E27FC236}">
                <a16:creationId xmlns:a16="http://schemas.microsoft.com/office/drawing/2014/main" id="{5406F6AC-5A41-4FA6-A7FD-733A4100B68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7557934-F3A2-42FB-9ED8-9335388EE79F}"/>
              </a:ext>
            </a:extLst>
          </p:cNvPr>
          <p:cNvSpPr>
            <a:spLocks noGrp="1"/>
          </p:cNvSpPr>
          <p:nvPr>
            <p:ph type="sldNum" sz="quarter" idx="12"/>
          </p:nvPr>
        </p:nvSpPr>
        <p:spPr/>
        <p:txBody>
          <a:bodyPr/>
          <a:lstStyle/>
          <a:p>
            <a:fld id="{F4853DB6-43E6-42FD-AD6B-DF6E82AE2754}" type="slidenum">
              <a:rPr lang="es-ES" smtClean="0"/>
              <a:t>‹Nº›</a:t>
            </a:fld>
            <a:endParaRPr lang="es-ES"/>
          </a:p>
        </p:txBody>
      </p:sp>
    </p:spTree>
    <p:extLst>
      <p:ext uri="{BB962C8B-B14F-4D97-AF65-F5344CB8AC3E}">
        <p14:creationId xmlns:p14="http://schemas.microsoft.com/office/powerpoint/2010/main" val="1219472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FF0305-FB20-4A42-87C5-4A7D70800187}"/>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EB9D286-2D33-4804-AEC3-CF7874318987}"/>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FD094A0C-8E37-4776-9BE2-1E59DF993EDE}"/>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DCFE8E19-69DD-4E57-ABC5-B597E2148884}"/>
              </a:ext>
            </a:extLst>
          </p:cNvPr>
          <p:cNvSpPr>
            <a:spLocks noGrp="1"/>
          </p:cNvSpPr>
          <p:nvPr>
            <p:ph type="dt" sz="half" idx="10"/>
          </p:nvPr>
        </p:nvSpPr>
        <p:spPr/>
        <p:txBody>
          <a:bodyPr/>
          <a:lstStyle/>
          <a:p>
            <a:fld id="{8BA854B6-4498-487F-8587-A7C197EF6345}" type="datetimeFigureOut">
              <a:rPr lang="es-ES" smtClean="0"/>
              <a:t>18/06/2020</a:t>
            </a:fld>
            <a:endParaRPr lang="es-ES"/>
          </a:p>
        </p:txBody>
      </p:sp>
      <p:sp>
        <p:nvSpPr>
          <p:cNvPr id="6" name="Marcador de pie de página 5">
            <a:extLst>
              <a:ext uri="{FF2B5EF4-FFF2-40B4-BE49-F238E27FC236}">
                <a16:creationId xmlns:a16="http://schemas.microsoft.com/office/drawing/2014/main" id="{1849C62C-EF5A-4FC2-AF20-264D7B7F3E9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8D293DD-E47A-4B2F-A867-4C6E28B1FCEE}"/>
              </a:ext>
            </a:extLst>
          </p:cNvPr>
          <p:cNvSpPr>
            <a:spLocks noGrp="1"/>
          </p:cNvSpPr>
          <p:nvPr>
            <p:ph type="sldNum" sz="quarter" idx="12"/>
          </p:nvPr>
        </p:nvSpPr>
        <p:spPr/>
        <p:txBody>
          <a:bodyPr/>
          <a:lstStyle/>
          <a:p>
            <a:fld id="{F4853DB6-43E6-42FD-AD6B-DF6E82AE2754}" type="slidenum">
              <a:rPr lang="es-ES" smtClean="0"/>
              <a:t>‹Nº›</a:t>
            </a:fld>
            <a:endParaRPr lang="es-ES"/>
          </a:p>
        </p:txBody>
      </p:sp>
    </p:spTree>
    <p:extLst>
      <p:ext uri="{BB962C8B-B14F-4D97-AF65-F5344CB8AC3E}">
        <p14:creationId xmlns:p14="http://schemas.microsoft.com/office/powerpoint/2010/main" val="542039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7F96CE-8652-4417-82FA-578EA189172B}"/>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A1C3C1A-E989-437C-B149-BCE72D6400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FFF30640-C833-4D74-B065-22948B7D8F5D}"/>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ED46A8EA-C6EF-431B-BDFA-1D2DEAEB01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1C7D496E-0E9B-4543-9680-7257BDE579A7}"/>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227DFCD4-CFA4-4945-A7D5-3C3A372F933C}"/>
              </a:ext>
            </a:extLst>
          </p:cNvPr>
          <p:cNvSpPr>
            <a:spLocks noGrp="1"/>
          </p:cNvSpPr>
          <p:nvPr>
            <p:ph type="dt" sz="half" idx="10"/>
          </p:nvPr>
        </p:nvSpPr>
        <p:spPr/>
        <p:txBody>
          <a:bodyPr/>
          <a:lstStyle/>
          <a:p>
            <a:fld id="{8BA854B6-4498-487F-8587-A7C197EF6345}" type="datetimeFigureOut">
              <a:rPr lang="es-ES" smtClean="0"/>
              <a:t>18/06/2020</a:t>
            </a:fld>
            <a:endParaRPr lang="es-ES"/>
          </a:p>
        </p:txBody>
      </p:sp>
      <p:sp>
        <p:nvSpPr>
          <p:cNvPr id="8" name="Marcador de pie de página 7">
            <a:extLst>
              <a:ext uri="{FF2B5EF4-FFF2-40B4-BE49-F238E27FC236}">
                <a16:creationId xmlns:a16="http://schemas.microsoft.com/office/drawing/2014/main" id="{19982872-4735-4766-95BD-810701D4C344}"/>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98344A97-C573-482F-9E0E-75EB7A9C3D54}"/>
              </a:ext>
            </a:extLst>
          </p:cNvPr>
          <p:cNvSpPr>
            <a:spLocks noGrp="1"/>
          </p:cNvSpPr>
          <p:nvPr>
            <p:ph type="sldNum" sz="quarter" idx="12"/>
          </p:nvPr>
        </p:nvSpPr>
        <p:spPr/>
        <p:txBody>
          <a:bodyPr/>
          <a:lstStyle/>
          <a:p>
            <a:fld id="{F4853DB6-43E6-42FD-AD6B-DF6E82AE2754}" type="slidenum">
              <a:rPr lang="es-ES" smtClean="0"/>
              <a:t>‹Nº›</a:t>
            </a:fld>
            <a:endParaRPr lang="es-ES"/>
          </a:p>
        </p:txBody>
      </p:sp>
    </p:spTree>
    <p:extLst>
      <p:ext uri="{BB962C8B-B14F-4D97-AF65-F5344CB8AC3E}">
        <p14:creationId xmlns:p14="http://schemas.microsoft.com/office/powerpoint/2010/main" val="2128253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11C3F0-89BD-4A9C-8A27-B3EACE467D72}"/>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3D1A621F-BA69-4D89-B533-19BD188C4AC5}"/>
              </a:ext>
            </a:extLst>
          </p:cNvPr>
          <p:cNvSpPr>
            <a:spLocks noGrp="1"/>
          </p:cNvSpPr>
          <p:nvPr>
            <p:ph type="dt" sz="half" idx="10"/>
          </p:nvPr>
        </p:nvSpPr>
        <p:spPr/>
        <p:txBody>
          <a:bodyPr/>
          <a:lstStyle/>
          <a:p>
            <a:fld id="{8BA854B6-4498-487F-8587-A7C197EF6345}" type="datetimeFigureOut">
              <a:rPr lang="es-ES" smtClean="0"/>
              <a:t>18/06/2020</a:t>
            </a:fld>
            <a:endParaRPr lang="es-ES"/>
          </a:p>
        </p:txBody>
      </p:sp>
      <p:sp>
        <p:nvSpPr>
          <p:cNvPr id="4" name="Marcador de pie de página 3">
            <a:extLst>
              <a:ext uri="{FF2B5EF4-FFF2-40B4-BE49-F238E27FC236}">
                <a16:creationId xmlns:a16="http://schemas.microsoft.com/office/drawing/2014/main" id="{93F20C63-7540-4AE5-A933-E9A42D634567}"/>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0A94F5D8-6003-4E11-B5AE-1DF008AAB93C}"/>
              </a:ext>
            </a:extLst>
          </p:cNvPr>
          <p:cNvSpPr>
            <a:spLocks noGrp="1"/>
          </p:cNvSpPr>
          <p:nvPr>
            <p:ph type="sldNum" sz="quarter" idx="12"/>
          </p:nvPr>
        </p:nvSpPr>
        <p:spPr/>
        <p:txBody>
          <a:bodyPr/>
          <a:lstStyle/>
          <a:p>
            <a:fld id="{F4853DB6-43E6-42FD-AD6B-DF6E82AE2754}" type="slidenum">
              <a:rPr lang="es-ES" smtClean="0"/>
              <a:t>‹Nº›</a:t>
            </a:fld>
            <a:endParaRPr lang="es-ES"/>
          </a:p>
        </p:txBody>
      </p:sp>
    </p:spTree>
    <p:extLst>
      <p:ext uri="{BB962C8B-B14F-4D97-AF65-F5344CB8AC3E}">
        <p14:creationId xmlns:p14="http://schemas.microsoft.com/office/powerpoint/2010/main" val="2572496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A522833-F934-4C3E-AC00-C94209D8ADFB}"/>
              </a:ext>
            </a:extLst>
          </p:cNvPr>
          <p:cNvSpPr>
            <a:spLocks noGrp="1"/>
          </p:cNvSpPr>
          <p:nvPr>
            <p:ph type="dt" sz="half" idx="10"/>
          </p:nvPr>
        </p:nvSpPr>
        <p:spPr/>
        <p:txBody>
          <a:bodyPr/>
          <a:lstStyle/>
          <a:p>
            <a:fld id="{8BA854B6-4498-487F-8587-A7C197EF6345}" type="datetimeFigureOut">
              <a:rPr lang="es-ES" smtClean="0"/>
              <a:t>18/06/2020</a:t>
            </a:fld>
            <a:endParaRPr lang="es-ES"/>
          </a:p>
        </p:txBody>
      </p:sp>
      <p:sp>
        <p:nvSpPr>
          <p:cNvPr id="3" name="Marcador de pie de página 2">
            <a:extLst>
              <a:ext uri="{FF2B5EF4-FFF2-40B4-BE49-F238E27FC236}">
                <a16:creationId xmlns:a16="http://schemas.microsoft.com/office/drawing/2014/main" id="{B7A31D26-0937-4D9A-A3B9-F727698D60C8}"/>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B88DD191-0466-4269-B5E6-74BB2C1DD7ED}"/>
              </a:ext>
            </a:extLst>
          </p:cNvPr>
          <p:cNvSpPr>
            <a:spLocks noGrp="1"/>
          </p:cNvSpPr>
          <p:nvPr>
            <p:ph type="sldNum" sz="quarter" idx="12"/>
          </p:nvPr>
        </p:nvSpPr>
        <p:spPr/>
        <p:txBody>
          <a:bodyPr/>
          <a:lstStyle/>
          <a:p>
            <a:fld id="{F4853DB6-43E6-42FD-AD6B-DF6E82AE2754}" type="slidenum">
              <a:rPr lang="es-ES" smtClean="0"/>
              <a:t>‹Nº›</a:t>
            </a:fld>
            <a:endParaRPr lang="es-ES"/>
          </a:p>
        </p:txBody>
      </p:sp>
    </p:spTree>
    <p:extLst>
      <p:ext uri="{BB962C8B-B14F-4D97-AF65-F5344CB8AC3E}">
        <p14:creationId xmlns:p14="http://schemas.microsoft.com/office/powerpoint/2010/main" val="3758053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BDAA96-1363-4D6F-9DAA-11CD614C2DF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B30F337-1C25-4859-9CE8-B975442ADA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5BEFF42E-7FC9-45A4-8AC7-43A0705A24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EB56C561-D627-4078-A735-F7D9DB1A6E15}"/>
              </a:ext>
            </a:extLst>
          </p:cNvPr>
          <p:cNvSpPr>
            <a:spLocks noGrp="1"/>
          </p:cNvSpPr>
          <p:nvPr>
            <p:ph type="dt" sz="half" idx="10"/>
          </p:nvPr>
        </p:nvSpPr>
        <p:spPr/>
        <p:txBody>
          <a:bodyPr/>
          <a:lstStyle/>
          <a:p>
            <a:fld id="{8BA854B6-4498-487F-8587-A7C197EF6345}" type="datetimeFigureOut">
              <a:rPr lang="es-ES" smtClean="0"/>
              <a:t>18/06/2020</a:t>
            </a:fld>
            <a:endParaRPr lang="es-ES"/>
          </a:p>
        </p:txBody>
      </p:sp>
      <p:sp>
        <p:nvSpPr>
          <p:cNvPr id="6" name="Marcador de pie de página 5">
            <a:extLst>
              <a:ext uri="{FF2B5EF4-FFF2-40B4-BE49-F238E27FC236}">
                <a16:creationId xmlns:a16="http://schemas.microsoft.com/office/drawing/2014/main" id="{EDA094DA-7862-4FAF-B3D4-D6515E2B751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C62E1F4-7BE7-450F-922A-C877222CEC83}"/>
              </a:ext>
            </a:extLst>
          </p:cNvPr>
          <p:cNvSpPr>
            <a:spLocks noGrp="1"/>
          </p:cNvSpPr>
          <p:nvPr>
            <p:ph type="sldNum" sz="quarter" idx="12"/>
          </p:nvPr>
        </p:nvSpPr>
        <p:spPr/>
        <p:txBody>
          <a:bodyPr/>
          <a:lstStyle/>
          <a:p>
            <a:fld id="{F4853DB6-43E6-42FD-AD6B-DF6E82AE2754}" type="slidenum">
              <a:rPr lang="es-ES" smtClean="0"/>
              <a:t>‹Nº›</a:t>
            </a:fld>
            <a:endParaRPr lang="es-ES"/>
          </a:p>
        </p:txBody>
      </p:sp>
    </p:spTree>
    <p:extLst>
      <p:ext uri="{BB962C8B-B14F-4D97-AF65-F5344CB8AC3E}">
        <p14:creationId xmlns:p14="http://schemas.microsoft.com/office/powerpoint/2010/main" val="2498344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7B5057-F580-42BC-A7E3-DDCF60770B0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B65E935C-93DD-4400-9D30-D3E4EEEEDA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5DD1E2EF-5C93-4806-A238-A83320D17D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E0004944-AE42-4C9A-B7BA-A30596A845DF}"/>
              </a:ext>
            </a:extLst>
          </p:cNvPr>
          <p:cNvSpPr>
            <a:spLocks noGrp="1"/>
          </p:cNvSpPr>
          <p:nvPr>
            <p:ph type="dt" sz="half" idx="10"/>
          </p:nvPr>
        </p:nvSpPr>
        <p:spPr/>
        <p:txBody>
          <a:bodyPr/>
          <a:lstStyle/>
          <a:p>
            <a:fld id="{8BA854B6-4498-487F-8587-A7C197EF6345}" type="datetimeFigureOut">
              <a:rPr lang="es-ES" smtClean="0"/>
              <a:t>18/06/2020</a:t>
            </a:fld>
            <a:endParaRPr lang="es-ES"/>
          </a:p>
        </p:txBody>
      </p:sp>
      <p:sp>
        <p:nvSpPr>
          <p:cNvPr id="6" name="Marcador de pie de página 5">
            <a:extLst>
              <a:ext uri="{FF2B5EF4-FFF2-40B4-BE49-F238E27FC236}">
                <a16:creationId xmlns:a16="http://schemas.microsoft.com/office/drawing/2014/main" id="{5B38A1AA-0649-4298-A6C1-2D3957A47BA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5BDAEC1-EE66-4B01-97CE-EB5116F7240E}"/>
              </a:ext>
            </a:extLst>
          </p:cNvPr>
          <p:cNvSpPr>
            <a:spLocks noGrp="1"/>
          </p:cNvSpPr>
          <p:nvPr>
            <p:ph type="sldNum" sz="quarter" idx="12"/>
          </p:nvPr>
        </p:nvSpPr>
        <p:spPr/>
        <p:txBody>
          <a:bodyPr/>
          <a:lstStyle/>
          <a:p>
            <a:fld id="{F4853DB6-43E6-42FD-AD6B-DF6E82AE2754}" type="slidenum">
              <a:rPr lang="es-ES" smtClean="0"/>
              <a:t>‹Nº›</a:t>
            </a:fld>
            <a:endParaRPr lang="es-ES"/>
          </a:p>
        </p:txBody>
      </p:sp>
    </p:spTree>
    <p:extLst>
      <p:ext uri="{BB962C8B-B14F-4D97-AF65-F5344CB8AC3E}">
        <p14:creationId xmlns:p14="http://schemas.microsoft.com/office/powerpoint/2010/main" val="4078348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788CFF8-26BB-4DA3-A7B9-7B457760E6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0DC3F19A-2744-402D-AE70-57F958325E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69F8589-FAB4-4E58-89DD-7601A6E56A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A854B6-4498-487F-8587-A7C197EF6345}" type="datetimeFigureOut">
              <a:rPr lang="es-ES" smtClean="0"/>
              <a:t>18/06/2020</a:t>
            </a:fld>
            <a:endParaRPr lang="es-ES"/>
          </a:p>
        </p:txBody>
      </p:sp>
      <p:sp>
        <p:nvSpPr>
          <p:cNvPr id="5" name="Marcador de pie de página 4">
            <a:extLst>
              <a:ext uri="{FF2B5EF4-FFF2-40B4-BE49-F238E27FC236}">
                <a16:creationId xmlns:a16="http://schemas.microsoft.com/office/drawing/2014/main" id="{0E65AFD0-97B3-43B2-B7ED-C6D46D743F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213D69F0-E0CD-49EE-9005-D763C7FD88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853DB6-43E6-42FD-AD6B-DF6E82AE2754}" type="slidenum">
              <a:rPr lang="es-ES" smtClean="0"/>
              <a:t>‹Nº›</a:t>
            </a:fld>
            <a:endParaRPr lang="es-ES"/>
          </a:p>
        </p:txBody>
      </p:sp>
    </p:spTree>
    <p:extLst>
      <p:ext uri="{BB962C8B-B14F-4D97-AF65-F5344CB8AC3E}">
        <p14:creationId xmlns:p14="http://schemas.microsoft.com/office/powerpoint/2010/main" val="2684486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F0C2C8-A3F6-4646-8675-1CCB3E35F53D}"/>
              </a:ext>
            </a:extLst>
          </p:cNvPr>
          <p:cNvSpPr>
            <a:spLocks noGrp="1"/>
          </p:cNvSpPr>
          <p:nvPr>
            <p:ph type="ctrTitle"/>
          </p:nvPr>
        </p:nvSpPr>
        <p:spPr/>
        <p:txBody>
          <a:bodyPr/>
          <a:lstStyle/>
          <a:p>
            <a:r>
              <a:rPr lang="es-AR" dirty="0"/>
              <a:t>Análisis de Decisiones</a:t>
            </a:r>
            <a:endParaRPr lang="es-ES" dirty="0"/>
          </a:p>
        </p:txBody>
      </p:sp>
      <p:sp>
        <p:nvSpPr>
          <p:cNvPr id="3" name="Subtítulo 2">
            <a:extLst>
              <a:ext uri="{FF2B5EF4-FFF2-40B4-BE49-F238E27FC236}">
                <a16:creationId xmlns:a16="http://schemas.microsoft.com/office/drawing/2014/main" id="{C410E177-C7FC-4483-85E3-113447B9014E}"/>
              </a:ext>
            </a:extLst>
          </p:cNvPr>
          <p:cNvSpPr>
            <a:spLocks noGrp="1"/>
          </p:cNvSpPr>
          <p:nvPr>
            <p:ph type="subTitle" idx="1"/>
          </p:nvPr>
        </p:nvSpPr>
        <p:spPr>
          <a:xfrm>
            <a:off x="2180822" y="5735637"/>
            <a:ext cx="9144000" cy="518375"/>
          </a:xfrm>
        </p:spPr>
        <p:txBody>
          <a:bodyPr>
            <a:normAutofit/>
          </a:bodyPr>
          <a:lstStyle/>
          <a:p>
            <a:pPr algn="r"/>
            <a:r>
              <a:rPr lang="es-AR" sz="2000" dirty="0"/>
              <a:t>Fuente : Investigación de Operaciones – Hamdy A. Taha -  7° edición</a:t>
            </a:r>
            <a:endParaRPr lang="es-ES" sz="2000" dirty="0"/>
          </a:p>
        </p:txBody>
      </p:sp>
    </p:spTree>
    <p:extLst>
      <p:ext uri="{BB962C8B-B14F-4D97-AF65-F5344CB8AC3E}">
        <p14:creationId xmlns:p14="http://schemas.microsoft.com/office/powerpoint/2010/main" val="3814558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9BEFE0-1548-49FC-BE12-B2F1B78EE3BB}"/>
              </a:ext>
            </a:extLst>
          </p:cNvPr>
          <p:cNvSpPr>
            <a:spLocks noGrp="1"/>
          </p:cNvSpPr>
          <p:nvPr>
            <p:ph type="title"/>
          </p:nvPr>
        </p:nvSpPr>
        <p:spPr/>
        <p:txBody>
          <a:bodyPr/>
          <a:lstStyle/>
          <a:p>
            <a:r>
              <a:rPr lang="es-AR" dirty="0"/>
              <a:t>Riesgo – valor esperado</a:t>
            </a:r>
            <a:endParaRPr lang="es-ES" dirty="0"/>
          </a:p>
        </p:txBody>
      </p:sp>
      <p:pic>
        <p:nvPicPr>
          <p:cNvPr id="4" name="Marcador de contenido 3">
            <a:extLst>
              <a:ext uri="{FF2B5EF4-FFF2-40B4-BE49-F238E27FC236}">
                <a16:creationId xmlns:a16="http://schemas.microsoft.com/office/drawing/2014/main" id="{E2B4E74D-F994-4A69-9691-66F6306149CA}"/>
              </a:ext>
            </a:extLst>
          </p:cNvPr>
          <p:cNvPicPr>
            <a:picLocks noGrp="1" noChangeAspect="1"/>
          </p:cNvPicPr>
          <p:nvPr>
            <p:ph idx="1"/>
          </p:nvPr>
        </p:nvPicPr>
        <p:blipFill>
          <a:blip r:embed="rId2"/>
          <a:stretch>
            <a:fillRect/>
          </a:stretch>
        </p:blipFill>
        <p:spPr>
          <a:xfrm>
            <a:off x="3352800" y="1596381"/>
            <a:ext cx="5486400" cy="3255770"/>
          </a:xfrm>
          <a:prstGeom prst="rect">
            <a:avLst/>
          </a:prstGeom>
        </p:spPr>
      </p:pic>
      <p:sp>
        <p:nvSpPr>
          <p:cNvPr id="5" name="CuadroTexto 4">
            <a:extLst>
              <a:ext uri="{FF2B5EF4-FFF2-40B4-BE49-F238E27FC236}">
                <a16:creationId xmlns:a16="http://schemas.microsoft.com/office/drawing/2014/main" id="{A93C8297-F90E-45B7-9EAD-15F33A6FA54D}"/>
              </a:ext>
            </a:extLst>
          </p:cNvPr>
          <p:cNvSpPr txBox="1"/>
          <p:nvPr/>
        </p:nvSpPr>
        <p:spPr>
          <a:xfrm>
            <a:off x="965915" y="1690688"/>
            <a:ext cx="2112136" cy="369332"/>
          </a:xfrm>
          <a:prstGeom prst="rect">
            <a:avLst/>
          </a:prstGeom>
          <a:noFill/>
        </p:spPr>
        <p:txBody>
          <a:bodyPr wrap="square" rtlCol="0">
            <a:spAutoFit/>
          </a:bodyPr>
          <a:lstStyle/>
          <a:p>
            <a:r>
              <a:rPr lang="es-AR" dirty="0"/>
              <a:t>Árbol de decisión</a:t>
            </a:r>
            <a:endParaRPr lang="es-ES" dirty="0"/>
          </a:p>
        </p:txBody>
      </p:sp>
      <p:pic>
        <p:nvPicPr>
          <p:cNvPr id="6" name="Marcador de contenido 3">
            <a:extLst>
              <a:ext uri="{FF2B5EF4-FFF2-40B4-BE49-F238E27FC236}">
                <a16:creationId xmlns:a16="http://schemas.microsoft.com/office/drawing/2014/main" id="{7BC2F962-D269-42C6-BC38-E2242AF854E6}"/>
              </a:ext>
            </a:extLst>
          </p:cNvPr>
          <p:cNvPicPr>
            <a:picLocks noChangeAspect="1"/>
          </p:cNvPicPr>
          <p:nvPr/>
        </p:nvPicPr>
        <p:blipFill>
          <a:blip r:embed="rId3"/>
          <a:stretch>
            <a:fillRect/>
          </a:stretch>
        </p:blipFill>
        <p:spPr>
          <a:xfrm>
            <a:off x="2021983" y="5167312"/>
            <a:ext cx="7153275" cy="895350"/>
          </a:xfrm>
          <a:prstGeom prst="rect">
            <a:avLst/>
          </a:prstGeom>
        </p:spPr>
      </p:pic>
    </p:spTree>
    <p:extLst>
      <p:ext uri="{BB962C8B-B14F-4D97-AF65-F5344CB8AC3E}">
        <p14:creationId xmlns:p14="http://schemas.microsoft.com/office/powerpoint/2010/main" val="2987289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17419B-09FB-4C52-822C-D8ADF801EBCE}"/>
              </a:ext>
            </a:extLst>
          </p:cNvPr>
          <p:cNvSpPr>
            <a:spLocks noGrp="1"/>
          </p:cNvSpPr>
          <p:nvPr>
            <p:ph type="title"/>
          </p:nvPr>
        </p:nvSpPr>
        <p:spPr/>
        <p:txBody>
          <a:bodyPr/>
          <a:lstStyle/>
          <a:p>
            <a:r>
              <a:rPr lang="es-AR" dirty="0"/>
              <a:t>Incertidumbre</a:t>
            </a:r>
            <a:endParaRPr lang="es-ES" dirty="0"/>
          </a:p>
        </p:txBody>
      </p:sp>
      <p:sp>
        <p:nvSpPr>
          <p:cNvPr id="5" name="Marcador de contenido 4">
            <a:extLst>
              <a:ext uri="{FF2B5EF4-FFF2-40B4-BE49-F238E27FC236}">
                <a16:creationId xmlns:a16="http://schemas.microsoft.com/office/drawing/2014/main" id="{5F07B269-E9F6-41BD-8ABD-19D5F14EA4A8}"/>
              </a:ext>
            </a:extLst>
          </p:cNvPr>
          <p:cNvSpPr>
            <a:spLocks noGrp="1"/>
          </p:cNvSpPr>
          <p:nvPr>
            <p:ph idx="1"/>
          </p:nvPr>
        </p:nvSpPr>
        <p:spPr>
          <a:xfrm>
            <a:off x="838200" y="1825625"/>
            <a:ext cx="10515600" cy="1973643"/>
          </a:xfrm>
        </p:spPr>
        <p:txBody>
          <a:bodyPr>
            <a:normAutofit lnSpcReduction="10000"/>
          </a:bodyPr>
          <a:lstStyle/>
          <a:p>
            <a:pPr marL="0" indent="0">
              <a:buNone/>
            </a:pPr>
            <a:r>
              <a:rPr lang="es-AR" dirty="0"/>
              <a:t>La toma de decisiones bajo incertidumbre, al igual que bajo riesgo, implica acciones alternativas cuyas retribuciones dependen de los estados de la naturaleza (aleatorios). En forma específica, la matriz de retribución de un problema de decisión con m acciones alternativas y n estados de la naturaleza, se puede representar como sigue:</a:t>
            </a:r>
            <a:endParaRPr lang="es-ES" dirty="0"/>
          </a:p>
        </p:txBody>
      </p:sp>
      <p:pic>
        <p:nvPicPr>
          <p:cNvPr id="6" name="Imagen 5">
            <a:extLst>
              <a:ext uri="{FF2B5EF4-FFF2-40B4-BE49-F238E27FC236}">
                <a16:creationId xmlns:a16="http://schemas.microsoft.com/office/drawing/2014/main" id="{C073AB52-9B0F-4503-80C1-214EEF1320F0}"/>
              </a:ext>
            </a:extLst>
          </p:cNvPr>
          <p:cNvPicPr>
            <a:picLocks noChangeAspect="1"/>
          </p:cNvPicPr>
          <p:nvPr/>
        </p:nvPicPr>
        <p:blipFill>
          <a:blip r:embed="rId2"/>
          <a:stretch>
            <a:fillRect/>
          </a:stretch>
        </p:blipFill>
        <p:spPr>
          <a:xfrm>
            <a:off x="2992326" y="3799268"/>
            <a:ext cx="5048250" cy="2000250"/>
          </a:xfrm>
          <a:prstGeom prst="rect">
            <a:avLst/>
          </a:prstGeom>
        </p:spPr>
      </p:pic>
    </p:spTree>
    <p:extLst>
      <p:ext uri="{BB962C8B-B14F-4D97-AF65-F5344CB8AC3E}">
        <p14:creationId xmlns:p14="http://schemas.microsoft.com/office/powerpoint/2010/main" val="1712163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DFCBE5-6557-4A47-A6E5-76A0D19EEA90}"/>
              </a:ext>
            </a:extLst>
          </p:cNvPr>
          <p:cNvSpPr>
            <a:spLocks noGrp="1"/>
          </p:cNvSpPr>
          <p:nvPr>
            <p:ph type="title"/>
          </p:nvPr>
        </p:nvSpPr>
        <p:spPr/>
        <p:txBody>
          <a:bodyPr/>
          <a:lstStyle/>
          <a:p>
            <a:r>
              <a:rPr lang="es-AR" dirty="0"/>
              <a:t>Incertidumbre</a:t>
            </a:r>
            <a:endParaRPr lang="es-ES" dirty="0"/>
          </a:p>
        </p:txBody>
      </p:sp>
      <p:sp>
        <p:nvSpPr>
          <p:cNvPr id="3" name="Marcador de contenido 2">
            <a:extLst>
              <a:ext uri="{FF2B5EF4-FFF2-40B4-BE49-F238E27FC236}">
                <a16:creationId xmlns:a16="http://schemas.microsoft.com/office/drawing/2014/main" id="{685F93FD-9583-4995-803A-E15F21DE2790}"/>
              </a:ext>
            </a:extLst>
          </p:cNvPr>
          <p:cNvSpPr>
            <a:spLocks noGrp="1"/>
          </p:cNvSpPr>
          <p:nvPr>
            <p:ph idx="1"/>
          </p:nvPr>
        </p:nvSpPr>
        <p:spPr>
          <a:xfrm>
            <a:off x="244699" y="1825625"/>
            <a:ext cx="11694015" cy="4351338"/>
          </a:xfrm>
        </p:spPr>
        <p:txBody>
          <a:bodyPr>
            <a:normAutofit/>
          </a:bodyPr>
          <a:lstStyle/>
          <a:p>
            <a:pPr marL="0" indent="0">
              <a:buNone/>
            </a:pPr>
            <a:r>
              <a:rPr lang="es-AR" sz="2400" dirty="0"/>
              <a:t>El elemento </a:t>
            </a:r>
            <a:r>
              <a:rPr lang="es-AR" sz="2400" dirty="0" err="1"/>
              <a:t>ai</a:t>
            </a:r>
            <a:r>
              <a:rPr lang="es-AR" sz="2400" dirty="0"/>
              <a:t> representa la acción i, y el elemento </a:t>
            </a:r>
            <a:r>
              <a:rPr lang="es-AR" sz="2400" dirty="0" err="1"/>
              <a:t>Sj</a:t>
            </a:r>
            <a:r>
              <a:rPr lang="es-AR" sz="2400" dirty="0"/>
              <a:t> representa el estado de la naturaleza j.</a:t>
            </a:r>
          </a:p>
          <a:p>
            <a:pPr marL="0" indent="0">
              <a:buNone/>
            </a:pPr>
            <a:r>
              <a:rPr lang="es-AR" sz="2400" dirty="0"/>
              <a:t>La retribución o resultado asociado con la acción a¡ y el estado </a:t>
            </a:r>
            <a:r>
              <a:rPr lang="es-AR" sz="2400" dirty="0" err="1"/>
              <a:t>Sj</a:t>
            </a:r>
            <a:r>
              <a:rPr lang="es-AR" sz="2400" dirty="0"/>
              <a:t> es v(</a:t>
            </a:r>
            <a:r>
              <a:rPr lang="es-AR" sz="2400" dirty="0" err="1"/>
              <a:t>ai</a:t>
            </a:r>
            <a:r>
              <a:rPr lang="es-AR" sz="2400" dirty="0"/>
              <a:t>, </a:t>
            </a:r>
            <a:r>
              <a:rPr lang="es-AR" sz="2400" dirty="0" err="1"/>
              <a:t>Sj</a:t>
            </a:r>
            <a:r>
              <a:rPr lang="es-AR" sz="2400" dirty="0"/>
              <a:t>).</a:t>
            </a:r>
          </a:p>
          <a:p>
            <a:pPr marL="0" indent="0">
              <a:buNone/>
            </a:pPr>
            <a:r>
              <a:rPr lang="es-AR" sz="2400" dirty="0"/>
              <a:t>La diferencia entre tomar una decisión bajo riesgo y bajo incertidumbre es que en el caso de la incertidumbre, la distribución de probabilidades correspondiente a los estados </a:t>
            </a:r>
            <a:r>
              <a:rPr lang="es-AR" sz="2400" dirty="0" err="1"/>
              <a:t>Sj</a:t>
            </a:r>
            <a:r>
              <a:rPr lang="es-AR" sz="2400" dirty="0"/>
              <a:t>, j = 1, 2, se desconoce o no se puede determinar. Esta falta de información ha conducido a desarrollar los criterios siguientes para analizar el problema de decisiones:</a:t>
            </a:r>
          </a:p>
          <a:p>
            <a:r>
              <a:rPr lang="es-AR" sz="2400" dirty="0"/>
              <a:t>Laplace</a:t>
            </a:r>
          </a:p>
          <a:p>
            <a:r>
              <a:rPr lang="es-AR" sz="2400" dirty="0" err="1"/>
              <a:t>Minimax</a:t>
            </a:r>
            <a:r>
              <a:rPr lang="es-AR" sz="2400" dirty="0"/>
              <a:t> o Wald</a:t>
            </a:r>
          </a:p>
          <a:p>
            <a:r>
              <a:rPr lang="es-AR" sz="2400" dirty="0" err="1"/>
              <a:t>Savage</a:t>
            </a:r>
            <a:endParaRPr lang="es-AR" sz="2400" dirty="0"/>
          </a:p>
          <a:p>
            <a:r>
              <a:rPr lang="es-AR" sz="2400" dirty="0"/>
              <a:t>Hurwicz</a:t>
            </a:r>
            <a:endParaRPr lang="es-ES" sz="2400" dirty="0"/>
          </a:p>
        </p:txBody>
      </p:sp>
    </p:spTree>
    <p:extLst>
      <p:ext uri="{BB962C8B-B14F-4D97-AF65-F5344CB8AC3E}">
        <p14:creationId xmlns:p14="http://schemas.microsoft.com/office/powerpoint/2010/main" val="2785444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29E018-FDBA-42A4-B004-CF72BF5A6C34}"/>
              </a:ext>
            </a:extLst>
          </p:cNvPr>
          <p:cNvSpPr>
            <a:spLocks noGrp="1"/>
          </p:cNvSpPr>
          <p:nvPr>
            <p:ph type="title"/>
          </p:nvPr>
        </p:nvSpPr>
        <p:spPr/>
        <p:txBody>
          <a:bodyPr/>
          <a:lstStyle/>
          <a:p>
            <a:r>
              <a:rPr lang="es-AR" dirty="0"/>
              <a:t>Incertidumbre</a:t>
            </a:r>
            <a:endParaRPr lang="es-ES" dirty="0"/>
          </a:p>
        </p:txBody>
      </p:sp>
      <p:sp>
        <p:nvSpPr>
          <p:cNvPr id="3" name="Marcador de contenido 2">
            <a:extLst>
              <a:ext uri="{FF2B5EF4-FFF2-40B4-BE49-F238E27FC236}">
                <a16:creationId xmlns:a16="http://schemas.microsoft.com/office/drawing/2014/main" id="{00D1A5B3-3ECA-4223-9BD6-921DEF5FA80A}"/>
              </a:ext>
            </a:extLst>
          </p:cNvPr>
          <p:cNvSpPr>
            <a:spLocks noGrp="1"/>
          </p:cNvSpPr>
          <p:nvPr>
            <p:ph idx="1"/>
          </p:nvPr>
        </p:nvSpPr>
        <p:spPr>
          <a:xfrm>
            <a:off x="838200" y="1825625"/>
            <a:ext cx="10515600" cy="3660775"/>
          </a:xfrm>
        </p:spPr>
        <p:txBody>
          <a:bodyPr>
            <a:normAutofit lnSpcReduction="10000"/>
          </a:bodyPr>
          <a:lstStyle/>
          <a:p>
            <a:r>
              <a:rPr lang="es-AR" dirty="0"/>
              <a:t>Laplace</a:t>
            </a:r>
          </a:p>
          <a:p>
            <a:pPr marL="0" indent="0">
              <a:buNone/>
            </a:pPr>
            <a:r>
              <a:rPr lang="es-AR" dirty="0"/>
              <a:t>El criterio de Laplace se basa en el principio de la razón insuficiente. Como no se conocen las distribuciones de probabilidades de los estados de la naturaleza, P{</a:t>
            </a:r>
            <a:r>
              <a:rPr lang="es-AR" dirty="0" err="1"/>
              <a:t>Sj</a:t>
            </a:r>
            <a:r>
              <a:rPr lang="es-AR" dirty="0"/>
              <a:t>}, no hay razón para creer que sean distintas. Así, las alternativas se evalúan con la hipótesis optimista de que es igualmente probable que ocurra cualquiera de todos los estados, esto es, que P {S1} = P{S2} = . . . = P{S„} = 1/n. Dado que la retribución v(</a:t>
            </a:r>
            <a:r>
              <a:rPr lang="es-AR" dirty="0" err="1"/>
              <a:t>ai</a:t>
            </a:r>
            <a:r>
              <a:rPr lang="es-AR" dirty="0"/>
              <a:t>, s¡) representa ganancia, la mejor alternativa es la que produce</a:t>
            </a:r>
            <a:endParaRPr lang="es-ES" dirty="0"/>
          </a:p>
        </p:txBody>
      </p:sp>
      <p:pic>
        <p:nvPicPr>
          <p:cNvPr id="4" name="Imagen 3">
            <a:extLst>
              <a:ext uri="{FF2B5EF4-FFF2-40B4-BE49-F238E27FC236}">
                <a16:creationId xmlns:a16="http://schemas.microsoft.com/office/drawing/2014/main" id="{59CBD54E-6697-49F3-94D0-3DD08250FD27}"/>
              </a:ext>
            </a:extLst>
          </p:cNvPr>
          <p:cNvPicPr>
            <a:picLocks noChangeAspect="1"/>
          </p:cNvPicPr>
          <p:nvPr/>
        </p:nvPicPr>
        <p:blipFill>
          <a:blip r:embed="rId2"/>
          <a:stretch>
            <a:fillRect/>
          </a:stretch>
        </p:blipFill>
        <p:spPr>
          <a:xfrm>
            <a:off x="4494123" y="5000625"/>
            <a:ext cx="2276475" cy="971550"/>
          </a:xfrm>
          <a:prstGeom prst="rect">
            <a:avLst/>
          </a:prstGeom>
        </p:spPr>
      </p:pic>
    </p:spTree>
    <p:extLst>
      <p:ext uri="{BB962C8B-B14F-4D97-AF65-F5344CB8AC3E}">
        <p14:creationId xmlns:p14="http://schemas.microsoft.com/office/powerpoint/2010/main" val="420950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ED44A8-62F7-4537-9D76-2FDED68B18FB}"/>
              </a:ext>
            </a:extLst>
          </p:cNvPr>
          <p:cNvSpPr>
            <a:spLocks noGrp="1"/>
          </p:cNvSpPr>
          <p:nvPr>
            <p:ph type="title"/>
          </p:nvPr>
        </p:nvSpPr>
        <p:spPr/>
        <p:txBody>
          <a:bodyPr/>
          <a:lstStyle/>
          <a:p>
            <a:r>
              <a:rPr lang="es-AR" dirty="0"/>
              <a:t>Incertidumbre</a:t>
            </a:r>
            <a:endParaRPr lang="es-ES" dirty="0"/>
          </a:p>
        </p:txBody>
      </p:sp>
      <p:sp>
        <p:nvSpPr>
          <p:cNvPr id="3" name="Marcador de contenido 2">
            <a:extLst>
              <a:ext uri="{FF2B5EF4-FFF2-40B4-BE49-F238E27FC236}">
                <a16:creationId xmlns:a16="http://schemas.microsoft.com/office/drawing/2014/main" id="{3BF30082-56ED-4527-B291-5287D18DFA54}"/>
              </a:ext>
            </a:extLst>
          </p:cNvPr>
          <p:cNvSpPr>
            <a:spLocks noGrp="1"/>
          </p:cNvSpPr>
          <p:nvPr>
            <p:ph idx="1"/>
          </p:nvPr>
        </p:nvSpPr>
        <p:spPr>
          <a:xfrm>
            <a:off x="838200" y="1825625"/>
            <a:ext cx="10515600" cy="3802443"/>
          </a:xfrm>
        </p:spPr>
        <p:txBody>
          <a:bodyPr>
            <a:normAutofit/>
          </a:bodyPr>
          <a:lstStyle/>
          <a:p>
            <a:r>
              <a:rPr lang="es-AR" sz="2000" dirty="0" err="1"/>
              <a:t>Minimax</a:t>
            </a:r>
            <a:r>
              <a:rPr lang="es-AR" sz="2000" dirty="0"/>
              <a:t> (Wald)</a:t>
            </a:r>
          </a:p>
          <a:p>
            <a:pPr marL="0" indent="0">
              <a:buNone/>
            </a:pPr>
            <a:r>
              <a:rPr lang="es-AR" sz="2000" dirty="0"/>
              <a:t>El criterio </a:t>
            </a:r>
            <a:r>
              <a:rPr lang="es-AR" sz="2000" dirty="0" err="1"/>
              <a:t>maximin</a:t>
            </a:r>
            <a:r>
              <a:rPr lang="es-AR" sz="2000" dirty="0"/>
              <a:t> (</a:t>
            </a:r>
            <a:r>
              <a:rPr lang="es-AR" sz="2000" dirty="0" err="1"/>
              <a:t>minimax</a:t>
            </a:r>
            <a:r>
              <a:rPr lang="es-AR" sz="2000" dirty="0"/>
              <a:t>) se basa en la actitud conservadora de elegir la mejor entre las peores condiciones posibles. </a:t>
            </a:r>
          </a:p>
          <a:p>
            <a:pPr marL="0" indent="0">
              <a:buNone/>
            </a:pPr>
            <a:r>
              <a:rPr lang="es-AR" sz="2000" dirty="0"/>
              <a:t>Si v(</a:t>
            </a:r>
            <a:r>
              <a:rPr lang="es-AR" sz="2000" dirty="0" err="1"/>
              <a:t>ai</a:t>
            </a:r>
            <a:r>
              <a:rPr lang="es-AR" sz="2000" dirty="0"/>
              <a:t>, </a:t>
            </a:r>
            <a:r>
              <a:rPr lang="es-AR" sz="2000" dirty="0" err="1"/>
              <a:t>Sj</a:t>
            </a:r>
            <a:r>
              <a:rPr lang="es-AR" sz="2000" dirty="0"/>
              <a:t>) es una pérdida, se selecciona la acción que corresponde al criterio </a:t>
            </a:r>
            <a:r>
              <a:rPr lang="es-AR" sz="2000" dirty="0" err="1"/>
              <a:t>mínimax</a:t>
            </a:r>
            <a:r>
              <a:rPr lang="es-AR" sz="2000" dirty="0"/>
              <a:t>:</a:t>
            </a:r>
          </a:p>
          <a:p>
            <a:pPr marL="0" indent="0">
              <a:buNone/>
            </a:pPr>
            <a:endParaRPr lang="es-AR" sz="2000" dirty="0"/>
          </a:p>
          <a:p>
            <a:pPr marL="0" indent="0">
              <a:buNone/>
            </a:pPr>
            <a:endParaRPr lang="es-AR" sz="2000" dirty="0"/>
          </a:p>
          <a:p>
            <a:pPr marL="0" indent="0">
              <a:buNone/>
            </a:pPr>
            <a:r>
              <a:rPr lang="es-AR" sz="2000" dirty="0"/>
              <a:t>Si v(</a:t>
            </a:r>
            <a:r>
              <a:rPr lang="es-AR" sz="2000" dirty="0" err="1"/>
              <a:t>ai,Sj</a:t>
            </a:r>
            <a:r>
              <a:rPr lang="es-AR" sz="2000" dirty="0"/>
              <a:t>) es ganancia, se usa el criterio </a:t>
            </a:r>
            <a:r>
              <a:rPr lang="es-AR" sz="2000" dirty="0" err="1"/>
              <a:t>maximin</a:t>
            </a:r>
            <a:r>
              <a:rPr lang="es-AR" sz="2000" dirty="0"/>
              <a:t>, definido por:</a:t>
            </a:r>
          </a:p>
          <a:p>
            <a:pPr marL="0" indent="0">
              <a:buNone/>
            </a:pPr>
            <a:endParaRPr lang="es-AR" dirty="0"/>
          </a:p>
          <a:p>
            <a:pPr marL="0" indent="0">
              <a:buNone/>
            </a:pPr>
            <a:endParaRPr lang="es-ES" dirty="0"/>
          </a:p>
        </p:txBody>
      </p:sp>
      <p:pic>
        <p:nvPicPr>
          <p:cNvPr id="4" name="Imagen 3">
            <a:extLst>
              <a:ext uri="{FF2B5EF4-FFF2-40B4-BE49-F238E27FC236}">
                <a16:creationId xmlns:a16="http://schemas.microsoft.com/office/drawing/2014/main" id="{E01EE2CE-F51B-484A-B4BD-478389AFEEFA}"/>
              </a:ext>
            </a:extLst>
          </p:cNvPr>
          <p:cNvPicPr>
            <a:picLocks noChangeAspect="1"/>
          </p:cNvPicPr>
          <p:nvPr/>
        </p:nvPicPr>
        <p:blipFill>
          <a:blip r:embed="rId2"/>
          <a:stretch>
            <a:fillRect/>
          </a:stretch>
        </p:blipFill>
        <p:spPr>
          <a:xfrm>
            <a:off x="4053759" y="3445099"/>
            <a:ext cx="2152650" cy="609600"/>
          </a:xfrm>
          <a:prstGeom prst="rect">
            <a:avLst/>
          </a:prstGeom>
        </p:spPr>
      </p:pic>
      <p:pic>
        <p:nvPicPr>
          <p:cNvPr id="5" name="Imagen 4">
            <a:extLst>
              <a:ext uri="{FF2B5EF4-FFF2-40B4-BE49-F238E27FC236}">
                <a16:creationId xmlns:a16="http://schemas.microsoft.com/office/drawing/2014/main" id="{C1B7010C-A64E-422C-A160-C8E5904F14AC}"/>
              </a:ext>
            </a:extLst>
          </p:cNvPr>
          <p:cNvPicPr>
            <a:picLocks noChangeAspect="1"/>
          </p:cNvPicPr>
          <p:nvPr/>
        </p:nvPicPr>
        <p:blipFill>
          <a:blip r:embed="rId3"/>
          <a:stretch>
            <a:fillRect/>
          </a:stretch>
        </p:blipFill>
        <p:spPr>
          <a:xfrm>
            <a:off x="4121909" y="4878142"/>
            <a:ext cx="2114550" cy="495300"/>
          </a:xfrm>
          <a:prstGeom prst="rect">
            <a:avLst/>
          </a:prstGeom>
        </p:spPr>
      </p:pic>
    </p:spTree>
    <p:extLst>
      <p:ext uri="{BB962C8B-B14F-4D97-AF65-F5344CB8AC3E}">
        <p14:creationId xmlns:p14="http://schemas.microsoft.com/office/powerpoint/2010/main" val="1307167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55BD9B-FF18-487D-B5EB-DB691A73D836}"/>
              </a:ext>
            </a:extLst>
          </p:cNvPr>
          <p:cNvSpPr>
            <a:spLocks noGrp="1"/>
          </p:cNvSpPr>
          <p:nvPr>
            <p:ph type="title"/>
          </p:nvPr>
        </p:nvSpPr>
        <p:spPr/>
        <p:txBody>
          <a:bodyPr/>
          <a:lstStyle/>
          <a:p>
            <a:r>
              <a:rPr lang="es-AR" dirty="0"/>
              <a:t>Incertidumbre</a:t>
            </a:r>
            <a:endParaRPr lang="es-ES" dirty="0"/>
          </a:p>
        </p:txBody>
      </p:sp>
      <p:sp>
        <p:nvSpPr>
          <p:cNvPr id="3" name="Marcador de contenido 2">
            <a:extLst>
              <a:ext uri="{FF2B5EF4-FFF2-40B4-BE49-F238E27FC236}">
                <a16:creationId xmlns:a16="http://schemas.microsoft.com/office/drawing/2014/main" id="{BE6F8A4A-65A1-44D4-A810-F98B49FFB571}"/>
              </a:ext>
            </a:extLst>
          </p:cNvPr>
          <p:cNvSpPr>
            <a:spLocks noGrp="1"/>
          </p:cNvSpPr>
          <p:nvPr>
            <p:ph idx="1"/>
          </p:nvPr>
        </p:nvSpPr>
        <p:spPr>
          <a:xfrm>
            <a:off x="838200" y="1825625"/>
            <a:ext cx="10515600" cy="2823648"/>
          </a:xfrm>
        </p:spPr>
        <p:txBody>
          <a:bodyPr>
            <a:normAutofit/>
          </a:bodyPr>
          <a:lstStyle/>
          <a:p>
            <a:r>
              <a:rPr lang="es-AR" dirty="0" err="1"/>
              <a:t>Savage</a:t>
            </a:r>
            <a:endParaRPr lang="es-AR" dirty="0"/>
          </a:p>
          <a:p>
            <a:pPr marL="0" indent="0">
              <a:buNone/>
            </a:pPr>
            <a:r>
              <a:rPr lang="es-AR" dirty="0"/>
              <a:t>El criterio de pesadumbre de </a:t>
            </a:r>
            <a:r>
              <a:rPr lang="es-AR" dirty="0" err="1"/>
              <a:t>Savage</a:t>
            </a:r>
            <a:r>
              <a:rPr lang="es-AR" dirty="0"/>
              <a:t> trata de moderar el conservadurismo del criterio </a:t>
            </a:r>
            <a:r>
              <a:rPr lang="es-AR" dirty="0" err="1"/>
              <a:t>minimax</a:t>
            </a:r>
            <a:r>
              <a:rPr lang="es-AR" dirty="0"/>
              <a:t> ( </a:t>
            </a:r>
            <a:r>
              <a:rPr lang="es-AR" dirty="0" err="1"/>
              <a:t>maximin</a:t>
            </a:r>
            <a:r>
              <a:rPr lang="es-AR" dirty="0"/>
              <a:t>) reemplazando la matriz de retribución (de ganancia o pérdida) v(a¡, </a:t>
            </a:r>
            <a:r>
              <a:rPr lang="es-AR" dirty="0" err="1"/>
              <a:t>sj</a:t>
            </a:r>
            <a:r>
              <a:rPr lang="es-AR" dirty="0"/>
              <a:t>) por una matriz de pérdida (o pesadumbre) mediante la siguiente transformación:</a:t>
            </a:r>
            <a:endParaRPr lang="es-ES" dirty="0"/>
          </a:p>
        </p:txBody>
      </p:sp>
      <p:pic>
        <p:nvPicPr>
          <p:cNvPr id="4" name="Imagen 3">
            <a:extLst>
              <a:ext uri="{FF2B5EF4-FFF2-40B4-BE49-F238E27FC236}">
                <a16:creationId xmlns:a16="http://schemas.microsoft.com/office/drawing/2014/main" id="{20ED95F2-4611-4E2E-A6EA-A850F49BB354}"/>
              </a:ext>
            </a:extLst>
          </p:cNvPr>
          <p:cNvPicPr>
            <a:picLocks noChangeAspect="1"/>
          </p:cNvPicPr>
          <p:nvPr/>
        </p:nvPicPr>
        <p:blipFill>
          <a:blip r:embed="rId2"/>
          <a:stretch>
            <a:fillRect/>
          </a:stretch>
        </p:blipFill>
        <p:spPr>
          <a:xfrm>
            <a:off x="2742261" y="4649273"/>
            <a:ext cx="6115050" cy="1019175"/>
          </a:xfrm>
          <a:prstGeom prst="rect">
            <a:avLst/>
          </a:prstGeom>
        </p:spPr>
      </p:pic>
    </p:spTree>
    <p:extLst>
      <p:ext uri="{BB962C8B-B14F-4D97-AF65-F5344CB8AC3E}">
        <p14:creationId xmlns:p14="http://schemas.microsoft.com/office/powerpoint/2010/main" val="889677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F35B98-8BEE-4C71-8E7D-4354E8B2FEEE}"/>
              </a:ext>
            </a:extLst>
          </p:cNvPr>
          <p:cNvSpPr>
            <a:spLocks noGrp="1"/>
          </p:cNvSpPr>
          <p:nvPr>
            <p:ph type="title"/>
          </p:nvPr>
        </p:nvSpPr>
        <p:spPr/>
        <p:txBody>
          <a:bodyPr/>
          <a:lstStyle/>
          <a:p>
            <a:r>
              <a:rPr lang="es-AR" dirty="0"/>
              <a:t>Incertidumbre</a:t>
            </a:r>
            <a:endParaRPr lang="es-ES" dirty="0"/>
          </a:p>
        </p:txBody>
      </p:sp>
      <p:sp>
        <p:nvSpPr>
          <p:cNvPr id="3" name="Marcador de contenido 2">
            <a:extLst>
              <a:ext uri="{FF2B5EF4-FFF2-40B4-BE49-F238E27FC236}">
                <a16:creationId xmlns:a16="http://schemas.microsoft.com/office/drawing/2014/main" id="{86E316CD-B77F-482C-A594-DEAED844E77B}"/>
              </a:ext>
            </a:extLst>
          </p:cNvPr>
          <p:cNvSpPr>
            <a:spLocks noGrp="1"/>
          </p:cNvSpPr>
          <p:nvPr>
            <p:ph idx="1"/>
          </p:nvPr>
        </p:nvSpPr>
        <p:spPr/>
        <p:txBody>
          <a:bodyPr>
            <a:normAutofit/>
          </a:bodyPr>
          <a:lstStyle/>
          <a:p>
            <a:r>
              <a:rPr lang="es-AR" dirty="0"/>
              <a:t>Ejemplos</a:t>
            </a:r>
          </a:p>
          <a:p>
            <a:pPr marL="0" indent="0">
              <a:buNone/>
            </a:pPr>
            <a:r>
              <a:rPr lang="es-AR" sz="1800" dirty="0" err="1"/>
              <a:t>National</a:t>
            </a:r>
            <a:r>
              <a:rPr lang="es-AR" sz="1800" dirty="0"/>
              <a:t> </a:t>
            </a:r>
            <a:r>
              <a:rPr lang="es-AR" sz="1800" dirty="0" err="1"/>
              <a:t>Outdoors</a:t>
            </a:r>
            <a:r>
              <a:rPr lang="es-AR" sz="1800" dirty="0"/>
              <a:t> </a:t>
            </a:r>
            <a:r>
              <a:rPr lang="es-AR" sz="1800" dirty="0" err="1"/>
              <a:t>School</a:t>
            </a:r>
            <a:r>
              <a:rPr lang="es-AR" sz="1800" dirty="0"/>
              <a:t> (NOS) prepara un campamento de verano en el corazón de Alaska, para adiestrar a las personas en supervivencia en la naturaleza. Estima que la asistencia puede estar en una de cuatro categorías: 200, 250, 300 y 350 personas. El costo del campamento será mínimo si se construye para adaptarse exactamente a la demanda. Las variaciones de más o menos de la demanda ideal incurren en costos adicionales, debidos a construcciones sobrantes (no usadas) o a ingresos perdidos, cuando no cabe toda la demanda. Si a1 a a4 representan los tamaños de los campamentos (200, 250, 300 y 350 personas) y s1 a s4 la asistencia, la tabla siguiente resume la matriz de costo (en miles de $) en este caso.</a:t>
            </a:r>
            <a:endParaRPr lang="es-ES" sz="1800" dirty="0"/>
          </a:p>
        </p:txBody>
      </p:sp>
      <p:pic>
        <p:nvPicPr>
          <p:cNvPr id="4" name="Imagen 3">
            <a:extLst>
              <a:ext uri="{FF2B5EF4-FFF2-40B4-BE49-F238E27FC236}">
                <a16:creationId xmlns:a16="http://schemas.microsoft.com/office/drawing/2014/main" id="{FC85943C-4E5C-4144-A267-04A08BAB0C92}"/>
              </a:ext>
            </a:extLst>
          </p:cNvPr>
          <p:cNvPicPr>
            <a:picLocks noChangeAspect="1"/>
          </p:cNvPicPr>
          <p:nvPr/>
        </p:nvPicPr>
        <p:blipFill>
          <a:blip r:embed="rId2"/>
          <a:stretch>
            <a:fillRect/>
          </a:stretch>
        </p:blipFill>
        <p:spPr>
          <a:xfrm>
            <a:off x="4072742" y="4286585"/>
            <a:ext cx="3248025" cy="1762125"/>
          </a:xfrm>
          <a:prstGeom prst="rect">
            <a:avLst/>
          </a:prstGeom>
        </p:spPr>
      </p:pic>
    </p:spTree>
    <p:extLst>
      <p:ext uri="{BB962C8B-B14F-4D97-AF65-F5344CB8AC3E}">
        <p14:creationId xmlns:p14="http://schemas.microsoft.com/office/powerpoint/2010/main" val="1427796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7B9A56-B259-4DFD-9FA5-71A41AD9222E}"/>
              </a:ext>
            </a:extLst>
          </p:cNvPr>
          <p:cNvSpPr>
            <a:spLocks noGrp="1"/>
          </p:cNvSpPr>
          <p:nvPr>
            <p:ph type="title"/>
          </p:nvPr>
        </p:nvSpPr>
        <p:spPr/>
        <p:txBody>
          <a:bodyPr/>
          <a:lstStyle/>
          <a:p>
            <a:r>
              <a:rPr lang="es-AR" dirty="0"/>
              <a:t>Incertidumbre</a:t>
            </a:r>
            <a:endParaRPr lang="es-ES" dirty="0"/>
          </a:p>
        </p:txBody>
      </p:sp>
      <p:sp>
        <p:nvSpPr>
          <p:cNvPr id="3" name="Marcador de contenido 2">
            <a:extLst>
              <a:ext uri="{FF2B5EF4-FFF2-40B4-BE49-F238E27FC236}">
                <a16:creationId xmlns:a16="http://schemas.microsoft.com/office/drawing/2014/main" id="{58273404-E187-4B9A-9767-463FB915F3D3}"/>
              </a:ext>
            </a:extLst>
          </p:cNvPr>
          <p:cNvSpPr>
            <a:spLocks noGrp="1"/>
          </p:cNvSpPr>
          <p:nvPr>
            <p:ph idx="1"/>
          </p:nvPr>
        </p:nvSpPr>
        <p:spPr/>
        <p:txBody>
          <a:bodyPr>
            <a:normAutofit/>
          </a:bodyPr>
          <a:lstStyle/>
          <a:p>
            <a:r>
              <a:rPr lang="es-AR" sz="2400" dirty="0"/>
              <a:t>Laplace. </a:t>
            </a:r>
          </a:p>
          <a:p>
            <a:pPr marL="0" indent="0">
              <a:buNone/>
            </a:pPr>
            <a:r>
              <a:rPr lang="es-AR" sz="2400" dirty="0"/>
              <a:t>Dada P{s;} = j = 1, 2, 3, 4, los valores esperados para las diversas acciones se calculan como sigue:</a:t>
            </a:r>
          </a:p>
          <a:p>
            <a:pPr lvl="1"/>
            <a:r>
              <a:rPr lang="es-AR" sz="2000" dirty="0"/>
              <a:t>E{a1) = ¼ (5 + 10 + 18 + 25) = $14,500</a:t>
            </a:r>
          </a:p>
          <a:p>
            <a:pPr lvl="1"/>
            <a:r>
              <a:rPr lang="es-AR" sz="2000" dirty="0"/>
              <a:t>E{a2} = ¼ (8 + 7 + 12 + 23) = $ 12,500 </a:t>
            </a:r>
            <a:r>
              <a:rPr lang="es-AR" sz="2000" dirty="0">
                <a:sym typeface="Wingdings" panose="05000000000000000000" pitchFamily="2" charset="2"/>
              </a:rPr>
              <a:t></a:t>
            </a:r>
            <a:r>
              <a:rPr lang="es-AR" sz="2000" dirty="0"/>
              <a:t>Óptimo</a:t>
            </a:r>
          </a:p>
          <a:p>
            <a:pPr lvl="1"/>
            <a:r>
              <a:rPr lang="es-AR" sz="2000" dirty="0"/>
              <a:t>E{a3} = ¼ (21 + 18 + 12 + 21) = $18,000</a:t>
            </a:r>
          </a:p>
          <a:p>
            <a:pPr lvl="1"/>
            <a:r>
              <a:rPr lang="es-AR" sz="2000" dirty="0"/>
              <a:t>E{a4} = ¼ (30 + 22 + 19 + 15) = $21,500</a:t>
            </a:r>
            <a:endParaRPr lang="es-ES" sz="2000" dirty="0"/>
          </a:p>
        </p:txBody>
      </p:sp>
    </p:spTree>
    <p:extLst>
      <p:ext uri="{BB962C8B-B14F-4D97-AF65-F5344CB8AC3E}">
        <p14:creationId xmlns:p14="http://schemas.microsoft.com/office/powerpoint/2010/main" val="367670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5546CD-B6C9-4787-8678-53B7438D5727}"/>
              </a:ext>
            </a:extLst>
          </p:cNvPr>
          <p:cNvSpPr>
            <a:spLocks noGrp="1"/>
          </p:cNvSpPr>
          <p:nvPr>
            <p:ph type="title"/>
          </p:nvPr>
        </p:nvSpPr>
        <p:spPr/>
        <p:txBody>
          <a:bodyPr/>
          <a:lstStyle/>
          <a:p>
            <a:r>
              <a:rPr lang="es-AR" dirty="0"/>
              <a:t>Incertidumbre</a:t>
            </a:r>
            <a:endParaRPr lang="es-ES" dirty="0"/>
          </a:p>
        </p:txBody>
      </p:sp>
      <p:sp>
        <p:nvSpPr>
          <p:cNvPr id="3" name="Marcador de contenido 2">
            <a:extLst>
              <a:ext uri="{FF2B5EF4-FFF2-40B4-BE49-F238E27FC236}">
                <a16:creationId xmlns:a16="http://schemas.microsoft.com/office/drawing/2014/main" id="{059F26E6-5AB4-44A8-85E6-3C284AAC014C}"/>
              </a:ext>
            </a:extLst>
          </p:cNvPr>
          <p:cNvSpPr>
            <a:spLocks noGrp="1"/>
          </p:cNvSpPr>
          <p:nvPr>
            <p:ph idx="1"/>
          </p:nvPr>
        </p:nvSpPr>
        <p:spPr/>
        <p:txBody>
          <a:bodyPr/>
          <a:lstStyle/>
          <a:p>
            <a:r>
              <a:rPr lang="es-AR" dirty="0" err="1"/>
              <a:t>Minimax</a:t>
            </a:r>
            <a:r>
              <a:rPr lang="es-AR" dirty="0"/>
              <a:t>: (Wald)</a:t>
            </a:r>
          </a:p>
          <a:p>
            <a:pPr marL="0" indent="0">
              <a:buNone/>
            </a:pPr>
            <a:r>
              <a:rPr lang="es-AR" dirty="0"/>
              <a:t>El criterio </a:t>
            </a:r>
            <a:r>
              <a:rPr lang="es-AR" dirty="0" err="1"/>
              <a:t>minimax</a:t>
            </a:r>
            <a:r>
              <a:rPr lang="es-AR" dirty="0"/>
              <a:t> produce la siguiente matriz:</a:t>
            </a:r>
            <a:endParaRPr lang="es-ES" dirty="0"/>
          </a:p>
        </p:txBody>
      </p:sp>
      <p:pic>
        <p:nvPicPr>
          <p:cNvPr id="4" name="Imagen 3">
            <a:extLst>
              <a:ext uri="{FF2B5EF4-FFF2-40B4-BE49-F238E27FC236}">
                <a16:creationId xmlns:a16="http://schemas.microsoft.com/office/drawing/2014/main" id="{0595F52A-3808-4843-876C-63DD186B379A}"/>
              </a:ext>
            </a:extLst>
          </p:cNvPr>
          <p:cNvPicPr>
            <a:picLocks noChangeAspect="1"/>
          </p:cNvPicPr>
          <p:nvPr/>
        </p:nvPicPr>
        <p:blipFill>
          <a:blip r:embed="rId2"/>
          <a:stretch>
            <a:fillRect/>
          </a:stretch>
        </p:blipFill>
        <p:spPr>
          <a:xfrm>
            <a:off x="2662573" y="3178465"/>
            <a:ext cx="6501546" cy="2256419"/>
          </a:xfrm>
          <a:prstGeom prst="rect">
            <a:avLst/>
          </a:prstGeom>
        </p:spPr>
      </p:pic>
    </p:spTree>
    <p:extLst>
      <p:ext uri="{BB962C8B-B14F-4D97-AF65-F5344CB8AC3E}">
        <p14:creationId xmlns:p14="http://schemas.microsoft.com/office/powerpoint/2010/main" val="1204026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5A1667-98CF-4BE3-9B6C-5C41F410C0EB}"/>
              </a:ext>
            </a:extLst>
          </p:cNvPr>
          <p:cNvSpPr>
            <a:spLocks noGrp="1"/>
          </p:cNvSpPr>
          <p:nvPr>
            <p:ph type="title"/>
          </p:nvPr>
        </p:nvSpPr>
        <p:spPr/>
        <p:txBody>
          <a:bodyPr/>
          <a:lstStyle/>
          <a:p>
            <a:r>
              <a:rPr lang="es-AR" dirty="0"/>
              <a:t>Incertidumbre</a:t>
            </a:r>
            <a:endParaRPr lang="es-ES" dirty="0"/>
          </a:p>
        </p:txBody>
      </p:sp>
      <p:sp>
        <p:nvSpPr>
          <p:cNvPr id="3" name="Marcador de contenido 2">
            <a:extLst>
              <a:ext uri="{FF2B5EF4-FFF2-40B4-BE49-F238E27FC236}">
                <a16:creationId xmlns:a16="http://schemas.microsoft.com/office/drawing/2014/main" id="{9D9372FD-ADE2-4CF8-9EFF-D2FB0ED81FFB}"/>
              </a:ext>
            </a:extLst>
          </p:cNvPr>
          <p:cNvSpPr>
            <a:spLocks noGrp="1"/>
          </p:cNvSpPr>
          <p:nvPr>
            <p:ph idx="1"/>
          </p:nvPr>
        </p:nvSpPr>
        <p:spPr/>
        <p:txBody>
          <a:bodyPr/>
          <a:lstStyle/>
          <a:p>
            <a:r>
              <a:rPr lang="es-AR" dirty="0" err="1"/>
              <a:t>Savage</a:t>
            </a:r>
            <a:r>
              <a:rPr lang="es-AR" dirty="0"/>
              <a:t>:</a:t>
            </a:r>
          </a:p>
          <a:p>
            <a:pPr marL="0" indent="0">
              <a:buNone/>
            </a:pPr>
            <a:r>
              <a:rPr lang="es-AR" dirty="0"/>
              <a:t>La matriz de pesadumbre/arrepentimiento se determina restando 5, 7, 12 y 15 de las columnas 1, 2, 3 y 4, respectivamente. Entonces,</a:t>
            </a:r>
            <a:endParaRPr lang="es-ES" dirty="0"/>
          </a:p>
        </p:txBody>
      </p:sp>
      <p:pic>
        <p:nvPicPr>
          <p:cNvPr id="4" name="Imagen 3">
            <a:extLst>
              <a:ext uri="{FF2B5EF4-FFF2-40B4-BE49-F238E27FC236}">
                <a16:creationId xmlns:a16="http://schemas.microsoft.com/office/drawing/2014/main" id="{87F7519F-E660-4B95-8D8A-1B47E3D8E29F}"/>
              </a:ext>
            </a:extLst>
          </p:cNvPr>
          <p:cNvPicPr>
            <a:picLocks noChangeAspect="1"/>
          </p:cNvPicPr>
          <p:nvPr/>
        </p:nvPicPr>
        <p:blipFill>
          <a:blip r:embed="rId2"/>
          <a:stretch>
            <a:fillRect/>
          </a:stretch>
        </p:blipFill>
        <p:spPr>
          <a:xfrm>
            <a:off x="2696792" y="3428999"/>
            <a:ext cx="7338228" cy="2546797"/>
          </a:xfrm>
          <a:prstGeom prst="rect">
            <a:avLst/>
          </a:prstGeom>
        </p:spPr>
      </p:pic>
    </p:spTree>
    <p:extLst>
      <p:ext uri="{BB962C8B-B14F-4D97-AF65-F5344CB8AC3E}">
        <p14:creationId xmlns:p14="http://schemas.microsoft.com/office/powerpoint/2010/main" val="686231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ABC4EE-C78E-4881-9BBB-462EF5F3ABDA}"/>
              </a:ext>
            </a:extLst>
          </p:cNvPr>
          <p:cNvSpPr>
            <a:spLocks noGrp="1"/>
          </p:cNvSpPr>
          <p:nvPr>
            <p:ph type="title"/>
          </p:nvPr>
        </p:nvSpPr>
        <p:spPr/>
        <p:txBody>
          <a:bodyPr/>
          <a:lstStyle/>
          <a:p>
            <a:r>
              <a:rPr lang="es-ES" dirty="0"/>
              <a:t>Análisis de Decisiones</a:t>
            </a:r>
          </a:p>
        </p:txBody>
      </p:sp>
      <p:sp>
        <p:nvSpPr>
          <p:cNvPr id="3" name="Marcador de contenido 2">
            <a:extLst>
              <a:ext uri="{FF2B5EF4-FFF2-40B4-BE49-F238E27FC236}">
                <a16:creationId xmlns:a16="http://schemas.microsoft.com/office/drawing/2014/main" id="{0C7BFA50-C45E-44E2-87A6-4922CEE05AE3}"/>
              </a:ext>
            </a:extLst>
          </p:cNvPr>
          <p:cNvSpPr>
            <a:spLocks noGrp="1"/>
          </p:cNvSpPr>
          <p:nvPr>
            <p:ph idx="1"/>
          </p:nvPr>
        </p:nvSpPr>
        <p:spPr/>
        <p:txBody>
          <a:bodyPr/>
          <a:lstStyle/>
          <a:p>
            <a:r>
              <a:rPr lang="es-AR" dirty="0"/>
              <a:t>Certidumbre</a:t>
            </a:r>
          </a:p>
          <a:p>
            <a:r>
              <a:rPr lang="es-AR" dirty="0"/>
              <a:t>Riesgo</a:t>
            </a:r>
          </a:p>
          <a:p>
            <a:pPr lvl="1">
              <a:buFont typeface="Wingdings" panose="05000000000000000000" pitchFamily="2" charset="2"/>
              <a:buChar char="Ø"/>
            </a:pPr>
            <a:r>
              <a:rPr lang="es-AR" dirty="0"/>
              <a:t>Criterio del valor esperado</a:t>
            </a:r>
          </a:p>
          <a:p>
            <a:r>
              <a:rPr lang="es-AR" dirty="0"/>
              <a:t>Incertidumbre</a:t>
            </a:r>
          </a:p>
          <a:p>
            <a:pPr lvl="1">
              <a:buFont typeface="Wingdings" panose="05000000000000000000" pitchFamily="2" charset="2"/>
              <a:buChar char="Ø"/>
            </a:pPr>
            <a:r>
              <a:rPr lang="es-AR" dirty="0"/>
              <a:t>Laplace</a:t>
            </a:r>
          </a:p>
          <a:p>
            <a:pPr lvl="1">
              <a:buFont typeface="Wingdings" panose="05000000000000000000" pitchFamily="2" charset="2"/>
              <a:buChar char="Ø"/>
            </a:pPr>
            <a:r>
              <a:rPr lang="es-AR" dirty="0" err="1"/>
              <a:t>Minimax</a:t>
            </a:r>
            <a:endParaRPr lang="es-AR" dirty="0"/>
          </a:p>
          <a:p>
            <a:pPr lvl="1">
              <a:buFont typeface="Wingdings" panose="05000000000000000000" pitchFamily="2" charset="2"/>
              <a:buChar char="Ø"/>
            </a:pPr>
            <a:r>
              <a:rPr lang="es-AR" dirty="0" err="1"/>
              <a:t>Savage</a:t>
            </a:r>
            <a:endParaRPr lang="es-AR" dirty="0"/>
          </a:p>
          <a:p>
            <a:pPr lvl="1">
              <a:buFont typeface="Wingdings" panose="05000000000000000000" pitchFamily="2" charset="2"/>
              <a:buChar char="Ø"/>
            </a:pPr>
            <a:r>
              <a:rPr lang="es-AR" dirty="0"/>
              <a:t>Hurwicz</a:t>
            </a:r>
          </a:p>
          <a:p>
            <a:endParaRPr lang="es-AR" dirty="0"/>
          </a:p>
          <a:p>
            <a:endParaRPr lang="es-ES" dirty="0"/>
          </a:p>
        </p:txBody>
      </p:sp>
    </p:spTree>
    <p:extLst>
      <p:ext uri="{BB962C8B-B14F-4D97-AF65-F5344CB8AC3E}">
        <p14:creationId xmlns:p14="http://schemas.microsoft.com/office/powerpoint/2010/main" val="3551961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89E848-849D-445D-B39E-57453CD2D090}"/>
              </a:ext>
            </a:extLst>
          </p:cNvPr>
          <p:cNvSpPr>
            <a:spLocks noGrp="1"/>
          </p:cNvSpPr>
          <p:nvPr>
            <p:ph type="title"/>
          </p:nvPr>
        </p:nvSpPr>
        <p:spPr/>
        <p:txBody>
          <a:bodyPr/>
          <a:lstStyle/>
          <a:p>
            <a:r>
              <a:rPr lang="es-AR" dirty="0"/>
              <a:t>Incertidumbre</a:t>
            </a:r>
            <a:endParaRPr lang="es-ES" dirty="0"/>
          </a:p>
        </p:txBody>
      </p:sp>
      <p:sp>
        <p:nvSpPr>
          <p:cNvPr id="3" name="Marcador de contenido 2">
            <a:extLst>
              <a:ext uri="{FF2B5EF4-FFF2-40B4-BE49-F238E27FC236}">
                <a16:creationId xmlns:a16="http://schemas.microsoft.com/office/drawing/2014/main" id="{EECAA464-8A0B-4120-BB86-7DFDAF9960AE}"/>
              </a:ext>
            </a:extLst>
          </p:cNvPr>
          <p:cNvSpPr>
            <a:spLocks noGrp="1"/>
          </p:cNvSpPr>
          <p:nvPr>
            <p:ph idx="1"/>
          </p:nvPr>
        </p:nvSpPr>
        <p:spPr/>
        <p:txBody>
          <a:bodyPr/>
          <a:lstStyle/>
          <a:p>
            <a:r>
              <a:rPr lang="es-AR" dirty="0"/>
              <a:t>Hurwicz. </a:t>
            </a:r>
          </a:p>
          <a:p>
            <a:pPr marL="0" indent="0">
              <a:buNone/>
            </a:pPr>
            <a:r>
              <a:rPr lang="es-AR" dirty="0"/>
              <a:t>La tabla siguiente es un resumen de los cálculos.</a:t>
            </a:r>
            <a:endParaRPr lang="es-ES" dirty="0"/>
          </a:p>
        </p:txBody>
      </p:sp>
      <p:pic>
        <p:nvPicPr>
          <p:cNvPr id="4" name="Imagen 3">
            <a:extLst>
              <a:ext uri="{FF2B5EF4-FFF2-40B4-BE49-F238E27FC236}">
                <a16:creationId xmlns:a16="http://schemas.microsoft.com/office/drawing/2014/main" id="{AD942986-9AA6-40BA-80A2-F5E67A6A52C5}"/>
              </a:ext>
            </a:extLst>
          </p:cNvPr>
          <p:cNvPicPr>
            <a:picLocks noChangeAspect="1"/>
          </p:cNvPicPr>
          <p:nvPr/>
        </p:nvPicPr>
        <p:blipFill>
          <a:blip r:embed="rId2"/>
          <a:stretch>
            <a:fillRect/>
          </a:stretch>
        </p:blipFill>
        <p:spPr>
          <a:xfrm>
            <a:off x="838200" y="2778079"/>
            <a:ext cx="10767973" cy="2953019"/>
          </a:xfrm>
          <a:prstGeom prst="rect">
            <a:avLst/>
          </a:prstGeom>
        </p:spPr>
      </p:pic>
    </p:spTree>
    <p:extLst>
      <p:ext uri="{BB962C8B-B14F-4D97-AF65-F5344CB8AC3E}">
        <p14:creationId xmlns:p14="http://schemas.microsoft.com/office/powerpoint/2010/main" val="4237478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2552B7F-54FB-4B58-93E9-9A5B1A82D5B7}"/>
              </a:ext>
            </a:extLst>
          </p:cNvPr>
          <p:cNvSpPr>
            <a:spLocks noGrp="1"/>
          </p:cNvSpPr>
          <p:nvPr>
            <p:ph idx="1"/>
          </p:nvPr>
        </p:nvSpPr>
        <p:spPr>
          <a:xfrm>
            <a:off x="838200" y="1825625"/>
            <a:ext cx="10515600" cy="4351338"/>
          </a:xfrm>
        </p:spPr>
        <p:txBody>
          <a:bodyPr>
            <a:normAutofit fontScale="62500" lnSpcReduction="20000"/>
          </a:bodyPr>
          <a:lstStyle/>
          <a:p>
            <a:r>
              <a:rPr lang="es-ES" dirty="0"/>
              <a:t>Hurwicz</a:t>
            </a:r>
          </a:p>
          <a:p>
            <a:r>
              <a:rPr lang="es-ES" dirty="0"/>
              <a:t>Aplicación del método:</a:t>
            </a:r>
          </a:p>
          <a:p>
            <a:pPr marL="0" indent="0">
              <a:buNone/>
            </a:pPr>
            <a:r>
              <a:rPr lang="es-ES" dirty="0"/>
              <a:t>si lo que se busca es </a:t>
            </a:r>
            <a:r>
              <a:rPr lang="es-ES" sz="3800" b="1" dirty="0"/>
              <a:t>Maximizar</a:t>
            </a:r>
            <a:r>
              <a:rPr lang="es-ES" dirty="0"/>
              <a:t>, cuando se trata por ejemplo de una Ganancia</a:t>
            </a:r>
          </a:p>
          <a:p>
            <a:pPr marL="0" indent="0">
              <a:buNone/>
            </a:pPr>
            <a:r>
              <a:rPr lang="es-ES" dirty="0"/>
              <a:t>Formula a aplicar: </a:t>
            </a:r>
          </a:p>
          <a:p>
            <a:pPr marL="0" indent="0">
              <a:buNone/>
            </a:pPr>
            <a:r>
              <a:rPr lang="es-ES" dirty="0"/>
              <a:t>elegir el Máximo de aplicar a cada fila: α Max + ( 1 - α ) Min</a:t>
            </a:r>
          </a:p>
          <a:p>
            <a:pPr marL="0" indent="0">
              <a:buNone/>
            </a:pPr>
            <a:r>
              <a:rPr lang="es-ES" dirty="0"/>
              <a:t>es lo mismo que: Min - ( Min - Max ) α</a:t>
            </a:r>
            <a:br>
              <a:rPr lang="es-ES" dirty="0"/>
            </a:br>
            <a:endParaRPr lang="es-ES" dirty="0"/>
          </a:p>
          <a:p>
            <a:pPr marL="0" indent="0">
              <a:buNone/>
            </a:pPr>
            <a:r>
              <a:rPr lang="es-ES" dirty="0"/>
              <a:t>si lo que se busca </a:t>
            </a:r>
            <a:r>
              <a:rPr lang="es-ES"/>
              <a:t>es </a:t>
            </a:r>
            <a:r>
              <a:rPr lang="es-ES" sz="3800" b="1"/>
              <a:t>Minimizar</a:t>
            </a:r>
            <a:r>
              <a:rPr lang="es-ES" dirty="0"/>
              <a:t>, cuando se trata por ejemplo de un Costo</a:t>
            </a:r>
            <a:br>
              <a:rPr lang="es-ES" dirty="0"/>
            </a:br>
            <a:r>
              <a:rPr lang="es-ES" dirty="0"/>
              <a:t>Formula a aplicar: </a:t>
            </a:r>
            <a:br>
              <a:rPr lang="es-ES" dirty="0"/>
            </a:br>
            <a:r>
              <a:rPr lang="es-ES" dirty="0"/>
              <a:t>elegir el Mínimo de aplicar a cada fila: α Min + ( 1 - α ) Max</a:t>
            </a:r>
          </a:p>
          <a:p>
            <a:pPr marL="0" indent="0">
              <a:buNone/>
            </a:pPr>
            <a:r>
              <a:rPr lang="es-ES" dirty="0"/>
              <a:t>es lo mismo que: Max - ( Max - Min ) α</a:t>
            </a:r>
          </a:p>
          <a:p>
            <a:pPr marL="0" indent="0">
              <a:buNone/>
            </a:pPr>
            <a:endParaRPr lang="es-ES" dirty="0"/>
          </a:p>
          <a:p>
            <a:pPr marL="0" indent="0">
              <a:buNone/>
            </a:pPr>
            <a:r>
              <a:rPr lang="es-ES" dirty="0"/>
              <a:t>en ambos casos α = 0 Pesimista, lo mismo que aplicar Wald, </a:t>
            </a:r>
          </a:p>
          <a:p>
            <a:pPr marL="0" indent="0">
              <a:buNone/>
            </a:pPr>
            <a:r>
              <a:rPr lang="es-ES" dirty="0"/>
              <a:t>si α = 1 es Optimista.</a:t>
            </a:r>
          </a:p>
          <a:p>
            <a:endParaRPr lang="es-ES" dirty="0"/>
          </a:p>
        </p:txBody>
      </p:sp>
      <p:sp>
        <p:nvSpPr>
          <p:cNvPr id="4" name="Título 1">
            <a:extLst>
              <a:ext uri="{FF2B5EF4-FFF2-40B4-BE49-F238E27FC236}">
                <a16:creationId xmlns:a16="http://schemas.microsoft.com/office/drawing/2014/main" id="{97AEC5EA-8B08-4C57-AFAE-9150C586FBC4}"/>
              </a:ext>
            </a:extLst>
          </p:cNvPr>
          <p:cNvSpPr>
            <a:spLocks noGrp="1"/>
          </p:cNvSpPr>
          <p:nvPr>
            <p:ph type="title"/>
          </p:nvPr>
        </p:nvSpPr>
        <p:spPr>
          <a:xfrm>
            <a:off x="838200" y="365125"/>
            <a:ext cx="10515600" cy="1325563"/>
          </a:xfrm>
        </p:spPr>
        <p:txBody>
          <a:bodyPr/>
          <a:lstStyle/>
          <a:p>
            <a:r>
              <a:rPr lang="es-AR" dirty="0"/>
              <a:t>Incertidumbre</a:t>
            </a:r>
            <a:endParaRPr lang="es-ES" dirty="0"/>
          </a:p>
        </p:txBody>
      </p:sp>
    </p:spTree>
    <p:extLst>
      <p:ext uri="{BB962C8B-B14F-4D97-AF65-F5344CB8AC3E}">
        <p14:creationId xmlns:p14="http://schemas.microsoft.com/office/powerpoint/2010/main" val="3376223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7BCEBB-D21A-4F35-87B3-2A36E910C787}"/>
              </a:ext>
            </a:extLst>
          </p:cNvPr>
          <p:cNvSpPr>
            <a:spLocks noGrp="1"/>
          </p:cNvSpPr>
          <p:nvPr>
            <p:ph type="title"/>
          </p:nvPr>
        </p:nvSpPr>
        <p:spPr/>
        <p:txBody>
          <a:bodyPr/>
          <a:lstStyle/>
          <a:p>
            <a:r>
              <a:rPr lang="es-AR" dirty="0"/>
              <a:t>Certidumbre</a:t>
            </a:r>
            <a:endParaRPr lang="es-ES" dirty="0"/>
          </a:p>
        </p:txBody>
      </p:sp>
      <p:sp>
        <p:nvSpPr>
          <p:cNvPr id="3" name="Marcador de contenido 2">
            <a:extLst>
              <a:ext uri="{FF2B5EF4-FFF2-40B4-BE49-F238E27FC236}">
                <a16:creationId xmlns:a16="http://schemas.microsoft.com/office/drawing/2014/main" id="{0D522A4C-D9DD-4100-9F88-EB69420988E4}"/>
              </a:ext>
            </a:extLst>
          </p:cNvPr>
          <p:cNvSpPr>
            <a:spLocks noGrp="1"/>
          </p:cNvSpPr>
          <p:nvPr>
            <p:ph idx="1"/>
          </p:nvPr>
        </p:nvSpPr>
        <p:spPr/>
        <p:txBody>
          <a:bodyPr>
            <a:normAutofit lnSpcReduction="10000"/>
          </a:bodyPr>
          <a:lstStyle/>
          <a:p>
            <a:pPr marL="0" indent="0">
              <a:buNone/>
            </a:pPr>
            <a:r>
              <a:rPr lang="es-AR" dirty="0"/>
              <a:t>Martin Hans, un brillante egresado de preparatoria, ha recibido tres ofertas de beca completa en tres instituciones: U de A, U de B y U de C. Para seleccionar una universidad, Martin enuncia dos criterios principales: ubicación y reputación académica. </a:t>
            </a:r>
          </a:p>
          <a:p>
            <a:pPr marL="0" indent="0">
              <a:buNone/>
            </a:pPr>
            <a:r>
              <a:rPr lang="es-AR" dirty="0"/>
              <a:t>Como es tan buen estudiante, juzga que la reputación académica es cinco veces más importante que el lugar, con lo que se tienen pesos aproximados de 17% de la ubicación y 83% de la reputación. </a:t>
            </a:r>
          </a:p>
          <a:p>
            <a:pPr marL="0" indent="0">
              <a:buNone/>
            </a:pPr>
            <a:r>
              <a:rPr lang="es-AR" dirty="0"/>
              <a:t>A continuación usa un análisis sistemático (que detallaremos después) para categorizar las tres universidades desde el punto de vista del lugar y la reputación. La tabla siguiente clasifica los dos criterios para las tres universidades:</a:t>
            </a:r>
            <a:endParaRPr lang="es-ES" dirty="0"/>
          </a:p>
        </p:txBody>
      </p:sp>
    </p:spTree>
    <p:extLst>
      <p:ext uri="{BB962C8B-B14F-4D97-AF65-F5344CB8AC3E}">
        <p14:creationId xmlns:p14="http://schemas.microsoft.com/office/powerpoint/2010/main" val="3480397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4CE791-CF3C-4AD7-9F40-E0B449CFC4A2}"/>
              </a:ext>
            </a:extLst>
          </p:cNvPr>
          <p:cNvSpPr>
            <a:spLocks noGrp="1"/>
          </p:cNvSpPr>
          <p:nvPr>
            <p:ph type="title"/>
          </p:nvPr>
        </p:nvSpPr>
        <p:spPr/>
        <p:txBody>
          <a:bodyPr/>
          <a:lstStyle/>
          <a:p>
            <a:r>
              <a:rPr lang="es-AR" dirty="0"/>
              <a:t>Certidumbre</a:t>
            </a:r>
            <a:endParaRPr lang="es-ES" dirty="0"/>
          </a:p>
        </p:txBody>
      </p:sp>
      <p:pic>
        <p:nvPicPr>
          <p:cNvPr id="4" name="Marcador de contenido 3">
            <a:extLst>
              <a:ext uri="{FF2B5EF4-FFF2-40B4-BE49-F238E27FC236}">
                <a16:creationId xmlns:a16="http://schemas.microsoft.com/office/drawing/2014/main" id="{FE06F579-5255-4BAE-A161-6C949518C7CB}"/>
              </a:ext>
            </a:extLst>
          </p:cNvPr>
          <p:cNvPicPr>
            <a:picLocks noGrp="1" noChangeAspect="1"/>
          </p:cNvPicPr>
          <p:nvPr>
            <p:ph idx="1"/>
          </p:nvPr>
        </p:nvPicPr>
        <p:blipFill>
          <a:blip r:embed="rId2"/>
          <a:stretch>
            <a:fillRect/>
          </a:stretch>
        </p:blipFill>
        <p:spPr>
          <a:xfrm>
            <a:off x="1024267" y="1690688"/>
            <a:ext cx="4710268" cy="1567667"/>
          </a:xfrm>
          <a:prstGeom prst="rect">
            <a:avLst/>
          </a:prstGeom>
        </p:spPr>
      </p:pic>
      <p:sp>
        <p:nvSpPr>
          <p:cNvPr id="5" name="CuadroTexto 4">
            <a:extLst>
              <a:ext uri="{FF2B5EF4-FFF2-40B4-BE49-F238E27FC236}">
                <a16:creationId xmlns:a16="http://schemas.microsoft.com/office/drawing/2014/main" id="{20EBDFCB-49F6-4C2D-B2C8-115633C1A353}"/>
              </a:ext>
            </a:extLst>
          </p:cNvPr>
          <p:cNvSpPr txBox="1"/>
          <p:nvPr/>
        </p:nvSpPr>
        <p:spPr>
          <a:xfrm>
            <a:off x="1024267" y="3429000"/>
            <a:ext cx="10329533" cy="2585323"/>
          </a:xfrm>
          <a:prstGeom prst="rect">
            <a:avLst/>
          </a:prstGeom>
          <a:noFill/>
        </p:spPr>
        <p:txBody>
          <a:bodyPr wrap="square" rtlCol="0">
            <a:spAutoFit/>
          </a:bodyPr>
          <a:lstStyle/>
          <a:p>
            <a:r>
              <a:rPr lang="es-AR" dirty="0"/>
              <a:t>La estructura del problema de decisión se resume en la figura 14.1. El problema implica</a:t>
            </a:r>
          </a:p>
          <a:p>
            <a:r>
              <a:rPr lang="es-AR" dirty="0"/>
              <a:t>una sola jerarquía (el nivel) con dos criterios (ubicación y reputación) y tres alternativas de</a:t>
            </a:r>
          </a:p>
          <a:p>
            <a:r>
              <a:rPr lang="es-AR" dirty="0"/>
              <a:t>decisión (U de A, U de B y U de C).</a:t>
            </a:r>
          </a:p>
          <a:p>
            <a:r>
              <a:rPr lang="es-AR" dirty="0"/>
              <a:t>La calificación de las tres universidades se basa en calcular un factor de ponderación o</a:t>
            </a:r>
          </a:p>
          <a:p>
            <a:r>
              <a:rPr lang="es-AR" dirty="0"/>
              <a:t>peso compuesto para cada universidad, como sigue:</a:t>
            </a:r>
          </a:p>
          <a:p>
            <a:endParaRPr lang="es-AR" dirty="0"/>
          </a:p>
          <a:p>
            <a:r>
              <a:rPr lang="es-AR" dirty="0" err="1"/>
              <a:t>Ude</a:t>
            </a:r>
            <a:r>
              <a:rPr lang="es-AR" dirty="0"/>
              <a:t> A = 0.17 X 0.129 + 0.83 X 0.545 = 0.4743</a:t>
            </a:r>
          </a:p>
          <a:p>
            <a:r>
              <a:rPr lang="es-AR" dirty="0" err="1"/>
              <a:t>Ude</a:t>
            </a:r>
            <a:r>
              <a:rPr lang="es-AR" dirty="0"/>
              <a:t> B = 0.17 X 0.277 + 0.83 X 0.273 = 0.2737</a:t>
            </a:r>
          </a:p>
          <a:p>
            <a:r>
              <a:rPr lang="es-AR" dirty="0"/>
              <a:t>U de C = 0.17 X 0.594 + 0.83 X 0.182 = 0.2520</a:t>
            </a:r>
            <a:endParaRPr lang="es-ES" dirty="0"/>
          </a:p>
        </p:txBody>
      </p:sp>
    </p:spTree>
    <p:extLst>
      <p:ext uri="{BB962C8B-B14F-4D97-AF65-F5344CB8AC3E}">
        <p14:creationId xmlns:p14="http://schemas.microsoft.com/office/powerpoint/2010/main" val="4256016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0EEF08-7883-44C5-9D05-36F39F96A95F}"/>
              </a:ext>
            </a:extLst>
          </p:cNvPr>
          <p:cNvSpPr>
            <a:spLocks noGrp="1"/>
          </p:cNvSpPr>
          <p:nvPr>
            <p:ph type="title"/>
          </p:nvPr>
        </p:nvSpPr>
        <p:spPr/>
        <p:txBody>
          <a:bodyPr/>
          <a:lstStyle/>
          <a:p>
            <a:r>
              <a:rPr lang="es-AR" dirty="0"/>
              <a:t>Certidumbre</a:t>
            </a:r>
            <a:endParaRPr lang="es-ES" dirty="0"/>
          </a:p>
        </p:txBody>
      </p:sp>
      <p:pic>
        <p:nvPicPr>
          <p:cNvPr id="4" name="Marcador de contenido 3">
            <a:extLst>
              <a:ext uri="{FF2B5EF4-FFF2-40B4-BE49-F238E27FC236}">
                <a16:creationId xmlns:a16="http://schemas.microsoft.com/office/drawing/2014/main" id="{7BFBE5CA-0148-4327-B90A-A97C0A6A375B}"/>
              </a:ext>
            </a:extLst>
          </p:cNvPr>
          <p:cNvPicPr>
            <a:picLocks noGrp="1" noChangeAspect="1"/>
          </p:cNvPicPr>
          <p:nvPr>
            <p:ph idx="1"/>
          </p:nvPr>
        </p:nvPicPr>
        <p:blipFill>
          <a:blip r:embed="rId2"/>
          <a:stretch>
            <a:fillRect/>
          </a:stretch>
        </p:blipFill>
        <p:spPr>
          <a:xfrm>
            <a:off x="1188928" y="1825625"/>
            <a:ext cx="9714108" cy="4742644"/>
          </a:xfrm>
          <a:prstGeom prst="rect">
            <a:avLst/>
          </a:prstGeom>
        </p:spPr>
      </p:pic>
    </p:spTree>
    <p:extLst>
      <p:ext uri="{BB962C8B-B14F-4D97-AF65-F5344CB8AC3E}">
        <p14:creationId xmlns:p14="http://schemas.microsoft.com/office/powerpoint/2010/main" val="1912967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4C6D56-D39E-483A-9A30-A0B9FE495F2E}"/>
              </a:ext>
            </a:extLst>
          </p:cNvPr>
          <p:cNvSpPr>
            <a:spLocks noGrp="1"/>
          </p:cNvSpPr>
          <p:nvPr>
            <p:ph type="title"/>
          </p:nvPr>
        </p:nvSpPr>
        <p:spPr/>
        <p:txBody>
          <a:bodyPr/>
          <a:lstStyle/>
          <a:p>
            <a:r>
              <a:rPr lang="es-AR" dirty="0"/>
              <a:t>Certidumbre</a:t>
            </a:r>
            <a:endParaRPr lang="es-ES" dirty="0"/>
          </a:p>
        </p:txBody>
      </p:sp>
      <p:pic>
        <p:nvPicPr>
          <p:cNvPr id="4" name="Marcador de contenido 3">
            <a:extLst>
              <a:ext uri="{FF2B5EF4-FFF2-40B4-BE49-F238E27FC236}">
                <a16:creationId xmlns:a16="http://schemas.microsoft.com/office/drawing/2014/main" id="{65B4AF0E-7F4C-4B2D-836B-27E4A7F53BAA}"/>
              </a:ext>
            </a:extLst>
          </p:cNvPr>
          <p:cNvPicPr>
            <a:picLocks noGrp="1" noChangeAspect="1"/>
          </p:cNvPicPr>
          <p:nvPr>
            <p:ph idx="1"/>
          </p:nvPr>
        </p:nvPicPr>
        <p:blipFill>
          <a:blip r:embed="rId2"/>
          <a:stretch>
            <a:fillRect/>
          </a:stretch>
        </p:blipFill>
        <p:spPr>
          <a:xfrm>
            <a:off x="1803042" y="1361736"/>
            <a:ext cx="8635366" cy="5309519"/>
          </a:xfrm>
          <a:prstGeom prst="rect">
            <a:avLst/>
          </a:prstGeom>
        </p:spPr>
      </p:pic>
    </p:spTree>
    <p:extLst>
      <p:ext uri="{BB962C8B-B14F-4D97-AF65-F5344CB8AC3E}">
        <p14:creationId xmlns:p14="http://schemas.microsoft.com/office/powerpoint/2010/main" val="2959955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F58044-EA26-437A-9B77-FD325918E6A7}"/>
              </a:ext>
            </a:extLst>
          </p:cNvPr>
          <p:cNvSpPr>
            <a:spLocks noGrp="1"/>
          </p:cNvSpPr>
          <p:nvPr>
            <p:ph type="title"/>
          </p:nvPr>
        </p:nvSpPr>
        <p:spPr/>
        <p:txBody>
          <a:bodyPr/>
          <a:lstStyle/>
          <a:p>
            <a:r>
              <a:rPr lang="es-AR" dirty="0"/>
              <a:t>Riesgo – valor esperado</a:t>
            </a:r>
            <a:endParaRPr lang="es-ES" dirty="0"/>
          </a:p>
        </p:txBody>
      </p:sp>
      <p:sp>
        <p:nvSpPr>
          <p:cNvPr id="3" name="Marcador de contenido 2">
            <a:extLst>
              <a:ext uri="{FF2B5EF4-FFF2-40B4-BE49-F238E27FC236}">
                <a16:creationId xmlns:a16="http://schemas.microsoft.com/office/drawing/2014/main" id="{BEEE39A3-2BDD-42A4-90FC-68D34C16F04A}"/>
              </a:ext>
            </a:extLst>
          </p:cNvPr>
          <p:cNvSpPr>
            <a:spLocks noGrp="1"/>
          </p:cNvSpPr>
          <p:nvPr>
            <p:ph idx="1"/>
          </p:nvPr>
        </p:nvSpPr>
        <p:spPr/>
        <p:txBody>
          <a:bodyPr/>
          <a:lstStyle/>
          <a:p>
            <a:pPr marL="0" indent="0">
              <a:buNone/>
            </a:pPr>
            <a:r>
              <a:rPr lang="es-AR" dirty="0"/>
              <a:t>En condiciones de riesgo, las ventajas asociadas a cada alternativa de decisión se describen con distribuciones de probabilidades. Por esta razón la toma de decisiones bajo riesgo se suele basar en el criterio de valor esperado, en el que se comparan alternativas de decisión con base en la maximización de la utilidad esperada, o la minimización del costo esperado. Sin embargo, como el método tiene sus limitaciones, se modifica el criterio de valor esperado para enfrentar otras situaciones.</a:t>
            </a:r>
            <a:endParaRPr lang="es-ES" dirty="0"/>
          </a:p>
        </p:txBody>
      </p:sp>
    </p:spTree>
    <p:extLst>
      <p:ext uri="{BB962C8B-B14F-4D97-AF65-F5344CB8AC3E}">
        <p14:creationId xmlns:p14="http://schemas.microsoft.com/office/powerpoint/2010/main" val="500684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92D400-7B33-4A14-A746-FFAB1334DDB8}"/>
              </a:ext>
            </a:extLst>
          </p:cNvPr>
          <p:cNvSpPr>
            <a:spLocks noGrp="1"/>
          </p:cNvSpPr>
          <p:nvPr>
            <p:ph type="title"/>
          </p:nvPr>
        </p:nvSpPr>
        <p:spPr/>
        <p:txBody>
          <a:bodyPr/>
          <a:lstStyle/>
          <a:p>
            <a:r>
              <a:rPr lang="es-AR" dirty="0"/>
              <a:t>Riesgo – valor esperado</a:t>
            </a:r>
            <a:endParaRPr lang="es-ES" dirty="0"/>
          </a:p>
        </p:txBody>
      </p:sp>
      <p:sp>
        <p:nvSpPr>
          <p:cNvPr id="3" name="Marcador de contenido 2">
            <a:extLst>
              <a:ext uri="{FF2B5EF4-FFF2-40B4-BE49-F238E27FC236}">
                <a16:creationId xmlns:a16="http://schemas.microsoft.com/office/drawing/2014/main" id="{47DEC8FF-A708-492E-89CA-56CB1AA7F13C}"/>
              </a:ext>
            </a:extLst>
          </p:cNvPr>
          <p:cNvSpPr>
            <a:spLocks noGrp="1"/>
          </p:cNvSpPr>
          <p:nvPr>
            <p:ph idx="1"/>
          </p:nvPr>
        </p:nvSpPr>
        <p:spPr/>
        <p:txBody>
          <a:bodyPr/>
          <a:lstStyle/>
          <a:p>
            <a:pPr marL="0" indent="0">
              <a:buNone/>
            </a:pPr>
            <a:r>
              <a:rPr lang="es-AR" dirty="0"/>
              <a:t>El criterio del valor esperado busca la maximización de la utilidad (promedio) esperada o la minimización del costo esperado. En los datos del problema se supone que la retribución (o el costo) asociada con cada alternativa de decisión es probabilística.</a:t>
            </a:r>
          </a:p>
          <a:p>
            <a:pPr marL="0" indent="0">
              <a:buNone/>
            </a:pPr>
            <a:r>
              <a:rPr lang="es-AR" dirty="0"/>
              <a:t>Análisis con árbol de decisión. En el ejemplo que sigue se describen casos sencillos de decisión con una cantidad finita de alternativas de decisión con matrices explícitas de retribución.</a:t>
            </a:r>
            <a:endParaRPr lang="es-ES" dirty="0"/>
          </a:p>
        </p:txBody>
      </p:sp>
    </p:spTree>
    <p:extLst>
      <p:ext uri="{BB962C8B-B14F-4D97-AF65-F5344CB8AC3E}">
        <p14:creationId xmlns:p14="http://schemas.microsoft.com/office/powerpoint/2010/main" val="620187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52E349-9A82-482D-973B-7D9E0F04111D}"/>
              </a:ext>
            </a:extLst>
          </p:cNvPr>
          <p:cNvSpPr>
            <a:spLocks noGrp="1"/>
          </p:cNvSpPr>
          <p:nvPr>
            <p:ph type="title"/>
          </p:nvPr>
        </p:nvSpPr>
        <p:spPr/>
        <p:txBody>
          <a:bodyPr/>
          <a:lstStyle/>
          <a:p>
            <a:r>
              <a:rPr lang="es-AR" dirty="0"/>
              <a:t>Riesgo – valor esperado</a:t>
            </a:r>
            <a:endParaRPr lang="es-ES" dirty="0"/>
          </a:p>
        </p:txBody>
      </p:sp>
      <p:sp>
        <p:nvSpPr>
          <p:cNvPr id="3" name="Marcador de contenido 2">
            <a:extLst>
              <a:ext uri="{FF2B5EF4-FFF2-40B4-BE49-F238E27FC236}">
                <a16:creationId xmlns:a16="http://schemas.microsoft.com/office/drawing/2014/main" id="{3C1CDB17-AB39-4604-8877-73051DD1633B}"/>
              </a:ext>
            </a:extLst>
          </p:cNvPr>
          <p:cNvSpPr>
            <a:spLocks noGrp="1"/>
          </p:cNvSpPr>
          <p:nvPr>
            <p:ph idx="1"/>
          </p:nvPr>
        </p:nvSpPr>
        <p:spPr>
          <a:xfrm>
            <a:off x="437883" y="1825625"/>
            <a:ext cx="11397802" cy="4351338"/>
          </a:xfrm>
        </p:spPr>
        <p:txBody>
          <a:bodyPr>
            <a:normAutofit/>
          </a:bodyPr>
          <a:lstStyle/>
          <a:p>
            <a:pPr marL="0" indent="0">
              <a:buNone/>
            </a:pPr>
            <a:r>
              <a:rPr lang="es-AR" sz="1800" dirty="0"/>
              <a:t>Ejemplo</a:t>
            </a:r>
          </a:p>
          <a:p>
            <a:pPr marL="0" indent="0">
              <a:buNone/>
            </a:pPr>
            <a:r>
              <a:rPr lang="es-AR" sz="1800" dirty="0"/>
              <a:t>Suponga que desea invertir $10,000 en el mercado de valores, comprando acciones de una de dos compañías: A y B. Las acciones de la compañía A son arriesgadas, pero podrían producir un rendimiento de 50% sobre la inversión durante el año próximo. Si las condiciones del mercado de valores no son favorables (es decir, el mercado está "a la baja"), las acciones pueden perder el 20% de su valor. La empresa B proporciona utilidades seguras, de 15% en un mercado "a la alza" y sólo de 5% en un mercado "a la baja". Todas las publicaciones que consultó (¡siempre hay una gran abundancia de ellas al final del año!) predicen que hay 60% de probabilidades que el mercado esté "a la alza", y 40% de que esté "a la baja". ¿Dónde debería invertir su dinero?</a:t>
            </a:r>
          </a:p>
          <a:p>
            <a:pPr marL="0" indent="0">
              <a:buNone/>
            </a:pPr>
            <a:r>
              <a:rPr lang="es-AR" sz="1800" dirty="0"/>
              <a:t>El problema de decisión se puede resumir como sigue:</a:t>
            </a:r>
            <a:endParaRPr lang="es-ES" sz="1800" dirty="0"/>
          </a:p>
        </p:txBody>
      </p:sp>
      <p:pic>
        <p:nvPicPr>
          <p:cNvPr id="4" name="Imagen 3">
            <a:extLst>
              <a:ext uri="{FF2B5EF4-FFF2-40B4-BE49-F238E27FC236}">
                <a16:creationId xmlns:a16="http://schemas.microsoft.com/office/drawing/2014/main" id="{7293B5DB-F03F-4FBA-B9D1-FCEA36C18AB7}"/>
              </a:ext>
            </a:extLst>
          </p:cNvPr>
          <p:cNvPicPr>
            <a:picLocks noChangeAspect="1"/>
          </p:cNvPicPr>
          <p:nvPr/>
        </p:nvPicPr>
        <p:blipFill>
          <a:blip r:embed="rId2"/>
          <a:stretch>
            <a:fillRect/>
          </a:stretch>
        </p:blipFill>
        <p:spPr>
          <a:xfrm>
            <a:off x="2441752" y="4443211"/>
            <a:ext cx="8683403" cy="2414789"/>
          </a:xfrm>
          <a:prstGeom prst="rect">
            <a:avLst/>
          </a:prstGeom>
        </p:spPr>
      </p:pic>
    </p:spTree>
    <p:extLst>
      <p:ext uri="{BB962C8B-B14F-4D97-AF65-F5344CB8AC3E}">
        <p14:creationId xmlns:p14="http://schemas.microsoft.com/office/powerpoint/2010/main" val="26270184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1753</TotalTime>
  <Words>1474</Words>
  <Application>Microsoft Office PowerPoint</Application>
  <PresentationFormat>Panorámica</PresentationFormat>
  <Paragraphs>92</Paragraphs>
  <Slides>21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Arial</vt:lpstr>
      <vt:lpstr>Calibri</vt:lpstr>
      <vt:lpstr>Calibri Light</vt:lpstr>
      <vt:lpstr>Wingdings</vt:lpstr>
      <vt:lpstr>Tema de Office</vt:lpstr>
      <vt:lpstr>Análisis de Decisiones</vt:lpstr>
      <vt:lpstr>Análisis de Decisiones</vt:lpstr>
      <vt:lpstr>Certidumbre</vt:lpstr>
      <vt:lpstr>Certidumbre</vt:lpstr>
      <vt:lpstr>Certidumbre</vt:lpstr>
      <vt:lpstr>Certidumbre</vt:lpstr>
      <vt:lpstr>Riesgo – valor esperado</vt:lpstr>
      <vt:lpstr>Riesgo – valor esperado</vt:lpstr>
      <vt:lpstr>Riesgo – valor esperado</vt:lpstr>
      <vt:lpstr>Riesgo – valor esperado</vt:lpstr>
      <vt:lpstr>Incertidumbre</vt:lpstr>
      <vt:lpstr>Incertidumbre</vt:lpstr>
      <vt:lpstr>Incertidumbre</vt:lpstr>
      <vt:lpstr>Incertidumbre</vt:lpstr>
      <vt:lpstr>Incertidumbre</vt:lpstr>
      <vt:lpstr>Incertidumbre</vt:lpstr>
      <vt:lpstr>Incertidumbre</vt:lpstr>
      <vt:lpstr>Incertidumbre</vt:lpstr>
      <vt:lpstr>Incertidumbre</vt:lpstr>
      <vt:lpstr>Incertidumbre</vt:lpstr>
      <vt:lpstr>Incertidumbre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Decisiones</dc:title>
  <dc:creator>Andres</dc:creator>
  <cp:lastModifiedBy>Andres Gerosa</cp:lastModifiedBy>
  <cp:revision>26</cp:revision>
  <dcterms:created xsi:type="dcterms:W3CDTF">2018-10-07T22:25:08Z</dcterms:created>
  <dcterms:modified xsi:type="dcterms:W3CDTF">2020-06-19T00:45:37Z</dcterms:modified>
</cp:coreProperties>
</file>