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dvmirchev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Syntactic_sugar" TargetMode="External"/><Relationship Id="rId4" Type="http://schemas.openxmlformats.org/officeDocument/2006/relationships/hyperlink" Target="http://www.open-std.org/jtc1/sc22/wg21/docs/papers/2016/p0184r0.html" TargetMode="External"/><Relationship Id="rId11" Type="http://schemas.openxmlformats.org/officeDocument/2006/relationships/hyperlink" Target="http://www.open-std.org/jtc1/sc22/wg21/docs/papers/2014/n4296.pdf" TargetMode="External"/><Relationship Id="rId10" Type="http://schemas.openxmlformats.org/officeDocument/2006/relationships/hyperlink" Target="http://stackoverflow.com/questions/39117330/how-the-new-range-based-for-loop-in-c17-helps-ranges-ts" TargetMode="External"/><Relationship Id="rId12" Type="http://schemas.openxmlformats.org/officeDocument/2006/relationships/hyperlink" Target="https://www.reddit.com/r/cpp/comments/4pmlpz/what_the_iso_c_committee_added_to_the_c17_working/" TargetMode="External"/><Relationship Id="rId9" Type="http://schemas.openxmlformats.org/officeDocument/2006/relationships/hyperlink" Target="https://skebanga.github.io/structured-bindings/" TargetMode="External"/><Relationship Id="rId5" Type="http://schemas.openxmlformats.org/officeDocument/2006/relationships/hyperlink" Target="http://www.open-std.org/jtc1/sc22/wg21/docs/papers/2016/p0305r0.html" TargetMode="External"/><Relationship Id="rId6" Type="http://schemas.openxmlformats.org/officeDocument/2006/relationships/hyperlink" Target="http://www.open-std.org/jtc1/sc22/wg21/docs/papers/2016/p0217r2.html" TargetMode="External"/><Relationship Id="rId7" Type="http://schemas.openxmlformats.org/officeDocument/2006/relationships/hyperlink" Target="https://blog.feabhas.com/2014/03/demystifying-c-lambdas/" TargetMode="External"/><Relationship Id="rId8" Type="http://schemas.openxmlformats.org/officeDocument/2006/relationships/hyperlink" Target="https://skebanga.github.io/if-with-initialize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C++'s syntactic sugars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69100" y="4509375"/>
            <a:ext cx="37818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Dimitar Mirchev </a:t>
            </a:r>
            <a:r>
              <a:rPr lang="en" u="sng">
                <a:solidFill>
                  <a:srgbClr val="4FC3F7"/>
                </a:solidFill>
                <a:hlinkClick r:id="rId3"/>
              </a:rPr>
              <a:t>@DVMirchev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C++17 range-based for loop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for (</a:t>
            </a:r>
            <a:r>
              <a:rPr lang="en" sz="1600"/>
              <a:t> </a:t>
            </a:r>
            <a:r>
              <a:rPr i="1" lang="en" sz="1600">
                <a:solidFill>
                  <a:srgbClr val="808080"/>
                </a:solidFill>
              </a:rPr>
              <a:t>range_declaration</a:t>
            </a:r>
            <a:r>
              <a:rPr lang="en" sz="1600"/>
              <a:t> </a:t>
            </a:r>
            <a:r>
              <a:rPr b="1" lang="en" sz="1600"/>
              <a:t>:</a:t>
            </a:r>
            <a:r>
              <a:rPr lang="en" sz="1600"/>
              <a:t> </a:t>
            </a:r>
            <a:r>
              <a:rPr i="1" lang="en" sz="1600">
                <a:solidFill>
                  <a:srgbClr val="808080"/>
                </a:solidFill>
              </a:rPr>
              <a:t>range_expression</a:t>
            </a:r>
            <a:r>
              <a:rPr lang="en" sz="1600"/>
              <a:t> </a:t>
            </a:r>
            <a:r>
              <a:rPr b="1" lang="en" sz="1600"/>
              <a:t>)</a:t>
            </a:r>
            <a:r>
              <a:rPr lang="en" sz="1600"/>
              <a:t>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600">
                <a:solidFill>
                  <a:srgbClr val="808080"/>
                </a:solidFill>
              </a:rPr>
              <a:t>Loop_statement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from C++17 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is syntactically equivalent to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>
                <a:highlight>
                  <a:srgbClr val="FFFFFF"/>
                </a:highlight>
              </a:rPr>
              <a:t>{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lang="en" sz="1600">
                <a:highlight>
                  <a:srgbClr val="FFFFFF"/>
                </a:highlight>
              </a:rPr>
              <a:t>auto &amp;&amp; __range = </a:t>
            </a:r>
            <a:r>
              <a:rPr b="1" i="1" lang="en" sz="1600">
                <a:solidFill>
                  <a:srgbClr val="808080"/>
                </a:solidFill>
                <a:highlight>
                  <a:srgbClr val="FFFFFF"/>
                </a:highlight>
              </a:rPr>
              <a:t>range_expression</a:t>
            </a:r>
            <a:r>
              <a:rPr b="1" lang="en" sz="1600">
                <a:highlight>
                  <a:srgbClr val="FFFFFF"/>
                </a:highlight>
              </a:rPr>
              <a:t> ; 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lang="en" sz="1600">
                <a:highlight>
                  <a:srgbClr val="FFFFFF"/>
                </a:highlight>
              </a:rPr>
              <a:t>auto __begin = </a:t>
            </a:r>
            <a:r>
              <a:rPr b="1" i="1" lang="en" sz="1600">
                <a:highlight>
                  <a:srgbClr val="FFFFFF"/>
                </a:highlight>
              </a:rPr>
              <a:t>begin_expr</a:t>
            </a:r>
            <a:r>
              <a:rPr b="1" lang="en" sz="1600">
                <a:highlight>
                  <a:srgbClr val="FFFFFF"/>
                </a:highlight>
              </a:rPr>
              <a:t> ;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lang="en" sz="1600">
                <a:highlight>
                  <a:srgbClr val="FFFFFF"/>
                </a:highlight>
              </a:rPr>
              <a:t>auto __end = </a:t>
            </a:r>
            <a:r>
              <a:rPr b="1" i="1" lang="en" sz="1600">
                <a:highlight>
                  <a:srgbClr val="FFFFFF"/>
                </a:highlight>
              </a:rPr>
              <a:t>end_expr</a:t>
            </a:r>
            <a:r>
              <a:rPr b="1" lang="en" sz="1600">
                <a:highlight>
                  <a:srgbClr val="FFFFFF"/>
                </a:highlight>
              </a:rPr>
              <a:t> ;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lang="en" sz="1600">
                <a:highlight>
                  <a:srgbClr val="FFFFFF"/>
                </a:highlight>
              </a:rPr>
              <a:t>for ( ; __begin != __end; ++__begin) { </a:t>
            </a:r>
          </a:p>
          <a:p>
            <a:pPr indent="0" lvl="0" marL="381000" rtl="0">
              <a:lnSpc>
                <a:spcPct val="110000"/>
              </a:lnSpc>
              <a:spcBef>
                <a:spcPts val="400"/>
              </a:spcBef>
              <a:spcAft>
                <a:spcPts val="1300"/>
              </a:spcAft>
              <a:buNone/>
            </a:pPr>
            <a:r>
              <a:rPr b="1" i="1" lang="en" sz="1600">
                <a:solidFill>
                  <a:srgbClr val="808080"/>
                </a:solidFill>
                <a:highlight>
                  <a:srgbClr val="FFFFFF"/>
                </a:highlight>
              </a:rPr>
              <a:t>range_declaration</a:t>
            </a:r>
            <a:r>
              <a:rPr b="1" lang="en" sz="1600">
                <a:highlight>
                  <a:srgbClr val="FFFFFF"/>
                </a:highlight>
              </a:rPr>
              <a:t> = *__begin; </a:t>
            </a:r>
          </a:p>
          <a:p>
            <a:pPr indent="0" lvl="0" marL="381000" rtl="0">
              <a:lnSpc>
                <a:spcPct val="110000"/>
              </a:lnSpc>
              <a:spcBef>
                <a:spcPts val="400"/>
              </a:spcBef>
              <a:spcAft>
                <a:spcPts val="1300"/>
              </a:spcAft>
              <a:buNone/>
            </a:pPr>
            <a:r>
              <a:rPr b="1" i="1" lang="en" sz="1600">
                <a:solidFill>
                  <a:srgbClr val="808080"/>
                </a:solidFill>
                <a:highlight>
                  <a:srgbClr val="FFFFFF"/>
                </a:highlight>
              </a:rPr>
              <a:t>loop_statement</a:t>
            </a:r>
            <a:r>
              <a:rPr b="1" lang="en" sz="1600">
                <a:highlight>
                  <a:srgbClr val="FFFFFF"/>
                </a:highlight>
              </a:rPr>
              <a:t> 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lang="en" sz="1600">
                <a:highlight>
                  <a:srgbClr val="FFFFFF"/>
                </a:highlight>
              </a:rPr>
              <a:t>} 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>
                <a:highlight>
                  <a:srgbClr val="FFFFFF"/>
                </a:highlight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C++17 structural binding 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expression;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Case 1, built-in array: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__a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expression;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__a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 // does not imply an actual reference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__a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z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__a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950"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C++17 structural binding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expression;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Case 2, get&lt;&gt; for std::tuple and std::array: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__a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expression;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tuple_element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decltype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)&gt;::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__a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tuple_element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decltype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)&gt;::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__a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tuple_element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decltype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)&gt;::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z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__a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C++17 structural binding 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expression;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Case 3, public data for C-style structs and std::pair: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__a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expression;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__a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mem1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__a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mem2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z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__a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mem3;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C++17 structural binding examples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T2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T3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types are: T1, T2, T3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mystruct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d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mystruct s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"xyzzy"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types are: int, string, double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C++17 structural binding examples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tuple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std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make_tuple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2.3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tuple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mymap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use first and second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C++17 </a:t>
            </a:r>
            <a:r>
              <a:rPr lang="en"/>
              <a:t>If statement with initializer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constexpr</a:t>
            </a:r>
            <a:r>
              <a:rPr b="1" lang="en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(optional)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b="1" i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b="1" lang="en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)</a:t>
            </a:r>
          </a:p>
          <a:p>
            <a:pPr indent="457200"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b="1" i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indent="457200"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b="1" i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indent="457200"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t/>
            </a:r>
            <a:endParaRPr b="1" i="1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Is equivalent to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init_statement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constexpr</a:t>
            </a:r>
            <a:r>
              <a:rPr b="1" lang="en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(optional)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indent="0" lvl="0" marL="381000" rtl="0">
              <a:lnSpc>
                <a:spcPct val="110000"/>
              </a:lnSpc>
              <a:spcBef>
                <a:spcPts val="400"/>
              </a:spcBef>
              <a:spcAft>
                <a:spcPts val="1300"/>
              </a:spcAft>
              <a:buNone/>
            </a:pP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b="1" i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indent="0" lvl="0" marL="381000" rtl="0">
              <a:lnSpc>
                <a:spcPct val="110000"/>
              </a:lnSpc>
              <a:spcBef>
                <a:spcPts val="400"/>
              </a:spcBef>
              <a:spcAft>
                <a:spcPts val="1300"/>
              </a:spcAft>
              <a:buNone/>
            </a:pP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statement</a:t>
            </a:r>
            <a:r>
              <a:rPr b="1" i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i="1"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C++17 If statement with initializer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indent="457200"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0000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try_emplace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indent="457200"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indent="457200" lvl="0" marL="45720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FATAL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"Element already registered"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indent="0" lvl="0" marL="45720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indent="457200" lvl="0" marL="45720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process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indent="0" lvl="0" marL="45720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is equivalent to: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0000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00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p 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try_emplace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value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indent="457200"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FATAL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8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"Element already registered"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88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indent="457200"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b="1" lang="en">
                <a:solidFill>
                  <a:srgbClr val="6666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C++17 If statement with initializer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it 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it 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457200"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it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"it" is leaked into the ambient scope.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t/>
            </a:r>
            <a:endParaRPr b="1"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t/>
            </a:r>
            <a:endParaRPr b="1">
              <a:solidFill>
                <a:srgbClr val="8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it 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it 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457200"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it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"it" is destructed and undefined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C++17 If statement with initializer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lock_guard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mutex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lock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mx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shared_flag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</a:p>
          <a:p>
            <a:pPr indent="457200"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unsafe_ping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</a:p>
          <a:p>
            <a:pPr indent="457200"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shared_flag 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it 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it 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</a:p>
          <a:p>
            <a:pPr indent="457200"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it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status_code c 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bar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SUCCESS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</a:p>
          <a:p>
            <a:pPr indent="457200"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c</a:t>
            </a:r>
            <a:r>
              <a:rPr b="1" lang="en" sz="16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Definition</a:t>
            </a:r>
          </a:p>
        </p:txBody>
      </p: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/>
              <a:t>Syntactic sugar</a:t>
            </a:r>
            <a:r>
              <a:rPr lang="en" sz="2400"/>
              <a:t> is syntax within a programming language that is designed to make things easier to read or to express.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C++17 switch statement with initializer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make_foo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FINE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GOOD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NEAT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/* ... */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/* ... */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Lambdas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item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item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DoTheJob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for_each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items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[](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item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item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DoTheJob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});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Sort of translates into: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_CompilerGeneratedNotReadable_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item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item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DoTheJob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for_each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items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_CompilerGeneratedNotReadable_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{});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- operator[]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multiplier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item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sum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item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multiplier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Sort of translates into: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_CompilerGeneratedNotReadable_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_CompilerGeneratedNotReadable_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sum_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multiplier_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item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sum_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item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multiplier_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sum_;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multiplier_;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Syntactic sugar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P0184R0 Generalizing the Range-Based For Loop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P0305R0 If statement with initializer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P0217R2 Proposed wording for structured bindings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Demystifying C++ lambdas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C++17 If statement with initializer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C++17 Structured Bindings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How the new range-based for loop in C++17 helps Ranges TS?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N4296 Working Draft, Standard for Programming Language C++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What the ISO C++ committee added to the C++17 working draft at the Oulu 2016 meeting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 - operator[]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rgbClr val="6666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rgbClr val="6666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is syntactically equivalent to </a:t>
            </a:r>
            <a:r>
              <a:rPr lang="en" sz="2400">
                <a:solidFill>
                  <a:srgbClr val="6666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*(</a:t>
            </a:r>
            <a:r>
              <a:rPr lang="en" sz="2400"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2400">
                <a:solidFill>
                  <a:srgbClr val="6666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i)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- operator[]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 - operator[]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C++11 range-based for loop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for (</a:t>
            </a:r>
            <a:r>
              <a:rPr lang="en" sz="1600"/>
              <a:t> </a:t>
            </a:r>
            <a:r>
              <a:rPr i="1" lang="en" sz="1600">
                <a:solidFill>
                  <a:srgbClr val="808080"/>
                </a:solidFill>
              </a:rPr>
              <a:t>range_declaration</a:t>
            </a:r>
            <a:r>
              <a:rPr lang="en" sz="1600"/>
              <a:t> </a:t>
            </a:r>
            <a:r>
              <a:rPr b="1" lang="en" sz="1600"/>
              <a:t>:</a:t>
            </a:r>
            <a:r>
              <a:rPr lang="en" sz="1600"/>
              <a:t> </a:t>
            </a:r>
            <a:r>
              <a:rPr i="1" lang="en" sz="1600">
                <a:solidFill>
                  <a:srgbClr val="808080"/>
                </a:solidFill>
              </a:rPr>
              <a:t>range_expression</a:t>
            </a:r>
            <a:r>
              <a:rPr lang="en" sz="1600"/>
              <a:t> </a:t>
            </a:r>
            <a:r>
              <a:rPr b="1" lang="en" sz="1600"/>
              <a:t>)</a:t>
            </a:r>
            <a:r>
              <a:rPr lang="en" sz="1600"/>
              <a:t>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600">
                <a:solidFill>
                  <a:srgbClr val="808080"/>
                </a:solidFill>
              </a:rPr>
              <a:t>Loop_statement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rgbClr val="80808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 syntactically equivalent 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t/>
            </a:r>
            <a:endParaRPr b="1" sz="1600"/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C++11 range-based for loop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for (</a:t>
            </a:r>
            <a:r>
              <a:rPr lang="en" sz="1600"/>
              <a:t> </a:t>
            </a:r>
            <a:r>
              <a:rPr i="1" lang="en" sz="1600">
                <a:solidFill>
                  <a:srgbClr val="808080"/>
                </a:solidFill>
              </a:rPr>
              <a:t>range_declaration</a:t>
            </a:r>
            <a:r>
              <a:rPr lang="en" sz="1600"/>
              <a:t> </a:t>
            </a:r>
            <a:r>
              <a:rPr b="1" lang="en" sz="1600"/>
              <a:t>:</a:t>
            </a:r>
            <a:r>
              <a:rPr lang="en" sz="1600"/>
              <a:t> </a:t>
            </a:r>
            <a:r>
              <a:rPr i="1" lang="en" sz="1600">
                <a:solidFill>
                  <a:srgbClr val="808080"/>
                </a:solidFill>
              </a:rPr>
              <a:t>range_expression</a:t>
            </a:r>
            <a:r>
              <a:rPr lang="en" sz="1600"/>
              <a:t> </a:t>
            </a:r>
            <a:r>
              <a:rPr b="1" lang="en" sz="1600"/>
              <a:t>)</a:t>
            </a:r>
            <a:r>
              <a:rPr lang="en" sz="1600"/>
              <a:t>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600">
                <a:solidFill>
                  <a:srgbClr val="808080"/>
                </a:solidFill>
              </a:rPr>
              <a:t>Loop_statement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rgbClr val="80808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 syntactically equivalent 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{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lang="en" sz="1600"/>
              <a:t>auto &amp;&amp; __range = </a:t>
            </a:r>
            <a:r>
              <a:rPr b="1" i="1" lang="en" sz="1600">
                <a:solidFill>
                  <a:srgbClr val="808080"/>
                </a:solidFill>
              </a:rPr>
              <a:t>range_expression</a:t>
            </a:r>
            <a:r>
              <a:rPr b="1" lang="en" sz="1600"/>
              <a:t> ; 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lang="en" sz="1600"/>
              <a:t>for (auto __begin = </a:t>
            </a:r>
            <a:r>
              <a:rPr b="1" i="1" lang="en" sz="1600"/>
              <a:t>begin_expr</a:t>
            </a:r>
            <a:r>
              <a:rPr b="1" lang="en" sz="1600"/>
              <a:t>, __end = </a:t>
            </a:r>
            <a:r>
              <a:rPr b="1" i="1" lang="en" sz="1600"/>
              <a:t>end_expr</a:t>
            </a:r>
            <a:r>
              <a:rPr b="1" lang="en" sz="1600"/>
              <a:t>; </a:t>
            </a:r>
          </a:p>
          <a:p>
            <a:pPr indent="0" lvl="0" marL="571500" rtl="0">
              <a:lnSpc>
                <a:spcPct val="110000"/>
              </a:lnSpc>
              <a:spcBef>
                <a:spcPts val="600"/>
              </a:spcBef>
              <a:spcAft>
                <a:spcPts val="1900"/>
              </a:spcAft>
              <a:buNone/>
            </a:pPr>
            <a:r>
              <a:rPr b="1" lang="en" sz="1600"/>
              <a:t>__begin != __end; ++__begin) { </a:t>
            </a:r>
          </a:p>
          <a:p>
            <a:pPr indent="0" lvl="0" marL="381000" rtl="0">
              <a:lnSpc>
                <a:spcPct val="110000"/>
              </a:lnSpc>
              <a:spcBef>
                <a:spcPts val="400"/>
              </a:spcBef>
              <a:spcAft>
                <a:spcPts val="1300"/>
              </a:spcAft>
              <a:buNone/>
            </a:pPr>
            <a:r>
              <a:rPr b="1" i="1" lang="en" sz="1600">
                <a:solidFill>
                  <a:srgbClr val="808080"/>
                </a:solidFill>
              </a:rPr>
              <a:t>range_declaration</a:t>
            </a:r>
            <a:r>
              <a:rPr b="1" lang="en" sz="1600"/>
              <a:t> = *__begin; </a:t>
            </a:r>
          </a:p>
          <a:p>
            <a:pPr indent="0" lvl="0" marL="381000" rtl="0">
              <a:lnSpc>
                <a:spcPct val="110000"/>
              </a:lnSpc>
              <a:spcBef>
                <a:spcPts val="400"/>
              </a:spcBef>
              <a:spcAft>
                <a:spcPts val="1300"/>
              </a:spcAft>
              <a:buNone/>
            </a:pPr>
            <a:r>
              <a:rPr b="1" i="1" lang="en" sz="1600">
                <a:solidFill>
                  <a:srgbClr val="808080"/>
                </a:solidFill>
              </a:rPr>
              <a:t>loop_statement</a:t>
            </a:r>
            <a:r>
              <a:rPr b="1" lang="en" sz="1600"/>
              <a:t> 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lang="en" sz="1600"/>
              <a:t>} 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C++11 range-based for loop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685800" rtl="0">
              <a:lnSpc>
                <a:spcPct val="120000"/>
              </a:lnSpc>
              <a:spcBef>
                <a:spcPts val="600"/>
              </a:spcBef>
              <a:spcAft>
                <a:spcPts val="700"/>
              </a:spcAft>
              <a:buSzPct val="100000"/>
              <a:buFont typeface="Wingdings"/>
              <a:buChar char="§"/>
            </a:pPr>
            <a:r>
              <a:rPr lang="en" sz="1600"/>
              <a:t>If </a:t>
            </a:r>
            <a:r>
              <a:rPr i="1" lang="en" sz="1600">
                <a:solidFill>
                  <a:srgbClr val="808080"/>
                </a:solidFill>
              </a:rPr>
              <a:t>range_expression </a:t>
            </a:r>
            <a:r>
              <a:rPr lang="en" sz="1600"/>
              <a:t>is an expression of </a:t>
            </a:r>
            <a:r>
              <a:rPr b="1" lang="en" sz="1600"/>
              <a:t>built-in array</a:t>
            </a:r>
            <a:r>
              <a:rPr lang="en" sz="1600"/>
              <a:t> type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spcAft>
                <a:spcPts val="700"/>
              </a:spcAft>
              <a:buSzPct val="100000"/>
              <a:buAutoNum type="alphaLcPeriod"/>
            </a:pPr>
            <a:r>
              <a:rPr b="1" i="1" lang="en" sz="1600"/>
              <a:t>begin_expr</a:t>
            </a:r>
            <a:r>
              <a:rPr b="1" lang="en" sz="1600"/>
              <a:t> </a:t>
            </a:r>
            <a:r>
              <a:rPr lang="en" sz="1600"/>
              <a:t>is 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__range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spcAft>
                <a:spcPts val="700"/>
              </a:spcAft>
              <a:buSzPct val="100000"/>
              <a:buAutoNum type="alphaLcPeriod"/>
            </a:pPr>
            <a:r>
              <a:rPr b="1" i="1" lang="en" sz="1600"/>
              <a:t>end_expr</a:t>
            </a:r>
            <a:r>
              <a:rPr b="1" lang="en" sz="1600"/>
              <a:t> </a:t>
            </a:r>
            <a:r>
              <a:rPr lang="en" sz="1600"/>
              <a:t>is </a:t>
            </a:r>
            <a:r>
              <a:rPr lang="en" sz="16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__range </a:t>
            </a:r>
            <a:r>
              <a:rPr lang="en" sz="1600">
                <a:solidFill>
                  <a:srgbClr val="000040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__bound</a:t>
            </a:r>
            <a:r>
              <a:rPr lang="en" sz="16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0" lvl="0" marL="457200" rtl="0">
              <a:lnSpc>
                <a:spcPct val="120000"/>
              </a:lnSpc>
              <a:spcBef>
                <a:spcPts val="600"/>
              </a:spcBef>
              <a:spcAft>
                <a:spcPts val="700"/>
              </a:spcAft>
              <a:buNone/>
            </a:pPr>
            <a:r>
              <a:t/>
            </a:r>
            <a:endParaRPr sz="1600"/>
          </a:p>
          <a:p>
            <a:pPr indent="-330200" lvl="0" marL="685800" rtl="0">
              <a:lnSpc>
                <a:spcPct val="120000"/>
              </a:lnSpc>
              <a:spcBef>
                <a:spcPts val="600"/>
              </a:spcBef>
              <a:spcAft>
                <a:spcPts val="700"/>
              </a:spcAft>
              <a:buSzPct val="100000"/>
              <a:buFont typeface="Wingdings"/>
              <a:buChar char="§"/>
            </a:pPr>
            <a:r>
              <a:rPr lang="en" sz="1600"/>
              <a:t>If </a:t>
            </a:r>
            <a:r>
              <a:rPr i="1" lang="en" sz="1600">
                <a:solidFill>
                  <a:srgbClr val="808080"/>
                </a:solidFill>
              </a:rPr>
              <a:t>range_expression </a:t>
            </a:r>
            <a:r>
              <a:rPr lang="en" sz="1600"/>
              <a:t>is a class type C that has a member named </a:t>
            </a: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begin</a:t>
            </a:r>
            <a:r>
              <a:rPr lang="en" sz="1600"/>
              <a:t> and </a:t>
            </a: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" sz="1600"/>
              <a:t>  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spcAft>
                <a:spcPts val="700"/>
              </a:spcAft>
              <a:buSzPct val="100000"/>
              <a:buAutoNum type="alphaLcPeriod"/>
            </a:pPr>
            <a:r>
              <a:rPr b="1" i="1" lang="en" sz="1600"/>
              <a:t>begin_expr</a:t>
            </a:r>
            <a:r>
              <a:rPr b="1" lang="en" sz="1600"/>
              <a:t> </a:t>
            </a:r>
            <a:r>
              <a:rPr lang="en" sz="1600"/>
              <a:t>is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__range.begin</a:t>
            </a:r>
            <a:r>
              <a:rPr lang="en" sz="16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600"/>
              <a:t> 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spcAft>
                <a:spcPts val="700"/>
              </a:spcAft>
              <a:buSzPct val="100000"/>
              <a:buAutoNum type="alphaLcPeriod"/>
            </a:pPr>
            <a:r>
              <a:rPr b="1" i="1" lang="en" sz="1600"/>
              <a:t>end_expr</a:t>
            </a:r>
            <a:r>
              <a:rPr b="1" lang="en" sz="1600"/>
              <a:t> </a:t>
            </a:r>
            <a:r>
              <a:rPr lang="en" sz="1600"/>
              <a:t>is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__range.end</a:t>
            </a:r>
            <a:r>
              <a:rPr lang="en" sz="16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600"/>
              <a:t>;</a:t>
            </a:r>
          </a:p>
          <a:p>
            <a:pPr indent="0" lvl="0" marL="457200" rtl="0">
              <a:lnSpc>
                <a:spcPct val="120000"/>
              </a:lnSpc>
              <a:spcBef>
                <a:spcPts val="600"/>
              </a:spcBef>
              <a:spcAft>
                <a:spcPts val="700"/>
              </a:spcAft>
              <a:buNone/>
            </a:pPr>
            <a:r>
              <a:t/>
            </a:r>
            <a:endParaRPr sz="1600"/>
          </a:p>
          <a:p>
            <a:pPr indent="-330200" lvl="0" marL="685800" rtl="0">
              <a:lnSpc>
                <a:spcPct val="120000"/>
              </a:lnSpc>
              <a:spcBef>
                <a:spcPts val="600"/>
              </a:spcBef>
              <a:spcAft>
                <a:spcPts val="700"/>
              </a:spcAft>
              <a:buSzPct val="100000"/>
              <a:buFont typeface="Wingdings"/>
              <a:buChar char="§"/>
            </a:pPr>
            <a:r>
              <a:rPr lang="en" sz="1600"/>
              <a:t>Otherwise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spcAft>
                <a:spcPts val="700"/>
              </a:spcAft>
              <a:buSzPct val="100000"/>
              <a:buAutoNum type="alphaLcPeriod"/>
            </a:pPr>
            <a:r>
              <a:rPr b="1" i="1" lang="en" sz="1600"/>
              <a:t>begin_expr</a:t>
            </a:r>
            <a:r>
              <a:rPr b="1" lang="en" sz="1600"/>
              <a:t> </a:t>
            </a:r>
            <a:r>
              <a:rPr lang="en" sz="1600"/>
              <a:t>is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begin</a:t>
            </a:r>
            <a:r>
              <a:rPr lang="en" sz="16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__range</a:t>
            </a:r>
            <a:r>
              <a:rPr lang="en" sz="16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1600"/>
              <a:t> </a:t>
            </a:r>
          </a:p>
          <a:p>
            <a:pPr indent="-330200" lvl="1" marL="914400" rtl="0">
              <a:lnSpc>
                <a:spcPct val="120000"/>
              </a:lnSpc>
              <a:spcBef>
                <a:spcPts val="600"/>
              </a:spcBef>
              <a:spcAft>
                <a:spcPts val="700"/>
              </a:spcAft>
              <a:buSzPct val="100000"/>
              <a:buAutoNum type="alphaLcPeriod"/>
            </a:pPr>
            <a:r>
              <a:rPr b="1" i="1" lang="en" sz="1600"/>
              <a:t>end_expr</a:t>
            </a:r>
            <a:r>
              <a:rPr b="1" lang="en" sz="1600"/>
              <a:t> </a:t>
            </a:r>
            <a:r>
              <a:rPr lang="en" sz="1600"/>
              <a:t>is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end</a:t>
            </a:r>
            <a:r>
              <a:rPr lang="en" sz="16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__range</a:t>
            </a:r>
            <a:r>
              <a:rPr lang="en" sz="16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C++11 range-based for loop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25300" y="619050"/>
            <a:ext cx="8275800" cy="45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for (</a:t>
            </a:r>
            <a:r>
              <a:rPr lang="en" sz="1600"/>
              <a:t> </a:t>
            </a:r>
            <a:r>
              <a:rPr i="1" lang="en" sz="1600">
                <a:solidFill>
                  <a:srgbClr val="808080"/>
                </a:solidFill>
              </a:rPr>
              <a:t>range_declaration</a:t>
            </a:r>
            <a:r>
              <a:rPr lang="en" sz="1600"/>
              <a:t> </a:t>
            </a:r>
            <a:r>
              <a:rPr b="1" lang="en" sz="1600"/>
              <a:t>:</a:t>
            </a:r>
            <a:r>
              <a:rPr lang="en" sz="1600"/>
              <a:t> </a:t>
            </a:r>
            <a:r>
              <a:rPr i="1" lang="en" sz="1600">
                <a:solidFill>
                  <a:srgbClr val="808080"/>
                </a:solidFill>
              </a:rPr>
              <a:t>range_expression</a:t>
            </a:r>
            <a:r>
              <a:rPr lang="en" sz="1600"/>
              <a:t> </a:t>
            </a:r>
            <a:r>
              <a:rPr b="1" lang="en" sz="1600"/>
              <a:t>)</a:t>
            </a:r>
            <a:r>
              <a:rPr lang="en" sz="1600"/>
              <a:t>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600">
                <a:solidFill>
                  <a:srgbClr val="808080"/>
                </a:solidFill>
              </a:rPr>
              <a:t>Loop_statement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600">
              <a:solidFill>
                <a:srgbClr val="80808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 syntactically equivalent 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600"/>
              <a:t>{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lang="en" sz="1600"/>
              <a:t>auto &amp;&amp; __range = </a:t>
            </a:r>
            <a:r>
              <a:rPr b="1" i="1" lang="en" sz="1600">
                <a:solidFill>
                  <a:srgbClr val="808080"/>
                </a:solidFill>
              </a:rPr>
              <a:t>range_expression</a:t>
            </a:r>
            <a:r>
              <a:rPr b="1" lang="en" sz="1600"/>
              <a:t> ; 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lang="en" sz="1600"/>
              <a:t>for (auto __begin = </a:t>
            </a:r>
            <a:r>
              <a:rPr b="1" i="1" lang="en" sz="1600"/>
              <a:t>begin_expr</a:t>
            </a:r>
            <a:r>
              <a:rPr b="1" lang="en" sz="1600"/>
              <a:t>, __end = </a:t>
            </a:r>
            <a:r>
              <a:rPr b="1" i="1" lang="en" sz="1600"/>
              <a:t>end_expr</a:t>
            </a:r>
            <a:r>
              <a:rPr b="1" lang="en" sz="1600"/>
              <a:t>; </a:t>
            </a:r>
          </a:p>
          <a:p>
            <a:pPr indent="0" lvl="0" marL="571500" rtl="0">
              <a:lnSpc>
                <a:spcPct val="110000"/>
              </a:lnSpc>
              <a:spcBef>
                <a:spcPts val="600"/>
              </a:spcBef>
              <a:spcAft>
                <a:spcPts val="1900"/>
              </a:spcAft>
              <a:buNone/>
            </a:pPr>
            <a:r>
              <a:rPr b="1" lang="en" sz="1600"/>
              <a:t>__begin != __end; ++__begin) { </a:t>
            </a:r>
          </a:p>
          <a:p>
            <a:pPr indent="0" lvl="0" marL="381000" rtl="0">
              <a:lnSpc>
                <a:spcPct val="110000"/>
              </a:lnSpc>
              <a:spcBef>
                <a:spcPts val="400"/>
              </a:spcBef>
              <a:spcAft>
                <a:spcPts val="1300"/>
              </a:spcAft>
              <a:buNone/>
            </a:pPr>
            <a:r>
              <a:rPr b="1" i="1" lang="en" sz="1600">
                <a:solidFill>
                  <a:srgbClr val="808080"/>
                </a:solidFill>
              </a:rPr>
              <a:t>range_declaration</a:t>
            </a:r>
            <a:r>
              <a:rPr b="1" lang="en" sz="1600"/>
              <a:t> = *__begin; </a:t>
            </a:r>
          </a:p>
          <a:p>
            <a:pPr indent="0" lvl="0" marL="381000" rtl="0">
              <a:lnSpc>
                <a:spcPct val="110000"/>
              </a:lnSpc>
              <a:spcBef>
                <a:spcPts val="400"/>
              </a:spcBef>
              <a:spcAft>
                <a:spcPts val="1300"/>
              </a:spcAft>
              <a:buNone/>
            </a:pPr>
            <a:r>
              <a:rPr b="1" i="1" lang="en" sz="1600">
                <a:solidFill>
                  <a:srgbClr val="808080"/>
                </a:solidFill>
              </a:rPr>
              <a:t>loop_statement</a:t>
            </a:r>
            <a:r>
              <a:rPr b="1" lang="en" sz="1600"/>
              <a:t> </a:t>
            </a:r>
          </a:p>
          <a:p>
            <a:pPr indent="0" lvl="0" marL="190500" rtl="0">
              <a:lnSpc>
                <a:spcPct val="110000"/>
              </a:lnSpc>
              <a:spcBef>
                <a:spcPts val="200"/>
              </a:spcBef>
              <a:spcAft>
                <a:spcPts val="700"/>
              </a:spcAft>
              <a:buNone/>
            </a:pPr>
            <a:r>
              <a:rPr b="1" lang="en" sz="1600"/>
              <a:t>} </a:t>
            </a:r>
          </a:p>
          <a:p>
            <a:pPr lvl="0" rtl="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160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