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71" r:id="rId8"/>
    <p:sldId id="272" r:id="rId9"/>
    <p:sldId id="260" r:id="rId10"/>
    <p:sldId id="261" r:id="rId11"/>
    <p:sldId id="264" r:id="rId12"/>
    <p:sldId id="276" r:id="rId13"/>
    <p:sldId id="265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9" r:id="rId22"/>
    <p:sldId id="274" r:id="rId23"/>
    <p:sldId id="273" r:id="rId24"/>
    <p:sldId id="275" r:id="rId25"/>
    <p:sldId id="287" r:id="rId26"/>
    <p:sldId id="288" r:id="rId27"/>
    <p:sldId id="289" r:id="rId28"/>
    <p:sldId id="266" r:id="rId29"/>
    <p:sldId id="267" r:id="rId30"/>
    <p:sldId id="278" r:id="rId31"/>
    <p:sldId id="277" r:id="rId32"/>
    <p:sldId id="279" r:id="rId33"/>
    <p:sldId id="281" r:id="rId34"/>
    <p:sldId id="282" r:id="rId35"/>
    <p:sldId id="280" r:id="rId36"/>
    <p:sldId id="283" r:id="rId37"/>
    <p:sldId id="290" r:id="rId38"/>
    <p:sldId id="291" r:id="rId39"/>
    <p:sldId id="292" r:id="rId40"/>
    <p:sldId id="293" r:id="rId41"/>
    <p:sldId id="294" r:id="rId42"/>
    <p:sldId id="297" r:id="rId43"/>
    <p:sldId id="296" r:id="rId44"/>
    <p:sldId id="284" r:id="rId45"/>
    <p:sldId id="285" r:id="rId46"/>
    <p:sldId id="286" r:id="rId47"/>
    <p:sldId id="306" r:id="rId48"/>
    <p:sldId id="305" r:id="rId49"/>
    <p:sldId id="307" r:id="rId50"/>
    <p:sldId id="308" r:id="rId51"/>
    <p:sldId id="309" r:id="rId52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7143" autoAdjust="0"/>
  </p:normalViewPr>
  <p:slideViewPr>
    <p:cSldViewPr>
      <p:cViewPr varScale="1">
        <p:scale>
          <a:sx n="125" d="100"/>
          <a:sy n="125" d="100"/>
        </p:scale>
        <p:origin x="864" y="90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-57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09600"/>
            <a:ext cx="39624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sp>
          <p:nvSpPr>
            <p:cNvPr id="13" name="Freeform 12"/>
            <p:cNvSpPr>
              <a:spLocks noEditPoints="1"/>
            </p:cNvSpPr>
            <p:nvPr/>
          </p:nvSpPr>
          <p:spPr bwMode="ltGray">
            <a:xfrm>
              <a:off x="1521709" y="6462557"/>
              <a:ext cx="16126" cy="193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1510419" y="0"/>
            <a:ext cx="7633581" cy="6858000"/>
            <a:chOff x="1510419" y="0"/>
            <a:chExt cx="7633581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sp>
          <p:nvSpPr>
            <p:cNvPr id="22" name="Freeform 11"/>
            <p:cNvSpPr>
              <a:spLocks noEditPoints="1"/>
            </p:cNvSpPr>
            <p:nvPr/>
          </p:nvSpPr>
          <p:spPr bwMode="ltGray">
            <a:xfrm>
              <a:off x="1510419" y="6452896"/>
              <a:ext cx="37896" cy="39912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510419" y="6452896"/>
              <a:ext cx="37896" cy="39912"/>
              <a:chOff x="4097338" y="5649913"/>
              <a:chExt cx="149225" cy="157163"/>
            </a:xfrm>
          </p:grpSpPr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50319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 smtClean="0"/>
              <a:t>Deadlocks, Leaks, Race conditions in C++</a:t>
            </a:r>
            <a:endParaRPr lang="en-US" sz="2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they are, </a:t>
            </a:r>
            <a:r>
              <a:rPr lang="en-US" dirty="0" smtClean="0"/>
              <a:t>how to identify and avoid them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791200"/>
            <a:ext cx="2819400" cy="228600"/>
          </a:xfrm>
        </p:spPr>
        <p:txBody>
          <a:bodyPr/>
          <a:lstStyle/>
          <a:p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Mihailov</a:t>
            </a:r>
            <a:r>
              <a:rPr lang="en-US" dirty="0" smtClean="0"/>
              <a:t>, Kiril Anastasov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6081068"/>
            <a:ext cx="2743200" cy="472132"/>
          </a:xfrm>
        </p:spPr>
        <p:txBody>
          <a:bodyPr/>
          <a:lstStyle/>
          <a:p>
            <a:r>
              <a:rPr lang="en-US" dirty="0" smtClean="0"/>
              <a:t>CG2 Code for Art</a:t>
            </a:r>
          </a:p>
          <a:p>
            <a:r>
              <a:rPr lang="en-US" dirty="0" smtClean="0"/>
              <a:t>29.10.2016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“classic” </a:t>
            </a:r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  <a:endParaRPr lang="en-US" dirty="0"/>
          </a:p>
          <a:p>
            <a:pPr lvl="1"/>
            <a:r>
              <a:rPr lang="en-US" dirty="0"/>
              <a:t>These </a:t>
            </a:r>
            <a:r>
              <a:rPr lang="en-US" dirty="0" smtClean="0"/>
              <a:t>deadlocks </a:t>
            </a:r>
            <a:r>
              <a:rPr lang="en-US" dirty="0"/>
              <a:t>are easy to find </a:t>
            </a:r>
            <a:r>
              <a:rPr lang="en-US" dirty="0" smtClean="0"/>
              <a:t>by inspecting thread stacks</a:t>
            </a:r>
            <a:endParaRPr lang="en-US" dirty="0"/>
          </a:p>
          <a:p>
            <a:pPr lvl="2"/>
            <a:r>
              <a:rPr lang="en-US" dirty="0"/>
              <a:t>Usually there are two or more threads waiting on </a:t>
            </a:r>
            <a:r>
              <a:rPr lang="en-US" dirty="0" smtClean="0"/>
              <a:t>locks </a:t>
            </a:r>
            <a:r>
              <a:rPr lang="en-US" dirty="0"/>
              <a:t>– we need to find out which </a:t>
            </a:r>
            <a:r>
              <a:rPr lang="en-US" dirty="0" smtClean="0"/>
              <a:t>threads hold these locks by </a:t>
            </a:r>
            <a:r>
              <a:rPr lang="en-US" dirty="0"/>
              <a:t>looking at </a:t>
            </a:r>
            <a:r>
              <a:rPr lang="en-US" dirty="0" smtClean="0"/>
              <a:t>stacks and </a:t>
            </a:r>
            <a:r>
              <a:rPr lang="en-US" dirty="0"/>
              <a:t>reading the code.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/>
              <a:t>vpxdcheck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don’t have </a:t>
            </a:r>
            <a:r>
              <a:rPr lang="en-US" dirty="0" smtClean="0"/>
              <a:t>the stacks, good </a:t>
            </a:r>
            <a:r>
              <a:rPr lang="en-US" dirty="0"/>
              <a:t>logs and </a:t>
            </a:r>
            <a:r>
              <a:rPr lang="en-US" dirty="0" smtClean="0"/>
              <a:t>analysis </a:t>
            </a:r>
            <a:r>
              <a:rPr lang="en-US" dirty="0"/>
              <a:t>of the code can help</a:t>
            </a:r>
          </a:p>
          <a:p>
            <a:pPr lvl="2"/>
            <a:r>
              <a:rPr lang="en-US" dirty="0"/>
              <a:t>Log the thread ids</a:t>
            </a:r>
          </a:p>
          <a:p>
            <a:pPr lvl="2"/>
            <a:r>
              <a:rPr lang="en-US" dirty="0"/>
              <a:t>Log at the start end of an operation/procedure</a:t>
            </a:r>
          </a:p>
          <a:p>
            <a:pPr lvl="2"/>
            <a:r>
              <a:rPr lang="en-US" dirty="0" smtClean="0"/>
              <a:t>Log operations on the locks if the logs amount and overhead are acceptable</a:t>
            </a:r>
          </a:p>
          <a:p>
            <a:r>
              <a:rPr lang="en-US" dirty="0" smtClean="0"/>
              <a:t>How to avoid them</a:t>
            </a:r>
            <a:endParaRPr lang="en-US" dirty="0"/>
          </a:p>
          <a:p>
            <a:pPr lvl="1"/>
            <a:r>
              <a:rPr lang="en-US" dirty="0"/>
              <a:t>Implement a </a:t>
            </a:r>
            <a:r>
              <a:rPr lang="en-US" dirty="0" smtClean="0"/>
              <a:t>system-wide </a:t>
            </a:r>
            <a:r>
              <a:rPr lang="en-US" dirty="0"/>
              <a:t>lock ranking mechanism</a:t>
            </a:r>
          </a:p>
          <a:p>
            <a:pPr lvl="2"/>
            <a:r>
              <a:rPr lang="en-US" dirty="0"/>
              <a:t>Crash and generate </a:t>
            </a:r>
            <a:r>
              <a:rPr lang="en-US" dirty="0" smtClean="0"/>
              <a:t>a core </a:t>
            </a:r>
            <a:r>
              <a:rPr lang="en-US" dirty="0"/>
              <a:t>when </a:t>
            </a:r>
            <a:r>
              <a:rPr lang="en-US" dirty="0" smtClean="0"/>
              <a:t>lock </a:t>
            </a:r>
            <a:r>
              <a:rPr lang="en-US" dirty="0"/>
              <a:t>ranking is violated</a:t>
            </a:r>
          </a:p>
          <a:p>
            <a:pPr lvl="1"/>
            <a:r>
              <a:rPr lang="en-US" dirty="0"/>
              <a:t>Do not take more then one lock in a </a:t>
            </a:r>
            <a:r>
              <a:rPr lang="en-US" dirty="0" smtClean="0"/>
              <a:t>thread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“deadlocks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 randomly long operation (usually I/O) while holding a lock</a:t>
            </a:r>
          </a:p>
          <a:p>
            <a:r>
              <a:rPr lang="en-US" dirty="0" smtClean="0"/>
              <a:t>Usually the lock is used to synchronize access to some system resource which may degrade or become unavailable</a:t>
            </a:r>
          </a:p>
          <a:p>
            <a:r>
              <a:rPr lang="en-US" dirty="0" smtClean="0"/>
              <a:t>When I/O operations time out the deadlock is resolved</a:t>
            </a:r>
          </a:p>
          <a:p>
            <a:r>
              <a:rPr lang="en-US" dirty="0" smtClean="0"/>
              <a:t>This can stay hidden for a long time and can hurt the performance but will not stop the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</a:t>
            </a:r>
            <a:r>
              <a:rPr lang="en-US" dirty="0" smtClean="0"/>
              <a:t>deadlocks”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6629400" cy="4737395"/>
          </a:xfrm>
          <a:prstGeom prst="rect">
            <a:avLst/>
          </a:prstGeom>
          <a:noFill/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440656" y="1543515"/>
            <a:ext cx="14549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 Start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440656" y="2482257"/>
            <a:ext cx="14549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10" name="Striped Right Arrow 9"/>
          <p:cNvSpPr/>
          <p:nvPr/>
        </p:nvSpPr>
        <p:spPr>
          <a:xfrm rot="5400000">
            <a:off x="1857109" y="1958676"/>
            <a:ext cx="622037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440656" y="3091540"/>
            <a:ext cx="14549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Long Task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2020712" y="2733816"/>
            <a:ext cx="294831" cy="416553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813974" y="1543514"/>
            <a:ext cx="1459706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 Start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813974" y="2613953"/>
            <a:ext cx="1459706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on Lock A</a:t>
            </a:r>
          </a:p>
        </p:txBody>
      </p:sp>
      <p:sp>
        <p:nvSpPr>
          <p:cNvPr id="15" name="Striped Right Arrow 14"/>
          <p:cNvSpPr/>
          <p:nvPr/>
        </p:nvSpPr>
        <p:spPr>
          <a:xfrm rot="5400000">
            <a:off x="4169217" y="2017572"/>
            <a:ext cx="749219" cy="433221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813974" y="4145573"/>
            <a:ext cx="1459706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17" name="Striped Right Arrow 16"/>
          <p:cNvSpPr/>
          <p:nvPr/>
        </p:nvSpPr>
        <p:spPr>
          <a:xfrm rot="5400000">
            <a:off x="3938397" y="3315191"/>
            <a:ext cx="1210857" cy="433221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2020712" y="3347067"/>
            <a:ext cx="294831" cy="416553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1440656" y="3721481"/>
            <a:ext cx="14549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Lock A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6198006" y="1543514"/>
            <a:ext cx="1459706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N Start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6198006" y="2705971"/>
            <a:ext cx="1459706" cy="326478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on Lock A</a:t>
            </a:r>
          </a:p>
        </p:txBody>
      </p:sp>
      <p:sp>
        <p:nvSpPr>
          <p:cNvPr id="27" name="Striped Right Arrow 26"/>
          <p:cNvSpPr/>
          <p:nvPr/>
        </p:nvSpPr>
        <p:spPr>
          <a:xfrm rot="5400000">
            <a:off x="6505749" y="2061433"/>
            <a:ext cx="844219" cy="433221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6198006" y="5311861"/>
            <a:ext cx="1459706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29" name="Striped Right Arrow 28"/>
          <p:cNvSpPr/>
          <p:nvPr/>
        </p:nvSpPr>
        <p:spPr>
          <a:xfrm rot="5400000">
            <a:off x="5793292" y="3960685"/>
            <a:ext cx="2269134" cy="433221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Striped Right Arrow 29"/>
          <p:cNvSpPr/>
          <p:nvPr/>
        </p:nvSpPr>
        <p:spPr>
          <a:xfrm rot="5400000">
            <a:off x="4320996" y="4465063"/>
            <a:ext cx="445662" cy="433221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3816355" y="4916465"/>
            <a:ext cx="14549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Lock A</a:t>
            </a:r>
          </a:p>
        </p:txBody>
      </p:sp>
      <p:sp>
        <p:nvSpPr>
          <p:cNvPr id="33" name="Striped Right Arrow 32"/>
          <p:cNvSpPr/>
          <p:nvPr/>
        </p:nvSpPr>
        <p:spPr>
          <a:xfrm rot="5400000">
            <a:off x="6788777" y="5559917"/>
            <a:ext cx="294831" cy="416553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3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</a:t>
            </a:r>
            <a:r>
              <a:rPr lang="en-US" dirty="0"/>
              <a:t>“deadlocks”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These are usually hard to even detect in automated environment</a:t>
            </a:r>
          </a:p>
          <a:p>
            <a:pPr lvl="2"/>
            <a:r>
              <a:rPr lang="en-US" dirty="0" smtClean="0"/>
              <a:t>Slow operations</a:t>
            </a:r>
          </a:p>
          <a:p>
            <a:pPr lvl="2"/>
            <a:r>
              <a:rPr lang="en-US" dirty="0" smtClean="0"/>
              <a:t>Operations timing out (if we have timeouts)</a:t>
            </a:r>
          </a:p>
          <a:p>
            <a:pPr lvl="1"/>
            <a:r>
              <a:rPr lang="en-US" dirty="0" smtClean="0"/>
              <a:t>Good logs with start/end operation logging and timestamps</a:t>
            </a:r>
          </a:p>
          <a:p>
            <a:pPr lvl="1"/>
            <a:r>
              <a:rPr lang="en-US" dirty="0" smtClean="0"/>
              <a:t>Log analysis tools to determine the duration of an operation</a:t>
            </a:r>
          </a:p>
          <a:p>
            <a:pPr lvl="1"/>
            <a:r>
              <a:rPr lang="en-US" dirty="0" smtClean="0"/>
              <a:t>Instrumentation – crash or log when releasing if the lock was held for a certain amount of time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Do not hold locks when doing I/O and other randomly long operations</a:t>
            </a:r>
            <a:endParaRPr lang="en-US" dirty="0"/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QE are running automated test and complain that the </a:t>
            </a:r>
            <a:r>
              <a:rPr lang="en-US" dirty="0" err="1" smtClean="0"/>
              <a:t>DeployVM</a:t>
            </a:r>
            <a:r>
              <a:rPr lang="en-US" dirty="0" smtClean="0"/>
              <a:t> operation in the vSphere server is timing out. The investigation shows that the server called </a:t>
            </a:r>
            <a:r>
              <a:rPr lang="en-US" dirty="0" err="1" smtClean="0"/>
              <a:t>BuildVM</a:t>
            </a:r>
            <a:r>
              <a:rPr lang="en-US" dirty="0" smtClean="0"/>
              <a:t> on the host and it took very long to complete. On the host we can see in the logs that one VM build operation took more then a minute to complete: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05-06-2014 03:33:10 139927626475264 info] : Build VM task start 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VM1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[05-06-2014 03:33:10 139718123505408 info] : Build VM task start 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VM2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[05-06-2014 03:33:10 139718106720000 info] : Build VM task start : VM3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[05-06-2014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03:33:11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139927626475264 info] : Build VM task end 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VM1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05-06-2014 03:34:19 139718123505408 info] : Build VM task end 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VM2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05-06-2014 03:36:23 139718106720000 info] : Build VM task end : VM3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not OK but we cannot understand why we are slow. We assume that there is a deadlock and request a live core when this starts to reproduce. In the core we see that we have multiple threads doing this: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340" y="3055677"/>
            <a:ext cx="825192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 23</a:t>
            </a: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#0  Library::</a:t>
            </a:r>
            <a:r>
              <a:rPr lang="en-US" sz="1200" spc="-1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LockObj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::Lock (this=0x604ffe) at caseStudy.cpp:41</a:t>
            </a: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1  0x0000000000401d32 in Library::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(this=0x7ffff7095ccf, p=0x604ffe)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caseStudy.cpp:46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#2  0x000000000040162e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SaveToVmRegistry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(this=0x7ffff7095da0,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caseStudy.cpp:128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#3  0x0000000000401540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BuildVM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(this=0x7ffff7095da0, name=..., data=...)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caseStudy.cpp:121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Thread 34</a:t>
            </a: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#0  Library::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LockObj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::Lock (this=0x604ffe)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caseStudy.cpp:41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#1  0x0000000000401d32 in Library::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(this=0x7ffff7095ccf, p=0x604ffe)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caseStudy.cpp:46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#2  0x000000000040162e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SaveToVmRegistry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(this=0x7ffff7095d90,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caseStudy.cpp:128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717074">
                  <a:lumMod val="60000"/>
                  <a:lumOff val="40000"/>
                </a:srgbClr>
              </a:buClr>
              <a:buSzPct val="90000"/>
            </a:pP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#3  0x0000000000401540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BuildVM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(this=0x7ffff7095d90, name=..., data=...)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caseStudy.cpp:121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“deadlocks”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112</a:t>
            </a:r>
            <a:r>
              <a:rPr lang="en-US" sz="1400" b="1" dirty="0" smtClean="0">
                <a:solidFill>
                  <a:srgbClr val="0000A0"/>
                </a:solidFill>
                <a:latin typeface="Courier New" panose="02070309020205020404" pitchFamily="49" charset="0"/>
              </a:rPr>
              <a:t> void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113 VM::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BuildVM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A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String&amp; name,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114             </a:t>
            </a:r>
            <a:r>
              <a:rPr lang="en-US" sz="1400" b="1" dirty="0" err="1" smtClean="0">
                <a:solidFill>
                  <a:srgbClr val="0000A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VMData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data)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115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116   Library::Logger::Log(Library::Logger::info, "Build VM task start", name);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117   </a:t>
            </a:r>
            <a:r>
              <a:rPr lang="en-US" sz="1400" b="1" dirty="0" err="1" smtClean="0">
                <a:solidFill>
                  <a:srgbClr val="0000A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118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119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DoBuildVM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data);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120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121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SaveToVmRegistry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122   Library::Logger::Log(Library::Logger::info, "Build VM task end", name);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123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124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sz="1400" b="1" dirty="0" smtClean="0">
                <a:solidFill>
                  <a:srgbClr val="0000A0"/>
                </a:solidFill>
                <a:latin typeface="Courier New" panose="02070309020205020404" pitchFamily="49" charset="0"/>
              </a:rPr>
              <a:t> void</a:t>
            </a:r>
            <a:endParaRPr lang="en-US" sz="1400" b="1" dirty="0">
              <a:solidFill>
                <a:srgbClr val="0000A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126 VM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SaveToVmRegistry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A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127 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128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Library::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GetVmRegistryLock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129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GetVmRegistry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()-&gt;Save(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130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GetGlobal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()-&gt;Sync();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121 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look in the core for the thread that is holding the lock and we find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0480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#0  Library::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LockObj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::Lock (this=0x605350)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caseStudy.cpp:41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#1  0x0000000000401d32 in Library::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(this=0x7ffff7095c9f, p=0x605350)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caseStudy.cpp:46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#2  0x0000000000401427 in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::Sync (this=0x605350)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caseStudy.cpp:77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#3  0x0000000000401656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SaveToVmRegistry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(this=0x7ffff7095d80,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vmId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caseStudy.cpp:130</a:t>
            </a: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#4  0x0000000000401540 in VM::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BuildVM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(this=0x7ffff7095d80, name=..., data=...)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caseStudy.cpp:121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82430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74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void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75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::Sync()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76 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77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Library::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lock(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78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79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(_timer != NULL)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80   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81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82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83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_timer = Library::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ThreadPool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::Timer([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]() {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();}, 1000);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84 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85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86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void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87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88 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89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Library::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lock(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90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91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_timer = NULL;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92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93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94 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Yes, </a:t>
            </a:r>
            <a:r>
              <a:rPr lang="en-US" dirty="0" err="1" smtClean="0"/>
              <a:t>RunScript</a:t>
            </a:r>
            <a:r>
              <a:rPr lang="en-US" dirty="0" smtClean="0"/>
              <a:t>() is the one which seems stuck and we can confirm this by looking into the core: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743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#0 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RunScript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(this=0x7ffff7095d70)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caseStudy.cpp:70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#1  0x0000000000401484 in 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TimerProc</a:t>
            </a:r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(this=0x7ffff7095d70)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caseStudy.cpp:93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#2  0x0000000000401683 in operator() (__closure=0x7ffff7095d60) at </a:t>
            </a:r>
            <a:r>
              <a:rPr lang="en-US" sz="1200" spc="-1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caseStudy.cpp:144</a:t>
            </a:r>
            <a:endParaRPr lang="en-US" sz="1200" spc="-1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805973"/>
            <a:ext cx="8229600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Now we can also confirm in the logs that the script takes a long time to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“deadlocks”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8229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86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void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87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RAMFSSync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88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89    Library::Lock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(_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90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91    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92       Library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lock(this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93       _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timer = NULL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94    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95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96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97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0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partial fix: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involving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Every limited resource is essentially a semaphore</a:t>
            </a:r>
          </a:p>
          <a:p>
            <a:r>
              <a:rPr lang="en-US" dirty="0" smtClean="0"/>
              <a:t>If threads are holding locks or resources while waiting for other resources they can deadlock</a:t>
            </a:r>
          </a:p>
          <a:p>
            <a:r>
              <a:rPr lang="en-US" dirty="0" smtClean="0"/>
              <a:t>These are often temporary</a:t>
            </a:r>
          </a:p>
          <a:p>
            <a:r>
              <a:rPr lang="en-US" dirty="0" smtClean="0"/>
              <a:t>Resources that often participate in deadlocks: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Connections (TCP, etc.)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Some operation needs to connect to two remote machines</a:t>
            </a:r>
          </a:p>
          <a:p>
            <a:pPr lvl="2"/>
            <a:r>
              <a:rPr lang="en-US" dirty="0" smtClean="0"/>
              <a:t>Gets a connection from a pool</a:t>
            </a:r>
          </a:p>
          <a:p>
            <a:pPr lvl="2"/>
            <a:r>
              <a:rPr lang="en-US" dirty="0" smtClean="0"/>
              <a:t>Gets a second connection from the pool</a:t>
            </a:r>
          </a:p>
          <a:p>
            <a:pPr lvl="2"/>
            <a:r>
              <a:rPr lang="en-US" dirty="0" smtClean="0"/>
              <a:t>Sends data to the two servers and returns the connections to the pool</a:t>
            </a:r>
          </a:p>
          <a:p>
            <a:pPr lvl="1"/>
            <a:r>
              <a:rPr lang="en-US" dirty="0" smtClean="0"/>
              <a:t>Two threads do this when there are only two connections left in the pool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involving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Live cores / debugging</a:t>
            </a:r>
          </a:p>
          <a:p>
            <a:pPr lvl="1"/>
            <a:r>
              <a:rPr lang="en-US" dirty="0" smtClean="0"/>
              <a:t>Log files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err="1" smtClean="0"/>
              <a:t>Asyncronous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Include the contested resources in the lock ordering scheme</a:t>
            </a:r>
          </a:p>
          <a:p>
            <a:pPr lvl="1"/>
            <a:r>
              <a:rPr lang="en-US" dirty="0" smtClean="0"/>
              <a:t>Acquire multiple resources atomically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747960"/>
          </a:xfrm>
        </p:spPr>
        <p:txBody>
          <a:bodyPr/>
          <a:lstStyle/>
          <a:p>
            <a:r>
              <a:rPr lang="en-US" dirty="0" smtClean="0"/>
              <a:t>A special case of a deadlock involving resources</a:t>
            </a:r>
          </a:p>
          <a:p>
            <a:r>
              <a:rPr lang="en-US" dirty="0" smtClean="0"/>
              <a:t>Can be temporary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590800"/>
            <a:ext cx="5334000" cy="3505200"/>
          </a:xfrm>
          <a:prstGeom prst="rect">
            <a:avLst/>
          </a:prstGeom>
          <a:noFill/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1981200" y="2730644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 Start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981200" y="3669386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27" name="Striped Right Arrow 26"/>
          <p:cNvSpPr/>
          <p:nvPr/>
        </p:nvSpPr>
        <p:spPr>
          <a:xfrm rot="5400000">
            <a:off x="2811036" y="3147948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1981200" y="4608128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 work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4668527" y="4139814"/>
            <a:ext cx="2286008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4668527" y="5085880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scheduled work</a:t>
            </a:r>
          </a:p>
        </p:txBody>
      </p:sp>
      <p:sp>
        <p:nvSpPr>
          <p:cNvPr id="35" name="Striped Right Arrow 34"/>
          <p:cNvSpPr/>
          <p:nvPr/>
        </p:nvSpPr>
        <p:spPr>
          <a:xfrm rot="5400000">
            <a:off x="2811036" y="4087431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981200" y="5540735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Wait for work to complete</a:t>
            </a:r>
          </a:p>
        </p:txBody>
      </p:sp>
      <p:sp>
        <p:nvSpPr>
          <p:cNvPr id="37" name="Striped Right Arrow 36"/>
          <p:cNvSpPr/>
          <p:nvPr/>
        </p:nvSpPr>
        <p:spPr>
          <a:xfrm rot="5400000">
            <a:off x="2811036" y="5020038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Striped Right Arrow 37"/>
          <p:cNvSpPr/>
          <p:nvPr/>
        </p:nvSpPr>
        <p:spPr>
          <a:xfrm rot="5400000">
            <a:off x="5498366" y="4555997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Striped Right Arrow 38"/>
          <p:cNvSpPr/>
          <p:nvPr/>
        </p:nvSpPr>
        <p:spPr>
          <a:xfrm rot="5400000">
            <a:off x="5498366" y="3619498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4668527" y="3199771"/>
            <a:ext cx="22860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 Start</a:t>
            </a:r>
          </a:p>
        </p:txBody>
      </p:sp>
    </p:spTree>
    <p:extLst>
      <p:ext uri="{BB962C8B-B14F-4D97-AF65-F5344CB8AC3E}">
        <p14:creationId xmlns:p14="http://schemas.microsoft.com/office/powerpoint/2010/main" val="35582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Live cores / debugging</a:t>
            </a:r>
          </a:p>
          <a:p>
            <a:pPr lvl="2"/>
            <a:r>
              <a:rPr lang="en-US" dirty="0" smtClean="0"/>
              <a:t>Threads waiting for scheduled work to complete usually wait on an event/condition variable</a:t>
            </a:r>
          </a:p>
          <a:p>
            <a:pPr lvl="1"/>
            <a:r>
              <a:rPr lang="en-US" dirty="0" smtClean="0"/>
              <a:t>Log files</a:t>
            </a:r>
          </a:p>
          <a:p>
            <a:pPr lvl="2"/>
            <a:r>
              <a:rPr lang="en-US" dirty="0" smtClean="0"/>
              <a:t>Look for gaps in the log file, check the last messages for each thread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err="1" smtClean="0"/>
              <a:t>Asyncronous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Multiple thread priorities with reservations – no thread should wait for work to be completed by a thread with the same priority or lower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The symptoms</a:t>
            </a:r>
          </a:p>
          <a:p>
            <a:pPr lvl="1"/>
            <a:r>
              <a:rPr lang="en-US" dirty="0" err="1" smtClean="0"/>
              <a:t>CreateVM</a:t>
            </a:r>
            <a:r>
              <a:rPr lang="en-US" dirty="0" smtClean="0"/>
              <a:t> calls from </a:t>
            </a:r>
            <a:r>
              <a:rPr lang="en-US" dirty="0" err="1" smtClean="0"/>
              <a:t>vSphere</a:t>
            </a:r>
            <a:r>
              <a:rPr lang="en-US" dirty="0" smtClean="0"/>
              <a:t> server to ESX server timing out in 30 minutes</a:t>
            </a:r>
          </a:p>
          <a:p>
            <a:r>
              <a:rPr lang="en-US" dirty="0" smtClean="0"/>
              <a:t>Initial investigation</a:t>
            </a:r>
          </a:p>
          <a:p>
            <a:pPr lvl="1"/>
            <a:r>
              <a:rPr lang="en-US" dirty="0" smtClean="0"/>
              <a:t>Inspecting system logs from the ESX servers</a:t>
            </a:r>
          </a:p>
          <a:p>
            <a:pPr lvl="2"/>
            <a:r>
              <a:rPr lang="en-US" dirty="0" smtClean="0"/>
              <a:t>No indication of thread starvation</a:t>
            </a:r>
          </a:p>
          <a:p>
            <a:pPr lvl="2"/>
            <a:r>
              <a:rPr lang="en-US" dirty="0" smtClean="0"/>
              <a:t>Read request timeout warning messages</a:t>
            </a:r>
          </a:p>
          <a:p>
            <a:pPr lvl="2"/>
            <a:r>
              <a:rPr lang="en-US" dirty="0" smtClean="0"/>
              <a:t>No new incoming connections for 30 minutes</a:t>
            </a:r>
          </a:p>
          <a:p>
            <a:pPr lvl="1"/>
            <a:r>
              <a:rPr lang="en-US" dirty="0" smtClean="0"/>
              <a:t>Inspecting vSphere </a:t>
            </a:r>
            <a:r>
              <a:rPr lang="en-US" dirty="0"/>
              <a:t>server logs</a:t>
            </a:r>
          </a:p>
          <a:p>
            <a:pPr lvl="2"/>
            <a:r>
              <a:rPr lang="en-US" dirty="0" smtClean="0"/>
              <a:t>RPC </a:t>
            </a:r>
            <a:r>
              <a:rPr lang="en-US" dirty="0"/>
              <a:t>calls timeout after 30 minutes</a:t>
            </a:r>
          </a:p>
          <a:p>
            <a:r>
              <a:rPr lang="en-US" dirty="0"/>
              <a:t>Initial theory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Discarded by networking experts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Further investigation</a:t>
            </a:r>
          </a:p>
          <a:p>
            <a:pPr lvl="1"/>
            <a:r>
              <a:rPr lang="en-US" dirty="0" smtClean="0"/>
              <a:t>Reproduced on developer setup</a:t>
            </a:r>
          </a:p>
          <a:p>
            <a:pPr lvl="2"/>
            <a:r>
              <a:rPr lang="en-US" dirty="0" smtClean="0"/>
              <a:t>Turned out to be a different problem – a connection pool limit was reached</a:t>
            </a:r>
          </a:p>
          <a:p>
            <a:pPr lvl="1"/>
            <a:r>
              <a:rPr lang="en-US" dirty="0" smtClean="0"/>
              <a:t>Looking at logs some more</a:t>
            </a:r>
          </a:p>
          <a:p>
            <a:pPr lvl="2"/>
            <a:r>
              <a:rPr lang="en-US" dirty="0" smtClean="0"/>
              <a:t>We found out that operations were completing very quickly on the ESX server, but the result </a:t>
            </a:r>
            <a:r>
              <a:rPr lang="en-US" dirty="0" err="1" smtClean="0"/>
              <a:t>didin’t</a:t>
            </a:r>
            <a:r>
              <a:rPr lang="en-US" dirty="0" smtClean="0"/>
              <a:t> reach the vSphere server for a long time</a:t>
            </a:r>
          </a:p>
          <a:p>
            <a:pPr lvl="2"/>
            <a:r>
              <a:rPr lang="en-US" dirty="0" smtClean="0"/>
              <a:t>Packet traces on the ESX server revealed that the vSphere server machine acknowledged the responses but the server process didn’t process them</a:t>
            </a:r>
          </a:p>
          <a:p>
            <a:r>
              <a:rPr lang="en-US" dirty="0" smtClean="0"/>
              <a:t>New theory</a:t>
            </a:r>
          </a:p>
          <a:p>
            <a:pPr lvl="1"/>
            <a:r>
              <a:rPr lang="en-US" dirty="0" smtClean="0"/>
              <a:t>Some sort of deadlock in the vSphere server process is preventing it from processing I/O completion events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Testing the theory and finding the root cause</a:t>
            </a:r>
          </a:p>
          <a:p>
            <a:pPr lvl="1"/>
            <a:r>
              <a:rPr lang="en-US" dirty="0" smtClean="0"/>
              <a:t>Reproduced on the actual setup</a:t>
            </a:r>
          </a:p>
          <a:p>
            <a:pPr lvl="2"/>
            <a:r>
              <a:rPr lang="en-US" dirty="0" smtClean="0"/>
              <a:t>We collected live core while the problem was happening</a:t>
            </a:r>
          </a:p>
          <a:p>
            <a:pPr lvl="1"/>
            <a:r>
              <a:rPr lang="en-US" dirty="0" smtClean="0"/>
              <a:t>Opened the core dump in the debugger</a:t>
            </a:r>
          </a:p>
          <a:p>
            <a:pPr lvl="2"/>
            <a:r>
              <a:rPr lang="en-US" dirty="0" smtClean="0"/>
              <a:t>The live core revealed that the value of an “idle threads” counter was 1 when all threads were blocked on synchronization primitives</a:t>
            </a:r>
          </a:p>
          <a:p>
            <a:pPr lvl="2"/>
            <a:r>
              <a:rPr lang="en-US" dirty="0" smtClean="0"/>
              <a:t>Extracted the </a:t>
            </a:r>
            <a:r>
              <a:rPr lang="en-US" dirty="0" err="1" smtClean="0"/>
              <a:t>backtraces</a:t>
            </a:r>
            <a:r>
              <a:rPr lang="en-US" dirty="0" smtClean="0"/>
              <a:t> of all threads and noticed that a thread had blocked in the destructor of a work item</a:t>
            </a:r>
          </a:p>
          <a:p>
            <a:pPr lvl="2"/>
            <a:r>
              <a:rPr lang="en-US" dirty="0" smtClean="0"/>
              <a:t>This thread was considered idle, but it wasn’t – it had scheduled work and was waiting for it to complete</a:t>
            </a:r>
          </a:p>
          <a:p>
            <a:r>
              <a:rPr lang="en-US" dirty="0" smtClean="0"/>
              <a:t>Fixing the root cause</a:t>
            </a:r>
          </a:p>
          <a:p>
            <a:pPr lvl="1"/>
            <a:r>
              <a:rPr lang="en-US" dirty="0" smtClean="0"/>
              <a:t>First iteration: change the lifetime of the work item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lvl="1"/>
            <a:r>
              <a:rPr lang="en-US" dirty="0" smtClean="0"/>
              <a:t>Second (better) iteration: fix the counting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Can involve multiple processes and multiple locks – everyone contributes</a:t>
            </a:r>
          </a:p>
          <a:p>
            <a:r>
              <a:rPr lang="en-US" dirty="0" smtClean="0"/>
              <a:t>Usually happens when performing a bidirectional </a:t>
            </a:r>
            <a:r>
              <a:rPr lang="en-US" dirty="0"/>
              <a:t>IPC under a 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7300" y="2984500"/>
            <a:ext cx="6629400" cy="3124199"/>
          </a:xfrm>
          <a:prstGeom prst="rect">
            <a:avLst/>
          </a:prstGeom>
          <a:noFill/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453740" y="3124201"/>
            <a:ext cx="1531144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P1T1 Start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449240" y="3720046"/>
            <a:ext cx="1531144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10" name="Striped Right Arrow 9"/>
          <p:cNvSpPr/>
          <p:nvPr/>
        </p:nvSpPr>
        <p:spPr>
          <a:xfrm rot="5400000">
            <a:off x="2042377" y="3367177"/>
            <a:ext cx="277665" cy="416553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449240" y="4329646"/>
            <a:ext cx="1531144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Message A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2029296" y="3963985"/>
            <a:ext cx="294831" cy="416553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276600" y="3124200"/>
            <a:ext cx="1537083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P1T2 Start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274221" y="4942993"/>
            <a:ext cx="1539463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Recv</a:t>
            </a:r>
            <a:r>
              <a:rPr lang="en-US" sz="1400" dirty="0" smtClean="0"/>
              <a:t> Message B</a:t>
            </a:r>
          </a:p>
        </p:txBody>
      </p:sp>
      <p:sp>
        <p:nvSpPr>
          <p:cNvPr id="15" name="Striped Right Arrow 14"/>
          <p:cNvSpPr/>
          <p:nvPr/>
        </p:nvSpPr>
        <p:spPr>
          <a:xfrm rot="5400000">
            <a:off x="3256958" y="3973143"/>
            <a:ext cx="1498989" cy="433221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276602" y="5595327"/>
            <a:ext cx="1537081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TryTake</a:t>
            </a:r>
            <a:r>
              <a:rPr lang="en-US" sz="1400" dirty="0" smtClean="0"/>
              <a:t> Lock A</a:t>
            </a:r>
          </a:p>
        </p:txBody>
      </p:sp>
      <p:sp>
        <p:nvSpPr>
          <p:cNvPr id="17" name="Striped Right Arrow 16"/>
          <p:cNvSpPr/>
          <p:nvPr/>
        </p:nvSpPr>
        <p:spPr>
          <a:xfrm rot="5400000">
            <a:off x="3845580" y="5209499"/>
            <a:ext cx="321748" cy="433221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Striped Right Arrow 17"/>
          <p:cNvSpPr/>
          <p:nvPr/>
        </p:nvSpPr>
        <p:spPr>
          <a:xfrm rot="5400000">
            <a:off x="2029296" y="4573585"/>
            <a:ext cx="294831" cy="416553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1449240" y="4939246"/>
            <a:ext cx="1531144" cy="31028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Wait Message A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136662" y="3124200"/>
            <a:ext cx="153413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P2T1 N Start</a:t>
            </a:r>
          </a:p>
        </p:txBody>
      </p:sp>
      <p:sp>
        <p:nvSpPr>
          <p:cNvPr id="21" name="Striped Right Arrow 20"/>
          <p:cNvSpPr/>
          <p:nvPr/>
        </p:nvSpPr>
        <p:spPr>
          <a:xfrm rot="5400000">
            <a:off x="6494428" y="3666523"/>
            <a:ext cx="893026" cy="433221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6709706" y="4496883"/>
            <a:ext cx="462473" cy="433221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6758498" y="5210606"/>
            <a:ext cx="332436" cy="416553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139652" y="4329646"/>
            <a:ext cx="15311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Recv</a:t>
            </a:r>
            <a:r>
              <a:rPr lang="en-US" sz="1400" dirty="0" smtClean="0"/>
              <a:t> Message A</a:t>
            </a:r>
          </a:p>
        </p:txBody>
      </p:sp>
      <p:cxnSp>
        <p:nvCxnSpPr>
          <p:cNvPr id="25" name="Straight Arrow Connector 24"/>
          <p:cNvCxnSpPr>
            <a:stCxn id="11" idx="3"/>
            <a:endCxn id="24" idx="1"/>
          </p:cNvCxnSpPr>
          <p:nvPr/>
        </p:nvCxnSpPr>
        <p:spPr>
          <a:xfrm>
            <a:off x="2980384" y="4484787"/>
            <a:ext cx="3159268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/>
          </p:cNvSpPr>
          <p:nvPr/>
        </p:nvSpPr>
        <p:spPr>
          <a:xfrm>
            <a:off x="6136662" y="4947469"/>
            <a:ext cx="1550083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Message B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159145" y="5576758"/>
            <a:ext cx="1531144" cy="3102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Wait Message B</a:t>
            </a:r>
          </a:p>
        </p:txBody>
      </p:sp>
      <p:cxnSp>
        <p:nvCxnSpPr>
          <p:cNvPr id="28" name="Straight Arrow Connector 27"/>
          <p:cNvCxnSpPr>
            <a:stCxn id="26" idx="1"/>
            <a:endCxn id="14" idx="3"/>
          </p:cNvCxnSpPr>
          <p:nvPr/>
        </p:nvCxnSpPr>
        <p:spPr>
          <a:xfrm flipH="1" flipV="1">
            <a:off x="4813684" y="5098134"/>
            <a:ext cx="1322978" cy="4476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dead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These are relatively easy to find with live cores</a:t>
            </a:r>
          </a:p>
          <a:p>
            <a:pPr lvl="1"/>
            <a:r>
              <a:rPr lang="en-US" dirty="0" smtClean="0"/>
              <a:t>Good logs</a:t>
            </a:r>
          </a:p>
          <a:p>
            <a:pPr lvl="1"/>
            <a:r>
              <a:rPr lang="en-US" dirty="0" smtClean="0"/>
              <a:t>Need to know how all processes work</a:t>
            </a:r>
            <a:endParaRPr lang="en-US" dirty="0"/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Do not hold a lock while doing IPC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Queues</a:t>
            </a:r>
          </a:p>
          <a:p>
            <a:pPr lvl="2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bugs in a single thread or process workflow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Missing functionality</a:t>
            </a:r>
          </a:p>
          <a:p>
            <a:pPr lvl="2"/>
            <a:r>
              <a:rPr lang="en-US" dirty="0" smtClean="0"/>
              <a:t>Incorrect implementation</a:t>
            </a:r>
          </a:p>
          <a:p>
            <a:pPr lvl="2"/>
            <a:r>
              <a:rPr lang="en-US" dirty="0"/>
              <a:t>Memory and other resource leaks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Others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easy to reproduce – a debugger or logs/</a:t>
            </a:r>
            <a:r>
              <a:rPr lang="en-US" dirty="0" err="1" smtClean="0"/>
              <a:t>printf</a:t>
            </a:r>
            <a:r>
              <a:rPr lang="en-US" dirty="0" smtClean="0"/>
              <a:t>() can help</a:t>
            </a:r>
          </a:p>
          <a:p>
            <a:pPr lvl="1"/>
            <a:r>
              <a:rPr lang="en-US" dirty="0" smtClean="0"/>
              <a:t>Well not always</a:t>
            </a:r>
          </a:p>
          <a:p>
            <a:r>
              <a:rPr lang="en-US" dirty="0" smtClean="0"/>
              <a:t>Bugs across multiple threads and process</a:t>
            </a:r>
          </a:p>
          <a:p>
            <a:pPr lvl="1"/>
            <a:r>
              <a:rPr lang="en-US" dirty="0" smtClean="0"/>
              <a:t>All of the </a:t>
            </a:r>
            <a:r>
              <a:rPr lang="en-US" dirty="0"/>
              <a:t>a</a:t>
            </a:r>
            <a:r>
              <a:rPr lang="en-US" dirty="0" smtClean="0"/>
              <a:t>bove plus</a:t>
            </a:r>
          </a:p>
          <a:p>
            <a:pPr lvl="2"/>
            <a:r>
              <a:rPr lang="en-US" dirty="0" smtClean="0"/>
              <a:t>Deadlocks</a:t>
            </a:r>
          </a:p>
          <a:p>
            <a:pPr lvl="2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Good luck reproducing and pray there are logs or core/</a:t>
            </a:r>
            <a:r>
              <a:rPr lang="en-US" dirty="0" err="1" smtClean="0"/>
              <a:t>dmp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447800"/>
          </a:xfrm>
        </p:spPr>
        <p:txBody>
          <a:bodyPr/>
          <a:lstStyle/>
          <a:p>
            <a:r>
              <a:rPr lang="en-US" dirty="0" smtClean="0"/>
              <a:t>The program allocates some memory and then forgets to free it</a:t>
            </a:r>
          </a:p>
          <a:p>
            <a:pPr lvl="1"/>
            <a:r>
              <a:rPr lang="en-US" dirty="0" smtClean="0"/>
              <a:t>Usually as a result of complex control flow</a:t>
            </a:r>
          </a:p>
          <a:p>
            <a:pPr lvl="2"/>
            <a:r>
              <a:rPr lang="en-US" dirty="0" smtClean="0"/>
              <a:t>For example exceptions</a:t>
            </a:r>
          </a:p>
          <a:p>
            <a:pPr lvl="1"/>
            <a:r>
              <a:rPr lang="en-US" dirty="0" smtClean="0"/>
              <a:t>Can also be caused by races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3276600"/>
            <a:ext cx="3886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_other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MyOtherClass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delete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_other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MyOtherClass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_other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3276600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delete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3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Often very hard</a:t>
            </a:r>
          </a:p>
          <a:p>
            <a:pPr lvl="1"/>
            <a:r>
              <a:rPr lang="en-US" dirty="0" smtClean="0"/>
              <a:t>Instrumenting the program</a:t>
            </a:r>
          </a:p>
          <a:p>
            <a:pPr lvl="2"/>
            <a:r>
              <a:rPr lang="en-US" dirty="0" smtClean="0"/>
              <a:t>Address sanitizer and other third party tools</a:t>
            </a:r>
          </a:p>
          <a:p>
            <a:pPr lvl="1"/>
            <a:r>
              <a:rPr lang="en-US" dirty="0" smtClean="0"/>
              <a:t>Object count “scoreboards”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vpxd</a:t>
            </a:r>
            <a:r>
              <a:rPr lang="en-US" dirty="0" smtClean="0"/>
              <a:t>-profile logs</a:t>
            </a:r>
          </a:p>
          <a:p>
            <a:pPr lvl="1"/>
            <a:r>
              <a:rPr lang="en-US" dirty="0" smtClean="0"/>
              <a:t>Core dumps</a:t>
            </a:r>
          </a:p>
          <a:p>
            <a:pPr lvl="2"/>
            <a:r>
              <a:rPr lang="en-US" dirty="0" smtClean="0"/>
              <a:t>Example: ah64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Reference counting and/or RAII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r>
              <a:rPr lang="en-US" dirty="0" smtClean="0"/>
              <a:t>, boost::</a:t>
            </a:r>
            <a:r>
              <a:rPr lang="en-US" dirty="0" err="1" smtClean="0"/>
              <a:t>shared_ptr</a:t>
            </a:r>
            <a:r>
              <a:rPr lang="en-US" dirty="0" smtClean="0"/>
              <a:t>, boost::</a:t>
            </a:r>
            <a:r>
              <a:rPr lang="en-US" dirty="0" err="1" smtClean="0"/>
              <a:t>intrusive_ptr</a:t>
            </a:r>
            <a:endParaRPr lang="en-US" dirty="0" smtClean="0"/>
          </a:p>
          <a:p>
            <a:pPr lvl="2"/>
            <a:r>
              <a:rPr lang="en-US" dirty="0" smtClean="0"/>
              <a:t>Weakness: cycles leak</a:t>
            </a:r>
          </a:p>
          <a:p>
            <a:pPr lvl="3"/>
            <a:r>
              <a:rPr lang="en-US" dirty="0" smtClean="0"/>
              <a:t>Addressed with weak pointers</a:t>
            </a:r>
          </a:p>
          <a:p>
            <a:pPr lvl="1"/>
            <a:r>
              <a:rPr lang="en-US" dirty="0" smtClean="0"/>
              <a:t>Classical garbage collectors (Boehm-Demers-Weiser)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447800"/>
          </a:xfrm>
        </p:spPr>
        <p:txBody>
          <a:bodyPr/>
          <a:lstStyle/>
          <a:p>
            <a:r>
              <a:rPr lang="en-US" dirty="0" smtClean="0"/>
              <a:t>The program allocates a system resource and forgets to return it</a:t>
            </a:r>
          </a:p>
          <a:p>
            <a:pPr lvl="1"/>
            <a:r>
              <a:rPr lang="en-US" dirty="0" smtClean="0"/>
              <a:t>File descriptors / object handles</a:t>
            </a:r>
          </a:p>
          <a:p>
            <a:pPr lvl="1"/>
            <a:r>
              <a:rPr lang="en-US" dirty="0" smtClean="0"/>
              <a:t>Sockets / ephemeral ports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Process Explorer and Process Monitor from </a:t>
            </a:r>
            <a:r>
              <a:rPr lang="en-US" dirty="0" err="1" smtClean="0"/>
              <a:t>Sysinternals</a:t>
            </a:r>
            <a:r>
              <a:rPr lang="en-US" dirty="0" smtClean="0"/>
              <a:t> on Windows</a:t>
            </a:r>
          </a:p>
          <a:p>
            <a:pPr lvl="1"/>
            <a:r>
              <a:rPr lang="en-US" dirty="0" smtClean="0"/>
              <a:t>top, </a:t>
            </a:r>
            <a:r>
              <a:rPr lang="en-US" dirty="0" err="1" smtClean="0"/>
              <a:t>lsof</a:t>
            </a:r>
            <a:r>
              <a:rPr lang="en-US" dirty="0" smtClean="0"/>
              <a:t>, </a:t>
            </a:r>
            <a:r>
              <a:rPr lang="en-US" dirty="0" err="1" smtClean="0"/>
              <a:t>strace</a:t>
            </a:r>
            <a:r>
              <a:rPr lang="en-US" dirty="0" smtClean="0"/>
              <a:t>, etc. under Linux/Unix</a:t>
            </a:r>
          </a:p>
          <a:p>
            <a:pPr lvl="1"/>
            <a:r>
              <a:rPr lang="en-US" dirty="0" err="1" smtClean="0"/>
              <a:t>netstat</a:t>
            </a:r>
            <a:endParaRPr lang="en-US" dirty="0" smtClean="0"/>
          </a:p>
          <a:p>
            <a:pPr lvl="1"/>
            <a:r>
              <a:rPr lang="en-US" dirty="0" smtClean="0"/>
              <a:t>Core dumps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RAIIs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276600"/>
          </a:xfrm>
        </p:spPr>
        <p:txBody>
          <a:bodyPr/>
          <a:lstStyle/>
          <a:p>
            <a:r>
              <a:rPr lang="en-US" dirty="0" smtClean="0"/>
              <a:t>When a server allocates objects or resources on behalf of a client, it allows the client to leak them</a:t>
            </a:r>
          </a:p>
          <a:p>
            <a:pPr lvl="1"/>
            <a:r>
              <a:rPr lang="en-US" dirty="0" smtClean="0"/>
              <a:t>Example: sessions</a:t>
            </a:r>
          </a:p>
          <a:p>
            <a:pPr lvl="1"/>
            <a:r>
              <a:rPr lang="en-US" dirty="0" smtClean="0"/>
              <a:t>Example: transactions</a:t>
            </a:r>
          </a:p>
          <a:p>
            <a:r>
              <a:rPr lang="en-US" dirty="0" smtClean="0"/>
              <a:t>When a client sends a request and the server doesn’t reply, the request context is leaked</a:t>
            </a:r>
          </a:p>
          <a:p>
            <a:r>
              <a:rPr lang="en-US" dirty="0" smtClean="0"/>
              <a:t>These objects do not look like leaks in the context of the process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038600"/>
          </a:xfrm>
        </p:spPr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Advanced analysis of core dumps (example: ah64)</a:t>
            </a:r>
          </a:p>
          <a:p>
            <a:pPr lvl="1"/>
            <a:r>
              <a:rPr lang="en-US" dirty="0" smtClean="0"/>
              <a:t>Scoreboards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Packet traces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Limits on objects allocated on behalf of remote processes</a:t>
            </a:r>
          </a:p>
          <a:p>
            <a:pPr lvl="1"/>
            <a:r>
              <a:rPr lang="en-US" dirty="0" smtClean="0"/>
              <a:t>Timeouts</a:t>
            </a:r>
          </a:p>
          <a:p>
            <a:pPr lvl="2"/>
            <a:r>
              <a:rPr lang="en-US" dirty="0" smtClean="0"/>
              <a:t>Communication timeouts</a:t>
            </a:r>
          </a:p>
          <a:p>
            <a:pPr lvl="2"/>
            <a:r>
              <a:rPr lang="en-US" dirty="0" smtClean="0"/>
              <a:t>Session / transaction expiration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The symptoms</a:t>
            </a:r>
          </a:p>
          <a:p>
            <a:pPr lvl="1"/>
            <a:r>
              <a:rPr lang="en-US" dirty="0" smtClean="0"/>
              <a:t>vSphere server memory consumption grows to the point where it hangs - page file grows to 80GB</a:t>
            </a:r>
          </a:p>
          <a:p>
            <a:pPr lvl="1"/>
            <a:r>
              <a:rPr lang="en-US" dirty="0" smtClean="0"/>
              <a:t>Clearly a memory leak</a:t>
            </a:r>
          </a:p>
          <a:p>
            <a:r>
              <a:rPr lang="en-US" dirty="0" smtClean="0"/>
              <a:t>Analyzed vpxd-profiler.log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2011-12-16 15:56:09.462 03748 info 'App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233133260800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16:00:43.232 03732 info 'App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312365465600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16:11:44.404 01540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639201689600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16:17:55.821 03756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741415731200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16:23:41.548 02516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830566809600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16:29:43.917 04060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871019724800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16:40:30.071 03296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961380352000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16:49:58.954 03408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1067537612800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16:55:42.618 00684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1117645209600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17:04:28.154 03532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PhyMemUsage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/max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1189163827200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Analyzed vpxd-profiler.log (cont.)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15:50:48.161 03420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81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15:56:09.462 03748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936152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16:00:43.232 03732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1134109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16:06:18.554 03696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2575192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16:11:44.404 01540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3074578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16:17:55.821 03756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3684062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16:23:41.548 02516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4197225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16:29:43.917 04060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4453397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16:40:30.071 03296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4976754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16:49:58.954 03408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5615716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16:55:42.618 00684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5981913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[2011-12-16 17:04:28.154 03532 info 'App']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6398009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Tried to correlate to operations happening on the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Analyzed core file</a:t>
            </a:r>
          </a:p>
          <a:p>
            <a:pPr lvl="1"/>
            <a:r>
              <a:rPr lang="en-US" dirty="0" smtClean="0"/>
              <a:t>Suspected that the leaked memory is allocated by: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msvcr90!malloc+5b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msvcr90!operator new+1f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types!sVimOptionOptionValueClone+41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DataObjectTypeImpl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::Clone+3c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DataObjectArrayBase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::_Clone+1a8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types!sVimVmConfigInfoClone+95e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DataObjectTypeImpl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::Clone+3c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::_Clone+54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::CloneAny+26b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vpxd!I18nFilter::Filter+244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vpxd!VpxdAdapterServer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::FilterResponse+b2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::ValidateAndFilter+4d1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PropertyProviderMixin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::_GetChanges+c62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vpxd!EffectiveRole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ERProviderImpl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VpxMoBase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&gt;::_GetChanges+a2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PropertyProviderGraph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UpdateChecker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NodeHelper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UpdateInt+fb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PropertyProviderGraph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UpdateChecker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NodeHelper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::Update+11e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PropertyProviderGraph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::Graph::Node::IncreaseActivation+64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PropertyProviderGraph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::Graph::DoNextUpdate+39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PropertyProviderGraph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UpdateChecker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::ComputeFilterUpdate+f2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::GetUpdates+765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::ComputeGUReq+616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vmomi!Vmomi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PropertyCollectorImpl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::ProcessGUReqs+36e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vmacore!Vmacore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::System::ThreadPoolWin32::ThreadCheckForWork+2bd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vmacore!Vmacore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::System::ThreadPoolWin32::ThreadRunInt+7f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vmacore!Vmacore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::System::ThreadProc+a5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msvcr90!_callthreadstartex+17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msvcr90!_threadstartex+84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kernel32!BaseThreadStart+3a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This stack indicated processing a client call to the property collector</a:t>
            </a:r>
          </a:p>
          <a:p>
            <a:r>
              <a:rPr lang="en-US" dirty="0" smtClean="0"/>
              <a:t>Identified a client (plugin) that seems to abandon its sessions</a:t>
            </a:r>
          </a:p>
          <a:p>
            <a:r>
              <a:rPr lang="en-US" dirty="0" smtClean="0"/>
              <a:t>Analyzed vpxd-profiler.log (again) with a simple Python script</a:t>
            </a:r>
          </a:p>
          <a:p>
            <a:pPr lvl="1"/>
            <a:r>
              <a:rPr lang="en-US" dirty="0" smtClean="0"/>
              <a:t>Looked at the objects with the greatest count increase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::Change', 12799530.0)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MissingProperty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&gt;', 2117637.0)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::Change&gt;', 2117434.0)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2115231.0)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('Vim::Description', 1472461.4736842106)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('Vim::Option::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1427471.0740740742)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::Primitive&lt;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Vim::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VirtualMachine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&gt;', 1223495.0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Clr>
                <a:srgbClr val="717074">
                  <a:lumMod val="60000"/>
                  <a:lumOff val="40000"/>
                </a:srgbClr>
              </a:buClr>
              <a:buNone/>
            </a:pPr>
            <a:r>
              <a:rPr lang="en-US" dirty="0">
                <a:solidFill>
                  <a:srgbClr val="717074"/>
                </a:solidFill>
              </a:rPr>
              <a:t>These objects grew together with the consumed virtual memory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2012-01-09 17:48:21.264 00360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19373431193600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/Class='Vim::Description'/Count/total 25419453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105040008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::Change'/Count/total 11849680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1959046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::Change&gt;'/Count/total 1960524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MissingProperty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&gt;'/Count/total 1960523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::Primitive&lt;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Vim::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&gt;'/Count/total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1132702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17:53:39.362 05524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28571639808000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/Class='Vim::Description'/Count/total 27976768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/Class='Vim::Option::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115625157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::Change'/Count/total 12799530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2115231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::Change&gt;'/Count/total 2117434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MissingProperty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&gt;'/Count/total 2117637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::Primitive&lt;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Vim::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VirtualMachine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&gt;'/Count/total 1223495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800"/>
            <a:ext cx="8305800" cy="4648200"/>
          </a:xfrm>
        </p:spPr>
        <p:txBody>
          <a:bodyPr/>
          <a:lstStyle/>
          <a:p>
            <a:pPr marL="0" indent="0">
              <a:buClr>
                <a:srgbClr val="717074">
                  <a:lumMod val="60000"/>
                  <a:lumOff val="40000"/>
                </a:srgbClr>
              </a:buClr>
              <a:buNone/>
            </a:pPr>
            <a:r>
              <a:rPr lang="en-US" dirty="0" smtClean="0">
                <a:solidFill>
                  <a:srgbClr val="717074"/>
                </a:solidFill>
              </a:rPr>
              <a:t>The </a:t>
            </a:r>
            <a:r>
              <a:rPr lang="en-US" dirty="0">
                <a:solidFill>
                  <a:srgbClr val="717074"/>
                </a:solidFill>
              </a:rPr>
              <a:t>objects </a:t>
            </a:r>
            <a:r>
              <a:rPr lang="en-US" dirty="0" smtClean="0">
                <a:solidFill>
                  <a:srgbClr val="717074"/>
                </a:solidFill>
              </a:rPr>
              <a:t>were parts of </a:t>
            </a:r>
            <a:r>
              <a:rPr lang="en-US" dirty="0" err="1" smtClean="0">
                <a:solidFill>
                  <a:srgbClr val="717074"/>
                </a:solidFill>
              </a:rPr>
              <a:t>FilterUpdate</a:t>
            </a:r>
            <a:r>
              <a:rPr lang="en-US" dirty="0" smtClean="0">
                <a:solidFill>
                  <a:srgbClr val="717074"/>
                </a:solidFill>
              </a:rPr>
              <a:t> objects</a:t>
            </a:r>
            <a:endParaRPr lang="en-US" dirty="0">
              <a:solidFill>
                <a:srgbClr val="717074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17:13:08.734 02136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860265267200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17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17:18:20.279 04092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2728754380800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237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17:23:22.317 05380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5953897267200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474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17:28:26.834 00396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8998375014400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668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17:33:26.841 05788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11929553305600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718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17:38:32.765 05092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20150407987200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879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17:43:37.477 05556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17742575206400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959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17:48:21.264 00360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19373431193600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935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[2012-01-09 17:53:39.362 05524 info 'App']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VirMemUsage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/total 28571639808000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ScoreboardStats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/Class='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Vmomi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::Core::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PropertyCollector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FilterUpdate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'/Count/total 1009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Cross-process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Clr>
                <a:srgbClr val="717074">
                  <a:lumMod val="60000"/>
                  <a:lumOff val="40000"/>
                </a:srgbClr>
              </a:buClr>
            </a:pPr>
            <a:r>
              <a:rPr lang="en-US" dirty="0" smtClean="0">
                <a:solidFill>
                  <a:srgbClr val="717074"/>
                </a:solidFill>
              </a:rPr>
              <a:t>So we looked at </a:t>
            </a:r>
            <a:r>
              <a:rPr lang="en-US" dirty="0" err="1" smtClean="0">
                <a:solidFill>
                  <a:srgbClr val="717074"/>
                </a:solidFill>
              </a:rPr>
              <a:t>WaitForUpdate</a:t>
            </a:r>
            <a:r>
              <a:rPr lang="en-US" dirty="0" smtClean="0">
                <a:solidFill>
                  <a:srgbClr val="717074"/>
                </a:solidFill>
              </a:rPr>
              <a:t> calls and found that they were taking more and more time</a:t>
            </a:r>
          </a:p>
          <a:p>
            <a:pPr>
              <a:buClr>
                <a:srgbClr val="717074">
                  <a:lumMod val="60000"/>
                  <a:lumOff val="40000"/>
                </a:srgbClr>
              </a:buClr>
            </a:pPr>
            <a:r>
              <a:rPr lang="en-US" dirty="0" smtClean="0">
                <a:solidFill>
                  <a:srgbClr val="717074"/>
                </a:solidFill>
              </a:rPr>
              <a:t>Analyzed the code of the client</a:t>
            </a:r>
          </a:p>
          <a:p>
            <a:pPr lvl="1">
              <a:buClr>
                <a:srgbClr val="717074">
                  <a:lumMod val="60000"/>
                  <a:lumOff val="40000"/>
                </a:srgbClr>
              </a:buClr>
            </a:pPr>
            <a:r>
              <a:rPr lang="en-US" dirty="0" smtClean="0">
                <a:solidFill>
                  <a:srgbClr val="717074"/>
                </a:solidFill>
              </a:rPr>
              <a:t>Turned out there was a situation in which the client was creating more and more filters and then abandoning them</a:t>
            </a:r>
          </a:p>
          <a:p>
            <a:pPr lvl="1">
              <a:buClr>
                <a:srgbClr val="717074">
                  <a:lumMod val="60000"/>
                  <a:lumOff val="40000"/>
                </a:srgbClr>
              </a:buClr>
            </a:pPr>
            <a:r>
              <a:rPr lang="en-US" dirty="0" smtClean="0">
                <a:solidFill>
                  <a:srgbClr val="717074"/>
                </a:solidFill>
              </a:rPr>
              <a:t>Furthermore they were always requesting a full update which grew bigger and bigger because of the growing number of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 dirty="0" smtClean="0"/>
              <a:t>A non-atomic operation on shared data in a concurrent environment</a:t>
            </a:r>
          </a:p>
          <a:p>
            <a:pPr lvl="1"/>
            <a:r>
              <a:rPr lang="en-US" dirty="0" smtClean="0"/>
              <a:t>Singletons are notoriously hard to make race-free</a:t>
            </a:r>
          </a:p>
          <a:p>
            <a:pPr lvl="1"/>
            <a:r>
              <a:rPr lang="en-US" dirty="0" smtClean="0"/>
              <a:t>Local statics can be racy (compiler-specific, addressed in C++ 11)</a:t>
            </a:r>
          </a:p>
          <a:p>
            <a:pPr lvl="1"/>
            <a:r>
              <a:rPr lang="en-US" dirty="0" smtClean="0"/>
              <a:t>Operations involving multiple objects</a:t>
            </a:r>
          </a:p>
          <a:p>
            <a:pPr lvl="1"/>
            <a:r>
              <a:rPr lang="en-US" dirty="0" smtClean="0"/>
              <a:t>Shallow copying of objects</a:t>
            </a:r>
          </a:p>
          <a:p>
            <a:r>
              <a:rPr lang="en-US" dirty="0" smtClean="0"/>
              <a:t>Can be in third-party code too:</a:t>
            </a:r>
          </a:p>
          <a:p>
            <a:pPr lvl="1"/>
            <a:r>
              <a:rPr lang="en-US" dirty="0" smtClean="0"/>
              <a:t>Example: The following case study</a:t>
            </a:r>
          </a:p>
          <a:p>
            <a:pPr lvl="1"/>
            <a:r>
              <a:rPr lang="en-US" dirty="0" smtClean="0"/>
              <a:t>Example: GCC COW-optimized string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Instrumentation and static code analysis</a:t>
            </a:r>
            <a:endParaRPr lang="en-US" dirty="0"/>
          </a:p>
          <a:p>
            <a:pPr lvl="2"/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Clang </a:t>
            </a:r>
            <a:r>
              <a:rPr lang="en-US" dirty="0" err="1" smtClean="0"/>
              <a:t>ThreadSanitizer</a:t>
            </a:r>
            <a:endParaRPr lang="en-US" dirty="0" smtClean="0"/>
          </a:p>
          <a:p>
            <a:pPr lvl="2"/>
            <a:r>
              <a:rPr lang="en-US" dirty="0" err="1" smtClean="0"/>
              <a:t>Coverity</a:t>
            </a:r>
            <a:endParaRPr lang="en-US" dirty="0"/>
          </a:p>
          <a:p>
            <a:pPr lvl="1"/>
            <a:r>
              <a:rPr lang="en-US" dirty="0" smtClean="0"/>
              <a:t>Code analysis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Use your judgment and hope for the best</a:t>
            </a:r>
          </a:p>
          <a:p>
            <a:pPr lvl="1"/>
            <a:r>
              <a:rPr lang="en-US" dirty="0" smtClean="0"/>
              <a:t>Test instrumented builds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dirty="0" smtClean="0"/>
              <a:t>The symptoms</a:t>
            </a:r>
          </a:p>
          <a:p>
            <a:pPr lvl="1"/>
            <a:r>
              <a:rPr lang="en-US" dirty="0" smtClean="0"/>
              <a:t>Some requests to the server failed with 503 “Service Unavailable”</a:t>
            </a:r>
          </a:p>
          <a:p>
            <a:pPr lvl="1"/>
            <a:r>
              <a:rPr lang="en-US" dirty="0" smtClean="0"/>
              <a:t>At the same time other requests from the same client to the same server completed normally</a:t>
            </a:r>
          </a:p>
          <a:p>
            <a:r>
              <a:rPr lang="en-US" dirty="0" smtClean="0"/>
              <a:t>Analyzed logs</a:t>
            </a:r>
          </a:p>
          <a:p>
            <a:pPr lvl="1"/>
            <a:r>
              <a:rPr lang="en-US" dirty="0" smtClean="0"/>
              <a:t>The error was returned by a proxy</a:t>
            </a:r>
          </a:p>
          <a:p>
            <a:pPr lvl="1"/>
            <a:r>
              <a:rPr lang="en-US" dirty="0" smtClean="0"/>
              <a:t>Connection attempts from the proxy to the server were timing out… on the loopback</a:t>
            </a:r>
          </a:p>
          <a:p>
            <a:pPr lvl="1"/>
            <a:r>
              <a:rPr lang="en-US" dirty="0" smtClean="0"/>
              <a:t>Other connection attempts took several seconds to succeed:</a:t>
            </a:r>
          </a:p>
          <a:p>
            <a:pPr marL="731520" lvl="3" indent="0">
              <a:buNone/>
            </a:pPr>
            <a:r>
              <a:rPr lang="en-US" dirty="0" smtClean="0"/>
              <a:t>Succeeded	~ 3s	16</a:t>
            </a:r>
            <a:br>
              <a:rPr lang="en-US" dirty="0" smtClean="0"/>
            </a:br>
            <a:r>
              <a:rPr lang="en-US" dirty="0" smtClean="0"/>
              <a:t>Succeeded	~ 9s	28</a:t>
            </a:r>
            <a:br>
              <a:rPr lang="en-US" dirty="0" smtClean="0"/>
            </a:br>
            <a:r>
              <a:rPr lang="en-US" dirty="0" smtClean="0"/>
              <a:t>Failed	~ 21s	205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correlated with </a:t>
            </a:r>
            <a:r>
              <a:rPr lang="en-US" dirty="0"/>
              <a:t>the intervals between SYN retries</a:t>
            </a:r>
          </a:p>
          <a:p>
            <a:pPr marL="457200" lvl="5" indent="0">
              <a:spcBef>
                <a:spcPts val="1200"/>
              </a:spcBef>
              <a:buNone/>
            </a:pPr>
            <a:r>
              <a:rPr lang="en-US" dirty="0" smtClean="0"/>
              <a:t>	3s = 3s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9s = 3s </a:t>
            </a:r>
            <a:r>
              <a:rPr lang="en-US" dirty="0"/>
              <a:t>+ 6s</a:t>
            </a:r>
            <a:br>
              <a:rPr lang="en-US" dirty="0"/>
            </a:br>
            <a:r>
              <a:rPr lang="en-US" dirty="0" smtClean="0"/>
              <a:t>	21s = 3s </a:t>
            </a:r>
            <a:r>
              <a:rPr lang="en-US" dirty="0"/>
              <a:t>+ 6s + </a:t>
            </a:r>
            <a:r>
              <a:rPr lang="en-US" dirty="0" smtClean="0"/>
              <a:t>12s</a:t>
            </a:r>
          </a:p>
          <a:p>
            <a:r>
              <a:rPr lang="en-US" dirty="0" smtClean="0"/>
              <a:t>Unlikely as it seems this suggested IP packet loss on the loopback</a:t>
            </a:r>
          </a:p>
          <a:p>
            <a:r>
              <a:rPr lang="en-US" dirty="0" smtClean="0"/>
              <a:t>Tried – unsuccessfully – to reproduce the bug by flooding the buffers with data</a:t>
            </a:r>
          </a:p>
          <a:p>
            <a:r>
              <a:rPr lang="en-US" dirty="0" smtClean="0"/>
              <a:t>Finally made the connection with the TCP three-way handshake</a:t>
            </a:r>
          </a:p>
          <a:p>
            <a:r>
              <a:rPr lang="en-US" dirty="0" smtClean="0"/>
              <a:t>Reproduced the problem with a simple test program</a:t>
            </a:r>
          </a:p>
          <a:p>
            <a:r>
              <a:rPr lang="en-US" dirty="0" smtClean="0"/>
              <a:t>Found a Microsoft KB article </a:t>
            </a:r>
            <a:r>
              <a:rPr lang="en-US" dirty="0">
                <a:hlinkClick r:id="rId2" tooltip="http://support.microsoft.com/kb/950319"/>
              </a:rPr>
              <a:t>http://</a:t>
            </a:r>
            <a:r>
              <a:rPr lang="en-US" dirty="0" smtClean="0">
                <a:hlinkClick r:id="rId2" tooltip="http://support.microsoft.com/kb/950319"/>
              </a:rPr>
              <a:t>support.microsoft.com/kb/950319</a:t>
            </a:r>
            <a:endParaRPr lang="en-US" dirty="0" smtClean="0"/>
          </a:p>
          <a:p>
            <a:r>
              <a:rPr lang="en-US" dirty="0" smtClean="0"/>
              <a:t>A race in the TCP stack of Windows Vista and Windows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 dirty="0" smtClean="0"/>
              <a:t>Things happening in an unforeseen order causing incorrect behavior</a:t>
            </a:r>
          </a:p>
          <a:p>
            <a:pPr lvl="1"/>
            <a:r>
              <a:rPr lang="en-US" dirty="0" smtClean="0"/>
              <a:t>Can’t be identified by automated tools</a:t>
            </a:r>
          </a:p>
          <a:p>
            <a:pPr lvl="1"/>
            <a:r>
              <a:rPr lang="en-US" dirty="0" smtClean="0"/>
              <a:t>Often can’t be debugged</a:t>
            </a:r>
          </a:p>
          <a:p>
            <a:pPr lvl="1"/>
            <a:r>
              <a:rPr lang="en-US" dirty="0" smtClean="0"/>
              <a:t>Often hard to unit test</a:t>
            </a:r>
          </a:p>
          <a:p>
            <a:pPr lvl="1"/>
            <a:r>
              <a:rPr lang="en-US" dirty="0" smtClean="0"/>
              <a:t>Can involve multiple processes</a:t>
            </a:r>
          </a:p>
          <a:p>
            <a:r>
              <a:rPr lang="en-US" dirty="0" smtClean="0"/>
              <a:t>Can be in third-party code too: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GLibC</a:t>
            </a:r>
            <a:r>
              <a:rPr lang="en-US" dirty="0" smtClean="0"/>
              <a:t> condition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“simple”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thread takes a lock and “forgets” to release it</a:t>
            </a:r>
          </a:p>
          <a:p>
            <a:r>
              <a:rPr lang="en-US" dirty="0" smtClean="0"/>
              <a:t>One threads tries to take the lock twice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5400" y="2895600"/>
            <a:ext cx="3810000" cy="297100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1516856" y="3100175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 Start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1516856" y="4038917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25" name="Striped Right Arrow 24"/>
          <p:cNvSpPr/>
          <p:nvPr/>
        </p:nvSpPr>
        <p:spPr>
          <a:xfrm rot="5400000">
            <a:off x="1889492" y="3517479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516856" y="5379255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Exit</a:t>
            </a:r>
          </a:p>
        </p:txBody>
      </p:sp>
      <p:sp>
        <p:nvSpPr>
          <p:cNvPr id="27" name="Striped Right Arrow 26"/>
          <p:cNvSpPr/>
          <p:nvPr/>
        </p:nvSpPr>
        <p:spPr>
          <a:xfrm rot="5400000">
            <a:off x="1688694" y="4657021"/>
            <a:ext cx="1027921" cy="416553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493294" y="3492523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 Start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3493294" y="4794568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30" name="Striped Right Arrow 29"/>
          <p:cNvSpPr/>
          <p:nvPr/>
        </p:nvSpPr>
        <p:spPr>
          <a:xfrm rot="5400000">
            <a:off x="3683718" y="4082584"/>
            <a:ext cx="990747" cy="433221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6096000" y="2877344"/>
            <a:ext cx="1860947" cy="29892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6317456" y="3081919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 Start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6317456" y="4020661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36" name="Striped Right Arrow 35"/>
          <p:cNvSpPr/>
          <p:nvPr/>
        </p:nvSpPr>
        <p:spPr>
          <a:xfrm rot="5400000">
            <a:off x="6690092" y="3499223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6317456" y="5360999"/>
            <a:ext cx="1371600" cy="3124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38" name="Striped Right Arrow 37"/>
          <p:cNvSpPr/>
          <p:nvPr/>
        </p:nvSpPr>
        <p:spPr>
          <a:xfrm rot="5400000">
            <a:off x="6489294" y="4638765"/>
            <a:ext cx="1027921" cy="416553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1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 smtClean="0"/>
              <a:t>Mostly a black art</a:t>
            </a:r>
            <a:endParaRPr lang="en-US" dirty="0"/>
          </a:p>
          <a:p>
            <a:pPr lvl="1"/>
            <a:r>
              <a:rPr lang="en-US" dirty="0" smtClean="0"/>
              <a:t>Good logs</a:t>
            </a:r>
          </a:p>
          <a:p>
            <a:pPr lvl="1"/>
            <a:r>
              <a:rPr lang="en-US" dirty="0" smtClean="0"/>
              <a:t>Custom instrumentation</a:t>
            </a:r>
          </a:p>
          <a:p>
            <a:pPr lvl="1"/>
            <a:r>
              <a:rPr lang="en-US" dirty="0" smtClean="0"/>
              <a:t>Code analysis (by a human)</a:t>
            </a:r>
          </a:p>
          <a:p>
            <a:pPr lvl="1"/>
            <a:r>
              <a:rPr lang="en-US" dirty="0" smtClean="0"/>
              <a:t>Lots of luck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Use your judgment and hope for the best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“simple” </a:t>
            </a:r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them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a core file provided that the thread which took the lock is still running</a:t>
            </a:r>
          </a:p>
          <a:p>
            <a:pPr lvl="1"/>
            <a:r>
              <a:rPr lang="en-US" dirty="0" smtClean="0"/>
              <a:t>If the thread which took the lock has exited – use the code and logs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and code analysis when the thread tries to take the lock twice</a:t>
            </a:r>
          </a:p>
          <a:p>
            <a:r>
              <a:rPr lang="en-US" dirty="0" smtClean="0"/>
              <a:t>How to avoid them</a:t>
            </a:r>
          </a:p>
          <a:p>
            <a:pPr lvl="1"/>
            <a:r>
              <a:rPr lang="en-US" dirty="0" smtClean="0"/>
              <a:t>Use a RAII class to manage lock scope</a:t>
            </a:r>
          </a:p>
          <a:p>
            <a:pPr lvl="1"/>
            <a:r>
              <a:rPr lang="en-US" dirty="0" smtClean="0"/>
              <a:t>If the locks are not reentrant, implement mechanism to check if the thread already holds a lock and crash if it does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identify and avoid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Pitfalls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a locking RAII is not trivial. What’s the problem with this code?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52600" y="1981200"/>
            <a:ext cx="5125121" cy="3776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class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Locker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A000"/>
                </a:solidFill>
                <a:latin typeface="Courier New" panose="02070309020205020404" pitchFamily="49" charset="0"/>
              </a:rPr>
              <a:t>initializer_list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*&gt;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~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Unlock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A0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A000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*&gt;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_locks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92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Pitfalls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206500"/>
            <a:ext cx="2209800" cy="304800"/>
          </a:xfrm>
        </p:spPr>
        <p:txBody>
          <a:bodyPr/>
          <a:lstStyle/>
          <a:p>
            <a:r>
              <a:rPr lang="en-US" dirty="0" smtClean="0"/>
              <a:t>A slightly better RAII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87748" y="1511300"/>
            <a:ext cx="4368504" cy="49121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class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Locker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A0"/>
                </a:solidFill>
                <a:latin typeface="Courier New" panose="02070309020205020404" pitchFamily="49" charset="0"/>
              </a:rPr>
              <a:t>struct</a:t>
            </a:r>
            <a:r>
              <a:rPr lang="en-US" sz="1200" b="1" dirty="0" smtClean="0">
                <a:solidFill>
                  <a:srgbClr val="0000A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SingleLocker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SingleLocker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SingleLocker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try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} </a:t>
            </a: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catch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(...)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Locker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A000"/>
                </a:solidFill>
                <a:latin typeface="Courier New" panose="02070309020205020404" pitchFamily="49" charset="0"/>
              </a:rPr>
              <a:t>initializer_list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*&gt;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reserve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A000"/>
                </a:solidFill>
                <a:latin typeface="Courier New" panose="02070309020205020404" pitchFamily="49" charset="0"/>
              </a:rPr>
              <a:t>size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Lockable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*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locks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emplace_back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A0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A000"/>
                </a:solidFill>
                <a:latin typeface="Courier New" panose="02070309020205020404" pitchFamily="49" charset="0"/>
              </a:rPr>
              <a:t>vector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SingleLocker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&gt;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_locks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42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14600" y="2743200"/>
            <a:ext cx="3886200" cy="3505200"/>
          </a:xfrm>
          <a:prstGeom prst="rect">
            <a:avLst/>
          </a:prstGeom>
          <a:noFill/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“classic”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threads and two locks taken in reverse order</a:t>
            </a:r>
          </a:p>
          <a:p>
            <a:pPr marL="0" indent="0">
              <a:buNone/>
            </a:pPr>
            <a:r>
              <a:rPr lang="en-US" sz="1600" dirty="0" smtClean="0"/>
              <a:t>The first thread takes lock A first and then tries to take lock B. The second thread takes lock B and then tries to take lock 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2736056" y="2947775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 Start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736056" y="3886517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14" name="Striped Right Arrow 13"/>
          <p:cNvSpPr/>
          <p:nvPr/>
        </p:nvSpPr>
        <p:spPr>
          <a:xfrm rot="5400000">
            <a:off x="3108692" y="3365079"/>
            <a:ext cx="626323" cy="416553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2736056" y="5226855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B</a:t>
            </a:r>
          </a:p>
        </p:txBody>
      </p:sp>
      <p:sp>
        <p:nvSpPr>
          <p:cNvPr id="17" name="Striped Right Arrow 16"/>
          <p:cNvSpPr/>
          <p:nvPr/>
        </p:nvSpPr>
        <p:spPr>
          <a:xfrm rot="5400000">
            <a:off x="2907894" y="4504621"/>
            <a:ext cx="1027921" cy="416553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4712494" y="3340123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 Start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712494" y="4347527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B</a:t>
            </a:r>
          </a:p>
        </p:txBody>
      </p:sp>
      <p:sp>
        <p:nvSpPr>
          <p:cNvPr id="23" name="Striped Right Arrow 22"/>
          <p:cNvSpPr/>
          <p:nvPr/>
        </p:nvSpPr>
        <p:spPr>
          <a:xfrm rot="5400000">
            <a:off x="5050239" y="3782864"/>
            <a:ext cx="696107" cy="433221"/>
          </a:xfrm>
          <a:prstGeom prst="striped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4712494" y="5725183"/>
            <a:ext cx="1371600" cy="31242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Lock A</a:t>
            </a:r>
          </a:p>
        </p:txBody>
      </p:sp>
      <p:sp>
        <p:nvSpPr>
          <p:cNvPr id="25" name="Striped Right Arrow 24"/>
          <p:cNvSpPr/>
          <p:nvPr/>
        </p:nvSpPr>
        <p:spPr>
          <a:xfrm rot="5400000">
            <a:off x="4874092" y="4979527"/>
            <a:ext cx="1058093" cy="433221"/>
          </a:xfrm>
          <a:prstGeom prst="stripedRightArrow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0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4x3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4x3.potx" id="{DFBC5DBE-0324-4548-A99A-9E245B20F88C}" vid="{68698F9F-8183-41E3-9752-0183C5F5F1C6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3972</Words>
  <Application>Microsoft Office PowerPoint</Application>
  <PresentationFormat>On-screen Show (4:3)</PresentationFormat>
  <Paragraphs>690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VMware_white_4x3</vt:lpstr>
      <vt:lpstr>Deadlocks, Leaks, Race conditions in C++</vt:lpstr>
      <vt:lpstr>Introduction</vt:lpstr>
      <vt:lpstr>Types of bugs</vt:lpstr>
      <vt:lpstr>Deadlocks</vt:lpstr>
      <vt:lpstr>Very “simple” deadlocks</vt:lpstr>
      <vt:lpstr>Very “simple” deadlocks</vt:lpstr>
      <vt:lpstr>RAII Pitfalls</vt:lpstr>
      <vt:lpstr>RAII Pitfalls</vt:lpstr>
      <vt:lpstr>Simple “classic” deadlocks</vt:lpstr>
      <vt:lpstr>Simple “classic” deadlocks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Temporary “deadlocks”</vt:lpstr>
      <vt:lpstr>Deadlocks involving resources</vt:lpstr>
      <vt:lpstr>Deadlocks involving resources</vt:lpstr>
      <vt:lpstr>Thread starvation deadlock</vt:lpstr>
      <vt:lpstr>Thread starvation deadlock</vt:lpstr>
      <vt:lpstr>Thread starvation deadlock</vt:lpstr>
      <vt:lpstr>Thread starvation deadlock</vt:lpstr>
      <vt:lpstr>Thread starvation deadlock</vt:lpstr>
      <vt:lpstr>Cross-process deadlocks</vt:lpstr>
      <vt:lpstr>Cross-process dead locks</vt:lpstr>
      <vt:lpstr>Leaks</vt:lpstr>
      <vt:lpstr>Memory leaks</vt:lpstr>
      <vt:lpstr>Memory leaks</vt:lpstr>
      <vt:lpstr>Resource leaks</vt:lpstr>
      <vt:lpstr>Resource leaks</vt:lpstr>
      <vt:lpstr>Cross-process leaks</vt:lpstr>
      <vt:lpstr>Cross-process leaks</vt:lpstr>
      <vt:lpstr>Cross-process leaks</vt:lpstr>
      <vt:lpstr>Cross-process leaks</vt:lpstr>
      <vt:lpstr>Cross-process leaks</vt:lpstr>
      <vt:lpstr>Cross-process leaks</vt:lpstr>
      <vt:lpstr>Cross-process leaks</vt:lpstr>
      <vt:lpstr>Cross-process leaks</vt:lpstr>
      <vt:lpstr>Cross-process leaks</vt:lpstr>
      <vt:lpstr>Races</vt:lpstr>
      <vt:lpstr>Data races</vt:lpstr>
      <vt:lpstr>Data races</vt:lpstr>
      <vt:lpstr>Data races</vt:lpstr>
      <vt:lpstr>Data races</vt:lpstr>
      <vt:lpstr>Logic races</vt:lpstr>
      <vt:lpstr>Logic races</vt:lpstr>
      <vt:lpstr>Q&amp;A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2014-06-02T08:53:46Z</dcterms:created>
  <dcterms:modified xsi:type="dcterms:W3CDTF">2016-11-04T06:32:39Z</dcterms:modified>
</cp:coreProperties>
</file>