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5143500" cx="9144000"/>
  <p:notesSz cx="6858000" cy="9144000"/>
  <p:embeddedFontLst>
    <p:embeddedFont>
      <p:font typeface="Robot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dvmirche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hannel9.msdn.com/Events/GoingNative/2013/Cpp-Season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hannel9.msdn.com/Events/GoingNative/2013/Cpp-Season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hannel9.msdn.com/Events/GoingNative/2013/Cpp-Seasoning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channel9.msdn.com/Events/GoingNative/2013/Cpp-Seasoning" TargetMode="External"/><Relationship Id="rId4" Type="http://schemas.openxmlformats.org/officeDocument/2006/relationships/hyperlink" Target="https://www.youtube.com/watch?v=3nXLxMYXgWs" TargetMode="External"/><Relationship Id="rId5" Type="http://schemas.openxmlformats.org/officeDocument/2006/relationships/hyperlink" Target="http://www.cs.northwestern.edu/~riesbeck/programming/c++/stl-iterator-define.htm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hyperlink" Target="http://en.cppreference.com/w/cpp/it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230250" y="1306850"/>
            <a:ext cx="8683500" cy="163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and expanding STL containers and algorithms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69100" y="4509375"/>
            <a:ext cx="3781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Dimitar Mirchev </a:t>
            </a:r>
            <a:r>
              <a:rPr lang="en" u="sng">
                <a:solidFill>
                  <a:schemeClr val="hlink"/>
                </a:solidFill>
                <a:hlinkClick r:id="rId3"/>
              </a:rPr>
              <a:t>@DVMirchev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std::iterator_traits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39550" y="1062150"/>
            <a:ext cx="75603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difference_type </a:t>
            </a:r>
            <a:r>
              <a:rPr lang="en"/>
              <a:t>- a type that can be used to identify distance between iterators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value_type </a:t>
            </a:r>
            <a:r>
              <a:rPr lang="en"/>
              <a:t>- the type of the values that can be obtained by dereferencing the iterator. This type is void for output iterators.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pointer </a:t>
            </a:r>
            <a:r>
              <a:rPr lang="en"/>
              <a:t>- defines a pointer to the type iterated over (value_type)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reference </a:t>
            </a:r>
            <a:r>
              <a:rPr lang="en"/>
              <a:t>- defines a reference to the type iterated over (value_type)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iterator_category </a:t>
            </a:r>
            <a:r>
              <a:rPr lang="en"/>
              <a:t>- the category of the iterator. Must be one of iterator category tags.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 iterator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544850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ContPIterator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 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we never write here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 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we never write here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 iterator</a:t>
            </a: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460950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iterator_traits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get traits from pointer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random_access_iterator_tag iterator_category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value_type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ptrdiff_t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difference_type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reference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 iterator</a:t>
            </a:r>
          </a:p>
        </p:txBody>
      </p: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390050" y="989600"/>
            <a:ext cx="8589900" cy="39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ContPIterator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fill with numbers from 0 to 9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5 to each element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sort, obviously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&lt;&gt;());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 auto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Push_backing</a:t>
            </a: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180050" y="981600"/>
            <a:ext cx="8222100" cy="31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ContPushBack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push_back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Push_backing</a:t>
            </a:r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526625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 sz="1200"/>
            </a:b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back_insert_iterator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_Valty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push value into container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Push_backing</a:t>
            </a:r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400500" y="779550"/>
            <a:ext cx="8222100" cy="38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ContPushBack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fill with numbers from 0 to 19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only the even numbers to our container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copy_if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back_inserter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ContPushBack</a:t>
            </a:r>
            <a:r>
              <a:rPr lang="en" sz="1200">
                <a:solidFill>
                  <a:srgbClr val="0088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666600"/>
                </a:solidFill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make each the remainder of  deleting by 3 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for_each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</a:t>
            </a:r>
          </a:p>
        </p:txBody>
      </p:sp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544850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ContInsert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iterator 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iterator 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</a:t>
            </a:r>
          </a:p>
        </p:txBody>
      </p:sp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517500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insert_iterator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_Valty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insert into container and increment stored iterator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iter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</a:t>
            </a:r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535725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ContInsert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5 ones 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ContInsert</a:t>
            </a:r>
            <a:r>
              <a:rPr lang="en" sz="1200">
                <a:solidFill>
                  <a:srgbClr val="0088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highlight>
                  <a:srgbClr val="6D9EEB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highlight>
                  <a:srgbClr val="6D9EEB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multiply each by 5 then add 5 or 10 to each element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RandomBool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C++ Seasoning</a:t>
            </a:r>
            <a:r>
              <a:rPr lang="en"/>
              <a:t> - Sean Parent, GoingNative 2013, September 4, 2013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pointers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Iterator and Container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6850" y="733825"/>
            <a:ext cx="9046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unique_ptr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using value_type = T;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using iterator = WierdIterator&lt;WierdContainer&lt;T&gt;&gt;;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using _Nodeptr = WierdNode&lt;T&gt;*;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iterator insert(iterator, const T&amp;  value)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(root)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root-&gt;insert(value);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root = std::make_unique&lt;WierdNode&lt;T&gt;&gt;(value, nullptr);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	return iterator();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begin() const  { return iterator(root.get());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end() const  { return iterator();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6850" y="733825"/>
            <a:ext cx="9046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unique_ptr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&gt;*;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non-owning pointer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iterator insert(iterator, const T&amp;  value)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(root)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root-&gt;insert(value);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root = std::make_unique&lt;WierdNode&lt;T&gt;&gt;(value, nullptr);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	return iterator();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begin() const  { return iterator(root.get());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end() const  { return iterator();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6850" y="733825"/>
            <a:ext cx="9046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unique_ptr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iterator 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root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make_unique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empty iterator - with nullptr 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iterator begin() const  { return iterator(root.get());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end() const  { return iterator();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6850" y="733825"/>
            <a:ext cx="9046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unique_ptr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iterator 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root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make_unique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empty iterator - with nullptr 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iterator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iterator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9475" y="688225"/>
            <a:ext cx="90285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using  _Myiter  = WierdIterator&lt;Container&gt;;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using  _Nodeptr = typename Container::_Nodeptr;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WierdIterator()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: _Ptr(nullptr)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	// construct with null node pointer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WierdIterator(_Nodeptr _Pnode)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: _Ptr(_Pnode)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value_type&amp; operator*()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{	// return designated value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_Ptr-&gt;Value();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value_type* operator-&gt;()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{	// return pointer to class object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&amp;_Ptr-&gt;Value();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9475" y="688225"/>
            <a:ext cx="90285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 construct with null node pointer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_Pnode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_Pnode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value_type&amp; operator*()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{	// return designated value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_Ptr-&gt;Value();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value_type* operator-&gt;()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{	// return pointer to class object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&amp;_Ptr-&gt;Value();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9475" y="688225"/>
            <a:ext cx="90285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construct with null node pointer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_Pnode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_Pnode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return designated value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return pointer to class object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0" y="679100"/>
            <a:ext cx="91440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preincrement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0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postincrement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_Tmp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_Tmp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operator==(const _Myiter&amp; _Right) const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	// test for iterator equality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(_Ptr == _Right._Ptr);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bool operator!=(const _Myiter&amp; _Right) const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	// test for iterator inequality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(!(*this == _Right));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_Nodeptr _Ptr;	// pointer to node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0" y="679100"/>
            <a:ext cx="91440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preincrement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0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postincrement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_Tmp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_Tmp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_Right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b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for iterator equality</a:t>
            </a:r>
            <a:b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_Right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_Right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b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for iterator inequalit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b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(!(*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_Right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pointer to node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C++ Seasoning</a:t>
            </a:r>
            <a:r>
              <a:rPr lang="en"/>
              <a:t> - Sean Parent, GoingNative 2013, September 4, 2013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pointers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synchronization primitives (mutex, atomic, semaphore, memory fence)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6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-25" y="742950"/>
            <a:ext cx="91440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125" y="670000"/>
            <a:ext cx="91440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add 5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// add 0 to 19 in a vector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std::vector&lt;int&gt; v(20);	int n = 0;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std::generate(v.begin(), v.end(), [&amp;n] { return n++;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// copy to container only the even ones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std::copy_if(v.begin(), v.end(), std::inserter&lt;WierdContainer&lt;int&gt;&gt;(container, container.begin()), [](int n) { return n % 2 == 0;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// add 5 to each element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std::transform(container.begin(), container.end(), container.begin(),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[](int&amp; c) { return c + 5;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check if all are positive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bIsPositive = std::any_of(container.begin(), container.end(), [](auto&amp; n) { return n &gt; 0; })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125" y="670000"/>
            <a:ext cx="91440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add 5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0 to 19 in a vector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copy to container only the even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copy_if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        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// add 5 to each element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std::transform(container.begin(), container.end(), container.begin(),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[](int&amp; c) { return c + 5;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check if all are positive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bIsPositive = std::any_of(container.begin(), container.end(), [](auto&amp; n) { return n &gt; 0; })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125" y="670000"/>
            <a:ext cx="91440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add 5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0 to 19 in a vector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copy to container only the even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copy_if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        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5 to each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   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check if all are positive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bIsPositive = std::any_of(container.begin(), container.end(), [](auto&amp; n) { return n &gt; 0; })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125" y="670000"/>
            <a:ext cx="91440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add 5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0 to 19 in a vector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copy to container only the even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copy_if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        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5 to each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   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check if all are positive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bIsPositive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any_of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int sum = std::accumulate(container.begin(), container.end(), 0);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std::cout &lt;&lt; sum &lt;&lt; '\n';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// find first adjusted that first is greater than second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auto it = std::adjacent_find(container.begin(), container.end(), std::greater&lt;int&gt;());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std::cout &lt;&lt; *it &lt;&lt; '\n';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WierdContainer&lt;int&gt; container2;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boost::algorithm::copy_until(container.begin(), container.end(),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std::inserter&lt;WierdContainer&lt;int&gt;&gt;(container2, container2.begin()), </a:t>
            </a:r>
          </a:p>
          <a:p>
            <a:pPr indent="0" lvl="0" marL="228600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[](int i) { return i == 17;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find first adjusted that first is greater than second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auto it = std::adjacent_find(container.begin(), container.end(), std::greater&lt;int&gt;());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std::cout &lt;&lt; *it &lt;&lt; '\n';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WierdContainer&lt;int&gt; container2;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boost::algorithm::copy_until(container.begin(), container.end(),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std::inserter&lt;WierdContainer&lt;int&gt;&gt;(container2, container2.begin()), 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[](int i) { return i == 17;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find first adjusted that first is greater than second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adjacent_find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WierdContainer&lt;int&gt; container2;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boost::algorithm::copy_until(container.begin(), container.end(),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std::inserter&lt;WierdContainer&lt;int&gt;&gt;(container2, container2.begin()), 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[](int i) { return i == 17;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find first adjusted that first is greater than second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adjacent_find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boost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copy_until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find first adjusted that first is greater than second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adjacent_find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boost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copy_until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C++ Seasoning</a:t>
            </a:r>
            <a:r>
              <a:rPr lang="en"/>
              <a:t> - Sean Parent, GoingNative 2013, September 4, 2013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pointers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synchronization primitives (mutex, atomic, semaphore, memory fence)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No raw loops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use STL algorithms with </a:t>
            </a:r>
            <a:r>
              <a:rPr i="1" lang="en" sz="2400">
                <a:solidFill>
                  <a:srgbClr val="000000"/>
                </a:solidFill>
              </a:rPr>
              <a:t>custom </a:t>
            </a:r>
            <a:r>
              <a:rPr lang="en" sz="2400"/>
              <a:t>containers?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How to use </a:t>
            </a:r>
            <a:r>
              <a:rPr b="1" i="1" lang="en" sz="2400">
                <a:solidFill>
                  <a:srgbClr val="000000"/>
                </a:solidFill>
              </a:rPr>
              <a:t>custom </a:t>
            </a:r>
            <a:r>
              <a:rPr b="1" lang="en" sz="2400"/>
              <a:t>algorithms with STL containers?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an algorithm</a:t>
            </a:r>
          </a:p>
        </p:txBody>
      </p:sp>
      <p:sp>
        <p:nvSpPr>
          <p:cNvPr id="307" name="Shape 307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an existing algorithm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Prefer standard algorithms if available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 a known algorithm as a general or generic function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Contribute/put it in a library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Invent a new algorithm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4825" y="748650"/>
            <a:ext cx="90891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</a:t>
            </a:r>
            <a:br>
              <a:rPr lang="en"/>
            </a:br>
            <a:br>
              <a:rPr lang="en"/>
            </a:br>
            <a:r>
              <a:rPr lang="en"/>
              <a:t>Find if a value N occurs every D times after its first occurrence in a sequence:</a:t>
            </a:r>
            <a:br>
              <a:rPr lang="en"/>
            </a:br>
            <a:br>
              <a:rPr lang="en"/>
            </a:b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4" y="2095025"/>
            <a:ext cx="8596225" cy="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6475" y="694025"/>
            <a:ext cx="91440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_Found = std::find(_First, _Last, N);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if (_First == _Last)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(++_Found == _Last)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*_Found)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475" y="694025"/>
            <a:ext cx="91440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(++_Found == _Last)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*_Found)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475" y="694025"/>
            <a:ext cx="91440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(++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6475" y="694025"/>
            <a:ext cx="91440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(++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716575" y="2773750"/>
            <a:ext cx="4345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&lt;= raw loop</a:t>
            </a:r>
          </a:p>
        </p:txBody>
      </p:sp>
      <p:cxnSp>
        <p:nvCxnSpPr>
          <p:cNvPr id="340" name="Shape 340"/>
          <p:cNvCxnSpPr/>
          <p:nvPr/>
        </p:nvCxnSpPr>
        <p:spPr>
          <a:xfrm flipH="1">
            <a:off x="3543075" y="2458450"/>
            <a:ext cx="14100" cy="220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1900" y="732925"/>
            <a:ext cx="9092100" cy="4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if (_First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N = *_First;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*_First)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is_every_D_after_first_occurrence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1900" y="732925"/>
            <a:ext cx="9092100" cy="4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(++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is_every_D_after_first_occurrence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51900" y="732925"/>
            <a:ext cx="9092100" cy="4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6600"/>
                </a:solidFill>
                <a:highlight>
                  <a:srgbClr val="6FA8DC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solidFill>
                  <a:srgbClr val="660066"/>
                </a:solidFill>
                <a:highlight>
                  <a:srgbClr val="6FA8DC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is_every_D_after_first_occurrence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774925" y="1952325"/>
            <a:ext cx="50331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We are using only forward iterator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“no raw loops”?</a:t>
            </a: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Difficult to reason about and difficult to prove postconditions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Error prone and likely to fail under non-obvious conditions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Introduce non-obvious performance problems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Complicates reasoning about the surrounding code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2975" y="726450"/>
            <a:ext cx="9131100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template &lt;class Iter&gt;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(std::forward_iterator_tag, Iter _First, Iter _Last, size_t D)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 N = *_First;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*_First)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iterator_traits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iterator_category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2975" y="726450"/>
            <a:ext cx="9131100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N = *_First;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*_First)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iterator_traits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iterator_category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2975" y="726450"/>
            <a:ext cx="9131100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(++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iterator_traits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iterator_category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6475" y="745900"/>
            <a:ext cx="9144000" cy="4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random_access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_iterator_tag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if (_First == _Last)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N = *_First;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(_Last - _First &lt;= D)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true;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_First += D; 		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*_First)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475" y="745900"/>
            <a:ext cx="9144000" cy="4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random_access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_iterator_tag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	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0" y="752400"/>
            <a:ext cx="91440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random_access_iterator_tag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iterator_traits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iterator_category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41200" y="776000"/>
            <a:ext cx="9102900" cy="4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{ 1,1,1,1,1,</a:t>
            </a:r>
            <a:r>
              <a:rPr lang="en">
                <a:solidFill>
                  <a:srgbClr val="880000"/>
                </a:solidFill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bIsVector1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{ 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bIsVector2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{ 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E06666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bIsList1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{ 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,1,3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bIsList2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I skipped?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-6875" y="830925"/>
            <a:ext cx="90645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const qualifiers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The custom iterator should have a const variant ( equivalent to iterator_const ) with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operator*()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operator-&gt;()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const comparison,  arithmetic operators and operator[]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Bidirectional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Should have operator--()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--container.end();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Random access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Should have operator[]()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I skipped?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-6875" y="830925"/>
            <a:ext cx="90645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const qualifiers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The custom iterator should have a const variant ( equivalent to iterator_const ) with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operator*()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operator-&gt;()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const comparison,  arithmetic operators and operator[]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Bidirectional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operator--()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--container.end();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Random access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Should have operator[]()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I skipped?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-6875" y="830925"/>
            <a:ext cx="90645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const qualifiers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The custom iterator should have a const variant ( equivalent to iterator_const ) with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operator*()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operator-&gt;()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const comparison,  arithmetic operators and operator[]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Bidirectional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operator--()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--container.end();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Random access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operator[]()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Alternatives</a:t>
            </a:r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an existing algorithm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Prefer standard algorithms if available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 a known algorithm as a general or generic function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Contribute/put it in a library 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Invent a new algorithm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I skipped?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-6875" y="830925"/>
            <a:ext cx="90645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const qualifiers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The custom iterator should have a const variant ( equivalent to iterator_const ) with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operator*()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operator-&gt;()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const comparison,  arithmetic operators and operator[]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Bidirectional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operator--()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--container.end();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Random access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operator[]()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Deletion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Done by containers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erase–remove idiom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	</a:t>
            </a:r>
          </a:p>
        </p:txBody>
      </p:sp>
      <p:sp>
        <p:nvSpPr>
          <p:cNvPr id="431" name="Shape 431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C++ Seasoning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'STL Algorithms – How to Use Them and How to Write Your Own' - Marshall Clow [ ACCU 2016 ]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Defining C++ Iterators, Chris Riesbeck 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an algorithm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83900" y="901725"/>
            <a:ext cx="8780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880000"/>
                </a:solidFill>
                <a:highlight>
                  <a:srgbClr val="FFFFFF"/>
                </a:highlight>
              </a:rPr>
              <a:t>do_something_to_every_is_N_after_X_occurrence_carefully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solidFill>
                  <a:srgbClr val="216F85"/>
                </a:solidFill>
                <a:highlight>
                  <a:srgbClr val="FFFFFF"/>
                </a:highlight>
              </a:rPr>
              <a:t>std</a:t>
            </a:r>
            <a:r>
              <a:rPr lang="en" sz="1600">
                <a:highlight>
                  <a:srgbClr val="FFFFFF"/>
                </a:highlight>
              </a:rPr>
              <a:t>::</a:t>
            </a:r>
            <a:r>
              <a:rPr i="1" lang="en" sz="1600">
                <a:solidFill>
                  <a:srgbClr val="216F85"/>
                </a:solidFill>
                <a:highlight>
                  <a:srgbClr val="FFFFFF"/>
                </a:highlight>
              </a:rPr>
              <a:t>vector</a:t>
            </a:r>
            <a:r>
              <a:rPr lang="en" sz="1600">
                <a:highlight>
                  <a:srgbClr val="FFFFFF"/>
                </a:highlight>
              </a:rPr>
              <a:t>&lt;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600">
                <a:highlight>
                  <a:srgbClr val="FFFFFF"/>
                </a:highlight>
              </a:rPr>
              <a:t>&gt;&amp;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)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{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 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" sz="1600">
                <a:highlight>
                  <a:srgbClr val="FFFFFF"/>
                </a:highlight>
              </a:rPr>
              <a:t> (</a:t>
            </a:r>
            <a:r>
              <a:rPr lang="en" sz="1600">
                <a:solidFill>
                  <a:srgbClr val="216F85"/>
                </a:solidFill>
                <a:highlight>
                  <a:srgbClr val="FFFFFF"/>
                </a:highlight>
              </a:rPr>
              <a:t>std</a:t>
            </a:r>
            <a:r>
              <a:rPr lang="en" sz="1600">
                <a:highlight>
                  <a:srgbClr val="FFFFFF"/>
                </a:highlight>
              </a:rPr>
              <a:t>::</a:t>
            </a:r>
            <a:r>
              <a:rPr i="1" lang="en" sz="1600">
                <a:solidFill>
                  <a:srgbClr val="880000"/>
                </a:solidFill>
                <a:highlight>
                  <a:srgbClr val="FFFFFF"/>
                </a:highlight>
              </a:rPr>
              <a:t>next_permutation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.</a:t>
            </a:r>
            <a:r>
              <a:rPr i="1" lang="en" sz="1600">
                <a:solidFill>
                  <a:srgbClr val="880000"/>
                </a:solidFill>
                <a:highlight>
                  <a:srgbClr val="FFFFFF"/>
                </a:highlight>
              </a:rPr>
              <a:t>begin</a:t>
            </a:r>
            <a:r>
              <a:rPr lang="en" sz="1600">
                <a:highlight>
                  <a:srgbClr val="FFFFFF"/>
                </a:highlight>
              </a:rPr>
              <a:t>(),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.</a:t>
            </a:r>
            <a:r>
              <a:rPr i="1" lang="en" sz="1600">
                <a:solidFill>
                  <a:srgbClr val="880000"/>
                </a:solidFill>
                <a:highlight>
                  <a:srgbClr val="FFFFFF"/>
                </a:highlight>
              </a:rPr>
              <a:t>end</a:t>
            </a:r>
            <a:r>
              <a:rPr lang="en" sz="1600">
                <a:highlight>
                  <a:srgbClr val="FFFFFF"/>
                </a:highlight>
              </a:rPr>
              <a:t>()));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}</a:t>
            </a:r>
            <a:br>
              <a:rPr lang="en" sz="1600">
                <a:highlight>
                  <a:srgbClr val="FFFFFF"/>
                </a:highlight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an algorithm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83900" y="901725"/>
            <a:ext cx="8780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880000"/>
                </a:solidFill>
                <a:highlight>
                  <a:srgbClr val="FFFFFF"/>
                </a:highlight>
              </a:rPr>
              <a:t>do_something_to_every_is_N_after_X_occurrence_carefully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solidFill>
                  <a:srgbClr val="216F85"/>
                </a:solidFill>
                <a:highlight>
                  <a:srgbClr val="FFFFFF"/>
                </a:highlight>
              </a:rPr>
              <a:t>std</a:t>
            </a:r>
            <a:r>
              <a:rPr lang="en" sz="1600">
                <a:highlight>
                  <a:srgbClr val="FFFFFF"/>
                </a:highlight>
              </a:rPr>
              <a:t>::</a:t>
            </a:r>
            <a:r>
              <a:rPr i="1" lang="en" sz="1600">
                <a:solidFill>
                  <a:srgbClr val="216F85"/>
                </a:solidFill>
                <a:highlight>
                  <a:srgbClr val="FFFFFF"/>
                </a:highlight>
              </a:rPr>
              <a:t>vector</a:t>
            </a:r>
            <a:r>
              <a:rPr lang="en" sz="1600">
                <a:highlight>
                  <a:srgbClr val="FFFFFF"/>
                </a:highlight>
              </a:rPr>
              <a:t>&lt;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600">
                <a:highlight>
                  <a:srgbClr val="FFFFFF"/>
                </a:highlight>
              </a:rPr>
              <a:t>&gt;&amp;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)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{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 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" sz="1600">
                <a:highlight>
                  <a:srgbClr val="FFFFFF"/>
                </a:highlight>
              </a:rPr>
              <a:t> (</a:t>
            </a:r>
            <a:r>
              <a:rPr lang="en" sz="1600">
                <a:solidFill>
                  <a:srgbClr val="216F85"/>
                </a:solidFill>
                <a:highlight>
                  <a:srgbClr val="FFFFFF"/>
                </a:highlight>
              </a:rPr>
              <a:t>std</a:t>
            </a:r>
            <a:r>
              <a:rPr lang="en" sz="1600">
                <a:highlight>
                  <a:srgbClr val="FFFFFF"/>
                </a:highlight>
              </a:rPr>
              <a:t>::</a:t>
            </a:r>
            <a:r>
              <a:rPr i="1" lang="en" sz="1600">
                <a:solidFill>
                  <a:srgbClr val="880000"/>
                </a:solidFill>
                <a:highlight>
                  <a:srgbClr val="FFFFFF"/>
                </a:highlight>
              </a:rPr>
              <a:t>next_permutation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.</a:t>
            </a:r>
            <a:r>
              <a:rPr i="1" lang="en" sz="1600">
                <a:solidFill>
                  <a:srgbClr val="880000"/>
                </a:solidFill>
                <a:highlight>
                  <a:srgbClr val="FFFFFF"/>
                </a:highlight>
              </a:rPr>
              <a:t>begin</a:t>
            </a:r>
            <a:r>
              <a:rPr lang="en" sz="1600">
                <a:highlight>
                  <a:srgbClr val="FFFFFF"/>
                </a:highlight>
              </a:rPr>
              <a:t>(),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.</a:t>
            </a:r>
            <a:r>
              <a:rPr i="1" lang="en" sz="1600">
                <a:solidFill>
                  <a:srgbClr val="880000"/>
                </a:solidFill>
                <a:highlight>
                  <a:srgbClr val="FFFFFF"/>
                </a:highlight>
              </a:rPr>
              <a:t>end</a:t>
            </a:r>
            <a:r>
              <a:rPr lang="en" sz="1600">
                <a:highlight>
                  <a:srgbClr val="FFFFFF"/>
                </a:highlight>
              </a:rPr>
              <a:t>()));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}</a:t>
            </a:r>
            <a:br>
              <a:rPr lang="en" sz="1600">
                <a:highlight>
                  <a:srgbClr val="FFFFFF"/>
                </a:highlight>
              </a:rPr>
            </a:br>
          </a:p>
        </p:txBody>
      </p:sp>
      <p:sp>
        <p:nvSpPr>
          <p:cNvPr id="454" name="Shape 454"/>
          <p:cNvSpPr txBox="1"/>
          <p:nvPr/>
        </p:nvSpPr>
        <p:spPr>
          <a:xfrm>
            <a:off x="237300" y="2076375"/>
            <a:ext cx="81810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600">
                <a:solidFill>
                  <a:srgbClr val="216F85"/>
                </a:solidFill>
                <a:highlight>
                  <a:srgbClr val="FFFFFF"/>
                </a:highlight>
              </a:rPr>
              <a:t>vector</a:t>
            </a:r>
            <a:r>
              <a:rPr lang="en" sz="1600">
                <a:highlight>
                  <a:srgbClr val="FFFFFF"/>
                </a:highlight>
              </a:rPr>
              <a:t>&lt;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600">
                <a:highlight>
                  <a:srgbClr val="FFFFFF"/>
                </a:highlight>
              </a:rPr>
              <a:t>&gt;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 = {3,6,4,2,5,1};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solidFill>
                  <a:srgbClr val="880000"/>
                </a:solidFill>
                <a:highlight>
                  <a:srgbClr val="FFFFFF"/>
                </a:highlight>
              </a:rPr>
              <a:t>do_something_to_every_is_N_after_X_occurrence_carefully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);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solidFill>
                  <a:srgbClr val="216F85"/>
                </a:solidFill>
                <a:highlight>
                  <a:srgbClr val="FFFFFF"/>
                </a:highlight>
              </a:rPr>
              <a:t>std</a:t>
            </a:r>
            <a:r>
              <a:rPr lang="en" sz="1600">
                <a:highlight>
                  <a:srgbClr val="FFFFFF"/>
                </a:highlight>
              </a:rPr>
              <a:t>::</a:t>
            </a:r>
            <a:r>
              <a:rPr lang="en" sz="1600">
                <a:solidFill>
                  <a:srgbClr val="216F85"/>
                </a:solidFill>
                <a:highlight>
                  <a:srgbClr val="FFFFFF"/>
                </a:highlight>
              </a:rPr>
              <a:t>copy</a:t>
            </a:r>
            <a:r>
              <a:rPr lang="en" sz="1600">
                <a:highlight>
                  <a:srgbClr val="FFFFFF"/>
                </a:highlight>
              </a:rPr>
              <a:t>(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.</a:t>
            </a:r>
            <a:r>
              <a:rPr i="1" lang="en" sz="1600">
                <a:solidFill>
                  <a:srgbClr val="880000"/>
                </a:solidFill>
                <a:highlight>
                  <a:srgbClr val="FFFFFF"/>
                </a:highlight>
              </a:rPr>
              <a:t>begin</a:t>
            </a:r>
            <a:r>
              <a:rPr lang="en" sz="1600">
                <a:highlight>
                  <a:srgbClr val="FFFFFF"/>
                </a:highlight>
              </a:rPr>
              <a:t>(),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</a:rPr>
              <a:t>v</a:t>
            </a:r>
            <a:r>
              <a:rPr lang="en" sz="1600">
                <a:highlight>
                  <a:srgbClr val="FFFFFF"/>
                </a:highlight>
              </a:rPr>
              <a:t>.</a:t>
            </a:r>
            <a:r>
              <a:rPr i="1" lang="en" sz="1600">
                <a:solidFill>
                  <a:srgbClr val="880000"/>
                </a:solidFill>
                <a:highlight>
                  <a:srgbClr val="FFFFFF"/>
                </a:highlight>
              </a:rPr>
              <a:t>end</a:t>
            </a:r>
            <a:r>
              <a:rPr lang="en" sz="1600">
                <a:highlight>
                  <a:srgbClr val="FFFFFF"/>
                </a:highlight>
              </a:rPr>
              <a:t>(), </a:t>
            </a:r>
            <a:r>
              <a:rPr lang="en" sz="1600">
                <a:solidFill>
                  <a:srgbClr val="216F85"/>
                </a:solidFill>
                <a:highlight>
                  <a:srgbClr val="FFFFFF"/>
                </a:highlight>
              </a:rPr>
              <a:t>std</a:t>
            </a:r>
            <a:r>
              <a:rPr lang="en" sz="1600">
                <a:highlight>
                  <a:srgbClr val="FFFFFF"/>
                </a:highlight>
              </a:rPr>
              <a:t>::</a:t>
            </a:r>
            <a:r>
              <a:rPr i="1" lang="en" sz="1600">
                <a:solidFill>
                  <a:srgbClr val="216F85"/>
                </a:solidFill>
                <a:highlight>
                  <a:srgbClr val="FFFFFF"/>
                </a:highlight>
              </a:rPr>
              <a:t>ostream_iterator</a:t>
            </a:r>
            <a:r>
              <a:rPr lang="en" sz="1600">
                <a:highlight>
                  <a:srgbClr val="FFFFFF"/>
                </a:highlight>
              </a:rPr>
              <a:t>&lt;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" sz="1600">
                <a:highlight>
                  <a:srgbClr val="FFFFFF"/>
                </a:highlight>
              </a:rPr>
              <a:t>&gt;(</a:t>
            </a:r>
            <a:r>
              <a:rPr lang="en" sz="1600">
                <a:solidFill>
                  <a:srgbClr val="216F85"/>
                </a:solidFill>
                <a:highlight>
                  <a:srgbClr val="FFFFFF"/>
                </a:highlight>
              </a:rPr>
              <a:t>std</a:t>
            </a:r>
            <a:r>
              <a:rPr lang="en" sz="1600">
                <a:highlight>
                  <a:srgbClr val="FFFFFF"/>
                </a:highlight>
              </a:rPr>
              <a:t>::</a:t>
            </a:r>
            <a:r>
              <a:rPr i="1" lang="en" sz="1600">
                <a:solidFill>
                  <a:srgbClr val="000080"/>
                </a:solidFill>
                <a:highlight>
                  <a:srgbClr val="FFFFFF"/>
                </a:highlight>
              </a:rPr>
              <a:t>cout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</a:rPr>
              <a:t>" "</a:t>
            </a:r>
            <a:r>
              <a:rPr lang="en" sz="1600">
                <a:highlight>
                  <a:srgbClr val="FFFFFF"/>
                </a:highlight>
              </a:rPr>
              <a:t>));</a:t>
            </a:r>
            <a:br>
              <a:rPr lang="en" sz="1600">
                <a:highlight>
                  <a:srgbClr val="FFFFFF"/>
                </a:highlight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How to use STL algorithms with </a:t>
            </a:r>
            <a:r>
              <a:rPr b="1" i="1" lang="en" sz="2400">
                <a:solidFill>
                  <a:srgbClr val="000000"/>
                </a:solidFill>
              </a:rPr>
              <a:t>custom </a:t>
            </a:r>
            <a:r>
              <a:rPr b="1" lang="en" sz="2400"/>
              <a:t>containers?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How to use </a:t>
            </a:r>
            <a:r>
              <a:rPr i="1" lang="en" sz="2400">
                <a:solidFill>
                  <a:srgbClr val="000000"/>
                </a:solidFill>
              </a:rPr>
              <a:t>custom </a:t>
            </a:r>
            <a:r>
              <a:rPr lang="en" sz="2400"/>
              <a:t>algorithms with STL containers?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Iterators</a:t>
            </a: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Minimal definition: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Iterator</a:t>
            </a:r>
            <a:r>
              <a:rPr lang="en"/>
              <a:t>: a pointer-like object that can be incremented with ++, dereferenced with *, and compared against another iterator with !=.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75" y="0"/>
            <a:ext cx="8129600" cy="48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528275" y="4834775"/>
            <a:ext cx="3283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Iterator library - cppreference.com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