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open-std.org/jtc1/sc22/wg21/docs/papers/2015/n4411.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en.cppreference.com/w/cpp/string/basic_string" TargetMode="External"/><Relationship Id="rId4" Type="http://schemas.openxmlformats.org/officeDocument/2006/relationships/hyperlink" Target="http://en.cppreference.com/w/cpp/string/basic_st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en.cppreference.com/w/cpp/io/cou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isocpp.org/files/papers/N4578.html" TargetMode="External"/><Relationship Id="rId4" Type="http://schemas.openxmlformats.org/officeDocument/2006/relationships/hyperlink" Target="http://www.open-std.org/jtc1/sc22/wg21/docs/papers/2015/n4480.html" TargetMode="External"/><Relationship Id="rId5" Type="http://schemas.openxmlformats.org/officeDocument/2006/relationships/hyperlink" Target="http://www.open-std.org/jtc1/sc22/wg21/docs/papers/2014/n4100.pdf" TargetMode="External"/><Relationship Id="rId6" Type="http://schemas.openxmlformats.org/officeDocument/2006/relationships/hyperlink" Target="http://en.cppreference.com/w/cpp/numeric/special_mat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rtl="0">
              <a:lnSpc>
                <a:spcPct val="115000"/>
              </a:lnSpc>
              <a:spcBef>
                <a:spcPts val="1800"/>
              </a:spcBef>
              <a:spcAft>
                <a:spcPts val="400"/>
              </a:spcAft>
              <a:buNone/>
            </a:pPr>
            <a:r>
              <a:rPr lang="en"/>
              <a:t>C++17 with examples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Parallel TS Algorithms </a:t>
            </a:r>
          </a:p>
        </p:txBody>
      </p:sp>
      <p:sp>
        <p:nvSpPr>
          <p:cNvPr id="120" name="Shape 120"/>
          <p:cNvSpPr txBox="1"/>
          <p:nvPr>
            <p:ph idx="1" type="body"/>
          </p:nvPr>
        </p:nvSpPr>
        <p:spPr>
          <a:xfrm>
            <a:off x="471900" y="1919075"/>
            <a:ext cx="8222100" cy="3075300"/>
          </a:xfrm>
          <a:prstGeom prst="rect">
            <a:avLst/>
          </a:prstGeom>
        </p:spPr>
        <p:txBody>
          <a:bodyPr anchorCtr="0" anchor="t" bIns="91425" lIns="91425" rIns="91425" tIns="91425">
            <a:noAutofit/>
          </a:bodyPr>
          <a:lstStyle/>
          <a:p>
            <a:pPr indent="0" lvl="0" marL="139700" rtl="0">
              <a:spcBef>
                <a:spcPts val="600"/>
              </a:spcBef>
              <a:spcAft>
                <a:spcPts val="600"/>
              </a:spcAft>
              <a:buNone/>
            </a:pPr>
            <a:r>
              <a:rPr lang="en"/>
              <a:t>int a[] = {0,1};</a:t>
            </a:r>
          </a:p>
          <a:p>
            <a:pPr indent="0" lvl="0" marL="139700" rtl="0">
              <a:spcBef>
                <a:spcPts val="600"/>
              </a:spcBef>
              <a:spcAft>
                <a:spcPts val="600"/>
              </a:spcAft>
              <a:buNone/>
            </a:pPr>
            <a:br>
              <a:rPr lang="en"/>
            </a:br>
            <a:r>
              <a:rPr lang="en"/>
              <a:t>std::vector&lt;int&gt; v;</a:t>
            </a:r>
          </a:p>
          <a:p>
            <a:pPr indent="0" lvl="0" marL="139700" rtl="0">
              <a:spcBef>
                <a:spcPts val="600"/>
              </a:spcBef>
              <a:spcAft>
                <a:spcPts val="600"/>
              </a:spcAft>
              <a:buNone/>
            </a:pPr>
            <a:br>
              <a:rPr lang="en"/>
            </a:br>
            <a:r>
              <a:rPr lang="en"/>
              <a:t>for_each(par, std::begin(a), std::end(a), [&amp;](int i) {</a:t>
            </a:r>
            <a:br>
              <a:rPr lang="en"/>
            </a:br>
            <a:r>
              <a:rPr lang="en"/>
              <a:t>  v.push_back(i*2+1);</a:t>
            </a:r>
            <a:br>
              <a:rPr lang="en"/>
            </a:br>
            <a:r>
              <a:rPr lang="en"/>
              <a:t>});</a:t>
            </a:r>
          </a:p>
          <a:p>
            <a:pPr indent="0" lvl="0" marL="139700">
              <a:spcBef>
                <a:spcPts val="600"/>
              </a:spcBef>
              <a:spcAft>
                <a:spcPts val="600"/>
              </a:spcAft>
              <a:buNone/>
            </a:pPr>
            <a:r>
              <a:rPr b="1" lang="en">
                <a:solidFill>
                  <a:srgbClr val="FF0000"/>
                </a:solidFill>
              </a:rPr>
              <a:t>Data race!</a:t>
            </a:r>
          </a:p>
          <a:p>
            <a:pPr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Parallel TS Algorithms </a:t>
            </a:r>
          </a:p>
        </p:txBody>
      </p:sp>
      <p:sp>
        <p:nvSpPr>
          <p:cNvPr id="126" name="Shape 12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0" lvl="0" marL="139700">
              <a:spcBef>
                <a:spcPts val="600"/>
              </a:spcBef>
              <a:spcAft>
                <a:spcPts val="600"/>
              </a:spcAft>
              <a:buNone/>
            </a:pPr>
            <a:r>
              <a:rPr lang="en"/>
              <a:t>int x=0;</a:t>
            </a:r>
            <a:br>
              <a:rPr lang="en"/>
            </a:br>
            <a:r>
              <a:rPr lang="en"/>
              <a:t>std::mutex m;</a:t>
            </a:r>
            <a:br>
              <a:rPr lang="en"/>
            </a:br>
            <a:r>
              <a:rPr lang="en"/>
              <a:t>int a[] = {1,2};</a:t>
            </a:r>
            <a:br>
              <a:rPr lang="en"/>
            </a:br>
            <a:r>
              <a:rPr lang="en"/>
              <a:t>for_each(par, std::begin(a), std::end(a), [&amp;](int) {</a:t>
            </a:r>
            <a:br>
              <a:rPr lang="en"/>
            </a:br>
            <a:r>
              <a:rPr lang="en"/>
              <a:t>  m.lock();</a:t>
            </a:r>
            <a:br>
              <a:rPr lang="en"/>
            </a:br>
            <a:r>
              <a:rPr lang="en"/>
              <a:t>  ++x;</a:t>
            </a:r>
            <a:br>
              <a:rPr lang="en"/>
            </a:br>
            <a:r>
              <a:rPr lang="en"/>
              <a:t>  m.unlock();</a:t>
            </a:r>
            <a:br>
              <a:rPr lang="en"/>
            </a:br>
            <a:r>
              <a:rPr lang="en"/>
              <a:t>});</a:t>
            </a:r>
            <a:br>
              <a:rPr lang="en"/>
            </a:br>
          </a:p>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Task Block</a:t>
            </a:r>
          </a:p>
        </p:txBody>
      </p:sp>
      <p:sp>
        <p:nvSpPr>
          <p:cNvPr id="132" name="Shape 13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Task Block proposal</a:t>
            </a:r>
          </a:p>
          <a:p>
            <a:pPr lvl="0">
              <a:spcBef>
                <a:spcPts val="0"/>
              </a:spcBef>
              <a:buNone/>
            </a:pPr>
            <a:r>
              <a:rPr lang="en"/>
              <a:t>a library function template </a:t>
            </a:r>
            <a:r>
              <a:rPr b="1" lang="en"/>
              <a:t>define_task_block</a:t>
            </a:r>
            <a:r>
              <a:rPr lang="en"/>
              <a:t> and a library class </a:t>
            </a:r>
            <a:r>
              <a:rPr b="1" lang="en"/>
              <a:t>task_block</a:t>
            </a:r>
            <a:r>
              <a:rPr lang="en"/>
              <a:t> with member functions </a:t>
            </a:r>
            <a:r>
              <a:rPr b="1" lang="en"/>
              <a:t>run </a:t>
            </a:r>
            <a:r>
              <a:rPr lang="en"/>
              <a:t>and </a:t>
            </a:r>
            <a:r>
              <a:rPr b="1" lang="en"/>
              <a:t>wait </a:t>
            </a:r>
            <a:r>
              <a:rPr lang="en"/>
              <a:t>that together enable developers to write expressive and portable fork-join parallel code.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Task Block</a:t>
            </a:r>
          </a:p>
        </p:txBody>
      </p:sp>
      <p:sp>
        <p:nvSpPr>
          <p:cNvPr id="138" name="Shape 13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solidFill>
                  <a:srgbClr val="000088"/>
                </a:solidFill>
                <a:latin typeface="Consolas"/>
                <a:ea typeface="Consolas"/>
                <a:cs typeface="Consolas"/>
                <a:sym typeface="Consolas"/>
              </a:rPr>
              <a:t>template</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&lt;</a:t>
            </a:r>
            <a:r>
              <a:rPr lang="en" sz="1200">
                <a:solidFill>
                  <a:srgbClr val="000088"/>
                </a:solidFill>
                <a:latin typeface="Consolas"/>
                <a:ea typeface="Consolas"/>
                <a:cs typeface="Consolas"/>
                <a:sym typeface="Consolas"/>
              </a:rPr>
              <a:t>typename</a:t>
            </a:r>
            <a:r>
              <a:rPr lang="en" sz="1200">
                <a:solidFill>
                  <a:srgbClr val="000000"/>
                </a:solidFill>
                <a:latin typeface="Consolas"/>
                <a:ea typeface="Consolas"/>
                <a:cs typeface="Consolas"/>
                <a:sym typeface="Consolas"/>
              </a:rPr>
              <a:t> </a:t>
            </a:r>
            <a:r>
              <a:rPr lang="en" sz="1200">
                <a:solidFill>
                  <a:srgbClr val="660066"/>
                </a:solidFill>
                <a:latin typeface="Consolas"/>
                <a:ea typeface="Consolas"/>
                <a:cs typeface="Consolas"/>
                <a:sym typeface="Consolas"/>
              </a:rPr>
              <a:t>Func</a:t>
            </a:r>
            <a:r>
              <a:rPr lang="en" sz="1200">
                <a:solidFill>
                  <a:srgbClr val="666600"/>
                </a:solidFill>
                <a:latin typeface="Consolas"/>
                <a:ea typeface="Consolas"/>
                <a:cs typeface="Consolas"/>
                <a:sym typeface="Consolas"/>
              </a:rPr>
              <a:t>&gt;</a:t>
            </a:r>
            <a:br>
              <a:rPr lang="en" sz="1200">
                <a:solidFill>
                  <a:srgbClr val="000000"/>
                </a:solidFill>
                <a:latin typeface="Consolas"/>
                <a:ea typeface="Consolas"/>
                <a:cs typeface="Consolas"/>
                <a:sym typeface="Consolas"/>
              </a:rPr>
            </a:br>
            <a:r>
              <a:rPr lang="en" sz="1200">
                <a:solidFill>
                  <a:srgbClr val="000088"/>
                </a:solidFill>
                <a:latin typeface="Consolas"/>
                <a:ea typeface="Consolas"/>
                <a:cs typeface="Consolas"/>
                <a:sym typeface="Consolas"/>
              </a:rPr>
              <a:t>int</a:t>
            </a:r>
            <a:r>
              <a:rPr lang="en" sz="1200">
                <a:solidFill>
                  <a:srgbClr val="000000"/>
                </a:solidFill>
                <a:latin typeface="Consolas"/>
                <a:ea typeface="Consolas"/>
                <a:cs typeface="Consolas"/>
                <a:sym typeface="Consolas"/>
              </a:rPr>
              <a:t> </a:t>
            </a:r>
            <a:r>
              <a:rPr b="1" i="1" lang="en" sz="1200">
                <a:solidFill>
                  <a:srgbClr val="000000"/>
                </a:solidFill>
                <a:latin typeface="Consolas"/>
                <a:ea typeface="Consolas"/>
                <a:cs typeface="Consolas"/>
                <a:sym typeface="Consolas"/>
              </a:rPr>
              <a:t>traverse</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node</a:t>
            </a:r>
            <a:r>
              <a:rPr lang="en" sz="1200">
                <a:solidFill>
                  <a:srgbClr val="666600"/>
                </a:solidFill>
                <a:latin typeface="Consolas"/>
                <a:ea typeface="Consolas"/>
                <a:cs typeface="Consolas"/>
                <a:sym typeface="Consolas"/>
              </a:rPr>
              <a:t>&amp;</a:t>
            </a:r>
            <a:r>
              <a:rPr lang="en" sz="1200">
                <a:solidFill>
                  <a:srgbClr val="000000"/>
                </a:solidFill>
                <a:latin typeface="Consolas"/>
                <a:ea typeface="Consolas"/>
                <a:cs typeface="Consolas"/>
                <a:sym typeface="Consolas"/>
              </a:rPr>
              <a:t> n</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660066"/>
                </a:solidFill>
                <a:latin typeface="Consolas"/>
                <a:ea typeface="Consolas"/>
                <a:cs typeface="Consolas"/>
                <a:sym typeface="Consolas"/>
              </a:rPr>
              <a:t>Func</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&amp;&amp;</a:t>
            </a:r>
            <a:r>
              <a:rPr lang="en" sz="1200">
                <a:solidFill>
                  <a:srgbClr val="000000"/>
                </a:solidFill>
                <a:latin typeface="Consolas"/>
                <a:ea typeface="Consolas"/>
                <a:cs typeface="Consolas"/>
                <a:sym typeface="Consolas"/>
              </a:rPr>
              <a:t> compute</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r>
              <a:rPr lang="en" sz="1200">
                <a:solidFill>
                  <a:srgbClr val="000088"/>
                </a:solidFill>
                <a:latin typeface="Consolas"/>
                <a:ea typeface="Consolas"/>
                <a:cs typeface="Consolas"/>
                <a:sym typeface="Consolas"/>
              </a:rPr>
              <a:t>int</a:t>
            </a:r>
            <a:r>
              <a:rPr lang="en" sz="1200">
                <a:solidFill>
                  <a:srgbClr val="000000"/>
                </a:solidFill>
                <a:latin typeface="Consolas"/>
                <a:ea typeface="Consolas"/>
                <a:cs typeface="Consolas"/>
                <a:sym typeface="Consolas"/>
              </a:rPr>
              <a:t> left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006666"/>
                </a:solidFill>
                <a:latin typeface="Consolas"/>
                <a:ea typeface="Consolas"/>
                <a:cs typeface="Consolas"/>
                <a:sym typeface="Consolas"/>
              </a:rPr>
              <a:t>0</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right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006666"/>
                </a:solidFill>
                <a:latin typeface="Consolas"/>
                <a:ea typeface="Consolas"/>
                <a:cs typeface="Consolas"/>
                <a:sym typeface="Consolas"/>
              </a:rPr>
              <a:t>0</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r>
              <a:rPr b="1" lang="en" sz="1200">
                <a:solidFill>
                  <a:srgbClr val="000000"/>
                </a:solidFill>
                <a:latin typeface="Consolas"/>
                <a:ea typeface="Consolas"/>
                <a:cs typeface="Consolas"/>
                <a:sym typeface="Consolas"/>
              </a:rPr>
              <a:t>define_task_block</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[&amp;](</a:t>
            </a:r>
            <a:r>
              <a:rPr b="1" lang="en" sz="1200">
                <a:solidFill>
                  <a:srgbClr val="000000"/>
                </a:solidFill>
                <a:latin typeface="Consolas"/>
                <a:ea typeface="Consolas"/>
                <a:cs typeface="Consolas"/>
                <a:sym typeface="Consolas"/>
              </a:rPr>
              <a:t>task_block</a:t>
            </a:r>
            <a:r>
              <a:rPr lang="en" sz="1200">
                <a:solidFill>
                  <a:srgbClr val="666600"/>
                </a:solidFill>
                <a:latin typeface="Consolas"/>
                <a:ea typeface="Consolas"/>
                <a:cs typeface="Consolas"/>
                <a:sym typeface="Consolas"/>
              </a:rPr>
              <a:t>&lt;&gt;&amp;</a:t>
            </a:r>
            <a:r>
              <a:rPr lang="en" sz="1200">
                <a:solidFill>
                  <a:srgbClr val="000000"/>
                </a:solidFill>
                <a:latin typeface="Consolas"/>
                <a:ea typeface="Consolas"/>
                <a:cs typeface="Consolas"/>
                <a:sym typeface="Consolas"/>
              </a:rPr>
              <a:t> </a:t>
            </a:r>
            <a:r>
              <a:rPr b="1" lang="en" sz="1200">
                <a:solidFill>
                  <a:srgbClr val="000000"/>
                </a:solidFill>
                <a:latin typeface="Consolas"/>
                <a:ea typeface="Consolas"/>
                <a:cs typeface="Consolas"/>
                <a:sym typeface="Consolas"/>
              </a:rPr>
              <a:t>tr</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r>
              <a:rPr lang="en" sz="1200">
                <a:solidFill>
                  <a:srgbClr val="000088"/>
                </a:solidFill>
                <a:latin typeface="Consolas"/>
                <a:ea typeface="Consolas"/>
                <a:cs typeface="Consolas"/>
                <a:sym typeface="Consolas"/>
              </a:rPr>
              <a:t>if</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n</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left</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r>
              <a:rPr b="1" lang="en" sz="1200">
                <a:solidFill>
                  <a:srgbClr val="000000"/>
                </a:solidFill>
                <a:latin typeface="Consolas"/>
                <a:ea typeface="Consolas"/>
                <a:cs typeface="Consolas"/>
                <a:sym typeface="Consolas"/>
              </a:rPr>
              <a:t>tr</a:t>
            </a:r>
            <a:r>
              <a:rPr lang="en" sz="1200">
                <a:solidFill>
                  <a:srgbClr val="666600"/>
                </a:solidFill>
                <a:latin typeface="Consolas"/>
                <a:ea typeface="Consolas"/>
                <a:cs typeface="Consolas"/>
                <a:sym typeface="Consolas"/>
              </a:rPr>
              <a:t>.</a:t>
            </a:r>
            <a:r>
              <a:rPr b="1" lang="en" sz="1200">
                <a:solidFill>
                  <a:srgbClr val="000000"/>
                </a:solidFill>
                <a:latin typeface="Consolas"/>
                <a:ea typeface="Consolas"/>
                <a:cs typeface="Consolas"/>
                <a:sym typeface="Consolas"/>
              </a:rPr>
              <a:t>run</a:t>
            </a:r>
            <a:r>
              <a:rPr lang="en" sz="1200">
                <a:solidFill>
                  <a:srgbClr val="666600"/>
                </a:solidFill>
                <a:latin typeface="Consolas"/>
                <a:ea typeface="Consolas"/>
                <a:cs typeface="Consolas"/>
                <a:sym typeface="Consolas"/>
              </a:rPr>
              <a:t>([&amp;]</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left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b="1" i="1" lang="en" sz="1200">
                <a:solidFill>
                  <a:srgbClr val="000000"/>
                </a:solidFill>
                <a:latin typeface="Consolas"/>
                <a:ea typeface="Consolas"/>
                <a:cs typeface="Consolas"/>
                <a:sym typeface="Consolas"/>
              </a:rPr>
              <a:t>traverse</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n</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left</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compute</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r>
              <a:rPr lang="en" sz="1200">
                <a:solidFill>
                  <a:srgbClr val="000088"/>
                </a:solidFill>
                <a:latin typeface="Consolas"/>
                <a:ea typeface="Consolas"/>
                <a:cs typeface="Consolas"/>
                <a:sym typeface="Consolas"/>
              </a:rPr>
              <a:t>if</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n</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right</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r>
              <a:rPr b="1" lang="en" sz="1200">
                <a:solidFill>
                  <a:srgbClr val="000000"/>
                </a:solidFill>
                <a:latin typeface="Consolas"/>
                <a:ea typeface="Consolas"/>
                <a:cs typeface="Consolas"/>
                <a:sym typeface="Consolas"/>
              </a:rPr>
              <a:t>tr</a:t>
            </a:r>
            <a:r>
              <a:rPr lang="en" sz="1200">
                <a:solidFill>
                  <a:srgbClr val="666600"/>
                </a:solidFill>
                <a:latin typeface="Consolas"/>
                <a:ea typeface="Consolas"/>
                <a:cs typeface="Consolas"/>
                <a:sym typeface="Consolas"/>
              </a:rPr>
              <a:t>.</a:t>
            </a:r>
            <a:r>
              <a:rPr b="1" lang="en" sz="1200">
                <a:solidFill>
                  <a:srgbClr val="000000"/>
                </a:solidFill>
                <a:latin typeface="Consolas"/>
                <a:ea typeface="Consolas"/>
                <a:cs typeface="Consolas"/>
                <a:sym typeface="Consolas"/>
              </a:rPr>
              <a:t>run</a:t>
            </a:r>
            <a:r>
              <a:rPr lang="en" sz="1200">
                <a:solidFill>
                  <a:srgbClr val="666600"/>
                </a:solidFill>
                <a:latin typeface="Consolas"/>
                <a:ea typeface="Consolas"/>
                <a:cs typeface="Consolas"/>
                <a:sym typeface="Consolas"/>
              </a:rPr>
              <a:t>([&amp;]</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right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b="1" i="1" lang="en" sz="1200">
                <a:solidFill>
                  <a:srgbClr val="000000"/>
                </a:solidFill>
                <a:latin typeface="Consolas"/>
                <a:ea typeface="Consolas"/>
                <a:cs typeface="Consolas"/>
                <a:sym typeface="Consolas"/>
              </a:rPr>
              <a:t>traverse</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n</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right</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compute</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r>
              <a:rPr lang="en" sz="1200">
                <a:solidFill>
                  <a:srgbClr val="000088"/>
                </a:solidFill>
                <a:latin typeface="Consolas"/>
                <a:ea typeface="Consolas"/>
                <a:cs typeface="Consolas"/>
                <a:sym typeface="Consolas"/>
              </a:rPr>
              <a:t>return</a:t>
            </a:r>
            <a:r>
              <a:rPr lang="en" sz="1200">
                <a:solidFill>
                  <a:srgbClr val="000000"/>
                </a:solidFill>
                <a:latin typeface="Consolas"/>
                <a:ea typeface="Consolas"/>
                <a:cs typeface="Consolas"/>
                <a:sym typeface="Consolas"/>
              </a:rPr>
              <a:t> compute</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n</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left </a:t>
            </a:r>
            <a:r>
              <a:rPr lang="en" sz="1200">
                <a:solidFill>
                  <a:srgbClr val="666600"/>
                </a:solidFill>
                <a:latin typeface="Consolas"/>
                <a:ea typeface="Consolas"/>
                <a:cs typeface="Consolas"/>
                <a:sym typeface="Consolas"/>
              </a:rPr>
              <a:t>+</a:t>
            </a:r>
            <a:r>
              <a:rPr lang="en" sz="1200">
                <a:solidFill>
                  <a:srgbClr val="000000"/>
                </a:solidFill>
                <a:latin typeface="Consolas"/>
                <a:ea typeface="Consolas"/>
                <a:cs typeface="Consolas"/>
                <a:sym typeface="Consolas"/>
              </a:rPr>
              <a:t> right</a:t>
            </a:r>
            <a:r>
              <a:rPr lang="en" sz="1200">
                <a:solidFill>
                  <a:srgbClr val="6666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666600"/>
                </a:solidFill>
                <a:latin typeface="Consolas"/>
                <a:ea typeface="Consolas"/>
                <a:cs typeface="Consolas"/>
                <a:sym typeface="Consolas"/>
              </a:rPr>
              <a:t>}</a:t>
            </a:r>
          </a:p>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What’s in C++17</a:t>
            </a:r>
          </a:p>
        </p:txBody>
      </p:sp>
      <p:sp>
        <p:nvSpPr>
          <p:cNvPr id="144" name="Shape 14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The Parallelism TS, a.k.a. “Parallel STL.”</a:t>
            </a:r>
          </a:p>
          <a:p>
            <a:pPr indent="-228600" lvl="0" marL="457200" rtl="0">
              <a:spcBef>
                <a:spcPts val="0"/>
              </a:spcBef>
            </a:pPr>
            <a:r>
              <a:rPr b="1" lang="en"/>
              <a:t>The Library Fundamentals 1 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Library Fundamentals 1 TS</a:t>
            </a:r>
          </a:p>
        </p:txBody>
      </p:sp>
      <p:sp>
        <p:nvSpPr>
          <p:cNvPr id="150" name="Shape 15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solidFill>
                  <a:srgbClr val="38761D"/>
                </a:solidFill>
              </a:rPr>
              <a:t>// Calling a function with a tuple of arguments </a:t>
            </a:r>
          </a:p>
          <a:p>
            <a:pPr lvl="0" rtl="0">
              <a:spcBef>
                <a:spcPts val="0"/>
              </a:spcBef>
              <a:buNone/>
            </a:pPr>
            <a:r>
              <a:rPr lang="en"/>
              <a:t>template &lt;class F, class Tuple&gt; </a:t>
            </a:r>
          </a:p>
          <a:p>
            <a:pPr lvl="0">
              <a:spcBef>
                <a:spcPts val="0"/>
              </a:spcBef>
              <a:buNone/>
            </a:pPr>
            <a:r>
              <a:rPr lang="en"/>
              <a:t>constexpr decltype(auto) apply(F&amp;&amp; f, Tuple&amp;&amp; t);</a:t>
            </a:r>
          </a:p>
          <a:p>
            <a:pPr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Library Fundamentals 1 TS</a:t>
            </a:r>
          </a:p>
        </p:txBody>
      </p:sp>
      <p:sp>
        <p:nvSpPr>
          <p:cNvPr id="156" name="Shape 15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Metaprogramming and type traits (50-100+ броя):</a:t>
            </a:r>
          </a:p>
          <a:p>
            <a:pPr indent="0" lvl="0" marL="139700" rtl="0">
              <a:spcBef>
                <a:spcPts val="600"/>
              </a:spcBef>
              <a:spcAft>
                <a:spcPts val="600"/>
              </a:spcAft>
              <a:buNone/>
            </a:pPr>
            <a:r>
              <a:rPr lang="en"/>
              <a:t>template &lt;class T&gt; </a:t>
            </a:r>
          </a:p>
          <a:p>
            <a:pPr indent="0" lvl="0" marL="139700" rtl="0">
              <a:spcBef>
                <a:spcPts val="600"/>
              </a:spcBef>
              <a:spcAft>
                <a:spcPts val="600"/>
              </a:spcAft>
              <a:buNone/>
            </a:pPr>
            <a:r>
              <a:rPr lang="en"/>
              <a:t>constexpr bool </a:t>
            </a:r>
            <a:r>
              <a:rPr b="1" lang="en"/>
              <a:t>is_lvalue_reference_v </a:t>
            </a:r>
            <a:r>
              <a:rPr lang="en"/>
              <a:t>= is_lvalue_reference&lt;T&gt;::value;</a:t>
            </a:r>
          </a:p>
          <a:p>
            <a:pPr indent="-228600" lvl="0" marL="457200" rtl="0">
              <a:spcBef>
                <a:spcPts val="0"/>
              </a:spcBef>
            </a:pPr>
            <a:r>
              <a:rPr lang="en"/>
              <a:t>Compile-time rational arithmetic</a:t>
            </a:r>
          </a:p>
          <a:p>
            <a:pPr indent="0" lvl="0" marL="139700" rtl="0">
              <a:spcBef>
                <a:spcPts val="600"/>
              </a:spcBef>
              <a:spcAft>
                <a:spcPts val="600"/>
              </a:spcAft>
              <a:buNone/>
            </a:pPr>
            <a:r>
              <a:rPr lang="en"/>
              <a:t>template &lt;class R1, class R2&gt; </a:t>
            </a:r>
          </a:p>
          <a:p>
            <a:pPr indent="0" lvl="0" marL="139700" rtl="0">
              <a:spcBef>
                <a:spcPts val="600"/>
              </a:spcBef>
              <a:spcAft>
                <a:spcPts val="600"/>
              </a:spcAft>
              <a:buNone/>
            </a:pPr>
            <a:r>
              <a:rPr lang="en"/>
              <a:t>constexpr bool </a:t>
            </a:r>
            <a:r>
              <a:rPr b="1" lang="en"/>
              <a:t>ratio_not_equal_v </a:t>
            </a:r>
            <a:r>
              <a:rPr lang="en"/>
              <a:t>= ratio_not_equal&lt;R1, R2&gt;::value;</a:t>
            </a:r>
          </a:p>
          <a:p>
            <a:pPr lvl="0" rtl="0">
              <a:spcBef>
                <a:spcPts val="0"/>
              </a:spcBef>
              <a:buNone/>
            </a:pPr>
            <a:r>
              <a:t/>
            </a:r>
            <a:endParaRPr/>
          </a:p>
          <a:p>
            <a:pPr indent="0" lvl="0" marL="45720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Optional objects</a:t>
            </a:r>
          </a:p>
        </p:txBody>
      </p:sp>
      <p:sp>
        <p:nvSpPr>
          <p:cNvPr id="162" name="Shape 16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An optional object for object types is an object that contains the storage for another object and manages the lifetime of this contained object, if any. </a:t>
            </a:r>
          </a:p>
          <a:p>
            <a:pPr lvl="0">
              <a:spcBef>
                <a:spcPts val="0"/>
              </a:spcBef>
              <a:buNone/>
            </a:pPr>
            <a:r>
              <a:rPr lang="en"/>
              <a:t>The contained object may be initialized after the optional object has been initialized, and may be destroyed before the optional object has been destroyed. The initialization state of the contained object is tracked by the optional object.</a:t>
            </a:r>
          </a:p>
          <a:p>
            <a:pPr lvl="0">
              <a:spcBef>
                <a:spcPts val="0"/>
              </a:spcBef>
              <a:buNone/>
            </a:pPr>
            <a:r>
              <a:rPr lang="en"/>
              <a:t>A common use case for optional is the return value of a function that may fail. As opposed to other approaches, such as </a:t>
            </a:r>
            <a:r>
              <a:rPr b="1" lang="en"/>
              <a:t>std::pair&lt;T,bool&gt;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optional </a:t>
            </a:r>
          </a:p>
        </p:txBody>
      </p:sp>
      <p:sp>
        <p:nvSpPr>
          <p:cNvPr id="168" name="Shape 16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Consolas"/>
                <a:ea typeface="Consolas"/>
                <a:cs typeface="Consolas"/>
                <a:sym typeface="Consolas"/>
              </a:rPr>
              <a:t>optional</a:t>
            </a:r>
            <a:r>
              <a:rPr lang="en">
                <a:solidFill>
                  <a:srgbClr val="008800"/>
                </a:solidFill>
                <a:latin typeface="Consolas"/>
                <a:ea typeface="Consolas"/>
                <a:cs typeface="Consolas"/>
                <a:sym typeface="Consolas"/>
              </a:rPr>
              <a:t>&lt;char&gt;</a:t>
            </a:r>
            <a:r>
              <a:rPr lang="en">
                <a:solidFill>
                  <a:srgbClr val="000000"/>
                </a:solidFill>
                <a:latin typeface="Consolas"/>
                <a:ea typeface="Consolas"/>
                <a:cs typeface="Consolas"/>
                <a:sym typeface="Consolas"/>
              </a:rPr>
              <a:t> get_async_input</a:t>
            </a:r>
            <a:r>
              <a:rPr lang="en">
                <a:solidFill>
                  <a:srgbClr val="666600"/>
                </a:solidFill>
                <a:latin typeface="Consolas"/>
                <a:ea typeface="Consolas"/>
                <a:cs typeface="Consolas"/>
                <a:sym typeface="Consolas"/>
              </a:rPr>
              <a:t>()</a:t>
            </a:r>
            <a:br>
              <a:rPr lang="en">
                <a:solidFill>
                  <a:srgbClr val="000000"/>
                </a:solidFill>
                <a:latin typeface="Consolas"/>
                <a:ea typeface="Consolas"/>
                <a:cs typeface="Consolas"/>
                <a:sym typeface="Consolas"/>
              </a:rPr>
            </a:br>
            <a:r>
              <a:rPr lang="en">
                <a:solidFill>
                  <a:srgbClr val="666600"/>
                </a:solidFill>
                <a:latin typeface="Consolas"/>
                <a:ea typeface="Consolas"/>
                <a:cs typeface="Consolas"/>
                <a:sym typeface="Consolas"/>
              </a:rPr>
              <a: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    </a:t>
            </a:r>
            <a:r>
              <a:rPr lang="en">
                <a:solidFill>
                  <a:srgbClr val="000088"/>
                </a:solidFill>
                <a:latin typeface="Consolas"/>
                <a:ea typeface="Consolas"/>
                <a:cs typeface="Consolas"/>
                <a:sym typeface="Consolas"/>
              </a:rPr>
              <a:t>if</a:t>
            </a:r>
            <a:r>
              <a:rPr lang="en">
                <a:solidFill>
                  <a:srgbClr val="000000"/>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queue</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empty</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66600"/>
                </a:solidFill>
                <a:latin typeface="Consolas"/>
                <a:ea typeface="Consolas"/>
                <a:cs typeface="Consolas"/>
                <a:sym typeface="Consolas"/>
              </a:rPr>
              <a: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solidFill>
                  <a:srgbClr val="000000"/>
                </a:solidFill>
                <a:latin typeface="Consolas"/>
                <a:ea typeface="Consolas"/>
                <a:cs typeface="Consolas"/>
                <a:sym typeface="Consolas"/>
              </a:rPr>
              <a:t> optional</a:t>
            </a:r>
            <a:r>
              <a:rPr lang="en">
                <a:solidFill>
                  <a:srgbClr val="008800"/>
                </a:solidFill>
                <a:latin typeface="Consolas"/>
                <a:ea typeface="Consolas"/>
                <a:cs typeface="Consolas"/>
                <a:sym typeface="Consolas"/>
              </a:rPr>
              <a:t>&lt;char&gt;</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queue</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top</a:t>
            </a:r>
            <a:r>
              <a:rPr lang="en">
                <a:solidFill>
                  <a:srgbClr val="666600"/>
                </a:solidFill>
                <a:latin typeface="Consolas"/>
                <a:ea typeface="Consolas"/>
                <a:cs typeface="Consolas"/>
                <a:sym typeface="Consolas"/>
              </a:rPr>
              <a: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    </a:t>
            </a:r>
            <a:r>
              <a:rPr lang="en">
                <a:solidFill>
                  <a:srgbClr val="000088"/>
                </a:solidFill>
                <a:latin typeface="Consolas"/>
                <a:ea typeface="Consolas"/>
                <a:cs typeface="Consolas"/>
                <a:sym typeface="Consolas"/>
              </a:rPr>
              <a:t>else</a:t>
            </a:r>
            <a:r>
              <a:rPr lang="en">
                <a:solidFill>
                  <a:srgbClr val="000000"/>
                </a:solidFill>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solidFill>
                  <a:srgbClr val="000000"/>
                </a:solidFill>
                <a:latin typeface="Consolas"/>
                <a:ea typeface="Consolas"/>
                <a:cs typeface="Consolas"/>
                <a:sym typeface="Consolas"/>
              </a:rPr>
              <a:t> optional</a:t>
            </a:r>
            <a:r>
              <a:rPr lang="en">
                <a:solidFill>
                  <a:srgbClr val="008800"/>
                </a:solidFill>
                <a:latin typeface="Consolas"/>
                <a:ea typeface="Consolas"/>
                <a:cs typeface="Consolas"/>
                <a:sym typeface="Consolas"/>
              </a:rPr>
              <a:t>&lt;char&gt;</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880000"/>
                </a:solidFill>
                <a:latin typeface="Consolas"/>
                <a:ea typeface="Consolas"/>
                <a:cs typeface="Consolas"/>
                <a:sym typeface="Consolas"/>
              </a:rPr>
              <a:t>// uninitialized</a:t>
            </a:r>
            <a:br>
              <a:rPr lang="en">
                <a:solidFill>
                  <a:srgbClr val="000000"/>
                </a:solidFill>
                <a:latin typeface="Consolas"/>
                <a:ea typeface="Consolas"/>
                <a:cs typeface="Consolas"/>
                <a:sym typeface="Consolas"/>
              </a:rPr>
            </a:br>
            <a:r>
              <a:rPr lang="en">
                <a:solidFill>
                  <a:srgbClr val="666600"/>
                </a:solidFill>
                <a:latin typeface="Consolas"/>
                <a:ea typeface="Consolas"/>
                <a:cs typeface="Consolas"/>
                <a:sym typeface="Consolas"/>
              </a:rPr>
              <a:t>}</a:t>
            </a:r>
            <a:br>
              <a:rPr lang="en"/>
            </a:b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any</a:t>
            </a:r>
          </a:p>
        </p:txBody>
      </p:sp>
      <p:sp>
        <p:nvSpPr>
          <p:cNvPr id="174" name="Shape 1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An object of class any stores an instance of any type that satisfies the constructor requirements or is empty, and this is referred to as the state of the class any object. The stored instance is called the contained object. Two states are equivalent if they are either both empty or if both are not empty and if the contained objects are equivalent.</a:t>
            </a:r>
          </a:p>
          <a:p>
            <a:pPr lvl="0">
              <a:spcBef>
                <a:spcPts val="0"/>
              </a:spcBef>
              <a:buNone/>
            </a:pPr>
            <a:r>
              <a:rPr lang="en"/>
              <a:t>The non-member any_cast functions provide type-safe access to the contained object.</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What’s in C++17</a:t>
            </a:r>
          </a:p>
        </p:txBody>
      </p:sp>
      <p:sp>
        <p:nvSpPr>
          <p:cNvPr id="73" name="Shape 7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The Parallelism TS, a.k.a. “Parallel STL.”</a:t>
            </a:r>
          </a:p>
          <a:p>
            <a:pPr indent="-228600" lvl="0" marL="457200" rtl="0">
              <a:spcBef>
                <a:spcPts val="0"/>
              </a:spcBef>
            </a:pPr>
            <a:r>
              <a:rPr lang="en"/>
              <a:t>The Library Fundamentals 1 TS</a:t>
            </a:r>
          </a:p>
          <a:p>
            <a:pPr indent="-228600" lvl="0" marL="457200" rtl="0">
              <a:spcBef>
                <a:spcPts val="0"/>
              </a:spcBef>
            </a:pPr>
            <a:r>
              <a:rPr lang="en"/>
              <a:t>The File System TS (based on </a:t>
            </a:r>
            <a:r>
              <a:rPr lang="en">
                <a:solidFill>
                  <a:schemeClr val="dk1"/>
                </a:solidFill>
              </a:rPr>
              <a:t>boost.filesystem</a:t>
            </a:r>
            <a:r>
              <a:rPr lang="en"/>
              <a:t> )</a:t>
            </a:r>
          </a:p>
          <a:p>
            <a:pPr indent="-228600" lvl="0" marL="457200" rtl="0">
              <a:spcBef>
                <a:spcPts val="0"/>
              </a:spcBef>
            </a:pPr>
            <a:r>
              <a:rPr lang="en"/>
              <a:t>The Mathematical Special Functions IS  (based on </a:t>
            </a:r>
            <a:r>
              <a:rPr lang="en">
                <a:solidFill>
                  <a:schemeClr val="dk1"/>
                </a:solidFill>
              </a:rPr>
              <a:t>boost.math </a:t>
            </a:r>
            <a:r>
              <a:rPr lang="en"/>
              <a:t>)</a:t>
            </a:r>
          </a:p>
          <a:p>
            <a:pPr indent="-228600" lvl="0" marL="457200" rtl="0">
              <a:spcBef>
                <a:spcPts val="0"/>
              </a:spcBef>
            </a:pPr>
            <a:r>
              <a:rPr lang="en"/>
              <a:t>Miscellaneous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any</a:t>
            </a:r>
          </a:p>
        </p:txBody>
      </p:sp>
      <p:sp>
        <p:nvSpPr>
          <p:cNvPr id="180" name="Shape 1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Consolas"/>
                <a:ea typeface="Consolas"/>
                <a:cs typeface="Consolas"/>
                <a:sym typeface="Consolas"/>
              </a:rPr>
              <a:t>std</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any a </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std</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cout </a:t>
            </a:r>
            <a:r>
              <a:rPr lang="en">
                <a:solidFill>
                  <a:srgbClr val="666600"/>
                </a:solidFill>
                <a:latin typeface="Consolas"/>
                <a:ea typeface="Consolas"/>
                <a:cs typeface="Consolas"/>
                <a:sym typeface="Consolas"/>
              </a:rPr>
              <a:t>&lt;&lt;</a:t>
            </a:r>
            <a:r>
              <a:rPr lang="en">
                <a:solidFill>
                  <a:srgbClr val="000000"/>
                </a:solidFill>
                <a:latin typeface="Consolas"/>
                <a:ea typeface="Consolas"/>
                <a:cs typeface="Consolas"/>
                <a:sym typeface="Consolas"/>
              </a:rPr>
              <a:t> std</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any_cast</a:t>
            </a:r>
            <a:r>
              <a:rPr lang="en">
                <a:solidFill>
                  <a:srgbClr val="008800"/>
                </a:solidFill>
                <a:latin typeface="Consolas"/>
                <a:ea typeface="Consolas"/>
                <a:cs typeface="Consolas"/>
                <a:sym typeface="Consolas"/>
              </a:rPr>
              <a:t>&lt;int&gt;</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66600"/>
                </a:solidFill>
                <a:latin typeface="Consolas"/>
                <a:ea typeface="Consolas"/>
                <a:cs typeface="Consolas"/>
                <a:sym typeface="Consolas"/>
              </a:rPr>
              <a:t>&lt;&lt;</a:t>
            </a:r>
            <a:r>
              <a:rPr lang="en">
                <a:solidFill>
                  <a:srgbClr val="000000"/>
                </a:solidFill>
                <a:latin typeface="Consolas"/>
                <a:ea typeface="Consolas"/>
                <a:cs typeface="Consolas"/>
                <a:sym typeface="Consolas"/>
              </a:rPr>
              <a:t> </a:t>
            </a:r>
            <a:r>
              <a:rPr lang="en">
                <a:solidFill>
                  <a:srgbClr val="008800"/>
                </a:solidFill>
                <a:latin typeface="Consolas"/>
                <a:ea typeface="Consolas"/>
                <a:cs typeface="Consolas"/>
                <a:sym typeface="Consolas"/>
              </a:rPr>
              <a:t>'\n'</a:t>
            </a:r>
            <a:r>
              <a:rPr lang="en">
                <a:solidFill>
                  <a:srgbClr val="666600"/>
                </a:solidFill>
                <a:latin typeface="Consolas"/>
                <a:ea typeface="Consolas"/>
                <a:cs typeface="Consolas"/>
                <a:sym typeface="Consolas"/>
              </a:rPr>
              <a: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a </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006666"/>
                </a:solidFill>
                <a:latin typeface="Consolas"/>
                <a:ea typeface="Consolas"/>
                <a:cs typeface="Consolas"/>
                <a:sym typeface="Consolas"/>
              </a:rPr>
              <a:t>3.14</a:t>
            </a:r>
            <a:r>
              <a:rPr lang="en">
                <a:solidFill>
                  <a:srgbClr val="666600"/>
                </a:solidFill>
                <a:latin typeface="Consolas"/>
                <a:ea typeface="Consolas"/>
                <a:cs typeface="Consolas"/>
                <a:sym typeface="Consolas"/>
              </a:rPr>
              <a: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std</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cout </a:t>
            </a:r>
            <a:r>
              <a:rPr lang="en">
                <a:solidFill>
                  <a:srgbClr val="666600"/>
                </a:solidFill>
                <a:latin typeface="Consolas"/>
                <a:ea typeface="Consolas"/>
                <a:cs typeface="Consolas"/>
                <a:sym typeface="Consolas"/>
              </a:rPr>
              <a:t>&lt;&lt;</a:t>
            </a:r>
            <a:r>
              <a:rPr lang="en">
                <a:solidFill>
                  <a:srgbClr val="000000"/>
                </a:solidFill>
                <a:latin typeface="Consolas"/>
                <a:ea typeface="Consolas"/>
                <a:cs typeface="Consolas"/>
                <a:sym typeface="Consolas"/>
              </a:rPr>
              <a:t> std</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any_cast</a:t>
            </a:r>
            <a:r>
              <a:rPr lang="en">
                <a:solidFill>
                  <a:srgbClr val="008800"/>
                </a:solidFill>
                <a:latin typeface="Consolas"/>
                <a:ea typeface="Consolas"/>
                <a:cs typeface="Consolas"/>
                <a:sym typeface="Consolas"/>
              </a:rPr>
              <a:t>&lt;double&gt;</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66600"/>
                </a:solidFill>
                <a:latin typeface="Consolas"/>
                <a:ea typeface="Consolas"/>
                <a:cs typeface="Consolas"/>
                <a:sym typeface="Consolas"/>
              </a:rPr>
              <a:t>&lt;&lt;</a:t>
            </a:r>
            <a:r>
              <a:rPr lang="en">
                <a:solidFill>
                  <a:srgbClr val="000000"/>
                </a:solidFill>
                <a:latin typeface="Consolas"/>
                <a:ea typeface="Consolas"/>
                <a:cs typeface="Consolas"/>
                <a:sym typeface="Consolas"/>
              </a:rPr>
              <a:t> </a:t>
            </a:r>
            <a:r>
              <a:rPr lang="en">
                <a:solidFill>
                  <a:srgbClr val="008800"/>
                </a:solidFill>
                <a:latin typeface="Consolas"/>
                <a:ea typeface="Consolas"/>
                <a:cs typeface="Consolas"/>
                <a:sym typeface="Consolas"/>
              </a:rPr>
              <a:t>'\n'</a:t>
            </a:r>
            <a:r>
              <a:rPr lang="en">
                <a:solidFill>
                  <a:srgbClr val="666600"/>
                </a:solidFill>
                <a:latin typeface="Consolas"/>
                <a:ea typeface="Consolas"/>
                <a:cs typeface="Consolas"/>
                <a:sym typeface="Consolas"/>
              </a:rPr>
              <a: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a </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000088"/>
                </a:solidFill>
                <a:latin typeface="Consolas"/>
                <a:ea typeface="Consolas"/>
                <a:cs typeface="Consolas"/>
                <a:sym typeface="Consolas"/>
              </a:rPr>
              <a:t>true</a:t>
            </a:r>
            <a:r>
              <a:rPr lang="en">
                <a:solidFill>
                  <a:srgbClr val="666600"/>
                </a:solidFill>
                <a:latin typeface="Consolas"/>
                <a:ea typeface="Consolas"/>
                <a:cs typeface="Consolas"/>
                <a:sym typeface="Consolas"/>
              </a:rPr>
              <a: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std</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cout </a:t>
            </a:r>
            <a:r>
              <a:rPr lang="en">
                <a:solidFill>
                  <a:srgbClr val="666600"/>
                </a:solidFill>
                <a:latin typeface="Consolas"/>
                <a:ea typeface="Consolas"/>
                <a:cs typeface="Consolas"/>
                <a:sym typeface="Consolas"/>
              </a:rPr>
              <a:t>&lt;&lt;</a:t>
            </a:r>
            <a:r>
              <a:rPr lang="en">
                <a:solidFill>
                  <a:srgbClr val="000000"/>
                </a:solidFill>
                <a:latin typeface="Consolas"/>
                <a:ea typeface="Consolas"/>
                <a:cs typeface="Consolas"/>
                <a:sym typeface="Consolas"/>
              </a:rPr>
              <a:t> std</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boolalpha </a:t>
            </a:r>
            <a:r>
              <a:rPr lang="en">
                <a:solidFill>
                  <a:srgbClr val="666600"/>
                </a:solidFill>
                <a:latin typeface="Consolas"/>
                <a:ea typeface="Consolas"/>
                <a:cs typeface="Consolas"/>
                <a:sym typeface="Consolas"/>
              </a:rPr>
              <a:t>&lt;&lt;</a:t>
            </a:r>
            <a:r>
              <a:rPr lang="en">
                <a:solidFill>
                  <a:srgbClr val="000000"/>
                </a:solidFill>
                <a:latin typeface="Consolas"/>
                <a:ea typeface="Consolas"/>
                <a:cs typeface="Consolas"/>
                <a:sym typeface="Consolas"/>
              </a:rPr>
              <a:t> std</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any_cast</a:t>
            </a:r>
            <a:r>
              <a:rPr lang="en">
                <a:solidFill>
                  <a:srgbClr val="008800"/>
                </a:solidFill>
                <a:latin typeface="Consolas"/>
                <a:ea typeface="Consolas"/>
                <a:cs typeface="Consolas"/>
                <a:sym typeface="Consolas"/>
              </a:rPr>
              <a:t>&lt;bool&gt;</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66600"/>
                </a:solidFill>
                <a:latin typeface="Consolas"/>
                <a:ea typeface="Consolas"/>
                <a:cs typeface="Consolas"/>
                <a:sym typeface="Consolas"/>
              </a:rPr>
              <a:t>&lt;&lt;</a:t>
            </a:r>
            <a:r>
              <a:rPr lang="en">
                <a:solidFill>
                  <a:srgbClr val="000000"/>
                </a:solidFill>
                <a:latin typeface="Consolas"/>
                <a:ea typeface="Consolas"/>
                <a:cs typeface="Consolas"/>
                <a:sym typeface="Consolas"/>
              </a:rPr>
              <a:t> </a:t>
            </a:r>
            <a:r>
              <a:rPr lang="en">
                <a:solidFill>
                  <a:srgbClr val="008800"/>
                </a:solidFill>
                <a:latin typeface="Consolas"/>
                <a:ea typeface="Consolas"/>
                <a:cs typeface="Consolas"/>
                <a:sym typeface="Consolas"/>
              </a:rPr>
              <a:t>'\n'</a:t>
            </a:r>
            <a:r>
              <a:rPr lang="en">
                <a:solidFill>
                  <a:srgbClr val="666600"/>
                </a:solidFill>
                <a:latin typeface="Consolas"/>
                <a:ea typeface="Consolas"/>
                <a:cs typeface="Consolas"/>
                <a:sym typeface="Consolas"/>
              </a:rPr>
              <a:t>;</a:t>
            </a:r>
            <a:br>
              <a:rPr lang="en" sz="1200">
                <a:solidFill>
                  <a:srgbClr val="000000"/>
                </a:solidFill>
                <a:highlight>
                  <a:srgbClr val="FFFFFF"/>
                </a:highlight>
                <a:latin typeface="Consolas"/>
                <a:ea typeface="Consolas"/>
                <a:cs typeface="Consolas"/>
                <a:sym typeface="Consolas"/>
              </a:rPr>
            </a:br>
          </a:p>
          <a:p>
            <a:pPr lvl="0">
              <a:lnSpc>
                <a:spcPct val="100000"/>
              </a:lnSpc>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a:p>
            <a:pPr lv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string_view</a:t>
            </a:r>
          </a:p>
        </p:txBody>
      </p:sp>
      <p:sp>
        <p:nvSpPr>
          <p:cNvPr id="186" name="Shape 1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class template basic_string_view describes an object that can refer to a </a:t>
            </a:r>
            <a:r>
              <a:rPr b="1" lang="en"/>
              <a:t>constant </a:t>
            </a:r>
            <a:r>
              <a:rPr lang="en"/>
              <a:t>contiguous sequence of char-like objects with the first element of the sequence at position zero.</a:t>
            </a:r>
          </a:p>
          <a:p>
            <a:pPr lvl="0">
              <a:spcBef>
                <a:spcPts val="0"/>
              </a:spcBef>
              <a:buNone/>
            </a:pPr>
            <a:r>
              <a:rPr lang="en"/>
              <a:t>A typical implementation holds only two members: a pointer to constant CharT and a size.</a:t>
            </a:r>
          </a:p>
          <a:p>
            <a:pPr lvl="0">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std::search </a:t>
            </a:r>
          </a:p>
        </p:txBody>
      </p:sp>
      <p:sp>
        <p:nvSpPr>
          <p:cNvPr id="192" name="Shape 19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nSpc>
                <a:spcPct val="120000"/>
              </a:lnSpc>
              <a:spcBef>
                <a:spcPts val="0"/>
              </a:spcBef>
              <a:spcAft>
                <a:spcPts val="0"/>
              </a:spcAft>
              <a:buNone/>
            </a:pPr>
            <a:r>
              <a:rPr lang="en">
                <a:solidFill>
                  <a:srgbClr val="0000DD"/>
                </a:solidFill>
                <a:highlight>
                  <a:srgbClr val="F9F9F9"/>
                </a:highlight>
                <a:latin typeface="Arial"/>
                <a:ea typeface="Arial"/>
                <a:cs typeface="Arial"/>
                <a:sym typeface="Arial"/>
              </a:rPr>
              <a:t>template</a:t>
            </a:r>
            <a:r>
              <a:rPr lang="en">
                <a:solidFill>
                  <a:srgbClr val="000080"/>
                </a:solidFill>
                <a:highlight>
                  <a:srgbClr val="F9F9F9"/>
                </a:highlight>
                <a:latin typeface="Arial"/>
                <a:ea typeface="Arial"/>
                <a:cs typeface="Arial"/>
                <a:sym typeface="Arial"/>
              </a:rPr>
              <a:t>&lt;</a:t>
            </a:r>
            <a:r>
              <a:rPr lang="en">
                <a:solidFill>
                  <a:srgbClr val="0000DD"/>
                </a:solidFill>
                <a:highlight>
                  <a:srgbClr val="F9F9F9"/>
                </a:highlight>
                <a:latin typeface="Arial"/>
                <a:ea typeface="Arial"/>
                <a:cs typeface="Arial"/>
                <a:sym typeface="Arial"/>
              </a:rPr>
              <a:t>typename</a:t>
            </a:r>
            <a:r>
              <a:rPr lang="en">
                <a:solidFill>
                  <a:srgbClr val="000000"/>
                </a:solidFill>
                <a:highlight>
                  <a:srgbClr val="F9F9F9"/>
                </a:highlight>
                <a:latin typeface="Arial"/>
                <a:ea typeface="Arial"/>
                <a:cs typeface="Arial"/>
                <a:sym typeface="Arial"/>
              </a:rPr>
              <a:t> Container</a:t>
            </a:r>
            <a:r>
              <a:rPr lang="en">
                <a:solidFill>
                  <a:srgbClr val="000080"/>
                </a:solidFill>
                <a:highlight>
                  <a:srgbClr val="F9F9F9"/>
                </a:highlight>
                <a:latin typeface="Arial"/>
                <a:ea typeface="Arial"/>
                <a:cs typeface="Arial"/>
                <a:sym typeface="Arial"/>
              </a:rPr>
              <a:t>&gt;</a:t>
            </a:r>
            <a:br>
              <a:rPr lang="en">
                <a:solidFill>
                  <a:srgbClr val="000000"/>
                </a:solidFill>
                <a:highlight>
                  <a:srgbClr val="F9F9F9"/>
                </a:highlight>
                <a:latin typeface="Arial"/>
                <a:ea typeface="Arial"/>
                <a:cs typeface="Arial"/>
                <a:sym typeface="Arial"/>
              </a:rPr>
            </a:br>
            <a:r>
              <a:rPr lang="en">
                <a:solidFill>
                  <a:srgbClr val="0000FF"/>
                </a:solidFill>
                <a:highlight>
                  <a:srgbClr val="F9F9F9"/>
                </a:highlight>
                <a:latin typeface="Arial"/>
                <a:ea typeface="Arial"/>
                <a:cs typeface="Arial"/>
                <a:sym typeface="Arial"/>
              </a:rPr>
              <a:t>bool</a:t>
            </a:r>
            <a:r>
              <a:rPr lang="en">
                <a:solidFill>
                  <a:srgbClr val="000000"/>
                </a:solidFill>
                <a:highlight>
                  <a:srgbClr val="F9F9F9"/>
                </a:highlight>
                <a:latin typeface="Arial"/>
                <a:ea typeface="Arial"/>
                <a:cs typeface="Arial"/>
                <a:sym typeface="Arial"/>
              </a:rPr>
              <a:t> in_quote</a:t>
            </a:r>
            <a:r>
              <a:rPr lang="en">
                <a:solidFill>
                  <a:srgbClr val="008000"/>
                </a:solidFill>
                <a:highlight>
                  <a:srgbClr val="F9F9F9"/>
                </a:highlight>
                <a:latin typeface="Arial"/>
                <a:ea typeface="Arial"/>
                <a:cs typeface="Arial"/>
                <a:sym typeface="Arial"/>
              </a:rPr>
              <a:t>(</a:t>
            </a:r>
            <a:r>
              <a:rPr lang="en">
                <a:solidFill>
                  <a:srgbClr val="0000FF"/>
                </a:solidFill>
                <a:highlight>
                  <a:srgbClr val="F9F9F9"/>
                </a:highlight>
                <a:latin typeface="Arial"/>
                <a:ea typeface="Arial"/>
                <a:cs typeface="Arial"/>
                <a:sym typeface="Arial"/>
              </a:rPr>
              <a:t>const</a:t>
            </a:r>
            <a:r>
              <a:rPr lang="en">
                <a:solidFill>
                  <a:srgbClr val="000000"/>
                </a:solidFill>
                <a:highlight>
                  <a:srgbClr val="F9F9F9"/>
                </a:highlight>
                <a:latin typeface="Arial"/>
                <a:ea typeface="Arial"/>
                <a:cs typeface="Arial"/>
                <a:sym typeface="Arial"/>
              </a:rPr>
              <a:t> Container</a:t>
            </a:r>
            <a:r>
              <a:rPr lang="en">
                <a:solidFill>
                  <a:srgbClr val="000040"/>
                </a:solidFill>
                <a:highlight>
                  <a:srgbClr val="F9F9F9"/>
                </a:highlight>
                <a:latin typeface="Arial"/>
                <a:ea typeface="Arial"/>
                <a:cs typeface="Arial"/>
                <a:sym typeface="Arial"/>
              </a:rPr>
              <a:t>&amp;</a:t>
            </a:r>
            <a:r>
              <a:rPr lang="en">
                <a:solidFill>
                  <a:srgbClr val="000000"/>
                </a:solidFill>
                <a:highlight>
                  <a:srgbClr val="F9F9F9"/>
                </a:highlight>
                <a:latin typeface="Arial"/>
                <a:ea typeface="Arial"/>
                <a:cs typeface="Arial"/>
                <a:sym typeface="Arial"/>
              </a:rPr>
              <a:t> cont, </a:t>
            </a:r>
            <a:r>
              <a:rPr lang="en">
                <a:solidFill>
                  <a:srgbClr val="0000FF"/>
                </a:solidFill>
                <a:highlight>
                  <a:srgbClr val="F9F9F9"/>
                </a:highlight>
                <a:latin typeface="Arial"/>
                <a:ea typeface="Arial"/>
                <a:cs typeface="Arial"/>
                <a:sym typeface="Arial"/>
              </a:rPr>
              <a:t>const</a:t>
            </a:r>
            <a:r>
              <a:rPr lang="en">
                <a:solidFill>
                  <a:srgbClr val="000000"/>
                </a:solidFill>
                <a:highlight>
                  <a:srgbClr val="F9F9F9"/>
                </a:highlight>
                <a:latin typeface="Arial"/>
                <a:ea typeface="Arial"/>
                <a:cs typeface="Arial"/>
                <a:sym typeface="Arial"/>
                <a:hlinkClick r:id="rId3"/>
              </a:rPr>
              <a:t> </a:t>
            </a:r>
            <a:r>
              <a:rPr lang="en">
                <a:solidFill>
                  <a:srgbClr val="003080"/>
                </a:solidFill>
                <a:highlight>
                  <a:srgbClr val="F9F9F9"/>
                </a:highlight>
                <a:latin typeface="Arial"/>
                <a:ea typeface="Arial"/>
                <a:cs typeface="Arial"/>
                <a:sym typeface="Arial"/>
                <a:hlinkClick r:id="rId4"/>
              </a:rPr>
              <a:t>std::string</a:t>
            </a:r>
            <a:r>
              <a:rPr lang="en">
                <a:solidFill>
                  <a:srgbClr val="000040"/>
                </a:solidFill>
                <a:highlight>
                  <a:srgbClr val="F9F9F9"/>
                </a:highlight>
                <a:latin typeface="Arial"/>
                <a:ea typeface="Arial"/>
                <a:cs typeface="Arial"/>
                <a:sym typeface="Arial"/>
              </a:rPr>
              <a:t>&amp;</a:t>
            </a:r>
            <a:r>
              <a:rPr lang="en">
                <a:solidFill>
                  <a:srgbClr val="000000"/>
                </a:solidFill>
                <a:highlight>
                  <a:srgbClr val="F9F9F9"/>
                </a:highlight>
                <a:latin typeface="Arial"/>
                <a:ea typeface="Arial"/>
                <a:cs typeface="Arial"/>
                <a:sym typeface="Arial"/>
              </a:rPr>
              <a:t> s</a:t>
            </a:r>
            <a:r>
              <a:rPr lang="en">
                <a:solidFill>
                  <a:srgbClr val="008000"/>
                </a:solidFill>
                <a:highlight>
                  <a:srgbClr val="F9F9F9"/>
                </a:highlight>
                <a:latin typeface="Arial"/>
                <a:ea typeface="Arial"/>
                <a:cs typeface="Arial"/>
                <a:sym typeface="Arial"/>
              </a:rPr>
              <a:t>)</a:t>
            </a:r>
            <a:br>
              <a:rPr lang="en">
                <a:solidFill>
                  <a:srgbClr val="000000"/>
                </a:solidFill>
                <a:highlight>
                  <a:srgbClr val="F9F9F9"/>
                </a:highlight>
                <a:latin typeface="Arial"/>
                <a:ea typeface="Arial"/>
                <a:cs typeface="Arial"/>
                <a:sym typeface="Arial"/>
              </a:rPr>
            </a:br>
            <a:r>
              <a:rPr lang="en">
                <a:solidFill>
                  <a:srgbClr val="008000"/>
                </a:solidFill>
                <a:highlight>
                  <a:srgbClr val="F9F9F9"/>
                </a:highlight>
                <a:latin typeface="Arial"/>
                <a:ea typeface="Arial"/>
                <a:cs typeface="Arial"/>
                <a:sym typeface="Arial"/>
              </a:rPr>
              <a:t>{</a:t>
            </a:r>
            <a:br>
              <a:rPr lang="en">
                <a:solidFill>
                  <a:srgbClr val="000000"/>
                </a:solidFill>
                <a:highlight>
                  <a:srgbClr val="F9F9F9"/>
                </a:highlight>
                <a:latin typeface="Arial"/>
                <a:ea typeface="Arial"/>
                <a:cs typeface="Arial"/>
                <a:sym typeface="Arial"/>
              </a:rPr>
            </a:br>
            <a:r>
              <a:rPr lang="en">
                <a:solidFill>
                  <a:srgbClr val="000000"/>
                </a:solidFill>
                <a:highlight>
                  <a:srgbClr val="F9F9F9"/>
                </a:highlight>
                <a:latin typeface="Arial"/>
                <a:ea typeface="Arial"/>
                <a:cs typeface="Arial"/>
                <a:sym typeface="Arial"/>
              </a:rPr>
              <a:t>    </a:t>
            </a:r>
            <a:r>
              <a:rPr lang="en">
                <a:solidFill>
                  <a:srgbClr val="0000DD"/>
                </a:solidFill>
                <a:highlight>
                  <a:srgbClr val="F9F9F9"/>
                </a:highlight>
                <a:latin typeface="Arial"/>
                <a:ea typeface="Arial"/>
                <a:cs typeface="Arial"/>
                <a:sym typeface="Arial"/>
              </a:rPr>
              <a:t>return</a:t>
            </a:r>
            <a:r>
              <a:rPr lang="en">
                <a:solidFill>
                  <a:srgbClr val="000000"/>
                </a:solidFill>
                <a:highlight>
                  <a:srgbClr val="F9F9F9"/>
                </a:highlight>
                <a:latin typeface="Arial"/>
                <a:ea typeface="Arial"/>
                <a:cs typeface="Arial"/>
                <a:sym typeface="Arial"/>
              </a:rPr>
              <a:t> std</a:t>
            </a:r>
            <a:r>
              <a:rPr lang="en">
                <a:solidFill>
                  <a:srgbClr val="008080"/>
                </a:solidFill>
                <a:highlight>
                  <a:srgbClr val="F9F9F9"/>
                </a:highlight>
                <a:latin typeface="Arial"/>
                <a:ea typeface="Arial"/>
                <a:cs typeface="Arial"/>
                <a:sym typeface="Arial"/>
              </a:rPr>
              <a:t>::</a:t>
            </a:r>
            <a:r>
              <a:rPr lang="en">
                <a:solidFill>
                  <a:srgbClr val="000000"/>
                </a:solidFill>
                <a:highlight>
                  <a:srgbClr val="F9F9F9"/>
                </a:highlight>
                <a:latin typeface="Arial"/>
                <a:ea typeface="Arial"/>
                <a:cs typeface="Arial"/>
                <a:sym typeface="Arial"/>
              </a:rPr>
              <a:t>search</a:t>
            </a:r>
            <a:r>
              <a:rPr lang="en">
                <a:solidFill>
                  <a:srgbClr val="008000"/>
                </a:solidFill>
                <a:highlight>
                  <a:srgbClr val="F9F9F9"/>
                </a:highlight>
                <a:latin typeface="Arial"/>
                <a:ea typeface="Arial"/>
                <a:cs typeface="Arial"/>
                <a:sym typeface="Arial"/>
              </a:rPr>
              <a:t>(</a:t>
            </a:r>
            <a:r>
              <a:rPr lang="en">
                <a:solidFill>
                  <a:srgbClr val="000000"/>
                </a:solidFill>
                <a:highlight>
                  <a:srgbClr val="F9F9F9"/>
                </a:highlight>
                <a:latin typeface="Arial"/>
                <a:ea typeface="Arial"/>
                <a:cs typeface="Arial"/>
                <a:sym typeface="Arial"/>
              </a:rPr>
              <a:t>cont.begin</a:t>
            </a:r>
            <a:r>
              <a:rPr lang="en">
                <a:solidFill>
                  <a:srgbClr val="008000"/>
                </a:solidFill>
                <a:highlight>
                  <a:srgbClr val="F9F9F9"/>
                </a:highlight>
                <a:latin typeface="Arial"/>
                <a:ea typeface="Arial"/>
                <a:cs typeface="Arial"/>
                <a:sym typeface="Arial"/>
              </a:rPr>
              <a:t>()</a:t>
            </a:r>
            <a:r>
              <a:rPr lang="en">
                <a:solidFill>
                  <a:srgbClr val="000000"/>
                </a:solidFill>
                <a:highlight>
                  <a:srgbClr val="F9F9F9"/>
                </a:highlight>
                <a:latin typeface="Arial"/>
                <a:ea typeface="Arial"/>
                <a:cs typeface="Arial"/>
                <a:sym typeface="Arial"/>
              </a:rPr>
              <a:t>, cont.end</a:t>
            </a:r>
            <a:r>
              <a:rPr lang="en">
                <a:solidFill>
                  <a:srgbClr val="008000"/>
                </a:solidFill>
                <a:highlight>
                  <a:srgbClr val="F9F9F9"/>
                </a:highlight>
                <a:latin typeface="Arial"/>
                <a:ea typeface="Arial"/>
                <a:cs typeface="Arial"/>
                <a:sym typeface="Arial"/>
              </a:rPr>
              <a:t>()</a:t>
            </a:r>
            <a:r>
              <a:rPr lang="en">
                <a:solidFill>
                  <a:srgbClr val="000000"/>
                </a:solidFill>
                <a:highlight>
                  <a:srgbClr val="F9F9F9"/>
                </a:highlight>
                <a:latin typeface="Arial"/>
                <a:ea typeface="Arial"/>
                <a:cs typeface="Arial"/>
                <a:sym typeface="Arial"/>
              </a:rPr>
              <a:t>, s.begin</a:t>
            </a:r>
            <a:r>
              <a:rPr lang="en">
                <a:solidFill>
                  <a:srgbClr val="008000"/>
                </a:solidFill>
                <a:highlight>
                  <a:srgbClr val="F9F9F9"/>
                </a:highlight>
                <a:latin typeface="Arial"/>
                <a:ea typeface="Arial"/>
                <a:cs typeface="Arial"/>
                <a:sym typeface="Arial"/>
              </a:rPr>
              <a:t>()</a:t>
            </a:r>
            <a:r>
              <a:rPr lang="en">
                <a:solidFill>
                  <a:srgbClr val="000000"/>
                </a:solidFill>
                <a:highlight>
                  <a:srgbClr val="F9F9F9"/>
                </a:highlight>
                <a:latin typeface="Arial"/>
                <a:ea typeface="Arial"/>
                <a:cs typeface="Arial"/>
                <a:sym typeface="Arial"/>
              </a:rPr>
              <a:t>, s.end</a:t>
            </a:r>
            <a:r>
              <a:rPr lang="en">
                <a:solidFill>
                  <a:srgbClr val="008000"/>
                </a:solidFill>
                <a:highlight>
                  <a:srgbClr val="F9F9F9"/>
                </a:highlight>
                <a:latin typeface="Arial"/>
                <a:ea typeface="Arial"/>
                <a:cs typeface="Arial"/>
                <a:sym typeface="Arial"/>
              </a:rPr>
              <a:t>())</a:t>
            </a:r>
            <a:r>
              <a:rPr lang="en">
                <a:solidFill>
                  <a:srgbClr val="000000"/>
                </a:solidFill>
                <a:highlight>
                  <a:srgbClr val="F9F9F9"/>
                </a:highlight>
                <a:latin typeface="Arial"/>
                <a:ea typeface="Arial"/>
                <a:cs typeface="Arial"/>
                <a:sym typeface="Arial"/>
              </a:rPr>
              <a:t> </a:t>
            </a:r>
            <a:r>
              <a:rPr lang="en">
                <a:solidFill>
                  <a:srgbClr val="000040"/>
                </a:solidFill>
                <a:highlight>
                  <a:srgbClr val="F9F9F9"/>
                </a:highlight>
                <a:latin typeface="Arial"/>
                <a:ea typeface="Arial"/>
                <a:cs typeface="Arial"/>
                <a:sym typeface="Arial"/>
              </a:rPr>
              <a:t>!</a:t>
            </a:r>
            <a:r>
              <a:rPr lang="en">
                <a:solidFill>
                  <a:srgbClr val="000080"/>
                </a:solidFill>
                <a:highlight>
                  <a:srgbClr val="F9F9F9"/>
                </a:highlight>
                <a:latin typeface="Arial"/>
                <a:ea typeface="Arial"/>
                <a:cs typeface="Arial"/>
                <a:sym typeface="Arial"/>
              </a:rPr>
              <a:t>=</a:t>
            </a:r>
            <a:r>
              <a:rPr lang="en">
                <a:solidFill>
                  <a:srgbClr val="000000"/>
                </a:solidFill>
                <a:highlight>
                  <a:srgbClr val="F9F9F9"/>
                </a:highlight>
                <a:latin typeface="Arial"/>
                <a:ea typeface="Arial"/>
                <a:cs typeface="Arial"/>
                <a:sym typeface="Arial"/>
              </a:rPr>
              <a:t> cont.end</a:t>
            </a:r>
            <a:r>
              <a:rPr lang="en">
                <a:solidFill>
                  <a:srgbClr val="008000"/>
                </a:solidFill>
                <a:highlight>
                  <a:srgbClr val="F9F9F9"/>
                </a:highlight>
                <a:latin typeface="Arial"/>
                <a:ea typeface="Arial"/>
                <a:cs typeface="Arial"/>
                <a:sym typeface="Arial"/>
              </a:rPr>
              <a:t>()</a:t>
            </a:r>
            <a:r>
              <a:rPr lang="en">
                <a:solidFill>
                  <a:srgbClr val="008080"/>
                </a:solidFill>
                <a:highlight>
                  <a:srgbClr val="F9F9F9"/>
                </a:highlight>
                <a:latin typeface="Arial"/>
                <a:ea typeface="Arial"/>
                <a:cs typeface="Arial"/>
                <a:sym typeface="Arial"/>
              </a:rPr>
              <a:t>;</a:t>
            </a:r>
            <a:br>
              <a:rPr lang="en">
                <a:solidFill>
                  <a:srgbClr val="000000"/>
                </a:solidFill>
                <a:highlight>
                  <a:srgbClr val="F9F9F9"/>
                </a:highlight>
                <a:latin typeface="Arial"/>
                <a:ea typeface="Arial"/>
                <a:cs typeface="Arial"/>
                <a:sym typeface="Arial"/>
              </a:rPr>
            </a:br>
            <a:r>
              <a:rPr lang="en">
                <a:solidFill>
                  <a:srgbClr val="008000"/>
                </a:solidFill>
                <a:highlight>
                  <a:srgbClr val="F9F9F9"/>
                </a:highlight>
                <a:latin typeface="Arial"/>
                <a:ea typeface="Arial"/>
                <a:cs typeface="Arial"/>
                <a:sym typeface="Arial"/>
              </a:rPr>
              <a:t>}</a:t>
            </a:r>
          </a:p>
          <a:p>
            <a:pPr lv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std::sample</a:t>
            </a:r>
          </a:p>
        </p:txBody>
      </p:sp>
      <p:sp>
        <p:nvSpPr>
          <p:cNvPr id="198" name="Shape 19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400">
                <a:solidFill>
                  <a:srgbClr val="000088"/>
                </a:solidFill>
                <a:latin typeface="Consolas"/>
                <a:ea typeface="Consolas"/>
                <a:cs typeface="Consolas"/>
                <a:sym typeface="Consolas"/>
              </a:rPr>
              <a:t>int</a:t>
            </a:r>
            <a:r>
              <a:rPr lang="en" sz="1400">
                <a:solidFill>
                  <a:srgbClr val="000000"/>
                </a:solidFill>
                <a:latin typeface="Consolas"/>
                <a:ea typeface="Consolas"/>
                <a:cs typeface="Consolas"/>
                <a:sym typeface="Consolas"/>
              </a:rPr>
              <a:t> main</a:t>
            </a:r>
            <a:r>
              <a:rPr lang="en" sz="1400">
                <a:solidFill>
                  <a:srgbClr val="666600"/>
                </a:solidFill>
                <a:latin typeface="Consolas"/>
                <a:ea typeface="Consolas"/>
                <a:cs typeface="Consolas"/>
                <a:sym typeface="Consolas"/>
              </a:rPr>
              <a:t>()</a:t>
            </a:r>
          </a:p>
          <a:p>
            <a:pPr lvl="0" rtl="0">
              <a:spcBef>
                <a:spcPts val="0"/>
              </a:spcBef>
              <a:spcAft>
                <a:spcPts val="0"/>
              </a:spcAft>
              <a:buNone/>
            </a:pPr>
            <a:r>
              <a:rPr lang="en" sz="1400">
                <a:solidFill>
                  <a:srgbClr val="000000"/>
                </a:solidFill>
                <a:latin typeface="Consolas"/>
                <a:ea typeface="Consolas"/>
                <a:cs typeface="Consolas"/>
                <a:sym typeface="Consolas"/>
              </a:rPr>
              <a:t>{</a:t>
            </a:r>
          </a:p>
          <a:p>
            <a:pPr lvl="0" rtl="0">
              <a:spcBef>
                <a:spcPts val="0"/>
              </a:spcBef>
              <a:spcAft>
                <a:spcPts val="0"/>
              </a:spcAft>
              <a:buNone/>
            </a:pP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88"/>
                </a:solidFill>
                <a:latin typeface="Consolas"/>
                <a:ea typeface="Consolas"/>
                <a:cs typeface="Consolas"/>
                <a:sym typeface="Consolas"/>
              </a:rPr>
              <a:t>string</a:t>
            </a:r>
            <a:r>
              <a:rPr lang="en" sz="1400">
                <a:solidFill>
                  <a:srgbClr val="000000"/>
                </a:solidFill>
                <a:latin typeface="Consolas"/>
                <a:ea typeface="Consolas"/>
                <a:cs typeface="Consolas"/>
                <a:sym typeface="Consolas"/>
              </a:rPr>
              <a:t> </a:t>
            </a:r>
            <a:r>
              <a:rPr lang="en" sz="1400">
                <a:solidFill>
                  <a:srgbClr val="000088"/>
                </a:solidFill>
                <a:latin typeface="Consolas"/>
                <a:ea typeface="Consolas"/>
                <a:cs typeface="Consolas"/>
                <a:sym typeface="Consolas"/>
              </a:rPr>
              <a:t>in</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lang="en" sz="1400">
                <a:solidFill>
                  <a:srgbClr val="008800"/>
                </a:solidFill>
                <a:latin typeface="Consolas"/>
                <a:ea typeface="Consolas"/>
                <a:cs typeface="Consolas"/>
                <a:sym typeface="Consolas"/>
              </a:rPr>
              <a:t>"abcdefgh"</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lang="en" sz="1400">
                <a:solidFill>
                  <a:srgbClr val="000088"/>
                </a:solidFill>
                <a:latin typeface="Consolas"/>
                <a:ea typeface="Consolas"/>
                <a:cs typeface="Consolas"/>
                <a:sym typeface="Consolas"/>
              </a:rPr>
              <a:t>out;</a:t>
            </a:r>
          </a:p>
          <a:p>
            <a:pPr lvl="0" rtl="0">
              <a:spcBef>
                <a:spcPts val="0"/>
              </a:spcBef>
              <a:spcAft>
                <a:spcPts val="0"/>
              </a:spcAft>
              <a:buNone/>
            </a:pP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sample</a:t>
            </a:r>
            <a:r>
              <a:rPr lang="en" sz="1400">
                <a:solidFill>
                  <a:srgbClr val="666600"/>
                </a:solidFill>
                <a:latin typeface="Consolas"/>
                <a:ea typeface="Consolas"/>
                <a:cs typeface="Consolas"/>
                <a:sym typeface="Consolas"/>
              </a:rPr>
              <a:t>(</a:t>
            </a:r>
            <a:r>
              <a:rPr lang="en" sz="1400">
                <a:solidFill>
                  <a:srgbClr val="000088"/>
                </a:solidFill>
                <a:latin typeface="Consolas"/>
                <a:ea typeface="Consolas"/>
                <a:cs typeface="Consolas"/>
                <a:sym typeface="Consolas"/>
              </a:rPr>
              <a:t>in</a:t>
            </a:r>
            <a:r>
              <a:rPr lang="en" sz="1400">
                <a:solidFill>
                  <a:srgbClr val="666600"/>
                </a:solidFill>
                <a:latin typeface="Consolas"/>
                <a:ea typeface="Consolas"/>
                <a:cs typeface="Consolas"/>
                <a:sym typeface="Consolas"/>
              </a:rPr>
              <a:t>.</a:t>
            </a:r>
            <a:r>
              <a:rPr lang="en" sz="1400">
                <a:solidFill>
                  <a:srgbClr val="000088"/>
                </a:solidFill>
                <a:latin typeface="Consolas"/>
                <a:ea typeface="Consolas"/>
                <a:cs typeface="Consolas"/>
                <a:sym typeface="Consolas"/>
              </a:rPr>
              <a:t>begin</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lang="en" sz="1400">
                <a:solidFill>
                  <a:srgbClr val="000088"/>
                </a:solidFill>
                <a:latin typeface="Consolas"/>
                <a:ea typeface="Consolas"/>
                <a:cs typeface="Consolas"/>
                <a:sym typeface="Consolas"/>
              </a:rPr>
              <a:t>in</a:t>
            </a:r>
            <a:r>
              <a:rPr lang="en" sz="1400">
                <a:solidFill>
                  <a:srgbClr val="666600"/>
                </a:solidFill>
                <a:latin typeface="Consolas"/>
                <a:ea typeface="Consolas"/>
                <a:cs typeface="Consolas"/>
                <a:sym typeface="Consolas"/>
              </a:rPr>
              <a:t>.</a:t>
            </a:r>
            <a:r>
              <a:rPr lang="en" sz="1400">
                <a:solidFill>
                  <a:srgbClr val="000088"/>
                </a:solidFill>
                <a:latin typeface="Consolas"/>
                <a:ea typeface="Consolas"/>
                <a:cs typeface="Consolas"/>
                <a:sym typeface="Consolas"/>
              </a:rPr>
              <a:t>end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back_inserter</a:t>
            </a:r>
            <a:r>
              <a:rPr lang="en" sz="1400">
                <a:solidFill>
                  <a:srgbClr val="666600"/>
                </a:solidFill>
                <a:latin typeface="Consolas"/>
                <a:ea typeface="Consolas"/>
                <a:cs typeface="Consolas"/>
                <a:sym typeface="Consolas"/>
              </a:rPr>
              <a:t>(</a:t>
            </a:r>
            <a:r>
              <a:rPr lang="en" sz="1400">
                <a:solidFill>
                  <a:srgbClr val="000088"/>
                </a:solidFill>
                <a:latin typeface="Consolas"/>
                <a:ea typeface="Consolas"/>
                <a:cs typeface="Consolas"/>
                <a:sym typeface="Consolas"/>
              </a:rPr>
              <a:t>out</a:t>
            </a:r>
            <a:r>
              <a:rPr lang="en" sz="1400">
                <a:solidFill>
                  <a:srgbClr val="666600"/>
                </a:solidFill>
                <a:latin typeface="Consolas"/>
                <a:ea typeface="Consolas"/>
                <a:cs typeface="Consolas"/>
                <a:sym typeface="Consolas"/>
              </a:rPr>
              <a:t>),</a:t>
            </a:r>
          </a:p>
          <a:p>
            <a:pPr lvl="0" rtl="0">
              <a:spcBef>
                <a:spcPts val="0"/>
              </a:spcBef>
              <a:spcAft>
                <a:spcPts val="0"/>
              </a:spcAft>
              <a:buNone/>
            </a:pPr>
            <a:r>
              <a:rPr lang="en" sz="1400">
                <a:solidFill>
                  <a:srgbClr val="000000"/>
                </a:solidFill>
                <a:latin typeface="Consolas"/>
                <a:ea typeface="Consolas"/>
                <a:cs typeface="Consolas"/>
                <a:sym typeface="Consolas"/>
              </a:rPr>
              <a:t>                </a:t>
            </a:r>
            <a:r>
              <a:rPr lang="en" sz="1400">
                <a:solidFill>
                  <a:srgbClr val="006666"/>
                </a:solidFill>
                <a:latin typeface="Consolas"/>
                <a:ea typeface="Consolas"/>
                <a:cs typeface="Consolas"/>
                <a:sym typeface="Consolas"/>
              </a:rPr>
              <a:t>5</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mt19937</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random_device</a:t>
            </a:r>
            <a:r>
              <a:rPr lang="en" sz="1400">
                <a:solidFill>
                  <a:srgbClr val="666600"/>
                </a:solidFill>
                <a:latin typeface="Consolas"/>
                <a:ea typeface="Consolas"/>
                <a:cs typeface="Consolas"/>
                <a:sym typeface="Consolas"/>
              </a:rPr>
              <a:t>{}()});</a:t>
            </a:r>
          </a:p>
          <a:p>
            <a:pPr lvl="0" rtl="0">
              <a:spcBef>
                <a:spcPts val="0"/>
              </a:spcBef>
              <a:spcAft>
                <a:spcPts val="0"/>
              </a:spcAft>
              <a:buNone/>
            </a:pP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cout </a:t>
            </a:r>
            <a:r>
              <a:rPr lang="en" sz="1400">
                <a:solidFill>
                  <a:srgbClr val="666600"/>
                </a:solidFill>
                <a:latin typeface="Consolas"/>
                <a:ea typeface="Consolas"/>
                <a:cs typeface="Consolas"/>
                <a:sym typeface="Consolas"/>
              </a:rPr>
              <a:t>&lt;&lt;</a:t>
            </a:r>
            <a:r>
              <a:rPr lang="en" sz="1400">
                <a:solidFill>
                  <a:srgbClr val="000000"/>
                </a:solidFill>
                <a:latin typeface="Consolas"/>
                <a:ea typeface="Consolas"/>
                <a:cs typeface="Consolas"/>
                <a:sym typeface="Consolas"/>
              </a:rPr>
              <a:t> </a:t>
            </a:r>
            <a:r>
              <a:rPr lang="en" sz="1400">
                <a:solidFill>
                  <a:srgbClr val="008800"/>
                </a:solidFill>
                <a:latin typeface="Consolas"/>
                <a:ea typeface="Consolas"/>
                <a:cs typeface="Consolas"/>
                <a:sym typeface="Consolas"/>
              </a:rPr>
              <a:t>"five random letters out of "</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&lt;&lt;</a:t>
            </a:r>
            <a:r>
              <a:rPr lang="en" sz="1400">
                <a:solidFill>
                  <a:srgbClr val="000000"/>
                </a:solidFill>
                <a:latin typeface="Consolas"/>
                <a:ea typeface="Consolas"/>
                <a:cs typeface="Consolas"/>
                <a:sym typeface="Consolas"/>
              </a:rPr>
              <a:t> </a:t>
            </a:r>
            <a:r>
              <a:rPr lang="en" sz="1400">
                <a:solidFill>
                  <a:srgbClr val="000088"/>
                </a:solidFill>
                <a:latin typeface="Consolas"/>
                <a:ea typeface="Consolas"/>
                <a:cs typeface="Consolas"/>
                <a:sym typeface="Consolas"/>
              </a:rPr>
              <a:t>in</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&lt;&lt;</a:t>
            </a:r>
            <a:r>
              <a:rPr lang="en" sz="1400">
                <a:solidFill>
                  <a:srgbClr val="000000"/>
                </a:solidFill>
                <a:latin typeface="Consolas"/>
                <a:ea typeface="Consolas"/>
                <a:cs typeface="Consolas"/>
                <a:sym typeface="Consolas"/>
              </a:rPr>
              <a:t> </a:t>
            </a:r>
            <a:r>
              <a:rPr lang="en" sz="1400">
                <a:solidFill>
                  <a:srgbClr val="008800"/>
                </a:solidFill>
                <a:latin typeface="Consolas"/>
                <a:ea typeface="Consolas"/>
                <a:cs typeface="Consolas"/>
                <a:sym typeface="Consolas"/>
              </a:rPr>
              <a:t>" : "</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&lt;&lt;</a:t>
            </a:r>
            <a:r>
              <a:rPr lang="en" sz="1400">
                <a:solidFill>
                  <a:srgbClr val="000000"/>
                </a:solidFill>
                <a:latin typeface="Consolas"/>
                <a:ea typeface="Consolas"/>
                <a:cs typeface="Consolas"/>
                <a:sym typeface="Consolas"/>
              </a:rPr>
              <a:t> </a:t>
            </a:r>
            <a:r>
              <a:rPr lang="en" sz="1400">
                <a:solidFill>
                  <a:srgbClr val="000088"/>
                </a:solidFill>
                <a:latin typeface="Consolas"/>
                <a:ea typeface="Consolas"/>
                <a:cs typeface="Consolas"/>
                <a:sym typeface="Consolas"/>
              </a:rPr>
              <a:t>out</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&lt;&lt;</a:t>
            </a:r>
            <a:r>
              <a:rPr lang="en" sz="1400">
                <a:solidFill>
                  <a:srgbClr val="000000"/>
                </a:solidFill>
                <a:latin typeface="Consolas"/>
                <a:ea typeface="Consolas"/>
                <a:cs typeface="Consolas"/>
                <a:sym typeface="Consolas"/>
              </a:rPr>
              <a:t> </a:t>
            </a:r>
            <a:r>
              <a:rPr lang="en" sz="1400">
                <a:solidFill>
                  <a:srgbClr val="008800"/>
                </a:solidFill>
                <a:latin typeface="Consolas"/>
                <a:ea typeface="Consolas"/>
                <a:cs typeface="Consolas"/>
                <a:sym typeface="Consolas"/>
              </a:rPr>
              <a:t>'\n';</a:t>
            </a:r>
          </a:p>
          <a:p>
            <a:pPr lvl="0">
              <a:spcBef>
                <a:spcPts val="0"/>
              </a:spcBef>
              <a:spcAft>
                <a:spcPts val="0"/>
              </a:spcAft>
              <a:buNone/>
            </a:pPr>
            <a:r>
              <a:rPr lang="en" sz="1400">
                <a:solidFill>
                  <a:srgbClr val="000000"/>
                </a:solidFill>
                <a:latin typeface="Consolas"/>
                <a:ea typeface="Consolas"/>
                <a:cs typeface="Consolas"/>
                <a:sym typeface="Consolas"/>
              </a:rPr>
              <a:t>}</a:t>
            </a:r>
          </a:p>
          <a:p>
            <a:pPr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What’s in C++17</a:t>
            </a:r>
          </a:p>
        </p:txBody>
      </p:sp>
      <p:sp>
        <p:nvSpPr>
          <p:cNvPr id="204" name="Shape 20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The Parallelism TS, a.k.a. “Parallel STL.”</a:t>
            </a:r>
          </a:p>
          <a:p>
            <a:pPr indent="-228600" lvl="0" marL="457200" rtl="0">
              <a:spcBef>
                <a:spcPts val="0"/>
              </a:spcBef>
            </a:pPr>
            <a:r>
              <a:rPr lang="en"/>
              <a:t>The Library Fundamentals 1 TS</a:t>
            </a:r>
          </a:p>
          <a:p>
            <a:pPr indent="-228600" lvl="0" marL="457200" rtl="0">
              <a:spcBef>
                <a:spcPts val="0"/>
              </a:spcBef>
            </a:pPr>
            <a:r>
              <a:rPr b="1" lang="en"/>
              <a:t>The File System TS (based on </a:t>
            </a:r>
            <a:r>
              <a:rPr b="1" lang="en">
                <a:solidFill>
                  <a:schemeClr val="dk1"/>
                </a:solidFill>
              </a:rPr>
              <a:t>boost.filesystem</a:t>
            </a:r>
            <a:r>
              <a:rPr b="1" lang="en"/>
              <a: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File System TS</a:t>
            </a:r>
          </a:p>
        </p:txBody>
      </p:sp>
      <p:sp>
        <p:nvSpPr>
          <p:cNvPr id="210" name="Shape 21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0" lvl="0" marL="0" rtl="0">
              <a:spcBef>
                <a:spcPts val="0"/>
              </a:spcBef>
              <a:buNone/>
            </a:pPr>
            <a:r>
              <a:rPr lang="en" sz="1400">
                <a:solidFill>
                  <a:srgbClr val="000000"/>
                </a:solidFill>
                <a:latin typeface="Arial"/>
                <a:ea typeface="Arial"/>
                <a:cs typeface="Arial"/>
                <a:sym typeface="Arial"/>
              </a:rPr>
              <a:t>   </a:t>
            </a:r>
            <a:r>
              <a:rPr lang="en" sz="1400">
                <a:solidFill>
                  <a:schemeClr val="dk1"/>
                </a:solidFill>
                <a:latin typeface="Arial"/>
                <a:ea typeface="Arial"/>
                <a:cs typeface="Arial"/>
                <a:sym typeface="Arial"/>
              </a:rPr>
              <a:t>namespace </a:t>
            </a:r>
            <a:r>
              <a:rPr lang="en" sz="1400">
                <a:solidFill>
                  <a:srgbClr val="000000"/>
                </a:solidFill>
                <a:latin typeface="Arial"/>
                <a:ea typeface="Arial"/>
                <a:cs typeface="Arial"/>
                <a:sym typeface="Arial"/>
              </a:rPr>
              <a:t>fs = std::filesystem;  </a:t>
            </a:r>
          </a:p>
          <a:p>
            <a:pPr indent="0" lvl="0" marL="0" rtl="0">
              <a:spcBef>
                <a:spcPts val="0"/>
              </a:spcBef>
              <a:buNone/>
            </a:pPr>
            <a:r>
              <a:rPr lang="en" sz="1400">
                <a:solidFill>
                  <a:srgbClr val="000000"/>
                </a:solidFill>
                <a:latin typeface="Arial"/>
                <a:ea typeface="Arial"/>
                <a:cs typeface="Arial"/>
                <a:sym typeface="Arial"/>
              </a:rPr>
              <a:t>   </a:t>
            </a:r>
            <a:r>
              <a:rPr lang="en" sz="1400">
                <a:solidFill>
                  <a:schemeClr val="accent2"/>
                </a:solidFill>
                <a:latin typeface="Arial"/>
                <a:ea typeface="Arial"/>
                <a:cs typeface="Arial"/>
                <a:sym typeface="Arial"/>
              </a:rPr>
              <a:t>// fail to copy directory</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fs::create_directory("sandbox/abc");</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chemeClr val="dk1"/>
                </a:solidFill>
                <a:latin typeface="Arial"/>
                <a:ea typeface="Arial"/>
                <a:cs typeface="Arial"/>
                <a:sym typeface="Arial"/>
              </a:rPr>
              <a:t>try </a:t>
            </a:r>
            <a:r>
              <a:rPr lang="en" sz="1400">
                <a:solidFill>
                  <a:srgbClr val="000000"/>
                </a:solidFill>
                <a:latin typeface="Arial"/>
                <a:ea typeface="Arial"/>
                <a:cs typeface="Arial"/>
                <a:sym typeface="Arial"/>
              </a:rPr>
              <a:t>{</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fs::copy_file("sandbox/abc", "sandbox/def");</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 </a:t>
            </a:r>
            <a:r>
              <a:rPr lang="en" sz="1400">
                <a:solidFill>
                  <a:schemeClr val="dk1"/>
                </a:solidFill>
                <a:latin typeface="Arial"/>
                <a:ea typeface="Arial"/>
                <a:cs typeface="Arial"/>
                <a:sym typeface="Arial"/>
              </a:rPr>
              <a:t>catch</a:t>
            </a:r>
            <a:r>
              <a:rPr lang="en" sz="1400">
                <a:solidFill>
                  <a:srgbClr val="000000"/>
                </a:solidFill>
                <a:latin typeface="Arial"/>
                <a:ea typeface="Arial"/>
                <a:cs typeface="Arial"/>
                <a:sym typeface="Arial"/>
              </a:rPr>
              <a:t>(fs::filesystem_error&amp; e) {</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hlinkClick r:id="rId3"/>
              </a:rPr>
              <a:t> </a:t>
            </a:r>
            <a:r>
              <a:rPr lang="en" sz="1400">
                <a:solidFill>
                  <a:srgbClr val="000000"/>
                </a:solidFill>
                <a:latin typeface="Arial"/>
                <a:ea typeface="Arial"/>
                <a:cs typeface="Arial"/>
                <a:sym typeface="Arial"/>
              </a:rPr>
              <a:t>std::cout &lt;&lt; "Could not copy sandbox/abc: " &lt;&lt; e.what() &lt;&lt; '\n';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fs::remove_all("sandbox");</a:t>
            </a:r>
            <a:br>
              <a:rPr lang="en" sz="1400">
                <a:solidFill>
                  <a:srgbClr val="000000"/>
                </a:solidFill>
                <a:latin typeface="Arial"/>
                <a:ea typeface="Arial"/>
                <a:cs typeface="Arial"/>
                <a:sym typeface="Arial"/>
              </a:rPr>
            </a:br>
          </a:p>
          <a:p>
            <a:pPr lv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216" name="Shape 21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400">
                <a:solidFill>
                  <a:srgbClr val="000088"/>
                </a:solidFill>
                <a:latin typeface="Consolas"/>
                <a:ea typeface="Consolas"/>
                <a:cs typeface="Consolas"/>
                <a:sym typeface="Consolas"/>
              </a:rPr>
              <a:t>int</a:t>
            </a:r>
            <a:r>
              <a:rPr lang="en" sz="1400">
                <a:solidFill>
                  <a:srgbClr val="000000"/>
                </a:solidFill>
                <a:latin typeface="Consolas"/>
                <a:ea typeface="Consolas"/>
                <a:cs typeface="Consolas"/>
                <a:sym typeface="Consolas"/>
              </a:rPr>
              <a:t> main</a:t>
            </a:r>
            <a:r>
              <a:rPr lang="en" sz="1400">
                <a:solidFill>
                  <a:srgbClr val="666600"/>
                </a:solidFill>
                <a:latin typeface="Consolas"/>
                <a:ea typeface="Consolas"/>
                <a:cs typeface="Consolas"/>
                <a:sym typeface="Consolas"/>
              </a:rPr>
              <a:t>()</a:t>
            </a:r>
            <a:br>
              <a:rPr lang="en" sz="1400">
                <a:solidFill>
                  <a:srgbClr val="000000"/>
                </a:solidFill>
                <a:latin typeface="Consolas"/>
                <a:ea typeface="Consolas"/>
                <a:cs typeface="Consolas"/>
                <a:sym typeface="Consolas"/>
              </a:rPr>
            </a:br>
            <a:r>
              <a:rPr lang="en" sz="1400">
                <a:solidFill>
                  <a:srgbClr val="666600"/>
                </a:solidFill>
                <a:latin typeface="Consolas"/>
                <a:ea typeface="Consolas"/>
                <a:cs typeface="Consolas"/>
                <a:sym typeface="Consolas"/>
              </a:rPr>
              <a:t>{</a:t>
            </a:r>
            <a:br>
              <a:rPr lang="en" sz="1400">
                <a:solidFill>
                  <a:srgbClr val="000000"/>
                </a:solidFill>
                <a:latin typeface="Consolas"/>
                <a:ea typeface="Consolas"/>
                <a:cs typeface="Consolas"/>
                <a:sym typeface="Consolas"/>
              </a:rPr>
            </a:b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filesystem</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create_directories</a:t>
            </a:r>
            <a:r>
              <a:rPr lang="en" sz="1400">
                <a:solidFill>
                  <a:srgbClr val="666600"/>
                </a:solidFill>
                <a:latin typeface="Consolas"/>
                <a:ea typeface="Consolas"/>
                <a:cs typeface="Consolas"/>
                <a:sym typeface="Consolas"/>
              </a:rPr>
              <a:t>(</a:t>
            </a:r>
            <a:r>
              <a:rPr lang="en" sz="1400">
                <a:solidFill>
                  <a:srgbClr val="008800"/>
                </a:solidFill>
                <a:latin typeface="Consolas"/>
                <a:ea typeface="Consolas"/>
                <a:cs typeface="Consolas"/>
                <a:sym typeface="Consolas"/>
              </a:rPr>
              <a:t>"sandbox/a/b"</a:t>
            </a:r>
            <a:r>
              <a:rPr lang="en" sz="1400">
                <a:solidFill>
                  <a:srgbClr val="666600"/>
                </a:solidFill>
                <a:latin typeface="Consolas"/>
                <a:ea typeface="Consolas"/>
                <a:cs typeface="Consolas"/>
                <a:sym typeface="Consolas"/>
              </a:rPr>
              <a:t>);</a:t>
            </a:r>
            <a:br>
              <a:rPr lang="en" sz="1400">
                <a:solidFill>
                  <a:srgbClr val="000000"/>
                </a:solidFill>
                <a:latin typeface="Consolas"/>
                <a:ea typeface="Consolas"/>
                <a:cs typeface="Consolas"/>
                <a:sym typeface="Consolas"/>
              </a:rPr>
            </a:b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ofstream</a:t>
            </a:r>
            <a:r>
              <a:rPr lang="en" sz="1400">
                <a:solidFill>
                  <a:srgbClr val="666600"/>
                </a:solidFill>
                <a:latin typeface="Consolas"/>
                <a:ea typeface="Consolas"/>
                <a:cs typeface="Consolas"/>
                <a:sym typeface="Consolas"/>
              </a:rPr>
              <a:t>(</a:t>
            </a:r>
            <a:r>
              <a:rPr lang="en" sz="1400">
                <a:solidFill>
                  <a:srgbClr val="008800"/>
                </a:solidFill>
                <a:latin typeface="Consolas"/>
                <a:ea typeface="Consolas"/>
                <a:cs typeface="Consolas"/>
                <a:sym typeface="Consolas"/>
              </a:rPr>
              <a:t>"sandbox/file1.txt"</a:t>
            </a:r>
            <a:r>
              <a:rPr lang="en" sz="1400">
                <a:solidFill>
                  <a:srgbClr val="666600"/>
                </a:solidFill>
                <a:latin typeface="Consolas"/>
                <a:ea typeface="Consolas"/>
                <a:cs typeface="Consolas"/>
                <a:sym typeface="Consolas"/>
              </a:rPr>
              <a:t>);</a:t>
            </a:r>
            <a:br>
              <a:rPr lang="en" sz="1400">
                <a:solidFill>
                  <a:srgbClr val="000000"/>
                </a:solidFill>
                <a:latin typeface="Consolas"/>
                <a:ea typeface="Consolas"/>
                <a:cs typeface="Consolas"/>
                <a:sym typeface="Consolas"/>
              </a:rPr>
            </a:br>
            <a:r>
              <a:rPr lang="en" sz="1400">
                <a:solidFill>
                  <a:srgbClr val="000000"/>
                </a:solidFill>
                <a:latin typeface="Consolas"/>
                <a:ea typeface="Consolas"/>
                <a:cs typeface="Consolas"/>
                <a:sym typeface="Consolas"/>
              </a:rPr>
              <a:t>	</a:t>
            </a:r>
            <a:r>
              <a:rPr lang="en" sz="1400">
                <a:solidFill>
                  <a:srgbClr val="000088"/>
                </a:solidFill>
                <a:latin typeface="Consolas"/>
                <a:ea typeface="Consolas"/>
                <a:cs typeface="Consolas"/>
                <a:sym typeface="Consolas"/>
              </a:rPr>
              <a:t>for</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000088"/>
                </a:solidFill>
                <a:latin typeface="Consolas"/>
                <a:ea typeface="Consolas"/>
                <a:cs typeface="Consolas"/>
                <a:sym typeface="Consolas"/>
              </a:rPr>
              <a:t>auto</a:t>
            </a:r>
            <a:r>
              <a:rPr lang="en" sz="1400">
                <a:solidFill>
                  <a:srgbClr val="666600"/>
                </a:solidFill>
                <a:latin typeface="Consolas"/>
                <a:ea typeface="Consolas"/>
                <a:cs typeface="Consolas"/>
                <a:sym typeface="Consolas"/>
              </a:rPr>
              <a:t>&amp;</a:t>
            </a:r>
            <a:r>
              <a:rPr lang="en" sz="1400">
                <a:solidFill>
                  <a:srgbClr val="000000"/>
                </a:solidFill>
                <a:latin typeface="Consolas"/>
                <a:ea typeface="Consolas"/>
                <a:cs typeface="Consolas"/>
                <a:sym typeface="Consolas"/>
              </a:rPr>
              <a:t> p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filesystem</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recursive_directory_iterator</a:t>
            </a:r>
            <a:r>
              <a:rPr lang="en" sz="1400">
                <a:solidFill>
                  <a:srgbClr val="666600"/>
                </a:solidFill>
                <a:latin typeface="Consolas"/>
                <a:ea typeface="Consolas"/>
                <a:cs typeface="Consolas"/>
                <a:sym typeface="Consolas"/>
              </a:rPr>
              <a:t>(</a:t>
            </a:r>
            <a:r>
              <a:rPr lang="en" sz="1400">
                <a:solidFill>
                  <a:srgbClr val="008800"/>
                </a:solidFill>
                <a:latin typeface="Consolas"/>
                <a:ea typeface="Consolas"/>
                <a:cs typeface="Consolas"/>
                <a:sym typeface="Consolas"/>
              </a:rPr>
              <a:t>"sandbox"</a:t>
            </a:r>
            <a:r>
              <a:rPr lang="en" sz="1400">
                <a:solidFill>
                  <a:srgbClr val="666600"/>
                </a:solidFill>
                <a:latin typeface="Consolas"/>
                <a:ea typeface="Consolas"/>
                <a:cs typeface="Consolas"/>
                <a:sym typeface="Consolas"/>
              </a:rPr>
              <a:t>))</a:t>
            </a:r>
            <a:br>
              <a:rPr lang="en" sz="1400">
                <a:solidFill>
                  <a:srgbClr val="000000"/>
                </a:solidFill>
                <a:latin typeface="Consolas"/>
                <a:ea typeface="Consolas"/>
                <a:cs typeface="Consolas"/>
                <a:sym typeface="Consolas"/>
              </a:rPr>
            </a:b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cout </a:t>
            </a:r>
            <a:r>
              <a:rPr lang="en" sz="1400">
                <a:solidFill>
                  <a:srgbClr val="666600"/>
                </a:solidFill>
                <a:latin typeface="Consolas"/>
                <a:ea typeface="Consolas"/>
                <a:cs typeface="Consolas"/>
                <a:sym typeface="Consolas"/>
              </a:rPr>
              <a:t>&lt;&lt;</a:t>
            </a:r>
            <a:r>
              <a:rPr lang="en" sz="1400">
                <a:solidFill>
                  <a:srgbClr val="000000"/>
                </a:solidFill>
                <a:latin typeface="Consolas"/>
                <a:ea typeface="Consolas"/>
                <a:cs typeface="Consolas"/>
                <a:sym typeface="Consolas"/>
              </a:rPr>
              <a:t> p </a:t>
            </a:r>
            <a:r>
              <a:rPr lang="en" sz="1400">
                <a:solidFill>
                  <a:srgbClr val="666600"/>
                </a:solidFill>
                <a:latin typeface="Consolas"/>
                <a:ea typeface="Consolas"/>
                <a:cs typeface="Consolas"/>
                <a:sym typeface="Consolas"/>
              </a:rPr>
              <a:t>&lt;&lt;</a:t>
            </a:r>
            <a:r>
              <a:rPr lang="en" sz="1400">
                <a:solidFill>
                  <a:srgbClr val="000000"/>
                </a:solidFill>
                <a:latin typeface="Consolas"/>
                <a:ea typeface="Consolas"/>
                <a:cs typeface="Consolas"/>
                <a:sym typeface="Consolas"/>
              </a:rPr>
              <a:t> </a:t>
            </a:r>
            <a:r>
              <a:rPr lang="en" sz="1400">
                <a:solidFill>
                  <a:srgbClr val="008800"/>
                </a:solidFill>
                <a:latin typeface="Consolas"/>
                <a:ea typeface="Consolas"/>
                <a:cs typeface="Consolas"/>
                <a:sym typeface="Consolas"/>
              </a:rPr>
              <a:t>'\n'</a:t>
            </a:r>
            <a:r>
              <a:rPr lang="en" sz="1400">
                <a:solidFill>
                  <a:srgbClr val="666600"/>
                </a:solidFill>
                <a:latin typeface="Consolas"/>
                <a:ea typeface="Consolas"/>
                <a:cs typeface="Consolas"/>
                <a:sym typeface="Consolas"/>
              </a:rPr>
              <a:t>;</a:t>
            </a:r>
            <a:br>
              <a:rPr lang="en" sz="1400">
                <a:solidFill>
                  <a:srgbClr val="000000"/>
                </a:solidFill>
                <a:latin typeface="Consolas"/>
                <a:ea typeface="Consolas"/>
                <a:cs typeface="Consolas"/>
                <a:sym typeface="Consolas"/>
              </a:rPr>
            </a:br>
            <a:r>
              <a:rPr lang="en" sz="1400">
                <a:solidFill>
                  <a:srgbClr val="000000"/>
                </a:solidFill>
                <a:latin typeface="Consolas"/>
                <a:ea typeface="Consolas"/>
                <a:cs typeface="Consolas"/>
                <a:sym typeface="Consolas"/>
              </a:rPr>
              <a:t>	std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filesystem</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remove_all</a:t>
            </a:r>
            <a:r>
              <a:rPr lang="en" sz="1400">
                <a:solidFill>
                  <a:srgbClr val="666600"/>
                </a:solidFill>
                <a:latin typeface="Consolas"/>
                <a:ea typeface="Consolas"/>
                <a:cs typeface="Consolas"/>
                <a:sym typeface="Consolas"/>
              </a:rPr>
              <a:t>(</a:t>
            </a:r>
            <a:r>
              <a:rPr lang="en" sz="1400">
                <a:solidFill>
                  <a:srgbClr val="008800"/>
                </a:solidFill>
                <a:latin typeface="Consolas"/>
                <a:ea typeface="Consolas"/>
                <a:cs typeface="Consolas"/>
                <a:sym typeface="Consolas"/>
              </a:rPr>
              <a:t>"sandbox"</a:t>
            </a:r>
            <a:r>
              <a:rPr lang="en" sz="1400">
                <a:solidFill>
                  <a:srgbClr val="666600"/>
                </a:solidFill>
                <a:latin typeface="Consolas"/>
                <a:ea typeface="Consolas"/>
                <a:cs typeface="Consolas"/>
                <a:sym typeface="Consolas"/>
              </a:rPr>
              <a:t>);</a:t>
            </a:r>
            <a:br>
              <a:rPr lang="en" sz="1400">
                <a:solidFill>
                  <a:srgbClr val="000000"/>
                </a:solidFill>
                <a:latin typeface="Consolas"/>
                <a:ea typeface="Consolas"/>
                <a:cs typeface="Consolas"/>
                <a:sym typeface="Consolas"/>
              </a:rPr>
            </a:br>
            <a:r>
              <a:rPr lang="en" sz="1400">
                <a:solidFill>
                  <a:srgbClr val="000000"/>
                </a:solidFill>
                <a:latin typeface="Consolas"/>
                <a:ea typeface="Consolas"/>
                <a:cs typeface="Consolas"/>
                <a:sym typeface="Consolas"/>
              </a:rPr>
              <a:t>}</a:t>
            </a:r>
            <a:br>
              <a:rPr lang="en" sz="1400">
                <a:solidFill>
                  <a:srgbClr val="000000"/>
                </a:solidFill>
                <a:latin typeface="Consolas"/>
                <a:ea typeface="Consolas"/>
                <a:cs typeface="Consolas"/>
                <a:sym typeface="Consolas"/>
              </a:rPr>
            </a:br>
            <a:r>
              <a:rPr lang="en" sz="1400">
                <a:solidFill>
                  <a:srgbClr val="000000"/>
                </a:solidFill>
                <a:latin typeface="Consolas"/>
                <a:ea typeface="Consolas"/>
                <a:cs typeface="Consolas"/>
                <a:sym typeface="Consolas"/>
              </a:rPr>
              <a:t>Output:</a:t>
            </a:r>
          </a:p>
          <a:p>
            <a:pPr lvl="0" rtl="0">
              <a:spcBef>
                <a:spcPts val="0"/>
              </a:spcBef>
              <a:spcAft>
                <a:spcPts val="0"/>
              </a:spcAft>
              <a:buNone/>
            </a:pPr>
            <a:r>
              <a:rPr lang="en" sz="1400">
                <a:solidFill>
                  <a:srgbClr val="000000"/>
                </a:solidFill>
                <a:latin typeface="Consolas"/>
                <a:ea typeface="Consolas"/>
                <a:cs typeface="Consolas"/>
                <a:sym typeface="Consolas"/>
              </a:rPr>
              <a:t>sandbox\a</a:t>
            </a:r>
          </a:p>
          <a:p>
            <a:pPr lvl="0">
              <a:spcBef>
                <a:spcPts val="0"/>
              </a:spcBef>
              <a:spcAft>
                <a:spcPts val="0"/>
              </a:spcAft>
              <a:buNone/>
            </a:pPr>
            <a:r>
              <a:rPr lang="en" sz="1400">
                <a:solidFill>
                  <a:srgbClr val="000000"/>
                </a:solidFill>
                <a:latin typeface="Consolas"/>
                <a:ea typeface="Consolas"/>
                <a:cs typeface="Consolas"/>
                <a:sym typeface="Consolas"/>
              </a:rPr>
              <a:t>sandbox\a\b</a:t>
            </a:r>
          </a:p>
          <a:p>
            <a:pPr lvl="0">
              <a:spcBef>
                <a:spcPts val="0"/>
              </a:spcBef>
              <a:spcAft>
                <a:spcPts val="0"/>
              </a:spcAft>
              <a:buNone/>
            </a:pPr>
            <a:r>
              <a:rPr lang="en" sz="1400">
                <a:solidFill>
                  <a:srgbClr val="000000"/>
                </a:solidFill>
                <a:latin typeface="Consolas"/>
                <a:ea typeface="Consolas"/>
                <a:cs typeface="Consolas"/>
                <a:sym typeface="Consolas"/>
              </a:rPr>
              <a:t>sandbox\file1.txt</a:t>
            </a:r>
          </a:p>
          <a:p>
            <a:pPr lvl="0">
              <a:spcBef>
                <a:spcPts val="0"/>
              </a:spcBef>
              <a:spcAft>
                <a:spcPts val="0"/>
              </a:spcAft>
              <a:buNone/>
            </a:pPr>
            <a:r>
              <a:t/>
            </a:r>
            <a:endParaRPr sz="900">
              <a:solidFill>
                <a:srgbClr val="000088"/>
              </a:solidFill>
              <a:latin typeface="Consolas"/>
              <a:ea typeface="Consolas"/>
              <a:cs typeface="Consolas"/>
              <a:sym typeface="Consolas"/>
            </a:endParaRPr>
          </a:p>
          <a:p>
            <a:pPr lv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What’s in C++17</a:t>
            </a:r>
          </a:p>
        </p:txBody>
      </p:sp>
      <p:sp>
        <p:nvSpPr>
          <p:cNvPr id="222" name="Shape 22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The Parallelism TS, a.k.a. “Parallel STL.”</a:t>
            </a:r>
          </a:p>
          <a:p>
            <a:pPr indent="-228600" lvl="0" marL="457200" rtl="0">
              <a:spcBef>
                <a:spcPts val="0"/>
              </a:spcBef>
            </a:pPr>
            <a:r>
              <a:rPr lang="en"/>
              <a:t>The Library Fundamentals 1 TS</a:t>
            </a:r>
          </a:p>
          <a:p>
            <a:pPr indent="-228600" lvl="0" marL="457200" rtl="0">
              <a:spcBef>
                <a:spcPts val="0"/>
              </a:spcBef>
            </a:pPr>
            <a:r>
              <a:rPr lang="en"/>
              <a:t>The File System TS </a:t>
            </a:r>
            <a:r>
              <a:rPr b="1" lang="en"/>
              <a:t> </a:t>
            </a:r>
            <a:r>
              <a:rPr lang="en"/>
              <a:t>(based on </a:t>
            </a:r>
            <a:r>
              <a:rPr lang="en">
                <a:solidFill>
                  <a:schemeClr val="dk1"/>
                </a:solidFill>
              </a:rPr>
              <a:t>boost.filesystem</a:t>
            </a:r>
            <a:r>
              <a:rPr lang="en"/>
              <a:t> )</a:t>
            </a:r>
          </a:p>
          <a:p>
            <a:pPr indent="-228600" lvl="0" marL="457200" rtl="0">
              <a:spcBef>
                <a:spcPts val="0"/>
              </a:spcBef>
            </a:pPr>
            <a:r>
              <a:rPr b="1" lang="en"/>
              <a:t>The Mathematical Special Functions IS (based on </a:t>
            </a:r>
            <a:r>
              <a:rPr b="1" lang="en">
                <a:solidFill>
                  <a:schemeClr val="dk1"/>
                </a:solidFill>
              </a:rPr>
              <a:t>boost.math </a:t>
            </a:r>
            <a:r>
              <a:rPr b="1" lang="en"/>
              <a: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Mathematical Special Functions</a:t>
            </a:r>
          </a:p>
        </p:txBody>
      </p:sp>
      <p:pic>
        <p:nvPicPr>
          <p:cNvPr id="228" name="Shape 228"/>
          <p:cNvPicPr preferRelativeResize="0"/>
          <p:nvPr/>
        </p:nvPicPr>
        <p:blipFill>
          <a:blip r:embed="rId3">
            <a:alphaModFix/>
          </a:blip>
          <a:stretch>
            <a:fillRect/>
          </a:stretch>
        </p:blipFill>
        <p:spPr>
          <a:xfrm>
            <a:off x="0" y="2113548"/>
            <a:ext cx="9144000" cy="1915252"/>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What’s in C++17</a:t>
            </a:r>
          </a:p>
        </p:txBody>
      </p:sp>
      <p:sp>
        <p:nvSpPr>
          <p:cNvPr id="234" name="Shape 23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The Parallelism TS, a.k.a. “Parallel STL.”</a:t>
            </a:r>
          </a:p>
          <a:p>
            <a:pPr indent="-228600" lvl="0" marL="457200" rtl="0">
              <a:spcBef>
                <a:spcPts val="0"/>
              </a:spcBef>
            </a:pPr>
            <a:r>
              <a:rPr lang="en"/>
              <a:t>The Library Fundamentals 1 TS</a:t>
            </a:r>
          </a:p>
          <a:p>
            <a:pPr indent="-228600" lvl="0" marL="457200" rtl="0">
              <a:spcBef>
                <a:spcPts val="0"/>
              </a:spcBef>
            </a:pPr>
            <a:r>
              <a:rPr lang="en"/>
              <a:t>The File System TS (based on </a:t>
            </a:r>
            <a:r>
              <a:rPr lang="en">
                <a:solidFill>
                  <a:schemeClr val="dk1"/>
                </a:solidFill>
              </a:rPr>
              <a:t>boost.filesystem</a:t>
            </a:r>
            <a:r>
              <a:rPr lang="en"/>
              <a:t> )</a:t>
            </a:r>
          </a:p>
          <a:p>
            <a:pPr indent="-228600" lvl="0" marL="457200" rtl="0">
              <a:spcBef>
                <a:spcPts val="0"/>
              </a:spcBef>
            </a:pPr>
            <a:r>
              <a:rPr lang="en"/>
              <a:t>The Mathematical Special Functions IS  (based on </a:t>
            </a:r>
            <a:r>
              <a:rPr lang="en">
                <a:solidFill>
                  <a:schemeClr val="dk1"/>
                </a:solidFill>
              </a:rPr>
              <a:t>boost.math </a:t>
            </a:r>
            <a:r>
              <a:rPr lang="en"/>
              <a:t>)</a:t>
            </a:r>
          </a:p>
          <a:p>
            <a:pPr indent="-228600" lvl="0" marL="457200" rtl="0">
              <a:spcBef>
                <a:spcPts val="0"/>
              </a:spcBef>
            </a:pPr>
            <a:r>
              <a:rPr b="1" lang="en"/>
              <a:t>Miscellaneous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What’s in C++17</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b="1" lang="en"/>
              <a:t>The Parallelism TS, a.k.a. “Parallel STL.”</a:t>
            </a:r>
          </a:p>
          <a:p>
            <a:pPr lvl="0" rtl="0">
              <a:spcBef>
                <a:spcPts val="0"/>
              </a:spcBef>
              <a:buNone/>
            </a:pPr>
            <a:r>
              <a:t/>
            </a:r>
            <a:endParaRPr b="1"/>
          </a:p>
          <a:p>
            <a:pPr lvl="0" rtl="0">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Miscellaneous</a:t>
            </a:r>
          </a:p>
        </p:txBody>
      </p:sp>
      <p:sp>
        <p:nvSpPr>
          <p:cNvPr id="240" name="Shape 24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Lambdas are now allowed inside constexpr functions</a:t>
            </a:r>
          </a:p>
          <a:p>
            <a:pPr indent="-228600" lvl="0" marL="457200" rtl="0">
              <a:spcBef>
                <a:spcPts val="0"/>
              </a:spcBef>
            </a:pPr>
            <a:r>
              <a:rPr lang="en"/>
              <a:t>Lambdas can now capture a copy of *this object by value, using the notation </a:t>
            </a:r>
            <a:r>
              <a:rPr b="1" lang="en">
                <a:solidFill>
                  <a:schemeClr val="accent2"/>
                </a:solidFill>
              </a:rPr>
              <a:t>[*this]</a:t>
            </a:r>
            <a:r>
              <a:rPr b="1" lang="en">
                <a:solidFill>
                  <a:srgbClr val="38761D"/>
                </a:solidFill>
              </a:rPr>
              <a:t>.</a:t>
            </a:r>
          </a:p>
          <a:p>
            <a:pPr indent="-228600" lvl="0" marL="457200" rtl="0">
              <a:spcBef>
                <a:spcPts val="0"/>
              </a:spcBef>
            </a:pPr>
            <a:r>
              <a:rPr lang="en"/>
              <a:t>The range-for loop can now deal with generalized ranges where the “end” type is different from the “begin” type</a:t>
            </a:r>
          </a:p>
          <a:p>
            <a:pPr indent="-228600" lvl="0" marL="457200" rtl="0">
              <a:spcBef>
                <a:spcPts val="0"/>
              </a:spcBef>
            </a:pPr>
            <a:r>
              <a:rPr b="1" lang="en">
                <a:solidFill>
                  <a:schemeClr val="accent2"/>
                </a:solidFill>
              </a:rPr>
              <a:t>[[fallthrough]]</a:t>
            </a:r>
            <a:r>
              <a:rPr lang="en"/>
              <a:t>, </a:t>
            </a:r>
            <a:r>
              <a:rPr b="1" lang="en">
                <a:solidFill>
                  <a:schemeClr val="accent2"/>
                </a:solidFill>
              </a:rPr>
              <a:t>[[nodiscard]]</a:t>
            </a:r>
            <a:r>
              <a:rPr lang="en"/>
              <a:t>, </a:t>
            </a:r>
            <a:r>
              <a:rPr b="1" lang="en">
                <a:solidFill>
                  <a:schemeClr val="accent2"/>
                </a:solidFill>
              </a:rPr>
              <a:t>[[maybe_unused]]</a:t>
            </a:r>
            <a:r>
              <a:rPr lang="en"/>
              <a:t> attributes</a:t>
            </a:r>
          </a:p>
          <a:p>
            <a:pPr indent="-228600" lvl="0" marL="457200" rtl="0">
              <a:spcBef>
                <a:spcPts val="0"/>
              </a:spcBef>
            </a:pPr>
            <a:r>
              <a:rPr lang="en"/>
              <a:t>Hexadecimal floating-point literals</a:t>
            </a:r>
          </a:p>
          <a:p>
            <a:pPr indent="-228600" lvl="0" marL="457200">
              <a:spcBef>
                <a:spcPts val="0"/>
              </a:spcBef>
            </a:pPr>
            <a:r>
              <a:rPr lang="en"/>
              <a:t>and more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Range-based for loop</a:t>
            </a:r>
          </a:p>
        </p:txBody>
      </p:sp>
      <p:sp>
        <p:nvSpPr>
          <p:cNvPr id="246" name="Shape 24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lnSpc>
                <a:spcPct val="138000"/>
              </a:lnSpc>
              <a:spcBef>
                <a:spcPts val="0"/>
              </a:spcBef>
              <a:spcAft>
                <a:spcPts val="0"/>
              </a:spcAft>
              <a:buNone/>
            </a:pPr>
            <a:r>
              <a:rPr lang="en" sz="1400">
                <a:solidFill>
                  <a:srgbClr val="000000"/>
                </a:solidFill>
                <a:latin typeface="Consolas"/>
                <a:ea typeface="Consolas"/>
                <a:cs typeface="Consolas"/>
                <a:sym typeface="Consolas"/>
              </a:rPr>
              <a:t>{</a:t>
            </a:r>
          </a:p>
          <a:p>
            <a:pPr indent="457200" lvl="0">
              <a:lnSpc>
                <a:spcPct val="138000"/>
              </a:lnSpc>
              <a:spcBef>
                <a:spcPts val="0"/>
              </a:spcBef>
              <a:spcAft>
                <a:spcPts val="0"/>
              </a:spcAft>
              <a:buNone/>
            </a:pPr>
            <a:r>
              <a:rPr lang="en" sz="1400">
                <a:solidFill>
                  <a:srgbClr val="000088"/>
                </a:solidFill>
                <a:latin typeface="Consolas"/>
                <a:ea typeface="Consolas"/>
                <a:cs typeface="Consolas"/>
                <a:sym typeface="Consolas"/>
              </a:rPr>
              <a:t>auto</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&amp;&amp;</a:t>
            </a:r>
            <a:r>
              <a:rPr lang="en" sz="1400">
                <a:solidFill>
                  <a:srgbClr val="000000"/>
                </a:solidFill>
                <a:latin typeface="Consolas"/>
                <a:ea typeface="Consolas"/>
                <a:cs typeface="Consolas"/>
                <a:sym typeface="Consolas"/>
              </a:rPr>
              <a:t> __range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range_expression ;</a:t>
            </a:r>
          </a:p>
          <a:p>
            <a:pPr indent="457200" lvl="0" rtl="0">
              <a:lnSpc>
                <a:spcPct val="138000"/>
              </a:lnSpc>
              <a:spcBef>
                <a:spcPts val="0"/>
              </a:spcBef>
              <a:spcAft>
                <a:spcPts val="0"/>
              </a:spcAft>
              <a:buNone/>
            </a:pPr>
            <a:r>
              <a:rPr lang="en" sz="1400">
                <a:solidFill>
                  <a:srgbClr val="000088"/>
                </a:solidFill>
                <a:latin typeface="Consolas"/>
                <a:ea typeface="Consolas"/>
                <a:cs typeface="Consolas"/>
                <a:sym typeface="Consolas"/>
              </a:rPr>
              <a:t>for</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000088"/>
                </a:solidFill>
                <a:latin typeface="Consolas"/>
                <a:ea typeface="Consolas"/>
                <a:cs typeface="Consolas"/>
                <a:sym typeface="Consolas"/>
              </a:rPr>
              <a:t>auto</a:t>
            </a:r>
            <a:r>
              <a:rPr lang="en" sz="1400">
                <a:solidFill>
                  <a:srgbClr val="000000"/>
                </a:solidFill>
                <a:latin typeface="Consolas"/>
                <a:ea typeface="Consolas"/>
                <a:cs typeface="Consolas"/>
                <a:sym typeface="Consolas"/>
              </a:rPr>
              <a:t> __begin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i="1" lang="en" sz="1400">
                <a:solidFill>
                  <a:srgbClr val="000000"/>
                </a:solidFill>
                <a:latin typeface="Consolas"/>
                <a:ea typeface="Consolas"/>
                <a:cs typeface="Consolas"/>
                <a:sym typeface="Consolas"/>
              </a:rPr>
              <a:t>begin_expr</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__end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i="1" lang="en" sz="1400">
                <a:solidFill>
                  <a:srgbClr val="000000"/>
                </a:solidFill>
                <a:latin typeface="Consolas"/>
                <a:ea typeface="Consolas"/>
                <a:cs typeface="Consolas"/>
                <a:sym typeface="Consolas"/>
              </a:rPr>
              <a:t>end_expr</a:t>
            </a:r>
            <a:r>
              <a:rPr lang="en" sz="1400">
                <a:solidFill>
                  <a:srgbClr val="000000"/>
                </a:solidFill>
                <a:latin typeface="Consolas"/>
                <a:ea typeface="Consolas"/>
                <a:cs typeface="Consolas"/>
                <a:sym typeface="Consolas"/>
              </a:rPr>
              <a:t>;__begin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__end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__begin</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p>
          <a:p>
            <a:pPr indent="457200" lvl="0" rtl="0">
              <a:lnSpc>
                <a:spcPct val="138000"/>
              </a:lnSpc>
              <a:spcBef>
                <a:spcPts val="0"/>
              </a:spcBef>
              <a:spcAft>
                <a:spcPts val="0"/>
              </a:spcAft>
              <a:buNone/>
            </a:pPr>
            <a:r>
              <a:rPr lang="en" sz="1400">
                <a:solidFill>
                  <a:srgbClr val="000000"/>
                </a:solidFill>
                <a:latin typeface="Consolas"/>
                <a:ea typeface="Consolas"/>
                <a:cs typeface="Consolas"/>
                <a:sym typeface="Consolas"/>
              </a:rPr>
              <a:t>{</a:t>
            </a:r>
          </a:p>
          <a:p>
            <a:pPr indent="457200" lvl="0" marL="457200">
              <a:lnSpc>
                <a:spcPct val="138000"/>
              </a:lnSpc>
              <a:spcBef>
                <a:spcPts val="0"/>
              </a:spcBef>
              <a:spcAft>
                <a:spcPts val="0"/>
              </a:spcAft>
              <a:buNone/>
            </a:pPr>
            <a:r>
              <a:rPr lang="en" sz="1400">
                <a:solidFill>
                  <a:srgbClr val="000000"/>
                </a:solidFill>
                <a:latin typeface="Consolas"/>
                <a:ea typeface="Consolas"/>
                <a:cs typeface="Consolas"/>
                <a:sym typeface="Consolas"/>
              </a:rPr>
              <a:t>range_declaration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__begin;</a:t>
            </a:r>
          </a:p>
          <a:p>
            <a:pPr indent="457200" lvl="0" marL="457200">
              <a:lnSpc>
                <a:spcPct val="138000"/>
              </a:lnSpc>
              <a:spcBef>
                <a:spcPts val="0"/>
              </a:spcBef>
              <a:spcAft>
                <a:spcPts val="0"/>
              </a:spcAft>
              <a:buNone/>
            </a:pPr>
            <a:r>
              <a:rPr lang="en" sz="1400">
                <a:solidFill>
                  <a:srgbClr val="000000"/>
                </a:solidFill>
                <a:latin typeface="Consolas"/>
                <a:ea typeface="Consolas"/>
                <a:cs typeface="Consolas"/>
                <a:sym typeface="Consolas"/>
              </a:rPr>
              <a:t>Loop_statement</a:t>
            </a:r>
          </a:p>
          <a:p>
            <a:pPr indent="0" lvl="0" marL="457200">
              <a:lnSpc>
                <a:spcPct val="138000"/>
              </a:lnSpc>
              <a:spcBef>
                <a:spcPts val="0"/>
              </a:spcBef>
              <a:spcAft>
                <a:spcPts val="0"/>
              </a:spcAft>
              <a:buNone/>
            </a:pPr>
            <a:r>
              <a:rPr lang="en" sz="1400">
                <a:solidFill>
                  <a:srgbClr val="000000"/>
                </a:solidFill>
                <a:latin typeface="Consolas"/>
                <a:ea typeface="Consolas"/>
                <a:cs typeface="Consolas"/>
                <a:sym typeface="Consolas"/>
              </a:rPr>
              <a:t>}</a:t>
            </a:r>
          </a:p>
          <a:p>
            <a:pPr lvl="0">
              <a:spcBef>
                <a:spcPts val="0"/>
              </a:spcBef>
              <a:buNone/>
            </a:pPr>
            <a:r>
              <a:rPr lang="en" sz="1400">
                <a:solidFill>
                  <a:srgbClr val="666600"/>
                </a:solidFill>
                <a:latin typeface="Consolas"/>
                <a:ea typeface="Consolas"/>
                <a:cs typeface="Consolas"/>
                <a:sym typeface="Consolas"/>
              </a:rPr>
              <a:t>}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Range-based for loop</a:t>
            </a:r>
          </a:p>
        </p:txBody>
      </p:sp>
      <p:sp>
        <p:nvSpPr>
          <p:cNvPr id="252" name="Shape 25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lnSpc>
                <a:spcPct val="138000"/>
              </a:lnSpc>
              <a:spcBef>
                <a:spcPts val="0"/>
              </a:spcBef>
              <a:spcAft>
                <a:spcPts val="0"/>
              </a:spcAft>
              <a:buNone/>
            </a:pPr>
            <a:r>
              <a:rPr lang="en" sz="1400">
                <a:solidFill>
                  <a:srgbClr val="000000"/>
                </a:solidFill>
                <a:latin typeface="Consolas"/>
                <a:ea typeface="Consolas"/>
                <a:cs typeface="Consolas"/>
                <a:sym typeface="Consolas"/>
              </a:rPr>
              <a:t>{</a:t>
            </a:r>
          </a:p>
          <a:p>
            <a:pPr indent="457200" lvl="0">
              <a:lnSpc>
                <a:spcPct val="138000"/>
              </a:lnSpc>
              <a:spcBef>
                <a:spcPts val="0"/>
              </a:spcBef>
              <a:spcAft>
                <a:spcPts val="0"/>
              </a:spcAft>
              <a:buNone/>
            </a:pPr>
            <a:r>
              <a:rPr lang="en" sz="1400">
                <a:solidFill>
                  <a:srgbClr val="000088"/>
                </a:solidFill>
                <a:latin typeface="Consolas"/>
                <a:ea typeface="Consolas"/>
                <a:cs typeface="Consolas"/>
                <a:sym typeface="Consolas"/>
              </a:rPr>
              <a:t>auto</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&amp;&amp;</a:t>
            </a:r>
            <a:r>
              <a:rPr lang="en" sz="1400">
                <a:solidFill>
                  <a:srgbClr val="000000"/>
                </a:solidFill>
                <a:latin typeface="Consolas"/>
                <a:ea typeface="Consolas"/>
                <a:cs typeface="Consolas"/>
                <a:sym typeface="Consolas"/>
              </a:rPr>
              <a:t> __range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range_expression ;</a:t>
            </a:r>
          </a:p>
          <a:p>
            <a:pPr indent="457200" lvl="0">
              <a:lnSpc>
                <a:spcPct val="138000"/>
              </a:lnSpc>
              <a:spcBef>
                <a:spcPts val="0"/>
              </a:spcBef>
              <a:spcAft>
                <a:spcPts val="0"/>
              </a:spcAft>
              <a:buNone/>
            </a:pPr>
            <a:r>
              <a:rPr lang="en" sz="1400">
                <a:solidFill>
                  <a:srgbClr val="000088"/>
                </a:solidFill>
                <a:latin typeface="Consolas"/>
                <a:ea typeface="Consolas"/>
                <a:cs typeface="Consolas"/>
                <a:sym typeface="Consolas"/>
              </a:rPr>
              <a:t>auto</a:t>
            </a:r>
            <a:r>
              <a:rPr lang="en" sz="1400">
                <a:solidFill>
                  <a:srgbClr val="000000"/>
                </a:solidFill>
                <a:latin typeface="Consolas"/>
                <a:ea typeface="Consolas"/>
                <a:cs typeface="Consolas"/>
                <a:sym typeface="Consolas"/>
              </a:rPr>
              <a:t> __begin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i="1" lang="en" sz="1400">
                <a:solidFill>
                  <a:srgbClr val="000000"/>
                </a:solidFill>
                <a:latin typeface="Consolas"/>
                <a:ea typeface="Consolas"/>
                <a:cs typeface="Consolas"/>
                <a:sym typeface="Consolas"/>
              </a:rPr>
              <a:t>begin_expr</a:t>
            </a:r>
            <a:r>
              <a:rPr lang="en" sz="1400">
                <a:solidFill>
                  <a:srgbClr val="000000"/>
                </a:solidFill>
                <a:latin typeface="Consolas"/>
                <a:ea typeface="Consolas"/>
                <a:cs typeface="Consolas"/>
                <a:sym typeface="Consolas"/>
              </a:rPr>
              <a:t> ; </a:t>
            </a:r>
            <a:r>
              <a:rPr lang="en" sz="1400">
                <a:solidFill>
                  <a:srgbClr val="38761D"/>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lang="en" sz="1400">
                <a:solidFill>
                  <a:srgbClr val="38761D"/>
                </a:solidFill>
                <a:latin typeface="Consolas"/>
                <a:ea typeface="Consolas"/>
                <a:cs typeface="Consolas"/>
                <a:sym typeface="Consolas"/>
              </a:rPr>
              <a:t>__range.begin() or begin(__range)</a:t>
            </a:r>
          </a:p>
          <a:p>
            <a:pPr indent="457200" lvl="0">
              <a:lnSpc>
                <a:spcPct val="138000"/>
              </a:lnSpc>
              <a:spcBef>
                <a:spcPts val="0"/>
              </a:spcBef>
              <a:spcAft>
                <a:spcPts val="0"/>
              </a:spcAft>
              <a:buNone/>
            </a:pPr>
            <a:r>
              <a:rPr lang="en" sz="1400">
                <a:solidFill>
                  <a:srgbClr val="000088"/>
                </a:solidFill>
                <a:latin typeface="Consolas"/>
                <a:ea typeface="Consolas"/>
                <a:cs typeface="Consolas"/>
                <a:sym typeface="Consolas"/>
              </a:rPr>
              <a:t>auto</a:t>
            </a:r>
            <a:r>
              <a:rPr lang="en" sz="1400">
                <a:solidFill>
                  <a:srgbClr val="000000"/>
                </a:solidFill>
                <a:latin typeface="Consolas"/>
                <a:ea typeface="Consolas"/>
                <a:cs typeface="Consolas"/>
                <a:sym typeface="Consolas"/>
              </a:rPr>
              <a:t> __end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i="1" lang="en" sz="1400">
                <a:solidFill>
                  <a:srgbClr val="000000"/>
                </a:solidFill>
                <a:latin typeface="Consolas"/>
                <a:ea typeface="Consolas"/>
                <a:cs typeface="Consolas"/>
                <a:sym typeface="Consolas"/>
              </a:rPr>
              <a:t>end_expr</a:t>
            </a:r>
            <a:r>
              <a:rPr lang="en" sz="1400">
                <a:solidFill>
                  <a:srgbClr val="000000"/>
                </a:solidFill>
                <a:latin typeface="Consolas"/>
                <a:ea typeface="Consolas"/>
                <a:cs typeface="Consolas"/>
                <a:sym typeface="Consolas"/>
              </a:rPr>
              <a:t> ;	    </a:t>
            </a:r>
            <a:r>
              <a:rPr lang="en" sz="1400">
                <a:solidFill>
                  <a:srgbClr val="38761D"/>
                </a:solidFill>
                <a:latin typeface="Consolas"/>
                <a:ea typeface="Consolas"/>
                <a:cs typeface="Consolas"/>
                <a:sym typeface="Consolas"/>
              </a:rPr>
              <a:t>// __range.end() or end(__range)</a:t>
            </a:r>
          </a:p>
          <a:p>
            <a:pPr indent="457200" lvl="0">
              <a:lnSpc>
                <a:spcPct val="138000"/>
              </a:lnSpc>
              <a:spcBef>
                <a:spcPts val="0"/>
              </a:spcBef>
              <a:spcAft>
                <a:spcPts val="0"/>
              </a:spcAft>
              <a:buNone/>
            </a:pPr>
            <a:r>
              <a:rPr lang="en" sz="1400">
                <a:solidFill>
                  <a:srgbClr val="000088"/>
                </a:solidFill>
                <a:latin typeface="Consolas"/>
                <a:ea typeface="Consolas"/>
                <a:cs typeface="Consolas"/>
                <a:sym typeface="Consolas"/>
              </a:rPr>
              <a:t>for</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__begin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__end</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__begin</a:t>
            </a:r>
            <a:r>
              <a:rPr lang="en" sz="1400">
                <a:solidFill>
                  <a:srgbClr val="666600"/>
                </a:solidFill>
                <a:latin typeface="Consolas"/>
                <a:ea typeface="Consolas"/>
                <a:cs typeface="Consolas"/>
                <a:sym typeface="Consolas"/>
              </a:rPr>
              <a:t>)</a:t>
            </a:r>
          </a:p>
          <a:p>
            <a:pPr indent="457200" lvl="0">
              <a:lnSpc>
                <a:spcPct val="138000"/>
              </a:lnSpc>
              <a:spcBef>
                <a:spcPts val="0"/>
              </a:spcBef>
              <a:spcAft>
                <a:spcPts val="0"/>
              </a:spcAft>
              <a:buNone/>
            </a:pPr>
            <a:r>
              <a:rPr lang="en" sz="1400">
                <a:solidFill>
                  <a:srgbClr val="000000"/>
                </a:solidFill>
                <a:latin typeface="Consolas"/>
                <a:ea typeface="Consolas"/>
                <a:cs typeface="Consolas"/>
                <a:sym typeface="Consolas"/>
              </a:rPr>
              <a:t>{</a:t>
            </a:r>
          </a:p>
          <a:p>
            <a:pPr indent="457200" lvl="0" marL="457200">
              <a:lnSpc>
                <a:spcPct val="138000"/>
              </a:lnSpc>
              <a:spcBef>
                <a:spcPts val="0"/>
              </a:spcBef>
              <a:spcAft>
                <a:spcPts val="0"/>
              </a:spcAft>
              <a:buNone/>
            </a:pPr>
            <a:r>
              <a:rPr lang="en" sz="1400">
                <a:solidFill>
                  <a:srgbClr val="000000"/>
                </a:solidFill>
                <a:latin typeface="Consolas"/>
                <a:ea typeface="Consolas"/>
                <a:cs typeface="Consolas"/>
                <a:sym typeface="Consolas"/>
              </a:rPr>
              <a:t>range_declaration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000000"/>
                </a:solidFill>
                <a:latin typeface="Consolas"/>
                <a:ea typeface="Consolas"/>
                <a:cs typeface="Consolas"/>
                <a:sym typeface="Consolas"/>
              </a:rPr>
              <a:t>__begin;</a:t>
            </a:r>
          </a:p>
          <a:p>
            <a:pPr indent="457200" lvl="0" marL="457200">
              <a:lnSpc>
                <a:spcPct val="138000"/>
              </a:lnSpc>
              <a:spcBef>
                <a:spcPts val="0"/>
              </a:spcBef>
              <a:spcAft>
                <a:spcPts val="0"/>
              </a:spcAft>
              <a:buNone/>
            </a:pPr>
            <a:r>
              <a:rPr lang="en" sz="1400">
                <a:solidFill>
                  <a:srgbClr val="000000"/>
                </a:solidFill>
                <a:latin typeface="Consolas"/>
                <a:ea typeface="Consolas"/>
                <a:cs typeface="Consolas"/>
                <a:sym typeface="Consolas"/>
              </a:rPr>
              <a:t>Loop_statement</a:t>
            </a:r>
          </a:p>
          <a:p>
            <a:pPr indent="457200" lvl="0">
              <a:lnSpc>
                <a:spcPct val="138000"/>
              </a:lnSpc>
              <a:spcBef>
                <a:spcPts val="0"/>
              </a:spcBef>
              <a:spcAft>
                <a:spcPts val="0"/>
              </a:spcAft>
              <a:buNone/>
            </a:pPr>
            <a:r>
              <a:rPr lang="en" sz="1400">
                <a:solidFill>
                  <a:srgbClr val="000000"/>
                </a:solidFill>
                <a:latin typeface="Consolas"/>
                <a:ea typeface="Consolas"/>
                <a:cs typeface="Consolas"/>
                <a:sym typeface="Consolas"/>
              </a:rPr>
              <a:t>}</a:t>
            </a:r>
          </a:p>
          <a:p>
            <a:pPr lvl="0">
              <a:spcBef>
                <a:spcPts val="0"/>
              </a:spcBef>
              <a:buNone/>
            </a:pPr>
            <a:r>
              <a:rPr lang="en" sz="1400">
                <a:solidFill>
                  <a:srgbClr val="666600"/>
                </a:solidFill>
                <a:latin typeface="Consolas"/>
                <a:ea typeface="Consolas"/>
                <a:cs typeface="Consolas"/>
                <a:sym typeface="Consolas"/>
              </a:rPr>
              <a:t>}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Probably in C++17 during June meeting</a:t>
            </a:r>
          </a:p>
        </p:txBody>
      </p:sp>
      <p:sp>
        <p:nvSpPr>
          <p:cNvPr id="258" name="Shape 25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b="1" lang="en">
                <a:solidFill>
                  <a:schemeClr val="accent2"/>
                </a:solidFill>
              </a:rPr>
              <a:t>if constexpr</a:t>
            </a:r>
            <a:r>
              <a:rPr lang="en">
                <a:solidFill>
                  <a:schemeClr val="accent2"/>
                </a:solidFill>
              </a:rPr>
              <a:t> </a:t>
            </a:r>
            <a:r>
              <a:rPr lang="en"/>
              <a:t>to allow branches that are evaluated at compile time.</a:t>
            </a:r>
          </a:p>
          <a:p>
            <a:pPr indent="-228600" lvl="0" marL="457200" rtl="0">
              <a:spcBef>
                <a:spcPts val="0"/>
              </a:spcBef>
            </a:pPr>
            <a:r>
              <a:rPr b="1" lang="en"/>
              <a:t>Template parameter deduction for constructors</a:t>
            </a:r>
            <a:r>
              <a:rPr lang="en"/>
              <a:t> - pair p(2, 3.5); instead of pair&lt;int,double&gt; p(2, 4.5)</a:t>
            </a:r>
          </a:p>
          <a:p>
            <a:pPr indent="-228600" lvl="0" marL="457200" rtl="0">
              <a:spcBef>
                <a:spcPts val="0"/>
              </a:spcBef>
            </a:pPr>
            <a:r>
              <a:rPr b="1" lang="en"/>
              <a:t>Defining the order of expression evaluation</a:t>
            </a:r>
          </a:p>
          <a:p>
            <a:pPr indent="-228600" lvl="0" marL="457200" rtl="0">
              <a:spcBef>
                <a:spcPts val="0"/>
              </a:spcBef>
            </a:pPr>
            <a:r>
              <a:rPr b="1" lang="en">
                <a:solidFill>
                  <a:schemeClr val="accent2"/>
                </a:solidFill>
              </a:rPr>
              <a:t>operator.</a:t>
            </a:r>
            <a:r>
              <a:rPr lang="en"/>
              <a:t> (dot)</a:t>
            </a:r>
          </a:p>
          <a:p>
            <a:pPr indent="-228600" lvl="0" marL="457200">
              <a:spcBef>
                <a:spcPts val="0"/>
              </a:spcBef>
            </a:pPr>
            <a:r>
              <a:rPr b="1" lang="en"/>
              <a:t>Defaulted comparisons</a:t>
            </a:r>
            <a:r>
              <a:rPr lang="en"/>
              <a:t>, to generate ==, !=, &lt;, &lt;=, &gt;, &gt;= for types that don’t write them by hand.</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Bibliography	</a:t>
            </a:r>
          </a:p>
        </p:txBody>
      </p:sp>
      <p:sp>
        <p:nvSpPr>
          <p:cNvPr id="264" name="Shape 26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Parallelism TS</a:t>
            </a:r>
          </a:p>
          <a:p>
            <a:pPr indent="-228600" lvl="0" marL="457200" rtl="0">
              <a:spcBef>
                <a:spcPts val="0"/>
              </a:spcBef>
            </a:pPr>
            <a:r>
              <a:rPr lang="en" u="sng">
                <a:solidFill>
                  <a:schemeClr val="hlink"/>
                </a:solidFill>
                <a:hlinkClick r:id="rId4"/>
              </a:rPr>
              <a:t>C++ Extensions for Library Fundamentals</a:t>
            </a:r>
          </a:p>
          <a:p>
            <a:pPr indent="-228600" lvl="0" marL="457200" rtl="0">
              <a:spcBef>
                <a:spcPts val="0"/>
              </a:spcBef>
            </a:pPr>
            <a:r>
              <a:rPr lang="en" u="sng">
                <a:solidFill>
                  <a:schemeClr val="hlink"/>
                </a:solidFill>
                <a:hlinkClick r:id="rId5"/>
              </a:rPr>
              <a:t>File System TS</a:t>
            </a:r>
          </a:p>
          <a:p>
            <a:pPr indent="-228600" lvl="0" marL="457200">
              <a:spcBef>
                <a:spcPts val="0"/>
              </a:spcBef>
            </a:pPr>
            <a:r>
              <a:rPr lang="en" u="sng">
                <a:solidFill>
                  <a:schemeClr val="hlink"/>
                </a:solidFill>
                <a:hlinkClick r:id="rId6"/>
              </a:rPr>
              <a:t>Special mathematical functions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Execution policy - std::parallel::</a:t>
            </a:r>
          </a:p>
        </p:txBody>
      </p:sp>
      <p:sp>
        <p:nvSpPr>
          <p:cNvPr id="85" name="Shape 85"/>
          <p:cNvSpPr txBox="1"/>
          <p:nvPr>
            <p:ph idx="1" type="body"/>
          </p:nvPr>
        </p:nvSpPr>
        <p:spPr>
          <a:xfrm>
            <a:off x="471900" y="1919075"/>
            <a:ext cx="8222100" cy="3224400"/>
          </a:xfrm>
          <a:prstGeom prst="rect">
            <a:avLst/>
          </a:prstGeom>
        </p:spPr>
        <p:txBody>
          <a:bodyPr anchorCtr="0" anchor="t" bIns="91425" lIns="91425" rIns="91425" tIns="91425">
            <a:noAutofit/>
          </a:bodyPr>
          <a:lstStyle/>
          <a:p>
            <a:pPr indent="-228600" lvl="0" marL="457200" rtl="0">
              <a:spcBef>
                <a:spcPts val="0"/>
              </a:spcBef>
            </a:pPr>
            <a:r>
              <a:rPr lang="en"/>
              <a:t>Sequential_execution_policy -  a parallel algorithm's execution may </a:t>
            </a:r>
            <a:r>
              <a:rPr b="1" lang="en"/>
              <a:t>not </a:t>
            </a:r>
            <a:r>
              <a:rPr lang="en"/>
              <a:t>be parallelized.</a:t>
            </a:r>
          </a:p>
          <a:p>
            <a:pPr indent="-228600" lvl="0" marL="457200" rtl="0">
              <a:spcBef>
                <a:spcPts val="0"/>
              </a:spcBef>
            </a:pPr>
            <a:r>
              <a:rPr lang="en"/>
              <a:t>Parallel_execution_policy -  a parallel algorithm's execution may be parallelized</a:t>
            </a:r>
          </a:p>
          <a:p>
            <a:pPr indent="-228600" lvl="0" marL="457200" rtl="0">
              <a:spcBef>
                <a:spcPts val="0"/>
              </a:spcBef>
            </a:pPr>
            <a:r>
              <a:rPr lang="en"/>
              <a:t>Parallel_vector_execution_policy - a parallel algorithm's execution may be vectorized and parallelized.</a:t>
            </a:r>
          </a:p>
          <a:p>
            <a:pPr indent="-228600" lvl="0" marL="457200" rtl="0">
              <a:spcBef>
                <a:spcPts val="0"/>
              </a:spcBef>
            </a:pPr>
            <a:r>
              <a:rPr lang="en"/>
              <a:t>[Dynamic] execution_policy - dynamic control over standard algorithm execution</a:t>
            </a: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Execution policy - std::parallel::</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0" lvl="0" marL="139700" rtl="0">
              <a:spcBef>
                <a:spcPts val="600"/>
              </a:spcBef>
              <a:spcAft>
                <a:spcPts val="600"/>
              </a:spcAft>
              <a:buNone/>
            </a:pPr>
            <a:r>
              <a:rPr lang="en"/>
              <a:t>constexpr sequential_execution_policy           seq{};</a:t>
            </a:r>
            <a:br>
              <a:rPr lang="en"/>
            </a:br>
            <a:r>
              <a:rPr lang="en"/>
              <a:t>constexpr parallel_execution_policy                 par{};</a:t>
            </a:r>
            <a:br>
              <a:rPr lang="en"/>
            </a:br>
            <a:r>
              <a:rPr lang="en"/>
              <a:t>constexpr parallel_vector_execution_policy    par_vec{};</a:t>
            </a:r>
          </a:p>
          <a:p>
            <a:pPr indent="0" lvl="0" marL="139700" rtl="0">
              <a:spcBef>
                <a:spcPts val="600"/>
              </a:spcBef>
              <a:spcAft>
                <a:spcPts val="600"/>
              </a:spcAft>
              <a:buNone/>
            </a:pPr>
            <a:r>
              <a:t/>
            </a:r>
            <a:endParaRPr/>
          </a:p>
          <a:p>
            <a:pPr indent="0" lvl="0" marL="139700" rtl="0">
              <a:spcBef>
                <a:spcPts val="600"/>
              </a:spcBef>
              <a:spcAft>
                <a:spcPts val="600"/>
              </a:spcAft>
              <a:buNone/>
            </a:pPr>
            <a:r>
              <a:rPr lang="en" sz="1400"/>
              <a:t>Because different parallel architectures may require idiosyncratic parameters for efficient execution, implementations of the Standard Library may provide additional execution policies to those described in this Technical Specification as extensions. </a:t>
            </a:r>
          </a:p>
          <a:p>
            <a:pPr indent="0" lvl="0" marL="139700">
              <a:spcBef>
                <a:spcPts val="600"/>
              </a:spcBef>
              <a:spcAft>
                <a:spcPts val="600"/>
              </a:spcAft>
              <a:buNone/>
            </a:pPr>
            <a:br>
              <a:rPr lang="en"/>
            </a:br>
          </a:p>
          <a:p>
            <a:pPr lvl="0">
              <a:spcBef>
                <a:spcPts val="0"/>
              </a:spcBef>
              <a:spcAft>
                <a:spcPts val="0"/>
              </a:spcAft>
              <a:buNone/>
            </a:pPr>
            <a:r>
              <a:t/>
            </a:r>
            <a:endParaRP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Exception handling </a:t>
            </a:r>
          </a:p>
        </p:txBody>
      </p:sp>
      <p:sp>
        <p:nvSpPr>
          <p:cNvPr id="97" name="Shape 9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If memory resources are not available - std::bad_alloc</a:t>
            </a:r>
          </a:p>
          <a:p>
            <a:pPr indent="-228600" lvl="0" marL="457200" rtl="0">
              <a:spcBef>
                <a:spcPts val="0"/>
              </a:spcBef>
            </a:pPr>
            <a:r>
              <a:rPr lang="en"/>
              <a:t>parallel_vector_execution_policy =&gt; std::terminate</a:t>
            </a:r>
          </a:p>
          <a:p>
            <a:pPr indent="-228600" lvl="0" marL="457200" rtl="0">
              <a:spcBef>
                <a:spcPts val="0"/>
              </a:spcBef>
            </a:pPr>
            <a:r>
              <a:rPr lang="en"/>
              <a:t>Sequential_execution_policy and parallel_execution_policy the algorithm exits throwing exception_list containing all uncaught exception</a:t>
            </a:r>
          </a:p>
          <a:p>
            <a:pPr indent="-228600" lvl="0" marL="457200">
              <a:spcBef>
                <a:spcPts val="0"/>
              </a:spcBef>
            </a:pPr>
            <a:r>
              <a:rPr lang="en"/>
              <a:t>If the execution policy is of any other type the behavior is implementation-defined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173540" y="0"/>
            <a:ext cx="8796918" cy="51434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Parallelism TS Algorithms </a:t>
            </a:r>
          </a:p>
        </p:txBody>
      </p:sp>
      <p:sp>
        <p:nvSpPr>
          <p:cNvPr id="108" name="Shape 108"/>
          <p:cNvSpPr txBox="1"/>
          <p:nvPr>
            <p:ph idx="1" type="body"/>
          </p:nvPr>
        </p:nvSpPr>
        <p:spPr>
          <a:xfrm>
            <a:off x="471900" y="1718325"/>
            <a:ext cx="8222100" cy="3425100"/>
          </a:xfrm>
          <a:prstGeom prst="rect">
            <a:avLst/>
          </a:prstGeom>
        </p:spPr>
        <p:txBody>
          <a:bodyPr anchorCtr="0" anchor="t" bIns="91425" lIns="91425" rIns="91425" tIns="91425">
            <a:noAutofit/>
          </a:bodyPr>
          <a:lstStyle/>
          <a:p>
            <a:pPr lvl="0" rtl="0">
              <a:spcBef>
                <a:spcPts val="0"/>
              </a:spcBef>
              <a:buNone/>
            </a:pPr>
            <a:r>
              <a:rPr lang="en"/>
              <a:t>for_each( </a:t>
            </a:r>
            <a:r>
              <a:rPr b="1" lang="en">
                <a:solidFill>
                  <a:schemeClr val="accent2"/>
                </a:solidFill>
              </a:rPr>
              <a:t>std::par, </a:t>
            </a:r>
            <a:r>
              <a:rPr lang="en"/>
              <a:t> first, last, [](auto x){ process(x); });</a:t>
            </a:r>
          </a:p>
          <a:p>
            <a:pPr lvl="0" rtl="0">
              <a:lnSpc>
                <a:spcPct val="100000"/>
              </a:lnSpc>
              <a:spcBef>
                <a:spcPts val="0"/>
              </a:spcBef>
              <a:buNone/>
            </a:pPr>
            <a:r>
              <a:rPr lang="en"/>
              <a:t>// explicitly sequential sort </a:t>
            </a:r>
          </a:p>
          <a:p>
            <a:pPr lvl="0" rtl="0">
              <a:lnSpc>
                <a:spcPct val="100000"/>
              </a:lnSpc>
              <a:spcBef>
                <a:spcPts val="0"/>
              </a:spcBef>
              <a:buNone/>
            </a:pPr>
            <a:r>
              <a:rPr lang="en"/>
              <a:t>sort(</a:t>
            </a:r>
            <a:r>
              <a:rPr b="1" lang="en">
                <a:solidFill>
                  <a:schemeClr val="accent2"/>
                </a:solidFill>
              </a:rPr>
              <a:t>sequential</a:t>
            </a:r>
            <a:r>
              <a:rPr lang="en"/>
              <a:t>, v.begin(), v.end()); </a:t>
            </a:r>
          </a:p>
          <a:p>
            <a:pPr lvl="0" rtl="0">
              <a:lnSpc>
                <a:spcPct val="100000"/>
              </a:lnSpc>
              <a:spcBef>
                <a:spcPts val="0"/>
              </a:spcBef>
              <a:buNone/>
            </a:pPr>
            <a:r>
              <a:rPr lang="en"/>
              <a:t>// permitting parallel execution </a:t>
            </a:r>
          </a:p>
          <a:p>
            <a:pPr lvl="0" rtl="0">
              <a:lnSpc>
                <a:spcPct val="100000"/>
              </a:lnSpc>
              <a:spcBef>
                <a:spcPts val="0"/>
              </a:spcBef>
              <a:buNone/>
            </a:pPr>
            <a:r>
              <a:rPr lang="en"/>
              <a:t>sort(</a:t>
            </a:r>
            <a:r>
              <a:rPr b="1" lang="en">
                <a:solidFill>
                  <a:schemeClr val="accent2"/>
                </a:solidFill>
              </a:rPr>
              <a:t>par</a:t>
            </a:r>
            <a:r>
              <a:rPr lang="en"/>
              <a:t>, v.begin(), v.end()); </a:t>
            </a:r>
          </a:p>
          <a:p>
            <a:pPr lvl="0" rtl="0">
              <a:lnSpc>
                <a:spcPct val="100000"/>
              </a:lnSpc>
              <a:spcBef>
                <a:spcPts val="0"/>
              </a:spcBef>
              <a:buNone/>
            </a:pPr>
            <a:r>
              <a:rPr lang="en"/>
              <a:t>// permitting vectorization as well </a:t>
            </a:r>
          </a:p>
          <a:p>
            <a:pPr lvl="0" rtl="0">
              <a:lnSpc>
                <a:spcPct val="100000"/>
              </a:lnSpc>
              <a:spcBef>
                <a:spcPts val="0"/>
              </a:spcBef>
              <a:buNone/>
            </a:pPr>
            <a:r>
              <a:rPr lang="en"/>
              <a:t>sort(</a:t>
            </a:r>
            <a:r>
              <a:rPr b="1" lang="en">
                <a:solidFill>
                  <a:schemeClr val="accent2"/>
                </a:solidFill>
              </a:rPr>
              <a:t>par_vec</a:t>
            </a:r>
            <a:r>
              <a:rPr lang="en"/>
              <a:t>, v.begin(), v.end());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Parallel TS Algorithms </a:t>
            </a:r>
          </a:p>
        </p:txBody>
      </p:sp>
      <p:sp>
        <p:nvSpPr>
          <p:cNvPr id="114" name="Shape 11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2400"/>
              <a:t>It is the caller's responsibility to ensure correctness, for example that the invocation does not introduce data races or deadlocks.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