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7"/>
  </p:notesMasterIdLst>
  <p:sldIdLst>
    <p:sldId id="320" r:id="rId3"/>
    <p:sldId id="295" r:id="rId4"/>
    <p:sldId id="307" r:id="rId5"/>
    <p:sldId id="311" r:id="rId6"/>
    <p:sldId id="310" r:id="rId7"/>
    <p:sldId id="309" r:id="rId8"/>
    <p:sldId id="312" r:id="rId9"/>
    <p:sldId id="313" r:id="rId10"/>
    <p:sldId id="314" r:id="rId11"/>
    <p:sldId id="316" r:id="rId12"/>
    <p:sldId id="315" r:id="rId13"/>
    <p:sldId id="292" r:id="rId14"/>
    <p:sldId id="317" r:id="rId15"/>
    <p:sldId id="318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88" autoAdjust="0"/>
    <p:restoredTop sz="69231" autoAdjust="0"/>
  </p:normalViewPr>
  <p:slideViewPr>
    <p:cSldViewPr snapToGrid="0">
      <p:cViewPr varScale="1">
        <p:scale>
          <a:sx n="89" d="100"/>
          <a:sy n="89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BD4573-58E7-4156-A133-2731F5F8D1A6}" type="datetimeFigureOut">
              <a:rPr lang="en-US" smtClean="0"/>
              <a:t>27-Sep-16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concept/LiteralTyp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cppreference.com/w/cpp/language/constant_expression#Core_constant_expressions" TargetMode="External"/><Relationship Id="rId4" Type="http://schemas.openxmlformats.org/officeDocument/2006/relationships/hyperlink" Target="http://en.cppreference.com/w/cpp/language/virtual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constexpr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cppreference.com/w/cpp/language/cast_operator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specifier used in an object declaration implies const. A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specifier used in a function declaration implies inline.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satisfy the following requirements:</a:t>
            </a:r>
          </a:p>
          <a:p>
            <a:r>
              <a:rPr lang="en-US" dirty="0" smtClean="0">
                <a:effectLst/>
              </a:rPr>
              <a:t> - its type must be a 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pp/concept/LiteralType"/>
              </a:rPr>
              <a:t>LiteralType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 - it must be immediately constructed or assigned a value.</a:t>
            </a:r>
          </a:p>
          <a:p>
            <a:r>
              <a:rPr lang="en-US" dirty="0" smtClean="0">
                <a:effectLst/>
              </a:rPr>
              <a:t> - the constructor parameters or the value to be assigned must contain only literal values, </a:t>
            </a:r>
            <a:r>
              <a:rPr lang="en-US" dirty="0" err="1" smtClean="0">
                <a:effectLst/>
              </a:rPr>
              <a:t>constexpr</a:t>
            </a:r>
            <a:r>
              <a:rPr lang="en-US" dirty="0" smtClean="0">
                <a:effectLst/>
              </a:rPr>
              <a:t> variables and functions.</a:t>
            </a:r>
          </a:p>
          <a:p>
            <a:r>
              <a:rPr lang="en-US" dirty="0" smtClean="0">
                <a:effectLst/>
              </a:rPr>
              <a:t> - the constructor used to construct the object (either implicit or explicit) must satisfy the requirements of </a:t>
            </a:r>
            <a:r>
              <a:rPr lang="en-US" dirty="0" err="1" smtClean="0">
                <a:effectLst/>
              </a:rPr>
              <a:t>constexpr</a:t>
            </a:r>
            <a:r>
              <a:rPr lang="en-US" dirty="0" smtClean="0">
                <a:effectLst/>
              </a:rPr>
              <a:t> constructor. In the case of explicit constructor, it must have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dirty="0" smtClean="0">
                <a:effectLst/>
              </a:rPr>
              <a:t> specified.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satisfy the following requirements:</a:t>
            </a:r>
          </a:p>
          <a:p>
            <a:r>
              <a:rPr lang="en-US" dirty="0" smtClean="0">
                <a:effectLst/>
              </a:rPr>
              <a:t> - it must not be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pp/language/virtual"/>
              </a:rPr>
              <a:t>virtual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 - its return type must be 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pp/concept/LiteralType"/>
              </a:rPr>
              <a:t>LiteralType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 - each of its parameters must be 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pp/concept/LiteralType"/>
              </a:rPr>
              <a:t>LiteralType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 - there exists at least one argument value such that an invocation of the function could be an evaluated subexpression of a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pp/language/constant expression"/>
              </a:rPr>
              <a:t>core constant expression</a:t>
            </a:r>
            <a:r>
              <a:rPr lang="en-US" dirty="0" smtClean="0">
                <a:effectLst/>
              </a:rPr>
              <a:t> (for </a:t>
            </a:r>
            <a:r>
              <a:rPr lang="en-US" dirty="0" err="1" smtClean="0">
                <a:effectLst/>
              </a:rPr>
              <a:t>constexpr</a:t>
            </a:r>
            <a:r>
              <a:rPr lang="en-US" dirty="0" smtClean="0">
                <a:effectLst/>
              </a:rPr>
              <a:t> function templates, at least one specialization</a:t>
            </a:r>
            <a:r>
              <a:rPr lang="en-US" baseline="0" dirty="0" smtClean="0">
                <a:effectLst/>
              </a:rPr>
              <a:t> </a:t>
            </a:r>
            <a:r>
              <a:rPr lang="en-US" dirty="0" smtClean="0">
                <a:effectLst/>
              </a:rPr>
              <a:t>must satisfy this requirement , for constructors, use in a constant initializer is sufficient)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(since C++14)</a:t>
            </a:r>
            <a:r>
              <a:rPr lang="en-US" dirty="0" smtClean="0">
                <a:effectLst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42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following code valid?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answer 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reason might not be obvious at first. What happens here is that we have a non-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err="1" smtClean="0"/>
              <a:t>int</a:t>
            </a:r>
            <a:r>
              <a:rPr lang="en-US" dirty="0" smtClean="0"/>
              <a:t> 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taking a reference to its argument. The reason why most people think it shouldn't work is that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not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 we're not doing anything with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inside 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there is no actual reason why this shouldn't work! This is a bit like </a:t>
            </a:r>
            <a:r>
              <a:rPr lang="en-US" dirty="0" smtClean="0"/>
              <a:t>throw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 inside of a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if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0)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be non-negative";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return ...;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two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(4); // ok: did not attempt to throw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(-4); // error: can't throw in a constant expression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long as the code path where </a:t>
            </a:r>
            <a:r>
              <a:rPr lang="en-US" dirty="0" smtClean="0"/>
              <a:t>throw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appears is not executed, the result of the invocation can be a constant expression. Similarly, we can do whatever we want inside 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long as we don't execute a code path that requires accessing its argument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not a constant expression: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T&gt;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f(T&amp; n, bool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touch_n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touch_n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n + 1;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return 1;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= 0;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f(n, false); // ok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= f(n, true); // error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now step the game up a bit and consider a more subtle example. Is the following code valid?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T&gt;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f(T n) { return 1; }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= 0;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f(n);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difference with our initial scenario is that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now takes its argument by value instead of by reference. However, this makes a world of difference. Indeed, we're now asking the compiler to make a copy of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to pass this copy to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not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its value is only known at runtime. How could the compiler make a copy (at compile-time) of a variable whose value is only known at runtime? Of course, it can't. Indeed, the error message given by Clang is pretty explicit about what's happening: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must be initialized by a constant expression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f(n);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^ ~~~~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read of non-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'n' is not allowed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constant expression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f(n);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^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88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400" dirty="0" smtClean="0">
                <a:effectLst/>
              </a:rPr>
              <a:t>When </a:t>
            </a:r>
            <a:r>
              <a:rPr lang="en-US" sz="1400" dirty="0" err="1" smtClean="0">
                <a:effectLst/>
              </a:rPr>
              <a:t>constexpr</a:t>
            </a:r>
            <a:r>
              <a:rPr lang="en-US" sz="1400" baseline="0" dirty="0" smtClean="0">
                <a:effectLst/>
              </a:rPr>
              <a:t> specifier is present, this e</a:t>
            </a:r>
            <a:r>
              <a:rPr lang="en-US" sz="1400" dirty="0" smtClean="0">
                <a:effectLst/>
              </a:rPr>
              <a:t>xplicitly </a:t>
            </a:r>
            <a:r>
              <a:rPr lang="en-US" sz="1400" dirty="0" smtClean="0">
                <a:effectLst/>
              </a:rPr>
              <a:t>specifies that the function call operator is a 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pp/language/constexpr"/>
              </a:rPr>
              <a:t>constexpr</a:t>
            </a:r>
            <a:r>
              <a:rPr lang="en-US" sz="1400" dirty="0" smtClean="0">
                <a:effectLst/>
              </a:rPr>
              <a:t> function</a:t>
            </a:r>
            <a:r>
              <a:rPr lang="en-US" sz="1400" dirty="0" smtClean="0">
                <a:effectLst/>
              </a:rPr>
              <a:t>. This means that there will be compile time error</a:t>
            </a:r>
            <a:r>
              <a:rPr lang="en-US" sz="1400" baseline="0" dirty="0" smtClean="0">
                <a:effectLst/>
              </a:rPr>
              <a:t> if lambda violates the requirements of </a:t>
            </a:r>
            <a:r>
              <a:rPr lang="en-US" sz="1400" baseline="0" dirty="0" err="1" smtClean="0">
                <a:effectLst/>
              </a:rPr>
              <a:t>constexpr</a:t>
            </a:r>
            <a:r>
              <a:rPr lang="en-US" sz="1400" baseline="0" dirty="0" smtClean="0">
                <a:effectLst/>
              </a:rPr>
              <a:t> functions.</a:t>
            </a:r>
          </a:p>
          <a:p>
            <a:pPr marL="0" indent="0">
              <a:buFontTx/>
              <a:buNone/>
            </a:pPr>
            <a:r>
              <a:rPr lang="en-US" sz="1400" dirty="0" smtClean="0">
                <a:effectLst/>
              </a:rPr>
              <a:t>When </a:t>
            </a:r>
            <a:r>
              <a:rPr lang="en-US" sz="1400" dirty="0" smtClean="0">
                <a:effectLst/>
              </a:rPr>
              <a:t>this specifier is not present, the function call operator will be </a:t>
            </a:r>
            <a:r>
              <a:rPr lang="en-US" sz="1400" dirty="0" err="1" smtClean="0">
                <a:effectLst/>
              </a:rPr>
              <a:t>constexpr</a:t>
            </a:r>
            <a:r>
              <a:rPr lang="en-US" sz="1400" dirty="0" smtClean="0">
                <a:effectLst/>
              </a:rPr>
              <a:t> anyway, if it happens to satisfy all </a:t>
            </a:r>
            <a:r>
              <a:rPr lang="en-US" sz="1400" dirty="0" err="1" smtClean="0">
                <a:effectLst/>
              </a:rPr>
              <a:t>constexpr</a:t>
            </a:r>
            <a:r>
              <a:rPr lang="en-US" sz="1400" dirty="0" smtClean="0">
                <a:effectLst/>
              </a:rPr>
              <a:t> function requirements</a:t>
            </a:r>
            <a:r>
              <a:rPr lang="en-US" sz="1400" dirty="0" smtClean="0">
                <a:effectLst/>
              </a:rPr>
              <a:t>.</a:t>
            </a:r>
          </a:p>
          <a:p>
            <a:pPr marL="0" indent="0">
              <a:buFontTx/>
              <a:buNone/>
            </a:pPr>
            <a:endParaRPr lang="en-US" sz="1400" dirty="0" smtClean="0">
              <a:effectLst/>
            </a:endParaRPr>
          </a:p>
          <a:p>
            <a:pPr marL="0" indent="0">
              <a:buFontTx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function-call operator is always </a:t>
            </a:r>
            <a:r>
              <a:rPr lang="en-US" sz="1400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it satisfies the requirements of a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pp/language/constexpr"/>
              </a:rPr>
              <a:t>constexpr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pp/language/constexpr"/>
              </a:rPr>
              <a:t> function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also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the keyword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used in the lambda declaration.</a:t>
            </a:r>
          </a:p>
          <a:p>
            <a:pPr marL="0" indent="0">
              <a:buFontTx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pp/language/cast operator"/>
              </a:rPr>
              <a:t>user-defined conversion function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only defined if the capture list of the lambda-expression is empty. It is a public,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(since C++17) non-virtual, non-explicit,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noexcept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(since C++14) member function of the closure object.</a:t>
            </a:r>
            <a:endParaRPr lang="en-US" sz="13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612">
              <a:defRPr/>
            </a:pPr>
            <a:fld id="{893B0CF2-7F87-4E02-A248-870047730F99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12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25935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disciplined compile-time “if”, not just text substitution; the code in a false branch needs to be syntactically well-formed, but doesn’t need to be semantically valid.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lets you express some pretty powerful stuff, including that a function template can write all the special cases of its algorithm right within its body (e.g., a fast algorithm for random-access iterators, and a fallback for less powerful iterators), without writing a set of template specializations.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also works very nicely with C++14’s “auto” return type deduction for inline functions: It’s perfectly fine for two mutually exclusive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branches to return unrelated types since only one of the branches can be taken for a given set of inputs, and the correct return type will be deduced. Of course, within the same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branch the return types have to be compatible according to the current rules.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if is: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restricted to block scopes.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restricted to appear only within templates.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always going to establish a new scope.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required that there exists values of the condition so that either condition branch is well-formed.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9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boost </a:t>
            </a:r>
            <a:r>
              <a:rPr lang="en-US" dirty="0" err="1" smtClean="0"/>
              <a:t>hana</a:t>
            </a:r>
            <a:endParaRPr lang="en-US" dirty="0" smtClean="0"/>
          </a:p>
          <a:p>
            <a:r>
              <a:rPr lang="en-US" smtClean="0"/>
              <a:t>http://www.boost.org/doc/libs/1_61_0/libs/hana/doc/html/index.html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 passing strips away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-ness.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border between compile-time and runtime is hazy, a fact that is even more true with the introduction of generalized constant expressions in C++14.</a:t>
            </a: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understand which problems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solve and which ones it can't.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the following code compile?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answer is no. The explanation is that inside 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 body, </a:t>
            </a:r>
            <a:r>
              <a:rPr lang="en-US" dirty="0" smtClean="0"/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not a constant expression, and hence it can't be used as the operand to a </a:t>
            </a:r>
            <a:r>
              <a:rPr lang="en-US" dirty="0" err="1" smtClean="0"/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reason is that such a function simply can't be generated by the compiler. To understand the issue, consider what should happen when we instantiate the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template with a concrete type: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(*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f&lt;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&gt;; // Here, the compiler should generate the code for f&lt;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and store the address of that code into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Clearly, the compiler can't generate </a:t>
            </a:r>
            <a:r>
              <a:rPr lang="en-US" dirty="0" smtClean="0"/>
              <a:t>f&lt;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 code, which should trigger a </a:t>
            </a:r>
            <a:r>
              <a:rPr lang="en-US" dirty="0" err="1" smtClean="0"/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 </a:t>
            </a:r>
            <a:r>
              <a:rPr lang="en-US" dirty="0" smtClean="0"/>
              <a:t>t != 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because we haven't specified </a:t>
            </a:r>
            <a:r>
              <a:rPr lang="en-US" dirty="0" smtClean="0"/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yet. Even worse, the generated function should work on both constant and non-constant expressions: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(*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f&lt;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&gt;; // assume this was possible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...; // user input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Clearly, </a:t>
            </a:r>
            <a:r>
              <a:rPr lang="en-US" dirty="0" err="1" smtClean="0"/>
              <a:t>fptr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can't be generated, because it would require being able to </a:t>
            </a:r>
            <a:r>
              <a:rPr lang="en-US" dirty="0" err="1" smtClean="0"/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a runtime value, which does not make sense. Furthermore, note that it does not matter whether you make the function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not; making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would only state that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constant expression whenever its argument is a constant expression, but it still does not give you the ability to know whether you were called with a constant expression from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 body. In other words, what we would want is something like: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f(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 t)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 == 1, "");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= 1;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f(one);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hypothetical scenario, the compiler would know that </a:t>
            </a:r>
            <a:r>
              <a:rPr lang="en-US" dirty="0" smtClean="0"/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constant expression from the body 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 </a:t>
            </a:r>
            <a:r>
              <a:rPr lang="en-US" dirty="0" err="1" smtClean="0"/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could be made to work. However,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do not exist in the current language, and adding them would bring up very challenging design and implementation issues. The conclusion of this little experiment is that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 passing strips away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What might be unclear by now are the consequences of this stripping, which are explained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7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 passing strips away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-ness.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border between compile-time and runtime is hazy, a fact that is even more true with the introduction of generalized constant expressions in C++14.</a:t>
            </a: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understand which problems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solve and which ones it can't.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the following code compile?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answer is no. The explanation is that inside 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 body, </a:t>
            </a:r>
            <a:r>
              <a:rPr lang="en-US" dirty="0" smtClean="0"/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not a constant expression, and hence it can't be used as the operand to a </a:t>
            </a:r>
            <a:r>
              <a:rPr lang="en-US" dirty="0" err="1" smtClean="0"/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reason is that such a function simply can't be generated by the compiler. To understand the issue, consider what should happen when we instantiate the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template with a concrete type: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(*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f&lt;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&gt;; // Here, the compiler should generate the code for f&lt;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and store the address of that code into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Clearly, the compiler can't generate </a:t>
            </a:r>
            <a:r>
              <a:rPr lang="en-US" dirty="0" smtClean="0"/>
              <a:t>f&lt;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 code, which should trigger a </a:t>
            </a:r>
            <a:r>
              <a:rPr lang="en-US" dirty="0" err="1" smtClean="0"/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 </a:t>
            </a:r>
            <a:r>
              <a:rPr lang="en-US" dirty="0" smtClean="0"/>
              <a:t>t != 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because we haven't specified </a:t>
            </a:r>
            <a:r>
              <a:rPr lang="en-US" dirty="0" smtClean="0"/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yet. Even worse, the generated function should work on both constant and non-constant expressions: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(*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f&lt;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&gt;; // assume this was possible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...; // user input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Clearly, </a:t>
            </a:r>
            <a:r>
              <a:rPr lang="en-US" dirty="0" err="1" smtClean="0"/>
              <a:t>fptr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can't be generated, because it would require being able to </a:t>
            </a:r>
            <a:r>
              <a:rPr lang="en-US" dirty="0" err="1" smtClean="0"/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a runtime value, which does not make sense. Furthermore, note that it does not matter whether you make the function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not; making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would only state that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constant expression whenever its argument is a constant expression, but it still does not give you the ability to know whether you were called with a constant expression from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 body. In other words, what we would want is something like: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f(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 t)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 == 1, "");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= 1;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f(one);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hypothetical scenario, the compiler would know that </a:t>
            </a:r>
            <a:r>
              <a:rPr lang="en-US" dirty="0" smtClean="0"/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constant expression from the body 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 </a:t>
            </a:r>
            <a:r>
              <a:rPr lang="en-US" dirty="0" err="1" smtClean="0"/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could be made to work. However,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do not exist in the current language, and adding them would bring up very challenging design and implementation issues. The conclusion of this little experiment is that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 passing strips away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What might be unclear by now are the consequences of this stripping, which are explained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9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 passing strips away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-ness.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border between compile-time and runtime is hazy, a fact that is even more true with the introduction of generalized constant expressions in C++14.</a:t>
            </a: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understand which problems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solve and which ones it can't.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the following code compile?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answer is no. The explanation is that inside 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 body, </a:t>
            </a:r>
            <a:r>
              <a:rPr lang="en-US" dirty="0" smtClean="0"/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not a constant expression, and hence it can't be used as the operand to a </a:t>
            </a:r>
            <a:r>
              <a:rPr lang="en-US" dirty="0" err="1" smtClean="0"/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reason is that such a function simply can't be generated by the compiler. To understand the issue, consider what should happen when we instantiate the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template with a concrete type: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(*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f&lt;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&gt;; // Here, the compiler should generate the code for f&lt;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and store the address of that code into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Clearly, the compiler can't generate </a:t>
            </a:r>
            <a:r>
              <a:rPr lang="en-US" dirty="0" smtClean="0"/>
              <a:t>f&lt;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 code, which should trigger a </a:t>
            </a:r>
            <a:r>
              <a:rPr lang="en-US" dirty="0" err="1" smtClean="0"/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 </a:t>
            </a:r>
            <a:r>
              <a:rPr lang="en-US" dirty="0" smtClean="0"/>
              <a:t>t != 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because we haven't specified </a:t>
            </a:r>
            <a:r>
              <a:rPr lang="en-US" dirty="0" smtClean="0"/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yet. Even worse, the generated function should work on both constant and non-constant expressions: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(*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f&lt;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&gt;; // assume this was possible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...; // user input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Clearly, </a:t>
            </a:r>
            <a:r>
              <a:rPr lang="en-US" dirty="0" err="1" smtClean="0"/>
              <a:t>fptr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can't be generated, because it would require being able to </a:t>
            </a:r>
            <a:r>
              <a:rPr lang="en-US" dirty="0" err="1" smtClean="0"/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a runtime value, which does not make sense. Furthermore, note that it does not matter whether you make the function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not; making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would only state that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constant expression whenever its argument is a constant expression, but it still does not give you the ability to know whether you were called with a constant expression from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 body. In other words, what we would want is something like: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f(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 t)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 == 1, "");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= 1;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f(one);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hypothetical scenario, the compiler would know that </a:t>
            </a:r>
            <a:r>
              <a:rPr lang="en-US" dirty="0" smtClean="0"/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constant expression from the body 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 </a:t>
            </a:r>
            <a:r>
              <a:rPr lang="en-US" dirty="0" err="1" smtClean="0"/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could be made to work. However,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do not exist in the current language, and adding them would bring up very challenging design and implementation issues. The conclusion of this little experiment is that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 passing strips away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What might be unclear by now are the consequences of this stripping, which are explained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3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 passing strips away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-ness.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border between compile-time and runtime is hazy, a fact that is even more true with the introduction of generalized constant expressions in C++14.</a:t>
            </a: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understand which problems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solve and which ones it can't.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the following code compile?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answer is no. The explanation is that inside 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 body, </a:t>
            </a:r>
            <a:r>
              <a:rPr lang="en-US" dirty="0" smtClean="0"/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not a constant expression, and hence it can't be used as the operand to a </a:t>
            </a:r>
            <a:r>
              <a:rPr lang="en-US" dirty="0" err="1" smtClean="0"/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reason is that such a function simply can't be generated by the compiler. To understand the issue, consider what should happen when we instantiate the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template with a concrete type: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(*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f&lt;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&gt;; // Here, the compiler should generate the code for f&lt;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and store the address of that code into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Clearly, the compiler can't generate </a:t>
            </a:r>
            <a:r>
              <a:rPr lang="en-US" dirty="0" smtClean="0"/>
              <a:t>f&lt;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 code, which should trigger a </a:t>
            </a:r>
            <a:r>
              <a:rPr lang="en-US" dirty="0" err="1" smtClean="0"/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 </a:t>
            </a:r>
            <a:r>
              <a:rPr lang="en-US" dirty="0" smtClean="0"/>
              <a:t>t != 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because we haven't specified </a:t>
            </a:r>
            <a:r>
              <a:rPr lang="en-US" dirty="0" smtClean="0"/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yet. Even worse, the generated function should work on both constant and non-constant expressions: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(*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f&lt;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&gt;; // assume this was possible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...; // user input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Clearly, </a:t>
            </a:r>
            <a:r>
              <a:rPr lang="en-US" dirty="0" err="1" smtClean="0"/>
              <a:t>fptr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can't be generated, because it would require being able to </a:t>
            </a:r>
            <a:r>
              <a:rPr lang="en-US" dirty="0" err="1" smtClean="0"/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a runtime value, which does not make sense. Furthermore, note that it does not matter whether you make the function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not; making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would only state that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constant expression whenever its argument is a constant expression, but it still does not give you the ability to know whether you were called with a constant expression from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 body. In other words, what we would want is something like:</a:t>
            </a: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f(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 t)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 == 1, "");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= 1;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f(one);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hypothetical scenario, the compiler would know that </a:t>
            </a:r>
            <a:r>
              <a:rPr lang="en-US" dirty="0" smtClean="0"/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constant expression from the body 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 </a:t>
            </a:r>
            <a:r>
              <a:rPr lang="en-US" dirty="0" err="1" smtClean="0"/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could be made to work. However,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do not exist in the current language, and adding them would bring up very challenging design and implementation issues. The conclusion of this little experiment is that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 passing strips away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36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fact that an argument is not a constant expression means that we can't use it as a non-type template parameter, as an array bound, inside a </a:t>
            </a:r>
            <a:r>
              <a:rPr lang="en-US" dirty="0" err="1" smtClean="0"/>
              <a:t>static_assert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anything else that requires a constant expression. In addition, this means that 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type of a function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can't depend on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an argument which is nothing new if you think about it: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foo { };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f(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foo&lt;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&gt;; // obviously won't work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fact, the return type of a function may only depend on the types of its arguments, 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can't change this fact.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example, a function might want to return an object of type T in one case and an object of type U in the other; from our analysis, we now know that these "cases" will have to depend on information encoded in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arguments, not in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preserve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-ness through argument passing, we have to encode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 into a type, and then pass a not-necessarily-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of that type to the function. The function, which must be a template, may then access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 encoded inside that type.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42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following code valid?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answer 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reason might not be obvious at first. What happens here is that we have a non-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err="1" smtClean="0"/>
              <a:t>int</a:t>
            </a:r>
            <a:r>
              <a:rPr lang="en-US" dirty="0" smtClean="0"/>
              <a:t> 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taking a reference to its argument. The reason why most people think it shouldn't work is that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not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 we're not doing anything with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inside 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there is no actual reason why this shouldn't work! This is a bit like </a:t>
            </a:r>
            <a:r>
              <a:rPr lang="en-US" dirty="0" smtClean="0"/>
              <a:t>throw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 inside of a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if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0)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be non-negative";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return ...;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two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(4); // ok: did not attempt to throw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(-4); // error: can't throw in a constant expression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long as the code path where </a:t>
            </a:r>
            <a:r>
              <a:rPr lang="en-US" dirty="0" smtClean="0"/>
              <a:t>throw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appears is not executed, the result of the invocation can be a constant expression. Similarly, we can do whatever we want inside 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long as we don't execute a code path that requires accessing its argument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not a constant expression: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T&gt;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f(T&amp; n, bool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touch_n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touch_n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n + 1;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return 1;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= 0;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f(n, false); // ok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= f(n, true); // error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now step the game up a bit and consider a more subtle example. Is the following code valid?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T&gt;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f(T n) { return 1; }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= 0;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f(n);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difference with our initial scenario is that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now takes its argument by value instead of by reference. However, this makes a world of difference. Indeed, we're now asking the compiler to make a copy of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to pass this copy to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not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its value is only known at runtime. How could the compiler make a copy (at compile-time) of a variable whose value is only known at runtime? Of course, it can't. Indeed, the error message given by Clang is pretty explicit about what's happening: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must be initialized by a constant expression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f(n);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^ ~~~~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read of non-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'n' is not allowed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constant expression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f(n);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^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89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following code valid?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answer 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reason might not be obvious at first. What happens here is that we have a non-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err="1" smtClean="0"/>
              <a:t>int</a:t>
            </a:r>
            <a:r>
              <a:rPr lang="en-US" dirty="0" smtClean="0"/>
              <a:t> 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taking a reference to its argument. The reason why most people think it shouldn't work is that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not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 we're not doing anything with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inside 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there is no actual reason why this shouldn't work! This is a bit like </a:t>
            </a:r>
            <a:r>
              <a:rPr lang="en-US" dirty="0" smtClean="0"/>
              <a:t>throw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 inside of a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if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0)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be non-negative";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return ...;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two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(4); // ok: did not attempt to throw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(-4); // error: can't throw in a constant expression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long as the code path where </a:t>
            </a:r>
            <a:r>
              <a:rPr lang="en-US" dirty="0" smtClean="0"/>
              <a:t>throw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appears is not executed, the result of the invocation can be a constant expression. Similarly, we can do whatever we want inside 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long as we don't execute a code path that requires accessing its argument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not a constant expression: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T&gt;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f(T&amp; n, bool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touch_n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touch_n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n + 1;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return 1;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= 0;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f(n, false); // ok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= f(n, true); // error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now step the game up a bit and consider a more subtle example. Is the following code valid?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T&gt;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f(T n) { return 1; }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= 0;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f(n);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difference with our initial scenario is that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now takes its argument by value instead of by reference. However, this makes a world of difference. Indeed, we're now asking the compiler to make a copy of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to pass this copy to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not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its value is only known at runtime. How could the compiler make a copy (at compile-time) of a variable whose value is only known at runtime? Of course, it can't. Indeed, the error message given by Clang is pretty explicit about what's happening: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must be initialized by a constant expression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f(n);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^ ~~~~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read of non-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'n' is not allowed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constant expression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f(n);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^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30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following code valid?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answer 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reason might not be obvious at first. What happens here is that we have a non-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err="1" smtClean="0"/>
              <a:t>int</a:t>
            </a:r>
            <a:r>
              <a:rPr lang="en-US" dirty="0" smtClean="0"/>
              <a:t> 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taking a reference to its argument. The reason why most people think it shouldn't work is that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not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 we're not doing anything with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inside 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there is no actual reason why this shouldn't work! This is a bit like </a:t>
            </a:r>
            <a:r>
              <a:rPr lang="en-US" dirty="0" smtClean="0"/>
              <a:t>throw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 inside of a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if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0)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be non-negative";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return ...;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two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(4); // ok: did not attempt to throw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(-4); // error: can't throw in a constant expression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long as the code path where </a:t>
            </a:r>
            <a:r>
              <a:rPr lang="en-US" dirty="0" smtClean="0"/>
              <a:t>throw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appears is not executed, the result of the invocation can be a constant expression. Similarly, we can do whatever we want inside of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long as we don't execute a code path that requires accessing its argument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not a constant expression: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T&gt;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f(T&amp; n, bool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touch_n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touch_n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n + 1;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return 1;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= 0;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f(n, false); // ok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= f(n, true); // error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now step the game up a bit and consider a more subtle example. Is the following code valid?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T&gt;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f(T n) { return 1; }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= 0;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f(n);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difference with our initial scenario is that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now takes its argument by value instead of by reference. However, this makes a world of difference. Indeed, we're now asking the compiler to make a copy of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to pass this copy to </a:t>
            </a:r>
            <a:r>
              <a:rPr lang="en-US" dirty="0" smtClean="0"/>
              <a:t>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not </a:t>
            </a:r>
            <a:r>
              <a:rPr lang="en-US" dirty="0" err="1" smtClean="0"/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its value is only known at runtime. How could the compiler make a copy (at compile-time) of a variable whose value is only known at runtime? Of course, it can't. Indeed, the error message given by Clang is pretty explicit about what's happening: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must be initialized by a constant expression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f(n);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^ ~~~~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read of non-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'n' is not allowed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constant expression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f(n);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^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9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27-Sep-16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27-Sep-16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27-Sep-16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27-Sep-16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27-Sep-16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27-Sep-16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27-Sep-16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27-Sep-16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27-Sep-16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27-Sep-16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27-Sep-16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27-Sep-16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Alexander Cheshmedjiev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Constexpr</a:t>
            </a:r>
            <a:r>
              <a:rPr lang="en-US" dirty="0" smtClean="0"/>
              <a:t>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6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 </a:t>
            </a:r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2140388"/>
            <a:ext cx="4328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 1,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86400" y="215076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touch_n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touch_n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   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constexpr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error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26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 </a:t>
            </a:r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2140388"/>
            <a:ext cx="4328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 1,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8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dirty="0" err="1" smtClean="0"/>
              <a:t>constexpr</a:t>
            </a:r>
            <a:r>
              <a:rPr lang="en-US" dirty="0" smtClean="0"/>
              <a:t> lambda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599" y="2301711"/>
            <a:ext cx="7428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 = [](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L2 = []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 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L2();</a:t>
            </a:r>
          </a:p>
        </p:txBody>
      </p:sp>
    </p:spTree>
    <p:extLst>
      <p:ext uri="{BB962C8B-B14F-4D97-AF65-F5344CB8AC3E}">
        <p14:creationId xmlns:p14="http://schemas.microsoft.com/office/powerpoint/2010/main" val="301321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14844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x)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 == 0)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(I == 1)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string(x);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88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Constexpr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599" y="2242565"/>
            <a:ext cx="93089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pow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exp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exp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0 ? 1 :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pow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exp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599" y="4484701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pow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results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365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Constexpr</a:t>
            </a:r>
            <a:r>
              <a:rPr lang="en-US" dirty="0"/>
              <a:t> stripping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083901"/>
            <a:ext cx="47046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 1,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   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245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Constexpr</a:t>
            </a:r>
            <a:r>
              <a:rPr lang="en-US" dirty="0"/>
              <a:t> stripping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083901"/>
            <a:ext cx="47046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 1,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   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0" y="19223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Here, the compiler should generate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code for f&lt;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and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store the address 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of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that code into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fptr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fptr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5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Constexpr</a:t>
            </a:r>
            <a:r>
              <a:rPr lang="en-US" dirty="0"/>
              <a:t> stripping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083901"/>
            <a:ext cx="47046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 1,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   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507915" y="35541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assume this was possible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fptr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 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...;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user input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fptr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0" y="19223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Here, the compiler should generate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code for f&lt;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and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store the address 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of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that code into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fptr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fptr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3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Constexpr</a:t>
            </a:r>
            <a:r>
              <a:rPr lang="en-US" dirty="0"/>
              <a:t> stripping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083901"/>
            <a:ext cx="47046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 1,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   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507915" y="35541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assume this was possible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fptr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 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...;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user input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fptr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0" y="19223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Here, the compiler should generate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code for f&lt;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and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store the address 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of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that code into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fptr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fptr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07915" y="51859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 1,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5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Constexpr</a:t>
            </a:r>
            <a:r>
              <a:rPr lang="en-US" dirty="0"/>
              <a:t> </a:t>
            </a:r>
            <a:r>
              <a:rPr lang="en-US" dirty="0" smtClean="0"/>
              <a:t>preservation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/>
          <a:p>
            <a:r>
              <a:rPr lang="en-US" dirty="0"/>
              <a:t>To preserve </a:t>
            </a:r>
            <a:r>
              <a:rPr lang="en-US" dirty="0" err="1"/>
              <a:t>constexpr</a:t>
            </a:r>
            <a:r>
              <a:rPr lang="en-US" dirty="0"/>
              <a:t>-ness through argument passing, we have to encode the </a:t>
            </a:r>
            <a:r>
              <a:rPr lang="en-US" dirty="0" err="1"/>
              <a:t>constexpr</a:t>
            </a:r>
            <a:r>
              <a:rPr lang="en-US" dirty="0"/>
              <a:t> value into a type, and then pass a not-necessarily-</a:t>
            </a:r>
            <a:r>
              <a:rPr lang="en-US" dirty="0" err="1"/>
              <a:t>constexpr</a:t>
            </a:r>
            <a:r>
              <a:rPr lang="en-US" dirty="0"/>
              <a:t> object of that type to the function. The function, which must be a template, may then access the </a:t>
            </a:r>
            <a:r>
              <a:rPr lang="en-US" dirty="0" err="1"/>
              <a:t>constexpr</a:t>
            </a:r>
            <a:r>
              <a:rPr lang="en-US" dirty="0"/>
              <a:t> value encoded inside that type.</a:t>
            </a:r>
          </a:p>
        </p:txBody>
      </p:sp>
    </p:spTree>
    <p:extLst>
      <p:ext uri="{BB962C8B-B14F-4D97-AF65-F5344CB8AC3E}">
        <p14:creationId xmlns:p14="http://schemas.microsoft.com/office/powerpoint/2010/main" val="30448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 </a:t>
            </a:r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2140388"/>
            <a:ext cx="4328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 1,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0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 </a:t>
            </a:r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2140388"/>
            <a:ext cx="4328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 1,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6400" y="214038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sqrt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throw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should be non-negative"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sqrt3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sqrt3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(-4);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error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1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1194</Words>
  <Application>Microsoft Office PowerPoint</Application>
  <PresentationFormat>Widescreen</PresentationFormat>
  <Paragraphs>497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Century Gothic</vt:lpstr>
      <vt:lpstr>Consolas</vt:lpstr>
      <vt:lpstr>Palatino Linotype</vt:lpstr>
      <vt:lpstr>Wingdings 2</vt:lpstr>
      <vt:lpstr>Presentation on brainstorming</vt:lpstr>
      <vt:lpstr>Constexpr details</vt:lpstr>
      <vt:lpstr>Constexpr intro</vt:lpstr>
      <vt:lpstr>Constexpr stripping</vt:lpstr>
      <vt:lpstr>Constexpr stripping</vt:lpstr>
      <vt:lpstr>Constexpr stripping</vt:lpstr>
      <vt:lpstr>Constexpr stripping</vt:lpstr>
      <vt:lpstr>Constexpr preservation</vt:lpstr>
      <vt:lpstr>Side effects</vt:lpstr>
      <vt:lpstr>Side effects</vt:lpstr>
      <vt:lpstr>Side effects</vt:lpstr>
      <vt:lpstr>Side effects</vt:lpstr>
      <vt:lpstr>constexpr lambda</vt:lpstr>
      <vt:lpstr>Static if</vt:lpstr>
      <vt:lpstr>Outro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2016-02-25T11:45:16Z</dcterms:created>
  <dcterms:modified xsi:type="dcterms:W3CDTF">2016-09-27T07:52:14Z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