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Semi-Bold" charset="1" panose="00000700000000000000"/>
      <p:regular r:id="rId14"/>
    </p:embeddedFont>
    <p:embeddedFont>
      <p:font typeface="Poppins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DM Sans" charset="1" panose="00000000000000000000"/>
      <p:regular r:id="rId17"/>
    </p:embeddedFont>
    <p:embeddedFont>
      <p:font typeface="DM Sans Bold" charset="1" panose="00000000000000000000"/>
      <p:regular r:id="rId18"/>
    </p:embeddedFont>
    <p:embeddedFont>
      <p:font typeface="Open Sans Bold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793400" y="-712357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5571132" y="6449964"/>
            <a:ext cx="6983181" cy="669188"/>
            <a:chOff x="0" y="0"/>
            <a:chExt cx="1839192" cy="17624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610563" y="2229494"/>
            <a:ext cx="13066873" cy="3070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68"/>
              </a:lnSpc>
            </a:pPr>
            <a:r>
              <a:rPr lang="en-US" b="true" sz="8999" spc="-485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TRENDS IN THE BELGIAN REGISTRY OF COMPANIES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35017" y="6562438"/>
            <a:ext cx="6617965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SOFIA MURILLO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5084" y="1224912"/>
            <a:ext cx="6877833" cy="2764889"/>
          </a:xfrm>
          <a:custGeom>
            <a:avLst/>
            <a:gdLst/>
            <a:ahLst/>
            <a:cxnLst/>
            <a:rect r="r" b="b" t="t" l="l"/>
            <a:pathLst>
              <a:path h="2764889" w="6877833">
                <a:moveTo>
                  <a:pt x="0" y="0"/>
                </a:moveTo>
                <a:lnTo>
                  <a:pt x="6877832" y="0"/>
                </a:lnTo>
                <a:lnTo>
                  <a:pt x="6877832" y="2764889"/>
                </a:lnTo>
                <a:lnTo>
                  <a:pt x="0" y="2764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366141" y="4604031"/>
            <a:ext cx="11555719" cy="4951907"/>
            <a:chOff x="0" y="0"/>
            <a:chExt cx="3868372" cy="16576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68372" cy="1657692"/>
            </a:xfrm>
            <a:custGeom>
              <a:avLst/>
              <a:gdLst/>
              <a:ahLst/>
              <a:cxnLst/>
              <a:rect r="r" b="b" t="t" l="l"/>
              <a:pathLst>
                <a:path h="1657692" w="3868372">
                  <a:moveTo>
                    <a:pt x="33498" y="0"/>
                  </a:moveTo>
                  <a:lnTo>
                    <a:pt x="3834874" y="0"/>
                  </a:lnTo>
                  <a:cubicBezTo>
                    <a:pt x="3853374" y="0"/>
                    <a:pt x="3868372" y="14998"/>
                    <a:pt x="3868372" y="33498"/>
                  </a:cubicBezTo>
                  <a:lnTo>
                    <a:pt x="3868372" y="1624193"/>
                  </a:lnTo>
                  <a:cubicBezTo>
                    <a:pt x="3868372" y="1633078"/>
                    <a:pt x="3864843" y="1641598"/>
                    <a:pt x="3858561" y="1647880"/>
                  </a:cubicBezTo>
                  <a:cubicBezTo>
                    <a:pt x="3852278" y="1654162"/>
                    <a:pt x="3843758" y="1657692"/>
                    <a:pt x="3834874" y="1657692"/>
                  </a:cubicBezTo>
                  <a:lnTo>
                    <a:pt x="33498" y="1657692"/>
                  </a:lnTo>
                  <a:cubicBezTo>
                    <a:pt x="24614" y="1657692"/>
                    <a:pt x="16094" y="1654162"/>
                    <a:pt x="9811" y="1647880"/>
                  </a:cubicBezTo>
                  <a:cubicBezTo>
                    <a:pt x="3529" y="1641598"/>
                    <a:pt x="0" y="1633078"/>
                    <a:pt x="0" y="1624193"/>
                  </a:cubicBezTo>
                  <a:lnTo>
                    <a:pt x="0" y="33498"/>
                  </a:lnTo>
                  <a:cubicBezTo>
                    <a:pt x="0" y="24614"/>
                    <a:pt x="3529" y="16094"/>
                    <a:pt x="9811" y="9811"/>
                  </a:cubicBezTo>
                  <a:cubicBezTo>
                    <a:pt x="16094" y="3529"/>
                    <a:pt x="24614" y="0"/>
                    <a:pt x="33498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3868372" cy="15719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928447" y="4885701"/>
            <a:ext cx="10431106" cy="62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3"/>
              </a:lnSpc>
            </a:pPr>
            <a:r>
              <a:rPr lang="en-US" sz="4580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The Belgian Registry of Companies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30809" y="6004292"/>
            <a:ext cx="11026382" cy="3243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80"/>
              </a:lnSpc>
              <a:spcBef>
                <a:spcPct val="0"/>
              </a:spcBef>
            </a:pPr>
            <a:r>
              <a:rPr lang="en-US" sz="2725" spc="1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...s</a:t>
            </a:r>
            <a:r>
              <a:rPr lang="en-US" sz="2725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erves as the c</a:t>
            </a:r>
            <a:r>
              <a:rPr lang="en-US" b="true" sz="2725" spc="16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entral database for all businesses and enterprises operating in Belgium</a:t>
            </a:r>
            <a:r>
              <a:rPr lang="en-US" sz="2725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promoting transparency and simplifying administrative procedures</a:t>
            </a:r>
          </a:p>
          <a:p>
            <a:pPr algn="l" marL="0" indent="0" lvl="0">
              <a:lnSpc>
                <a:spcPts val="368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680"/>
              </a:lnSpc>
              <a:spcBef>
                <a:spcPct val="0"/>
              </a:spcBef>
            </a:pPr>
            <a:r>
              <a:rPr lang="en-US" sz="2725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presentation shows </a:t>
            </a:r>
            <a:r>
              <a:rPr lang="en-US" b="true" sz="2725" spc="16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high level trends</a:t>
            </a:r>
            <a:r>
              <a:rPr lang="en-US" sz="2725" spc="16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observed in the Belgian Registry of Companies and </a:t>
            </a:r>
            <a:r>
              <a:rPr lang="en-US" b="true" sz="2725" spc="163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years of higher growth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5125" y="2730025"/>
            <a:ext cx="11301259" cy="5608250"/>
          </a:xfrm>
          <a:custGeom>
            <a:avLst/>
            <a:gdLst/>
            <a:ahLst/>
            <a:cxnLst/>
            <a:rect r="r" b="b" t="t" l="l"/>
            <a:pathLst>
              <a:path h="5608250" w="11301259">
                <a:moveTo>
                  <a:pt x="0" y="0"/>
                </a:moveTo>
                <a:lnTo>
                  <a:pt x="11301259" y="0"/>
                </a:lnTo>
                <a:lnTo>
                  <a:pt x="11301259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9427" y="708369"/>
            <a:ext cx="16770898" cy="697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2"/>
              </a:lnSpc>
            </a:pPr>
            <a:r>
              <a:rPr lang="en-US" sz="4972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Steady, consistent,  fast growth since the 60's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9427" y="2103260"/>
            <a:ext cx="5218821" cy="6277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033" indent="-268017" lvl="1">
              <a:lnSpc>
                <a:spcPts val="3351"/>
              </a:lnSpc>
              <a:buFont typeface="Arial"/>
              <a:buChar char="•"/>
            </a:pPr>
            <a:r>
              <a:rPr lang="en-US" sz="2482" spc="1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Belgian market is considered </a:t>
            </a:r>
            <a:r>
              <a:rPr lang="en-US" b="true" sz="2482" spc="1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dynamic</a:t>
            </a:r>
          </a:p>
          <a:p>
            <a:pPr algn="l">
              <a:lnSpc>
                <a:spcPts val="3351"/>
              </a:lnSpc>
            </a:pPr>
          </a:p>
          <a:p>
            <a:pPr algn="l" marL="536033" indent="-268017" lvl="1">
              <a:lnSpc>
                <a:spcPts val="3351"/>
              </a:lnSpc>
              <a:buFont typeface="Arial"/>
              <a:buChar char="•"/>
            </a:pPr>
            <a:r>
              <a:rPr lang="en-US" sz="2482" spc="1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is illustrated by the number of companies that are created every year: </a:t>
            </a:r>
            <a:r>
              <a:rPr lang="en-US" b="true" sz="2482" spc="14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 2024 nearly 128,000 companies were created</a:t>
            </a:r>
          </a:p>
          <a:p>
            <a:pPr algn="l">
              <a:lnSpc>
                <a:spcPts val="3351"/>
              </a:lnSpc>
            </a:pPr>
          </a:p>
          <a:p>
            <a:pPr algn="l" marL="536033" indent="-268017" lvl="1">
              <a:lnSpc>
                <a:spcPts val="3351"/>
              </a:lnSpc>
              <a:buFont typeface="Arial"/>
              <a:buChar char="•"/>
            </a:pPr>
            <a:r>
              <a:rPr lang="en-US" sz="2482" spc="14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European Innovation Scoreboard 2024 ranks Belgium in position 6, with performance at 123.6% of the EU average in 2024</a:t>
            </a:r>
          </a:p>
          <a:p>
            <a:pPr algn="l">
              <a:lnSpc>
                <a:spcPts val="3351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98220" y="9077642"/>
            <a:ext cx="1293078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</a:t>
            </a: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 Analysis by Sofia Murillo of the KBO database; European</a:t>
            </a: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Innovation Scoreboard 2024 – Country profile Belgium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56897" y="2241760"/>
            <a:ext cx="13374206" cy="6636950"/>
          </a:xfrm>
          <a:custGeom>
            <a:avLst/>
            <a:gdLst/>
            <a:ahLst/>
            <a:cxnLst/>
            <a:rect r="r" b="b" t="t" l="l"/>
            <a:pathLst>
              <a:path h="6636950" w="13374206">
                <a:moveTo>
                  <a:pt x="0" y="0"/>
                </a:moveTo>
                <a:lnTo>
                  <a:pt x="13374206" y="0"/>
                </a:lnTo>
                <a:lnTo>
                  <a:pt x="13374206" y="6636950"/>
                </a:lnTo>
                <a:lnTo>
                  <a:pt x="0" y="6636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0867" y="578017"/>
            <a:ext cx="17153255" cy="698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4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 of important events prior to 1950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856855" y="6534398"/>
            <a:ext cx="1876945" cy="1376576"/>
            <a:chOff x="0" y="0"/>
            <a:chExt cx="494340" cy="36255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94351" cy="362555"/>
            </a:xfrm>
            <a:custGeom>
              <a:avLst/>
              <a:gdLst/>
              <a:ahLst/>
              <a:cxnLst/>
              <a:rect r="r" b="b" t="t" l="l"/>
              <a:pathLst>
                <a:path h="362555" w="494351">
                  <a:moveTo>
                    <a:pt x="322568" y="0"/>
                  </a:moveTo>
                  <a:lnTo>
                    <a:pt x="171758" y="0"/>
                  </a:lnTo>
                  <a:cubicBezTo>
                    <a:pt x="76892" y="0"/>
                    <a:pt x="0" y="62964"/>
                    <a:pt x="0" y="140633"/>
                  </a:cubicBezTo>
                  <a:cubicBezTo>
                    <a:pt x="0" y="196861"/>
                    <a:pt x="40310" y="245362"/>
                    <a:pt x="98550" y="267864"/>
                  </a:cubicBezTo>
                  <a:lnTo>
                    <a:pt x="98550" y="362555"/>
                  </a:lnTo>
                  <a:lnTo>
                    <a:pt x="215205" y="281262"/>
                  </a:lnTo>
                  <a:lnTo>
                    <a:pt x="322568" y="281262"/>
                  </a:lnTo>
                  <a:cubicBezTo>
                    <a:pt x="417441" y="281262"/>
                    <a:pt x="494339" y="218298"/>
                    <a:pt x="494339" y="140628"/>
                  </a:cubicBezTo>
                  <a:cubicBezTo>
                    <a:pt x="494351" y="62964"/>
                    <a:pt x="417441" y="0"/>
                    <a:pt x="32256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8677"/>
              <a:ext cx="494340" cy="284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WWI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75895" y="5366029"/>
            <a:ext cx="1895548" cy="1376576"/>
            <a:chOff x="0" y="0"/>
            <a:chExt cx="499239" cy="3625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99250" cy="362555"/>
            </a:xfrm>
            <a:custGeom>
              <a:avLst/>
              <a:gdLst/>
              <a:ahLst/>
              <a:cxnLst/>
              <a:rect r="r" b="b" t="t" l="l"/>
              <a:pathLst>
                <a:path h="362555" w="499250">
                  <a:moveTo>
                    <a:pt x="325765" y="0"/>
                  </a:moveTo>
                  <a:lnTo>
                    <a:pt x="173461" y="0"/>
                  </a:lnTo>
                  <a:cubicBezTo>
                    <a:pt x="77654" y="0"/>
                    <a:pt x="0" y="62964"/>
                    <a:pt x="0" y="140633"/>
                  </a:cubicBezTo>
                  <a:cubicBezTo>
                    <a:pt x="0" y="196861"/>
                    <a:pt x="40710" y="245362"/>
                    <a:pt x="99526" y="267864"/>
                  </a:cubicBezTo>
                  <a:lnTo>
                    <a:pt x="99526" y="362555"/>
                  </a:lnTo>
                  <a:lnTo>
                    <a:pt x="217338" y="281262"/>
                  </a:lnTo>
                  <a:lnTo>
                    <a:pt x="325765" y="281262"/>
                  </a:lnTo>
                  <a:cubicBezTo>
                    <a:pt x="421578" y="281262"/>
                    <a:pt x="499239" y="218298"/>
                    <a:pt x="499239" y="140628"/>
                  </a:cubicBezTo>
                  <a:cubicBezTo>
                    <a:pt x="499250" y="62964"/>
                    <a:pt x="421578" y="0"/>
                    <a:pt x="32576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8677"/>
              <a:ext cx="499239" cy="284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WWII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523669" y="1890965"/>
            <a:ext cx="3327931" cy="1376576"/>
            <a:chOff x="0" y="0"/>
            <a:chExt cx="876492" cy="3625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76504" cy="362555"/>
            </a:xfrm>
            <a:custGeom>
              <a:avLst/>
              <a:gdLst/>
              <a:ahLst/>
              <a:cxnLst/>
              <a:rect r="r" b="b" t="t" l="l"/>
              <a:pathLst>
                <a:path h="362555" w="876504">
                  <a:moveTo>
                    <a:pt x="571932" y="0"/>
                  </a:moveTo>
                  <a:lnTo>
                    <a:pt x="304537" y="0"/>
                  </a:lnTo>
                  <a:cubicBezTo>
                    <a:pt x="136333" y="0"/>
                    <a:pt x="0" y="62964"/>
                    <a:pt x="0" y="140633"/>
                  </a:cubicBezTo>
                  <a:cubicBezTo>
                    <a:pt x="0" y="196861"/>
                    <a:pt x="71473" y="245362"/>
                    <a:pt x="174734" y="267864"/>
                  </a:cubicBezTo>
                  <a:lnTo>
                    <a:pt x="174734" y="362555"/>
                  </a:lnTo>
                  <a:lnTo>
                    <a:pt x="381571" y="281262"/>
                  </a:lnTo>
                  <a:lnTo>
                    <a:pt x="571932" y="281262"/>
                  </a:lnTo>
                  <a:cubicBezTo>
                    <a:pt x="740147" y="281262"/>
                    <a:pt x="876492" y="218298"/>
                    <a:pt x="876492" y="140628"/>
                  </a:cubicBezTo>
                  <a:cubicBezTo>
                    <a:pt x="876504" y="62964"/>
                    <a:pt x="740147" y="0"/>
                    <a:pt x="57193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8677"/>
              <a:ext cx="876492" cy="2841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Post WWII economic recovery*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34843" y="9077325"/>
            <a:ext cx="17451798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* Of all the European countries directly involved in WWII, Belgium was the first to restore its economy. With a limited claim to the funds made available by the US in 1947 through the European Recovery Plan, it would take only one year for Belgium to recover to its pre-war economic activity</a:t>
            </a:r>
          </a:p>
          <a:p>
            <a:pPr algn="l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1899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Analysis by Sofia Murillo of the KBO database,  https://www.nato.int/cps/en/natohq/declassified_162358.htm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8147581" y="2917910"/>
            <a:ext cx="3141907" cy="1672181"/>
            <a:chOff x="0" y="0"/>
            <a:chExt cx="827498" cy="4404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27510" cy="440410"/>
            </a:xfrm>
            <a:custGeom>
              <a:avLst/>
              <a:gdLst/>
              <a:ahLst/>
              <a:cxnLst/>
              <a:rect r="r" b="b" t="t" l="l"/>
              <a:pathLst>
                <a:path h="440410" w="827510">
                  <a:moveTo>
                    <a:pt x="539962" y="0"/>
                  </a:moveTo>
                  <a:lnTo>
                    <a:pt x="287514" y="0"/>
                  </a:lnTo>
                  <a:cubicBezTo>
                    <a:pt x="128712" y="0"/>
                    <a:pt x="0" y="76485"/>
                    <a:pt x="0" y="170833"/>
                  </a:cubicBezTo>
                  <a:cubicBezTo>
                    <a:pt x="0" y="239135"/>
                    <a:pt x="67477" y="298050"/>
                    <a:pt x="164967" y="325385"/>
                  </a:cubicBezTo>
                  <a:lnTo>
                    <a:pt x="164967" y="440410"/>
                  </a:lnTo>
                  <a:lnTo>
                    <a:pt x="360242" y="341660"/>
                  </a:lnTo>
                  <a:lnTo>
                    <a:pt x="539962" y="341660"/>
                  </a:lnTo>
                  <a:cubicBezTo>
                    <a:pt x="698774" y="341660"/>
                    <a:pt x="827498" y="265175"/>
                    <a:pt x="827498" y="170826"/>
                  </a:cubicBezTo>
                  <a:cubicBezTo>
                    <a:pt x="827510" y="76485"/>
                    <a:pt x="698774" y="0"/>
                    <a:pt x="53996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4507"/>
              <a:ext cx="827498" cy="3369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Modernization of the Brussels - Charleroi channel in 1922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3879" y="3083470"/>
            <a:ext cx="11301259" cy="5608250"/>
          </a:xfrm>
          <a:custGeom>
            <a:avLst/>
            <a:gdLst/>
            <a:ahLst/>
            <a:cxnLst/>
            <a:rect r="r" b="b" t="t" l="l"/>
            <a:pathLst>
              <a:path h="5608250" w="11301259">
                <a:moveTo>
                  <a:pt x="0" y="0"/>
                </a:moveTo>
                <a:lnTo>
                  <a:pt x="11301258" y="0"/>
                </a:lnTo>
                <a:lnTo>
                  <a:pt x="11301258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13879" y="779545"/>
            <a:ext cx="17674121" cy="1327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9"/>
              </a:lnSpc>
            </a:pPr>
            <a:r>
              <a:rPr lang="en-US" sz="49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Since 1950, 2 years stand out in terms of  number of companies created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922503" y="6389859"/>
            <a:ext cx="1486295" cy="1015326"/>
            <a:chOff x="0" y="0"/>
            <a:chExt cx="391452" cy="26741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91464" cy="267411"/>
            </a:xfrm>
            <a:custGeom>
              <a:avLst/>
              <a:gdLst/>
              <a:ahLst/>
              <a:cxnLst/>
              <a:rect r="r" b="b" t="t" l="l"/>
              <a:pathLst>
                <a:path h="267411" w="391464">
                  <a:moveTo>
                    <a:pt x="255432" y="0"/>
                  </a:moveTo>
                  <a:lnTo>
                    <a:pt x="136010" y="0"/>
                  </a:lnTo>
                  <a:cubicBezTo>
                    <a:pt x="60888" y="0"/>
                    <a:pt x="0" y="46440"/>
                    <a:pt x="0" y="103727"/>
                  </a:cubicBezTo>
                  <a:cubicBezTo>
                    <a:pt x="0" y="145199"/>
                    <a:pt x="31921" y="180972"/>
                    <a:pt x="78038" y="197569"/>
                  </a:cubicBezTo>
                  <a:lnTo>
                    <a:pt x="78038" y="267411"/>
                  </a:lnTo>
                  <a:lnTo>
                    <a:pt x="170414" y="207451"/>
                  </a:lnTo>
                  <a:lnTo>
                    <a:pt x="255432" y="207451"/>
                  </a:lnTo>
                  <a:cubicBezTo>
                    <a:pt x="330559" y="207451"/>
                    <a:pt x="391452" y="161011"/>
                    <a:pt x="391452" y="103723"/>
                  </a:cubicBezTo>
                  <a:cubicBezTo>
                    <a:pt x="391464" y="46440"/>
                    <a:pt x="330559" y="0"/>
                    <a:pt x="25543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3774"/>
              <a:ext cx="391452" cy="219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1968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311717" y="5519129"/>
            <a:ext cx="1486295" cy="1015326"/>
            <a:chOff x="0" y="0"/>
            <a:chExt cx="391452" cy="2674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91464" cy="267411"/>
            </a:xfrm>
            <a:custGeom>
              <a:avLst/>
              <a:gdLst/>
              <a:ahLst/>
              <a:cxnLst/>
              <a:rect r="r" b="b" t="t" l="l"/>
              <a:pathLst>
                <a:path h="267411" w="391464">
                  <a:moveTo>
                    <a:pt x="255432" y="0"/>
                  </a:moveTo>
                  <a:lnTo>
                    <a:pt x="136010" y="0"/>
                  </a:lnTo>
                  <a:cubicBezTo>
                    <a:pt x="60888" y="0"/>
                    <a:pt x="0" y="46440"/>
                    <a:pt x="0" y="103727"/>
                  </a:cubicBezTo>
                  <a:cubicBezTo>
                    <a:pt x="0" y="145199"/>
                    <a:pt x="31921" y="180972"/>
                    <a:pt x="78038" y="197569"/>
                  </a:cubicBezTo>
                  <a:lnTo>
                    <a:pt x="78038" y="267411"/>
                  </a:lnTo>
                  <a:lnTo>
                    <a:pt x="170414" y="207451"/>
                  </a:lnTo>
                  <a:lnTo>
                    <a:pt x="255432" y="207451"/>
                  </a:lnTo>
                  <a:cubicBezTo>
                    <a:pt x="330559" y="207451"/>
                    <a:pt x="391452" y="161011"/>
                    <a:pt x="391452" y="103723"/>
                  </a:cubicBezTo>
                  <a:cubicBezTo>
                    <a:pt x="391464" y="46440"/>
                    <a:pt x="330559" y="0"/>
                    <a:pt x="255432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3774"/>
              <a:ext cx="391452" cy="2195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1995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344557" y="2802203"/>
            <a:ext cx="5634626" cy="2696550"/>
            <a:chOff x="0" y="0"/>
            <a:chExt cx="1484017" cy="7102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84017" cy="710202"/>
            </a:xfrm>
            <a:custGeom>
              <a:avLst/>
              <a:gdLst/>
              <a:ahLst/>
              <a:cxnLst/>
              <a:rect r="r" b="b" t="t" l="l"/>
              <a:pathLst>
                <a:path h="710202" w="1484017">
                  <a:moveTo>
                    <a:pt x="1280817" y="0"/>
                  </a:moveTo>
                  <a:cubicBezTo>
                    <a:pt x="1393041" y="0"/>
                    <a:pt x="1484017" y="158984"/>
                    <a:pt x="1484017" y="355101"/>
                  </a:cubicBezTo>
                  <a:cubicBezTo>
                    <a:pt x="1484017" y="551218"/>
                    <a:pt x="1393041" y="710202"/>
                    <a:pt x="1280817" y="710202"/>
                  </a:cubicBezTo>
                  <a:lnTo>
                    <a:pt x="203200" y="710202"/>
                  </a:lnTo>
                  <a:cubicBezTo>
                    <a:pt x="90976" y="710202"/>
                    <a:pt x="0" y="551218"/>
                    <a:pt x="0" y="355101"/>
                  </a:cubicBezTo>
                  <a:cubicBezTo>
                    <a:pt x="0" y="1589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84017" cy="74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2795626" y="3089531"/>
            <a:ext cx="4755703" cy="2064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  <a:spcBef>
                <a:spcPct val="0"/>
              </a:spcBef>
            </a:pPr>
            <a:r>
              <a:rPr lang="en-US" b="true" sz="19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1968: </a:t>
            </a:r>
            <a:r>
              <a:rPr lang="en-US" sz="19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While this was a year of social and political unrest, the events spurred </a:t>
            </a:r>
            <a:r>
              <a:rPr lang="en-US" b="true" sz="19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positive economic developments</a:t>
            </a:r>
            <a:r>
              <a:rPr lang="en-US" sz="19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through labor reforms, educational restructuring, and increased trade opportunities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2344557" y="5861820"/>
            <a:ext cx="5634626" cy="2696550"/>
            <a:chOff x="0" y="0"/>
            <a:chExt cx="1484017" cy="7102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84017" cy="710202"/>
            </a:xfrm>
            <a:custGeom>
              <a:avLst/>
              <a:gdLst/>
              <a:ahLst/>
              <a:cxnLst/>
              <a:rect r="r" b="b" t="t" l="l"/>
              <a:pathLst>
                <a:path h="710202" w="1484017">
                  <a:moveTo>
                    <a:pt x="1280817" y="0"/>
                  </a:moveTo>
                  <a:cubicBezTo>
                    <a:pt x="1393041" y="0"/>
                    <a:pt x="1484017" y="158984"/>
                    <a:pt x="1484017" y="355101"/>
                  </a:cubicBezTo>
                  <a:cubicBezTo>
                    <a:pt x="1484017" y="551218"/>
                    <a:pt x="1393041" y="710202"/>
                    <a:pt x="1280817" y="710202"/>
                  </a:cubicBezTo>
                  <a:lnTo>
                    <a:pt x="203200" y="710202"/>
                  </a:lnTo>
                  <a:cubicBezTo>
                    <a:pt x="90976" y="710202"/>
                    <a:pt x="0" y="551218"/>
                    <a:pt x="0" y="355101"/>
                  </a:cubicBezTo>
                  <a:cubicBezTo>
                    <a:pt x="0" y="15898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484017" cy="7483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784019" y="6320599"/>
            <a:ext cx="4755703" cy="172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5"/>
              </a:lnSpc>
              <a:spcBef>
                <a:spcPct val="0"/>
              </a:spcBef>
            </a:pPr>
            <a:r>
              <a:rPr lang="en-US" b="true" sz="196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1995: </a:t>
            </a:r>
            <a:r>
              <a:rPr lang="en-US" sz="19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</a:t>
            </a:r>
            <a:r>
              <a:rPr lang="en-US" sz="196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1995, Belgium experienced an economic upturn driven by increased domestic demand, particularly in business fixed investment, following a period of slightly negative growth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76250" y="9459575"/>
            <a:ext cx="11006040" cy="27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6"/>
              </a:lnSpc>
              <a:spcBef>
                <a:spcPct val="0"/>
              </a:spcBef>
            </a:pPr>
            <a:r>
              <a:rPr lang="en-US" b="true" sz="186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186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Analysis by Sofia Murillo of the KBO database; OECD Economic Surveys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1903" y="3390005"/>
            <a:ext cx="2333479" cy="880213"/>
            <a:chOff x="0" y="0"/>
            <a:chExt cx="614579" cy="2318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4579" cy="231826"/>
            </a:xfrm>
            <a:custGeom>
              <a:avLst/>
              <a:gdLst/>
              <a:ahLst/>
              <a:cxnLst/>
              <a:rect r="r" b="b" t="t" l="l"/>
              <a:pathLst>
                <a:path h="231826" w="614579">
                  <a:moveTo>
                    <a:pt x="115913" y="0"/>
                  </a:moveTo>
                  <a:lnTo>
                    <a:pt x="498666" y="0"/>
                  </a:lnTo>
                  <a:cubicBezTo>
                    <a:pt x="529408" y="0"/>
                    <a:pt x="558891" y="12212"/>
                    <a:pt x="580629" y="33950"/>
                  </a:cubicBezTo>
                  <a:cubicBezTo>
                    <a:pt x="602367" y="55688"/>
                    <a:pt x="614579" y="85171"/>
                    <a:pt x="614579" y="115913"/>
                  </a:cubicBezTo>
                  <a:lnTo>
                    <a:pt x="614579" y="115913"/>
                  </a:lnTo>
                  <a:cubicBezTo>
                    <a:pt x="614579" y="146655"/>
                    <a:pt x="602367" y="176138"/>
                    <a:pt x="580629" y="197875"/>
                  </a:cubicBezTo>
                  <a:cubicBezTo>
                    <a:pt x="558891" y="219613"/>
                    <a:pt x="529408" y="231826"/>
                    <a:pt x="498666" y="231826"/>
                  </a:cubicBezTo>
                  <a:lnTo>
                    <a:pt x="115913" y="231826"/>
                  </a:lnTo>
                  <a:cubicBezTo>
                    <a:pt x="85171" y="231826"/>
                    <a:pt x="55688" y="219613"/>
                    <a:pt x="33950" y="197875"/>
                  </a:cubicBezTo>
                  <a:cubicBezTo>
                    <a:pt x="12212" y="176138"/>
                    <a:pt x="0" y="146655"/>
                    <a:pt x="0" y="115913"/>
                  </a:cubicBezTo>
                  <a:lnTo>
                    <a:pt x="0" y="115913"/>
                  </a:lnTo>
                  <a:cubicBezTo>
                    <a:pt x="0" y="85171"/>
                    <a:pt x="12212" y="55688"/>
                    <a:pt x="33950" y="33950"/>
                  </a:cubicBezTo>
                  <a:cubicBezTo>
                    <a:pt x="55688" y="12212"/>
                    <a:pt x="85171" y="0"/>
                    <a:pt x="115913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4579" cy="269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11903" y="5820674"/>
            <a:ext cx="2333479" cy="901640"/>
            <a:chOff x="0" y="0"/>
            <a:chExt cx="614579" cy="2374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4579" cy="237469"/>
            </a:xfrm>
            <a:custGeom>
              <a:avLst/>
              <a:gdLst/>
              <a:ahLst/>
              <a:cxnLst/>
              <a:rect r="r" b="b" t="t" l="l"/>
              <a:pathLst>
                <a:path h="237469" w="614579">
                  <a:moveTo>
                    <a:pt x="118734" y="0"/>
                  </a:moveTo>
                  <a:lnTo>
                    <a:pt x="495844" y="0"/>
                  </a:lnTo>
                  <a:cubicBezTo>
                    <a:pt x="527335" y="0"/>
                    <a:pt x="557535" y="12509"/>
                    <a:pt x="579802" y="34777"/>
                  </a:cubicBezTo>
                  <a:cubicBezTo>
                    <a:pt x="602069" y="57044"/>
                    <a:pt x="614579" y="87244"/>
                    <a:pt x="614579" y="118734"/>
                  </a:cubicBezTo>
                  <a:lnTo>
                    <a:pt x="614579" y="118734"/>
                  </a:lnTo>
                  <a:cubicBezTo>
                    <a:pt x="614579" y="184310"/>
                    <a:pt x="561420" y="237469"/>
                    <a:pt x="495844" y="237469"/>
                  </a:cubicBezTo>
                  <a:lnTo>
                    <a:pt x="118734" y="237469"/>
                  </a:lnTo>
                  <a:cubicBezTo>
                    <a:pt x="87244" y="237469"/>
                    <a:pt x="57044" y="224959"/>
                    <a:pt x="34777" y="202692"/>
                  </a:cubicBezTo>
                  <a:cubicBezTo>
                    <a:pt x="12509" y="180425"/>
                    <a:pt x="0" y="150225"/>
                    <a:pt x="0" y="118734"/>
                  </a:cubicBezTo>
                  <a:lnTo>
                    <a:pt x="0" y="118734"/>
                  </a:lnTo>
                  <a:cubicBezTo>
                    <a:pt x="0" y="87244"/>
                    <a:pt x="12509" y="57044"/>
                    <a:pt x="34777" y="34777"/>
                  </a:cubicBezTo>
                  <a:cubicBezTo>
                    <a:pt x="57044" y="12509"/>
                    <a:pt x="87244" y="0"/>
                    <a:pt x="118734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4579" cy="275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34246" y="8149394"/>
            <a:ext cx="2333479" cy="1061281"/>
            <a:chOff x="0" y="0"/>
            <a:chExt cx="614579" cy="27951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4579" cy="279514"/>
            </a:xfrm>
            <a:custGeom>
              <a:avLst/>
              <a:gdLst/>
              <a:ahLst/>
              <a:cxnLst/>
              <a:rect r="r" b="b" t="t" l="l"/>
              <a:pathLst>
                <a:path h="279514" w="614579">
                  <a:moveTo>
                    <a:pt x="139757" y="0"/>
                  </a:moveTo>
                  <a:lnTo>
                    <a:pt x="474822" y="0"/>
                  </a:lnTo>
                  <a:cubicBezTo>
                    <a:pt x="511888" y="0"/>
                    <a:pt x="547435" y="14724"/>
                    <a:pt x="573645" y="40934"/>
                  </a:cubicBezTo>
                  <a:cubicBezTo>
                    <a:pt x="599855" y="67143"/>
                    <a:pt x="614579" y="102691"/>
                    <a:pt x="614579" y="139757"/>
                  </a:cubicBezTo>
                  <a:lnTo>
                    <a:pt x="614579" y="139757"/>
                  </a:lnTo>
                  <a:cubicBezTo>
                    <a:pt x="614579" y="176823"/>
                    <a:pt x="599855" y="212371"/>
                    <a:pt x="573645" y="238580"/>
                  </a:cubicBezTo>
                  <a:cubicBezTo>
                    <a:pt x="547435" y="264790"/>
                    <a:pt x="511888" y="279514"/>
                    <a:pt x="474822" y="279514"/>
                  </a:cubicBezTo>
                  <a:lnTo>
                    <a:pt x="139757" y="279514"/>
                  </a:lnTo>
                  <a:cubicBezTo>
                    <a:pt x="102691" y="279514"/>
                    <a:pt x="67143" y="264790"/>
                    <a:pt x="40934" y="238580"/>
                  </a:cubicBezTo>
                  <a:cubicBezTo>
                    <a:pt x="14724" y="212371"/>
                    <a:pt x="0" y="176823"/>
                    <a:pt x="0" y="139757"/>
                  </a:cubicBezTo>
                  <a:lnTo>
                    <a:pt x="0" y="139757"/>
                  </a:lnTo>
                  <a:cubicBezTo>
                    <a:pt x="0" y="102691"/>
                    <a:pt x="14724" y="67143"/>
                    <a:pt x="40934" y="40934"/>
                  </a:cubicBezTo>
                  <a:cubicBezTo>
                    <a:pt x="67143" y="14724"/>
                    <a:pt x="102691" y="0"/>
                    <a:pt x="139757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614579" cy="317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848215" y="1965210"/>
            <a:ext cx="10127654" cy="7443826"/>
          </a:xfrm>
          <a:custGeom>
            <a:avLst/>
            <a:gdLst/>
            <a:ahLst/>
            <a:cxnLst/>
            <a:rect r="r" b="b" t="t" l="l"/>
            <a:pathLst>
              <a:path h="7443826" w="10127654">
                <a:moveTo>
                  <a:pt x="0" y="0"/>
                </a:moveTo>
                <a:lnTo>
                  <a:pt x="10127654" y="0"/>
                </a:lnTo>
                <a:lnTo>
                  <a:pt x="10127654" y="7443826"/>
                </a:lnTo>
                <a:lnTo>
                  <a:pt x="0" y="7443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84659" y="257029"/>
            <a:ext cx="16853786" cy="151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3"/>
              </a:lnSpc>
            </a:pPr>
            <a:r>
              <a:rPr lang="en-US" sz="5038" b="true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Currently 10 industries account for 45% of the total number of companies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16250" y="2608456"/>
            <a:ext cx="2333479" cy="781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4"/>
              </a:lnSpc>
            </a:pPr>
            <a:r>
              <a:rPr lang="en-US" b="true" sz="5065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8%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3908" y="3540044"/>
            <a:ext cx="2169471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Commerce de detail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16250" y="5039126"/>
            <a:ext cx="2333479" cy="78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4"/>
              </a:lnSpc>
            </a:pPr>
            <a:r>
              <a:rPr lang="en-US" b="true" sz="5065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5.6%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3908" y="5970713"/>
            <a:ext cx="2169471" cy="53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Activités de service de bureau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4246" y="7367846"/>
            <a:ext cx="2333479" cy="78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4"/>
              </a:lnSpc>
            </a:pPr>
            <a:r>
              <a:rPr lang="en-US" b="true" sz="5065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5.3%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6250" y="8299433"/>
            <a:ext cx="2169471" cy="79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</a:pPr>
            <a:r>
              <a:rPr lang="en-US" sz="1883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Activités des sièges sociaux et conseil de gestion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8650" y="9611975"/>
            <a:ext cx="11006040" cy="27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6"/>
              </a:lnSpc>
              <a:spcBef>
                <a:spcPct val="0"/>
              </a:spcBef>
            </a:pPr>
            <a:r>
              <a:rPr lang="en-US" b="true" sz="186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186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Analysis by Sofia Murillo of the KBO database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571461" y="2319897"/>
            <a:ext cx="6830714" cy="2128485"/>
            <a:chOff x="0" y="0"/>
            <a:chExt cx="2286638" cy="7125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174128" y="2978295"/>
            <a:ext cx="1023822" cy="839534"/>
          </a:xfrm>
          <a:custGeom>
            <a:avLst/>
            <a:gdLst/>
            <a:ahLst/>
            <a:cxnLst/>
            <a:rect r="r" b="b" t="t" l="l"/>
            <a:pathLst>
              <a:path h="839534" w="1023822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71461" y="4856504"/>
            <a:ext cx="6830714" cy="2128485"/>
            <a:chOff x="0" y="0"/>
            <a:chExt cx="2286638" cy="712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71461" y="7394565"/>
            <a:ext cx="6830714" cy="2128485"/>
            <a:chOff x="0" y="0"/>
            <a:chExt cx="2286638" cy="7125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86638" cy="712528"/>
            </a:xfrm>
            <a:custGeom>
              <a:avLst/>
              <a:gdLst/>
              <a:ahLst/>
              <a:cxnLst/>
              <a:rect r="r" b="b" t="t" l="l"/>
              <a:pathLst>
                <a:path h="712528" w="2286638">
                  <a:moveTo>
                    <a:pt x="56670" y="0"/>
                  </a:moveTo>
                  <a:lnTo>
                    <a:pt x="2229968" y="0"/>
                  </a:lnTo>
                  <a:cubicBezTo>
                    <a:pt x="2261266" y="0"/>
                    <a:pt x="2286638" y="25372"/>
                    <a:pt x="2286638" y="56670"/>
                  </a:cubicBezTo>
                  <a:lnTo>
                    <a:pt x="2286638" y="655858"/>
                  </a:lnTo>
                  <a:cubicBezTo>
                    <a:pt x="2286638" y="670888"/>
                    <a:pt x="2280667" y="685302"/>
                    <a:pt x="2270040" y="695930"/>
                  </a:cubicBezTo>
                  <a:cubicBezTo>
                    <a:pt x="2259412" y="706557"/>
                    <a:pt x="2244998" y="712528"/>
                    <a:pt x="2229968" y="712528"/>
                  </a:cubicBezTo>
                  <a:lnTo>
                    <a:pt x="56670" y="712528"/>
                  </a:lnTo>
                  <a:cubicBezTo>
                    <a:pt x="25372" y="712528"/>
                    <a:pt x="0" y="687156"/>
                    <a:pt x="0" y="655858"/>
                  </a:cubicBezTo>
                  <a:lnTo>
                    <a:pt x="0" y="56670"/>
                  </a:lnTo>
                  <a:cubicBezTo>
                    <a:pt x="0" y="41640"/>
                    <a:pt x="5971" y="27226"/>
                    <a:pt x="16598" y="16598"/>
                  </a:cubicBezTo>
                  <a:cubicBezTo>
                    <a:pt x="27226" y="5971"/>
                    <a:pt x="41640" y="0"/>
                    <a:pt x="56670" y="0"/>
                  </a:cubicBezTo>
                  <a:close/>
                </a:path>
              </a:pathLst>
            </a:custGeom>
            <a:solidFill>
              <a:srgbClr val="AAD7D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286638" cy="6268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166276" y="5294455"/>
            <a:ext cx="1031674" cy="1252584"/>
          </a:xfrm>
          <a:custGeom>
            <a:avLst/>
            <a:gdLst/>
            <a:ahLst/>
            <a:cxnLst/>
            <a:rect r="r" b="b" t="t" l="l"/>
            <a:pathLst>
              <a:path h="1252584" w="1031674">
                <a:moveTo>
                  <a:pt x="0" y="0"/>
                </a:moveTo>
                <a:lnTo>
                  <a:pt x="1031674" y="0"/>
                </a:lnTo>
                <a:lnTo>
                  <a:pt x="1031674" y="1252584"/>
                </a:lnTo>
                <a:lnTo>
                  <a:pt x="0" y="12525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985602" y="8161229"/>
            <a:ext cx="1400875" cy="924578"/>
          </a:xfrm>
          <a:custGeom>
            <a:avLst/>
            <a:gdLst/>
            <a:ahLst/>
            <a:cxnLst/>
            <a:rect r="r" b="b" t="t" l="l"/>
            <a:pathLst>
              <a:path h="924578" w="1400875">
                <a:moveTo>
                  <a:pt x="0" y="0"/>
                </a:moveTo>
                <a:lnTo>
                  <a:pt x="1400875" y="0"/>
                </a:lnTo>
                <a:lnTo>
                  <a:pt x="1400875" y="924578"/>
                </a:lnTo>
                <a:lnTo>
                  <a:pt x="0" y="9245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V="true">
            <a:off x="12606588" y="3079032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12606588" y="5551349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12625638" y="8153700"/>
            <a:ext cx="0" cy="7387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841351" y="2434601"/>
            <a:ext cx="8165800" cy="7318598"/>
          </a:xfrm>
          <a:custGeom>
            <a:avLst/>
            <a:gdLst/>
            <a:ahLst/>
            <a:cxnLst/>
            <a:rect r="r" b="b" t="t" l="l"/>
            <a:pathLst>
              <a:path h="7318598" w="8165800">
                <a:moveTo>
                  <a:pt x="0" y="0"/>
                </a:moveTo>
                <a:lnTo>
                  <a:pt x="8165800" y="0"/>
                </a:lnTo>
                <a:lnTo>
                  <a:pt x="8165800" y="7318598"/>
                </a:lnTo>
                <a:lnTo>
                  <a:pt x="0" y="73185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524976" y="380657"/>
            <a:ext cx="17380744" cy="1329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936"/>
              </a:lnSpc>
              <a:spcBef>
                <a:spcPct val="0"/>
              </a:spcBef>
            </a:pPr>
            <a:r>
              <a:rPr lang="en-US" b="true" sz="5089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3 Postal codes stand out for number of companies: Brussels, Ixelles and Ghent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102217" y="2940195"/>
            <a:ext cx="3556933" cy="883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5"/>
              </a:lnSpc>
            </a:pPr>
            <a:r>
              <a:rPr lang="en-US" b="true" sz="2611" spc="4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Brussels: </a:t>
            </a:r>
          </a:p>
          <a:p>
            <a:pPr algn="just" marL="0" indent="0" lvl="0">
              <a:lnSpc>
                <a:spcPts val="3525"/>
              </a:lnSpc>
              <a:spcBef>
                <a:spcPct val="0"/>
              </a:spcBef>
            </a:pPr>
            <a:r>
              <a:rPr lang="en-US" sz="2611" spc="4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57,820 companies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102217" y="5444036"/>
            <a:ext cx="3556933" cy="133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525"/>
              </a:lnSpc>
              <a:spcBef>
                <a:spcPct val="0"/>
              </a:spcBef>
            </a:pPr>
            <a:r>
              <a:rPr lang="en-US" b="true" sz="2611" spc="4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Ixelles</a:t>
            </a:r>
            <a:r>
              <a:rPr lang="en-US" b="true" sz="2611" spc="41" u="none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: </a:t>
            </a:r>
          </a:p>
          <a:p>
            <a:pPr algn="just" marL="0" indent="0" lvl="0">
              <a:lnSpc>
                <a:spcPts val="3525"/>
              </a:lnSpc>
              <a:spcBef>
                <a:spcPct val="0"/>
              </a:spcBef>
            </a:pPr>
            <a:r>
              <a:rPr lang="en-US" sz="2611" spc="41" u="none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49,772 companies</a:t>
            </a:r>
          </a:p>
          <a:p>
            <a:pPr algn="just" marL="0" indent="0" lvl="0">
              <a:lnSpc>
                <a:spcPts val="3525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102217" y="7987018"/>
            <a:ext cx="3556933" cy="1331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25"/>
              </a:lnSpc>
            </a:pPr>
            <a:r>
              <a:rPr lang="en-US" b="true" sz="2611" spc="41">
                <a:solidFill>
                  <a:srgbClr val="1C2120"/>
                </a:solidFill>
                <a:latin typeface="DM Sans Bold"/>
                <a:ea typeface="DM Sans Bold"/>
                <a:cs typeface="DM Sans Bold"/>
                <a:sym typeface="DM Sans Bold"/>
              </a:rPr>
              <a:t>Ghent:</a:t>
            </a:r>
          </a:p>
          <a:p>
            <a:pPr algn="just" marL="0" indent="0" lvl="0">
              <a:lnSpc>
                <a:spcPts val="3525"/>
              </a:lnSpc>
              <a:spcBef>
                <a:spcPct val="0"/>
              </a:spcBef>
            </a:pPr>
            <a:r>
              <a:rPr lang="en-US" sz="2611" spc="41">
                <a:solidFill>
                  <a:srgbClr val="1C2120"/>
                </a:solidFill>
                <a:latin typeface="DM Sans"/>
                <a:ea typeface="DM Sans"/>
                <a:cs typeface="DM Sans"/>
                <a:sym typeface="DM Sans"/>
              </a:rPr>
              <a:t>42,218 companies</a:t>
            </a:r>
          </a:p>
          <a:p>
            <a:pPr algn="just" marL="0" indent="0" lvl="0">
              <a:lnSpc>
                <a:spcPts val="3525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28650" y="9611975"/>
            <a:ext cx="11006040" cy="27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6"/>
              </a:lnSpc>
              <a:spcBef>
                <a:spcPct val="0"/>
              </a:spcBef>
            </a:pPr>
            <a:r>
              <a:rPr lang="en-US" b="true" sz="186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Source:</a:t>
            </a:r>
            <a:r>
              <a:rPr lang="en-US" sz="186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Analysis by Sofia Murillo of the KBO database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1923966" cy="2888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52409" y="6483944"/>
            <a:ext cx="6983181" cy="669188"/>
            <a:chOff x="0" y="0"/>
            <a:chExt cx="1839192" cy="1762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39192" cy="176247"/>
            </a:xfrm>
            <a:custGeom>
              <a:avLst/>
              <a:gdLst/>
              <a:ahLst/>
              <a:cxnLst/>
              <a:rect r="r" b="b" t="t" l="l"/>
              <a:pathLst>
                <a:path h="176247" w="1839192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solidFill>
              <a:srgbClr val="AAD7D4"/>
            </a:solidFill>
            <a:ln w="28575" cap="sq">
              <a:solidFill>
                <a:srgbClr val="1C212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916295" y="6596419"/>
            <a:ext cx="6617965" cy="482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SOFIA MURILLO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DAGuKzwODGg</dc:identifier>
  <dcterms:modified xsi:type="dcterms:W3CDTF">2011-08-01T06:04:30Z</dcterms:modified>
  <cp:revision>1</cp:revision>
  <dc:title>Project presentation</dc:title>
</cp:coreProperties>
</file>