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er" charset="1" panose="020B0502030000000004"/>
      <p:regular r:id="rId10"/>
    </p:embeddedFont>
    <p:embeddedFont>
      <p:font typeface="Inter Bold" charset="1" panose="020B0802030000000004"/>
      <p:regular r:id="rId11"/>
    </p:embeddedFont>
    <p:embeddedFont>
      <p:font typeface="Inter Italics" charset="1" panose="020B0502030000000004"/>
      <p:regular r:id="rId12"/>
    </p:embeddedFont>
    <p:embeddedFont>
      <p:font typeface="Inter Bold Italics" charset="1" panose="020B0802030000000004"/>
      <p:regular r:id="rId13"/>
    </p:embeddedFont>
    <p:embeddedFont>
      <p:font typeface="Inter Thin" charset="1" panose="020B0A02050000000004"/>
      <p:regular r:id="rId14"/>
    </p:embeddedFont>
    <p:embeddedFont>
      <p:font typeface="Inter Thin Italics" charset="1" panose="020B0A02050000000004"/>
      <p:regular r:id="rId15"/>
    </p:embeddedFont>
    <p:embeddedFont>
      <p:font typeface="Inter Extra-Light" charset="1" panose="02000503000000020004"/>
      <p:regular r:id="rId16"/>
    </p:embeddedFont>
    <p:embeddedFont>
      <p:font typeface="Inter Light" charset="1" panose="02000503000000020004"/>
      <p:regular r:id="rId17"/>
    </p:embeddedFont>
    <p:embeddedFont>
      <p:font typeface="Inter Medium" charset="1" panose="02000503000000020004"/>
      <p:regular r:id="rId18"/>
    </p:embeddedFont>
    <p:embeddedFont>
      <p:font typeface="Inter Semi-Bold" charset="1" panose="02000503000000020004"/>
      <p:regular r:id="rId19"/>
    </p:embeddedFont>
    <p:embeddedFont>
      <p:font typeface="Inter Ultra-Bold" charset="1" panose="02000503000000020004"/>
      <p:regular r:id="rId20"/>
    </p:embeddedFont>
    <p:embeddedFont>
      <p:font typeface="Inter Heavy" charset="1" panose="0200050300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www.kaggle.com/datasets/dhruvildave/english-handwritten-characters-dataset/data"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65ED4"/>
        </a:solidFill>
      </p:bgPr>
    </p:bg>
    <p:spTree>
      <p:nvGrpSpPr>
        <p:cNvPr id="1" name=""/>
        <p:cNvGrpSpPr/>
        <p:nvPr/>
      </p:nvGrpSpPr>
      <p:grpSpPr>
        <a:xfrm>
          <a:off x="0" y="0"/>
          <a:ext cx="0" cy="0"/>
          <a:chOff x="0" y="0"/>
          <a:chExt cx="0" cy="0"/>
        </a:xfrm>
      </p:grpSpPr>
      <p:grpSp>
        <p:nvGrpSpPr>
          <p:cNvPr name="Group 2" id="2"/>
          <p:cNvGrpSpPr/>
          <p:nvPr/>
        </p:nvGrpSpPr>
        <p:grpSpPr>
          <a:xfrm rot="0">
            <a:off x="1678619" y="1556060"/>
            <a:ext cx="1214207" cy="317500"/>
            <a:chOff x="0" y="0"/>
            <a:chExt cx="1618942" cy="423333"/>
          </a:xfrm>
        </p:grpSpPr>
        <p:grpSp>
          <p:nvGrpSpPr>
            <p:cNvPr name="Group 3" id="3"/>
            <p:cNvGrpSpPr/>
            <p:nvPr/>
          </p:nvGrpSpPr>
          <p:grpSpPr>
            <a:xfrm rot="0">
              <a:off x="0" y="0"/>
              <a:ext cx="423333" cy="423333"/>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5" id="5"/>
            <p:cNvGrpSpPr/>
            <p:nvPr/>
          </p:nvGrpSpPr>
          <p:grpSpPr>
            <a:xfrm rot="0">
              <a:off x="597804" y="0"/>
              <a:ext cx="423333" cy="42333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 id="7"/>
            <p:cNvGrpSpPr/>
            <p:nvPr/>
          </p:nvGrpSpPr>
          <p:grpSpPr>
            <a:xfrm rot="0">
              <a:off x="1195609" y="0"/>
              <a:ext cx="423333" cy="42333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sp>
        <p:nvSpPr>
          <p:cNvPr name="AutoShape 9" id="9"/>
          <p:cNvSpPr/>
          <p:nvPr/>
        </p:nvSpPr>
        <p:spPr>
          <a:xfrm rot="0">
            <a:off x="1028700" y="1047750"/>
            <a:ext cx="16230600" cy="0"/>
          </a:xfrm>
          <a:prstGeom prst="line">
            <a:avLst/>
          </a:prstGeom>
          <a:ln cap="rnd" w="9525">
            <a:solidFill>
              <a:srgbClr val="FFFFFF">
                <a:alpha val="49804"/>
              </a:srgbClr>
            </a:solidFill>
            <a:prstDash val="solid"/>
            <a:headEnd type="none" len="sm" w="sm"/>
            <a:tailEnd type="none" len="sm" w="sm"/>
          </a:ln>
        </p:spPr>
      </p:sp>
      <p:grpSp>
        <p:nvGrpSpPr>
          <p:cNvPr name="Group 10" id="10"/>
          <p:cNvGrpSpPr/>
          <p:nvPr/>
        </p:nvGrpSpPr>
        <p:grpSpPr>
          <a:xfrm rot="0">
            <a:off x="15431359" y="8341943"/>
            <a:ext cx="1214207" cy="317500"/>
            <a:chOff x="0" y="0"/>
            <a:chExt cx="1618942" cy="423333"/>
          </a:xfrm>
        </p:grpSpPr>
        <p:grpSp>
          <p:nvGrpSpPr>
            <p:cNvPr name="Group 11" id="11"/>
            <p:cNvGrpSpPr/>
            <p:nvPr/>
          </p:nvGrpSpPr>
          <p:grpSpPr>
            <a:xfrm rot="0">
              <a:off x="0" y="0"/>
              <a:ext cx="423333" cy="42333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13" id="13"/>
            <p:cNvGrpSpPr/>
            <p:nvPr/>
          </p:nvGrpSpPr>
          <p:grpSpPr>
            <a:xfrm rot="0">
              <a:off x="597804" y="0"/>
              <a:ext cx="423333" cy="423333"/>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15" id="15"/>
            <p:cNvGrpSpPr/>
            <p:nvPr/>
          </p:nvGrpSpPr>
          <p:grpSpPr>
            <a:xfrm rot="0">
              <a:off x="1195609" y="0"/>
              <a:ext cx="423333" cy="423333"/>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sp>
        <p:nvSpPr>
          <p:cNvPr name="TextBox 17" id="17"/>
          <p:cNvSpPr txBox="true"/>
          <p:nvPr/>
        </p:nvSpPr>
        <p:spPr>
          <a:xfrm rot="0">
            <a:off x="2563091" y="3445045"/>
            <a:ext cx="13475372" cy="2289219"/>
          </a:xfrm>
          <a:prstGeom prst="rect">
            <a:avLst/>
          </a:prstGeom>
        </p:spPr>
        <p:txBody>
          <a:bodyPr anchor="t" rtlCol="false" tIns="0" lIns="0" bIns="0" rIns="0">
            <a:spAutoFit/>
          </a:bodyPr>
          <a:lstStyle/>
          <a:p>
            <a:pPr algn="ctr">
              <a:lnSpc>
                <a:spcPts val="8600"/>
              </a:lnSpc>
            </a:pPr>
            <a:r>
              <a:rPr lang="en-US" sz="10001">
                <a:solidFill>
                  <a:srgbClr val="FFFFFF"/>
                </a:solidFill>
                <a:latin typeface="Inter Bold"/>
              </a:rPr>
              <a:t>Implementasi Jaringan Saraf Tiruan</a:t>
            </a:r>
          </a:p>
        </p:txBody>
      </p:sp>
      <p:sp>
        <p:nvSpPr>
          <p:cNvPr name="TextBox 18" id="18"/>
          <p:cNvSpPr txBox="true"/>
          <p:nvPr/>
        </p:nvSpPr>
        <p:spPr>
          <a:xfrm rot="0">
            <a:off x="3783928" y="8034285"/>
            <a:ext cx="10720144" cy="837565"/>
          </a:xfrm>
          <a:prstGeom prst="rect">
            <a:avLst/>
          </a:prstGeom>
        </p:spPr>
        <p:txBody>
          <a:bodyPr anchor="t" rtlCol="false" tIns="0" lIns="0" bIns="0" rIns="0">
            <a:spAutoFit/>
          </a:bodyPr>
          <a:lstStyle/>
          <a:p>
            <a:pPr algn="ctr">
              <a:lnSpc>
                <a:spcPts val="6860"/>
              </a:lnSpc>
              <a:spcBef>
                <a:spcPct val="0"/>
              </a:spcBef>
            </a:pPr>
            <a:r>
              <a:rPr lang="en-US" sz="4900">
                <a:solidFill>
                  <a:srgbClr val="FFFFFF">
                    <a:alpha val="60000"/>
                  </a:srgbClr>
                </a:solidFill>
                <a:latin typeface="Inter"/>
              </a:rPr>
              <a:t>Sofia (2108107010006)</a:t>
            </a:r>
          </a:p>
        </p:txBody>
      </p:sp>
      <p:sp>
        <p:nvSpPr>
          <p:cNvPr name="TextBox 19" id="19"/>
          <p:cNvSpPr txBox="true"/>
          <p:nvPr/>
        </p:nvSpPr>
        <p:spPr>
          <a:xfrm rot="0">
            <a:off x="6350408" y="2121070"/>
            <a:ext cx="5587185" cy="51435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E8F6FD"/>
                </a:solidFill>
                <a:latin typeface="Inter Bold"/>
              </a:rPr>
              <a:t>KECERDASAN ARTIFISIAL 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65ED4"/>
        </a:solidFill>
      </p:bgPr>
    </p:bg>
    <p:spTree>
      <p:nvGrpSpPr>
        <p:cNvPr id="1" name=""/>
        <p:cNvGrpSpPr/>
        <p:nvPr/>
      </p:nvGrpSpPr>
      <p:grpSpPr>
        <a:xfrm>
          <a:off x="0" y="0"/>
          <a:ext cx="0" cy="0"/>
          <a:chOff x="0" y="0"/>
          <a:chExt cx="0" cy="0"/>
        </a:xfrm>
      </p:grpSpPr>
      <p:sp>
        <p:nvSpPr>
          <p:cNvPr name="Freeform 2" id="2"/>
          <p:cNvSpPr/>
          <p:nvPr/>
        </p:nvSpPr>
        <p:spPr>
          <a:xfrm flipH="false" flipV="false" rot="0">
            <a:off x="2578562" y="3993392"/>
            <a:ext cx="13130877" cy="3994888"/>
          </a:xfrm>
          <a:custGeom>
            <a:avLst/>
            <a:gdLst/>
            <a:ahLst/>
            <a:cxnLst/>
            <a:rect r="r" b="b" t="t" l="l"/>
            <a:pathLst>
              <a:path h="3994888" w="13130877">
                <a:moveTo>
                  <a:pt x="0" y="0"/>
                </a:moveTo>
                <a:lnTo>
                  <a:pt x="13130876" y="0"/>
                </a:lnTo>
                <a:lnTo>
                  <a:pt x="13130876" y="3994888"/>
                </a:lnTo>
                <a:lnTo>
                  <a:pt x="0" y="3994888"/>
                </a:lnTo>
                <a:lnTo>
                  <a:pt x="0" y="0"/>
                </a:lnTo>
                <a:close/>
              </a:path>
            </a:pathLst>
          </a:custGeom>
          <a:blipFill>
            <a:blip r:embed="rId2"/>
            <a:stretch>
              <a:fillRect l="0" t="0" r="0" b="0"/>
            </a:stretch>
          </a:blipFill>
        </p:spPr>
      </p:sp>
      <p:sp>
        <p:nvSpPr>
          <p:cNvPr name="TextBox 3" id="3"/>
          <p:cNvSpPr txBox="true"/>
          <p:nvPr/>
        </p:nvSpPr>
        <p:spPr>
          <a:xfrm rot="0">
            <a:off x="5143325" y="2114736"/>
            <a:ext cx="8001350" cy="861060"/>
          </a:xfrm>
          <a:prstGeom prst="rect">
            <a:avLst/>
          </a:prstGeom>
        </p:spPr>
        <p:txBody>
          <a:bodyPr anchor="t" rtlCol="false" tIns="0" lIns="0" bIns="0" rIns="0">
            <a:spAutoFit/>
          </a:bodyPr>
          <a:lstStyle/>
          <a:p>
            <a:pPr algn="ctr" marL="0" indent="0" lvl="0">
              <a:lnSpc>
                <a:spcPts val="6720"/>
              </a:lnSpc>
            </a:pPr>
            <a:r>
              <a:rPr lang="en-US" sz="6000">
                <a:solidFill>
                  <a:srgbClr val="FFFFFF"/>
                </a:solidFill>
                <a:latin typeface="Inter Bold"/>
              </a:rPr>
              <a:t>Jumlah Weight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8F6FD"/>
        </a:solidFill>
      </p:bgPr>
    </p:bg>
    <p:spTree>
      <p:nvGrpSpPr>
        <p:cNvPr id="1" name=""/>
        <p:cNvGrpSpPr/>
        <p:nvPr/>
      </p:nvGrpSpPr>
      <p:grpSpPr>
        <a:xfrm>
          <a:off x="0" y="0"/>
          <a:ext cx="0" cy="0"/>
          <a:chOff x="0" y="0"/>
          <a:chExt cx="0" cy="0"/>
        </a:xfrm>
      </p:grpSpPr>
      <p:sp>
        <p:nvSpPr>
          <p:cNvPr name="Freeform 2" id="2"/>
          <p:cNvSpPr/>
          <p:nvPr/>
        </p:nvSpPr>
        <p:spPr>
          <a:xfrm flipH="false" flipV="false" rot="0">
            <a:off x="5475978" y="2261844"/>
            <a:ext cx="6661812" cy="6053921"/>
          </a:xfrm>
          <a:custGeom>
            <a:avLst/>
            <a:gdLst/>
            <a:ahLst/>
            <a:cxnLst/>
            <a:rect r="r" b="b" t="t" l="l"/>
            <a:pathLst>
              <a:path h="6053921" w="6661812">
                <a:moveTo>
                  <a:pt x="0" y="0"/>
                </a:moveTo>
                <a:lnTo>
                  <a:pt x="6661811" y="0"/>
                </a:lnTo>
                <a:lnTo>
                  <a:pt x="6661811" y="6053921"/>
                </a:lnTo>
                <a:lnTo>
                  <a:pt x="0" y="6053921"/>
                </a:lnTo>
                <a:lnTo>
                  <a:pt x="0" y="0"/>
                </a:lnTo>
                <a:close/>
              </a:path>
            </a:pathLst>
          </a:custGeom>
          <a:blipFill>
            <a:blip r:embed="rId2"/>
            <a:stretch>
              <a:fillRect l="0" t="0" r="0" b="0"/>
            </a:stretch>
          </a:blipFill>
        </p:spPr>
      </p:sp>
      <p:sp>
        <p:nvSpPr>
          <p:cNvPr name="TextBox 3" id="3"/>
          <p:cNvSpPr txBox="true"/>
          <p:nvPr/>
        </p:nvSpPr>
        <p:spPr>
          <a:xfrm rot="0">
            <a:off x="3470508" y="3547224"/>
            <a:ext cx="11346984" cy="3278278"/>
          </a:xfrm>
          <a:prstGeom prst="rect">
            <a:avLst/>
          </a:prstGeom>
        </p:spPr>
        <p:txBody>
          <a:bodyPr anchor="t" rtlCol="false" tIns="0" lIns="0" bIns="0" rIns="0">
            <a:spAutoFit/>
          </a:bodyPr>
          <a:lstStyle/>
          <a:p>
            <a:pPr algn="ctr">
              <a:lnSpc>
                <a:spcPts val="12870"/>
              </a:lnSpc>
            </a:pPr>
            <a:r>
              <a:rPr lang="en-US" sz="11491">
                <a:solidFill>
                  <a:srgbClr val="323232"/>
                </a:solidFill>
                <a:latin typeface="Inter Bold"/>
              </a:rPr>
              <a:t>Sekian </a:t>
            </a:r>
          </a:p>
          <a:p>
            <a:pPr algn="ctr" marL="0" indent="0" lvl="0">
              <a:lnSpc>
                <a:spcPts val="12870"/>
              </a:lnSpc>
            </a:pPr>
            <a:r>
              <a:rPr lang="en-US" sz="11491">
                <a:solidFill>
                  <a:srgbClr val="323232"/>
                </a:solidFill>
                <a:latin typeface="Inter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23232"/>
        </a:solidFill>
      </p:bgPr>
    </p:bg>
    <p:spTree>
      <p:nvGrpSpPr>
        <p:cNvPr id="1" name=""/>
        <p:cNvGrpSpPr/>
        <p:nvPr/>
      </p:nvGrpSpPr>
      <p:grpSpPr>
        <a:xfrm>
          <a:off x="0" y="0"/>
          <a:ext cx="0" cy="0"/>
          <a:chOff x="0" y="0"/>
          <a:chExt cx="0" cy="0"/>
        </a:xfrm>
      </p:grpSpPr>
      <p:grpSp>
        <p:nvGrpSpPr>
          <p:cNvPr name="Group 2" id="2"/>
          <p:cNvGrpSpPr/>
          <p:nvPr/>
        </p:nvGrpSpPr>
        <p:grpSpPr>
          <a:xfrm rot="0">
            <a:off x="1586593" y="1651227"/>
            <a:ext cx="15114815" cy="6984546"/>
            <a:chOff x="0" y="0"/>
            <a:chExt cx="5112913" cy="2362674"/>
          </a:xfrm>
        </p:grpSpPr>
        <p:sp>
          <p:nvSpPr>
            <p:cNvPr name="Freeform 3" id="3"/>
            <p:cNvSpPr/>
            <p:nvPr/>
          </p:nvSpPr>
          <p:spPr>
            <a:xfrm flipH="false" flipV="false" rot="0">
              <a:off x="0" y="0"/>
              <a:ext cx="5112913" cy="2362674"/>
            </a:xfrm>
            <a:custGeom>
              <a:avLst/>
              <a:gdLst/>
              <a:ahLst/>
              <a:cxnLst/>
              <a:rect r="r" b="b" t="t" l="l"/>
              <a:pathLst>
                <a:path h="2362674" w="5112913">
                  <a:moveTo>
                    <a:pt x="0" y="0"/>
                  </a:moveTo>
                  <a:lnTo>
                    <a:pt x="5112913" y="0"/>
                  </a:lnTo>
                  <a:lnTo>
                    <a:pt x="5112913" y="2362674"/>
                  </a:lnTo>
                  <a:lnTo>
                    <a:pt x="0" y="2362674"/>
                  </a:lnTo>
                  <a:close/>
                </a:path>
              </a:pathLst>
            </a:custGeom>
            <a:solidFill>
              <a:srgbClr val="FFFFFF"/>
            </a:solidFill>
          </p:spPr>
        </p:sp>
      </p:grpSp>
      <p:grpSp>
        <p:nvGrpSpPr>
          <p:cNvPr name="Group 4" id="4"/>
          <p:cNvGrpSpPr/>
          <p:nvPr/>
        </p:nvGrpSpPr>
        <p:grpSpPr>
          <a:xfrm rot="0">
            <a:off x="2381250" y="2439761"/>
            <a:ext cx="13525500" cy="3415393"/>
            <a:chOff x="0" y="0"/>
            <a:chExt cx="18034000" cy="4553857"/>
          </a:xfrm>
        </p:grpSpPr>
        <p:pic>
          <p:nvPicPr>
            <p:cNvPr name="Picture 5" id="5"/>
            <p:cNvPicPr>
              <a:picLocks noChangeAspect="true"/>
            </p:cNvPicPr>
            <p:nvPr/>
          </p:nvPicPr>
          <p:blipFill>
            <a:blip r:embed="rId2"/>
            <a:srcRect l="8418" t="0" r="8418" b="0"/>
            <a:stretch>
              <a:fillRect/>
            </a:stretch>
          </p:blipFill>
          <p:spPr>
            <a:xfrm flipH="false" flipV="false">
              <a:off x="0" y="0"/>
              <a:ext cx="18034000" cy="4553857"/>
            </a:xfrm>
            <a:prstGeom prst="rect">
              <a:avLst/>
            </a:prstGeom>
          </p:spPr>
        </p:pic>
      </p:grpSp>
      <p:grpSp>
        <p:nvGrpSpPr>
          <p:cNvPr name="Group 6" id="6"/>
          <p:cNvGrpSpPr/>
          <p:nvPr/>
        </p:nvGrpSpPr>
        <p:grpSpPr>
          <a:xfrm rot="0">
            <a:off x="14692543" y="7811755"/>
            <a:ext cx="1214207" cy="317500"/>
            <a:chOff x="0" y="0"/>
            <a:chExt cx="1618942" cy="423333"/>
          </a:xfrm>
        </p:grpSpPr>
        <p:grpSp>
          <p:nvGrpSpPr>
            <p:cNvPr name="Group 7" id="7"/>
            <p:cNvGrpSpPr/>
            <p:nvPr/>
          </p:nvGrpSpPr>
          <p:grpSpPr>
            <a:xfrm rot="0">
              <a:off x="0" y="0"/>
              <a:ext cx="423333" cy="42333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9" id="9"/>
            <p:cNvGrpSpPr/>
            <p:nvPr/>
          </p:nvGrpSpPr>
          <p:grpSpPr>
            <a:xfrm rot="0">
              <a:off x="597804" y="0"/>
              <a:ext cx="423333" cy="42333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11" id="11"/>
            <p:cNvGrpSpPr/>
            <p:nvPr/>
          </p:nvGrpSpPr>
          <p:grpSpPr>
            <a:xfrm rot="0">
              <a:off x="1195609" y="0"/>
              <a:ext cx="423333" cy="42333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sp>
        <p:nvSpPr>
          <p:cNvPr name="TextBox 13" id="13"/>
          <p:cNvSpPr txBox="true"/>
          <p:nvPr/>
        </p:nvSpPr>
        <p:spPr>
          <a:xfrm rot="0">
            <a:off x="2640859" y="4696649"/>
            <a:ext cx="13525500" cy="1028700"/>
          </a:xfrm>
          <a:prstGeom prst="rect">
            <a:avLst/>
          </a:prstGeom>
        </p:spPr>
        <p:txBody>
          <a:bodyPr anchor="t" rtlCol="false" tIns="0" lIns="0" bIns="0" rIns="0">
            <a:spAutoFit/>
          </a:bodyPr>
          <a:lstStyle/>
          <a:p>
            <a:pPr marL="0" indent="0" lvl="0">
              <a:lnSpc>
                <a:spcPts val="8400"/>
              </a:lnSpc>
              <a:spcBef>
                <a:spcPct val="0"/>
              </a:spcBef>
            </a:pPr>
            <a:r>
              <a:rPr lang="en-US" sz="6000">
                <a:solidFill>
                  <a:srgbClr val="FFFFFF"/>
                </a:solidFill>
                <a:latin typeface="Inter Bold"/>
              </a:rPr>
              <a:t>Jenis Kasus</a:t>
            </a:r>
          </a:p>
        </p:txBody>
      </p:sp>
      <p:sp>
        <p:nvSpPr>
          <p:cNvPr name="TextBox 14" id="14"/>
          <p:cNvSpPr txBox="true"/>
          <p:nvPr/>
        </p:nvSpPr>
        <p:spPr>
          <a:xfrm rot="0">
            <a:off x="2381250" y="6754162"/>
            <a:ext cx="12182971" cy="109982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23232"/>
                </a:solidFill>
                <a:latin typeface="Inter"/>
              </a:rPr>
              <a:t>Mengklasifikasikan gambar-gambar karakter (huruf dan angka) ke dalam kategori yang sesuai.</a:t>
            </a:r>
          </a:p>
        </p:txBody>
      </p:sp>
      <p:sp>
        <p:nvSpPr>
          <p:cNvPr name="TextBox 15" id="15"/>
          <p:cNvSpPr txBox="true"/>
          <p:nvPr/>
        </p:nvSpPr>
        <p:spPr>
          <a:xfrm rot="0">
            <a:off x="2381250" y="6246585"/>
            <a:ext cx="6918363" cy="438785"/>
          </a:xfrm>
          <a:prstGeom prst="rect">
            <a:avLst/>
          </a:prstGeom>
        </p:spPr>
        <p:txBody>
          <a:bodyPr anchor="t" rtlCol="false" tIns="0" lIns="0" bIns="0" rIns="0">
            <a:spAutoFit/>
          </a:bodyPr>
          <a:lstStyle/>
          <a:p>
            <a:pPr marL="0" indent="0" lvl="0">
              <a:lnSpc>
                <a:spcPts val="3639"/>
              </a:lnSpc>
              <a:spcBef>
                <a:spcPct val="0"/>
              </a:spcBef>
            </a:pPr>
            <a:r>
              <a:rPr lang="en-US" sz="2599">
                <a:solidFill>
                  <a:srgbClr val="065ED4"/>
                </a:solidFill>
                <a:latin typeface="Inter"/>
              </a:rPr>
              <a:t>Klasifikasi Gambar Karakter Tulisan Tangan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F6FD"/>
        </a:solidFill>
      </p:bgPr>
    </p:bg>
    <p:spTree>
      <p:nvGrpSpPr>
        <p:cNvPr id="1" name=""/>
        <p:cNvGrpSpPr/>
        <p:nvPr/>
      </p:nvGrpSpPr>
      <p:grpSpPr>
        <a:xfrm>
          <a:off x="0" y="0"/>
          <a:ext cx="0" cy="0"/>
          <a:chOff x="0" y="0"/>
          <a:chExt cx="0" cy="0"/>
        </a:xfrm>
      </p:grpSpPr>
      <p:grpSp>
        <p:nvGrpSpPr>
          <p:cNvPr name="Group 2" id="2"/>
          <p:cNvGrpSpPr/>
          <p:nvPr/>
        </p:nvGrpSpPr>
        <p:grpSpPr>
          <a:xfrm rot="0">
            <a:off x="1568903" y="2995112"/>
            <a:ext cx="6304189" cy="2310674"/>
            <a:chOff x="0" y="0"/>
            <a:chExt cx="8405586" cy="3080899"/>
          </a:xfrm>
        </p:grpSpPr>
        <p:grpSp>
          <p:nvGrpSpPr>
            <p:cNvPr name="Group 3" id="3"/>
            <p:cNvGrpSpPr/>
            <p:nvPr/>
          </p:nvGrpSpPr>
          <p:grpSpPr>
            <a:xfrm rot="0">
              <a:off x="0" y="0"/>
              <a:ext cx="8405586" cy="3080899"/>
              <a:chOff x="0" y="0"/>
              <a:chExt cx="2132528" cy="781635"/>
            </a:xfrm>
          </p:grpSpPr>
          <p:sp>
            <p:nvSpPr>
              <p:cNvPr name="Freeform 4" id="4"/>
              <p:cNvSpPr/>
              <p:nvPr/>
            </p:nvSpPr>
            <p:spPr>
              <a:xfrm flipH="false" flipV="false" rot="0">
                <a:off x="0" y="0"/>
                <a:ext cx="2132528" cy="781636"/>
              </a:xfrm>
              <a:custGeom>
                <a:avLst/>
                <a:gdLst/>
                <a:ahLst/>
                <a:cxnLst/>
                <a:rect r="r" b="b" t="t" l="l"/>
                <a:pathLst>
                  <a:path h="781636" w="2132528">
                    <a:moveTo>
                      <a:pt x="2008068" y="781635"/>
                    </a:moveTo>
                    <a:lnTo>
                      <a:pt x="124460" y="781635"/>
                    </a:lnTo>
                    <a:cubicBezTo>
                      <a:pt x="55880" y="781635"/>
                      <a:pt x="0" y="725756"/>
                      <a:pt x="0" y="657175"/>
                    </a:cubicBezTo>
                    <a:lnTo>
                      <a:pt x="0" y="124460"/>
                    </a:lnTo>
                    <a:cubicBezTo>
                      <a:pt x="0" y="55880"/>
                      <a:pt x="55880" y="0"/>
                      <a:pt x="124460" y="0"/>
                    </a:cubicBezTo>
                    <a:lnTo>
                      <a:pt x="2008068" y="0"/>
                    </a:lnTo>
                    <a:cubicBezTo>
                      <a:pt x="2076648" y="0"/>
                      <a:pt x="2132528" y="55880"/>
                      <a:pt x="2132528" y="124460"/>
                    </a:cubicBezTo>
                    <a:lnTo>
                      <a:pt x="2132528" y="657176"/>
                    </a:lnTo>
                    <a:cubicBezTo>
                      <a:pt x="2132528" y="725756"/>
                      <a:pt x="2076648" y="781636"/>
                      <a:pt x="2008068" y="781636"/>
                    </a:cubicBezTo>
                    <a:close/>
                  </a:path>
                </a:pathLst>
              </a:custGeom>
              <a:solidFill>
                <a:srgbClr val="065ED4"/>
              </a:solidFill>
            </p:spPr>
          </p:sp>
        </p:grpSp>
        <p:sp>
          <p:nvSpPr>
            <p:cNvPr name="TextBox 5" id="5"/>
            <p:cNvSpPr txBox="true"/>
            <p:nvPr/>
          </p:nvSpPr>
          <p:spPr>
            <a:xfrm rot="0">
              <a:off x="759275" y="656257"/>
              <a:ext cx="5995123" cy="2424642"/>
            </a:xfrm>
            <a:prstGeom prst="rect">
              <a:avLst/>
            </a:prstGeom>
          </p:spPr>
          <p:txBody>
            <a:bodyPr anchor="t" rtlCol="false" tIns="0" lIns="0" bIns="0" rIns="0">
              <a:spAutoFit/>
            </a:bodyPr>
            <a:lstStyle/>
            <a:p>
              <a:pPr>
                <a:lnSpc>
                  <a:spcPts val="4899"/>
                </a:lnSpc>
              </a:pPr>
              <a:r>
                <a:rPr lang="en-US" sz="3499">
                  <a:solidFill>
                    <a:srgbClr val="FFFFFF"/>
                  </a:solidFill>
                  <a:latin typeface="Inter Bold"/>
                </a:rPr>
                <a:t>English Handwritten Characters</a:t>
              </a:r>
            </a:p>
            <a:p>
              <a:pPr marL="0" indent="0" lvl="0">
                <a:lnSpc>
                  <a:spcPts val="4899"/>
                </a:lnSpc>
                <a:spcBef>
                  <a:spcPct val="0"/>
                </a:spcBef>
              </a:pPr>
            </a:p>
          </p:txBody>
        </p:sp>
      </p:grpSp>
      <p:sp>
        <p:nvSpPr>
          <p:cNvPr name="AutoShape 6" id="6"/>
          <p:cNvSpPr/>
          <p:nvPr/>
        </p:nvSpPr>
        <p:spPr>
          <a:xfrm>
            <a:off x="9418558" y="2662744"/>
            <a:ext cx="4587245" cy="0"/>
          </a:xfrm>
          <a:prstGeom prst="line">
            <a:avLst/>
          </a:prstGeom>
          <a:ln cap="rnd" w="9525">
            <a:solidFill>
              <a:srgbClr val="323232"/>
            </a:solidFill>
            <a:prstDash val="solid"/>
            <a:headEnd type="none" len="sm" w="sm"/>
            <a:tailEnd type="none" len="sm" w="sm"/>
          </a:ln>
        </p:spPr>
      </p:sp>
      <p:grpSp>
        <p:nvGrpSpPr>
          <p:cNvPr name="Group 7" id="7"/>
          <p:cNvGrpSpPr>
            <a:grpSpLocks noChangeAspect="true"/>
          </p:cNvGrpSpPr>
          <p:nvPr/>
        </p:nvGrpSpPr>
        <p:grpSpPr>
          <a:xfrm rot="0">
            <a:off x="12945836" y="2965823"/>
            <a:ext cx="300232" cy="472107"/>
            <a:chOff x="0" y="0"/>
            <a:chExt cx="1042670" cy="1639570"/>
          </a:xfrm>
        </p:grpSpPr>
        <p:sp>
          <p:nvSpPr>
            <p:cNvPr name="Freeform 8" id="8"/>
            <p:cNvSpPr/>
            <p:nvPr/>
          </p:nvSpPr>
          <p:spPr>
            <a:xfrm flipH="false" flipV="false" rot="0">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065ED4"/>
            </a:solidFill>
          </p:spPr>
        </p:sp>
        <p:sp>
          <p:nvSpPr>
            <p:cNvPr name="Freeform 9" id="9"/>
            <p:cNvSpPr/>
            <p:nvPr/>
          </p:nvSpPr>
          <p:spPr>
            <a:xfrm flipH="false" flipV="false" rot="0">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065ED4"/>
            </a:solidFill>
          </p:spPr>
        </p:sp>
      </p:grpSp>
      <p:sp>
        <p:nvSpPr>
          <p:cNvPr name="AutoShape 10" id="10"/>
          <p:cNvSpPr/>
          <p:nvPr/>
        </p:nvSpPr>
        <p:spPr>
          <a:xfrm>
            <a:off x="9418558" y="5205412"/>
            <a:ext cx="2692479" cy="0"/>
          </a:xfrm>
          <a:prstGeom prst="line">
            <a:avLst/>
          </a:prstGeom>
          <a:ln cap="rnd" w="9525">
            <a:solidFill>
              <a:srgbClr val="323232"/>
            </a:solidFill>
            <a:prstDash val="solid"/>
            <a:headEnd type="none" len="sm" w="sm"/>
            <a:tailEnd type="none" len="sm" w="sm"/>
          </a:ln>
        </p:spPr>
      </p:sp>
      <p:grpSp>
        <p:nvGrpSpPr>
          <p:cNvPr name="Group 11" id="11"/>
          <p:cNvGrpSpPr/>
          <p:nvPr/>
        </p:nvGrpSpPr>
        <p:grpSpPr>
          <a:xfrm rot="0">
            <a:off x="15431359" y="1554724"/>
            <a:ext cx="1214207" cy="317500"/>
            <a:chOff x="0" y="0"/>
            <a:chExt cx="1618942" cy="423333"/>
          </a:xfrm>
        </p:grpSpPr>
        <p:grpSp>
          <p:nvGrpSpPr>
            <p:cNvPr name="Group 12" id="12"/>
            <p:cNvGrpSpPr/>
            <p:nvPr/>
          </p:nvGrpSpPr>
          <p:grpSpPr>
            <a:xfrm rot="0">
              <a:off x="0" y="0"/>
              <a:ext cx="423333" cy="42333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14" id="14"/>
            <p:cNvGrpSpPr/>
            <p:nvPr/>
          </p:nvGrpSpPr>
          <p:grpSpPr>
            <a:xfrm rot="0">
              <a:off x="597804" y="0"/>
              <a:ext cx="423333" cy="423333"/>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16" id="16"/>
            <p:cNvGrpSpPr/>
            <p:nvPr/>
          </p:nvGrpSpPr>
          <p:grpSpPr>
            <a:xfrm rot="0">
              <a:off x="1195609" y="0"/>
              <a:ext cx="423333" cy="423333"/>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sp>
        <p:nvSpPr>
          <p:cNvPr name="AutoShape 18" id="18"/>
          <p:cNvSpPr/>
          <p:nvPr/>
        </p:nvSpPr>
        <p:spPr>
          <a:xfrm rot="0">
            <a:off x="1028700" y="1047750"/>
            <a:ext cx="16230600" cy="0"/>
          </a:xfrm>
          <a:prstGeom prst="line">
            <a:avLst/>
          </a:prstGeom>
          <a:ln cap="rnd" w="9525">
            <a:solidFill>
              <a:srgbClr val="737373">
                <a:alpha val="49804"/>
              </a:srgbClr>
            </a:solidFill>
            <a:prstDash val="solid"/>
            <a:headEnd type="none" len="sm" w="sm"/>
            <a:tailEnd type="none" len="sm" w="sm"/>
          </a:ln>
        </p:spPr>
      </p:sp>
      <p:sp>
        <p:nvSpPr>
          <p:cNvPr name="Freeform 19" id="19"/>
          <p:cNvSpPr/>
          <p:nvPr/>
        </p:nvSpPr>
        <p:spPr>
          <a:xfrm flipH="false" flipV="false" rot="0">
            <a:off x="9418558" y="6356216"/>
            <a:ext cx="7840742" cy="2270383"/>
          </a:xfrm>
          <a:custGeom>
            <a:avLst/>
            <a:gdLst/>
            <a:ahLst/>
            <a:cxnLst/>
            <a:rect r="r" b="b" t="t" l="l"/>
            <a:pathLst>
              <a:path h="2270383" w="7840742">
                <a:moveTo>
                  <a:pt x="0" y="0"/>
                </a:moveTo>
                <a:lnTo>
                  <a:pt x="7840742" y="0"/>
                </a:lnTo>
                <a:lnTo>
                  <a:pt x="7840742" y="2270383"/>
                </a:lnTo>
                <a:lnTo>
                  <a:pt x="0" y="2270383"/>
                </a:lnTo>
                <a:lnTo>
                  <a:pt x="0" y="0"/>
                </a:lnTo>
                <a:close/>
              </a:path>
            </a:pathLst>
          </a:custGeom>
          <a:blipFill>
            <a:blip r:embed="rId2"/>
            <a:stretch>
              <a:fillRect l="0" t="0" r="0" b="0"/>
            </a:stretch>
          </a:blipFill>
        </p:spPr>
      </p:sp>
      <p:sp>
        <p:nvSpPr>
          <p:cNvPr name="TextBox 20" id="20"/>
          <p:cNvSpPr txBox="true"/>
          <p:nvPr/>
        </p:nvSpPr>
        <p:spPr>
          <a:xfrm rot="0">
            <a:off x="1568903" y="1602349"/>
            <a:ext cx="6304189" cy="861060"/>
          </a:xfrm>
          <a:prstGeom prst="rect">
            <a:avLst/>
          </a:prstGeom>
        </p:spPr>
        <p:txBody>
          <a:bodyPr anchor="t" rtlCol="false" tIns="0" lIns="0" bIns="0" rIns="0">
            <a:spAutoFit/>
          </a:bodyPr>
          <a:lstStyle/>
          <a:p>
            <a:pPr marL="0" indent="0" lvl="0">
              <a:lnSpc>
                <a:spcPts val="6720"/>
              </a:lnSpc>
            </a:pPr>
            <a:r>
              <a:rPr lang="en-US" sz="6000">
                <a:solidFill>
                  <a:srgbClr val="323232"/>
                </a:solidFill>
                <a:latin typeface="Inter Bold"/>
              </a:rPr>
              <a:t>Dataset</a:t>
            </a:r>
          </a:p>
        </p:txBody>
      </p:sp>
      <p:sp>
        <p:nvSpPr>
          <p:cNvPr name="TextBox 21" id="21"/>
          <p:cNvSpPr txBox="true"/>
          <p:nvPr/>
        </p:nvSpPr>
        <p:spPr>
          <a:xfrm rot="0">
            <a:off x="1568903" y="5811563"/>
            <a:ext cx="6563780" cy="29578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000000"/>
                </a:solidFill>
                <a:latin typeface="Inter"/>
              </a:rPr>
              <a:t>Dataset ini berisi </a:t>
            </a:r>
            <a:r>
              <a:rPr lang="en-US" sz="2799">
                <a:solidFill>
                  <a:srgbClr val="000000"/>
                </a:solidFill>
                <a:latin typeface="Inter Bold"/>
              </a:rPr>
              <a:t>3.410 gambar</a:t>
            </a:r>
            <a:r>
              <a:rPr lang="en-US" sz="2799">
                <a:solidFill>
                  <a:srgbClr val="000000"/>
                </a:solidFill>
                <a:latin typeface="Inter"/>
              </a:rPr>
              <a:t> karakter tulisan tangan dalam bahasa Inggris. Dataset ini terdiri dari </a:t>
            </a:r>
            <a:r>
              <a:rPr lang="en-US" sz="2799">
                <a:solidFill>
                  <a:srgbClr val="000000"/>
                </a:solidFill>
                <a:latin typeface="Inter Bold"/>
              </a:rPr>
              <a:t>62 class</a:t>
            </a:r>
            <a:r>
              <a:rPr lang="en-US" sz="2799">
                <a:solidFill>
                  <a:srgbClr val="000000"/>
                </a:solidFill>
                <a:latin typeface="Inter"/>
              </a:rPr>
              <a:t> dengan </a:t>
            </a:r>
            <a:r>
              <a:rPr lang="en-US" sz="2799">
                <a:solidFill>
                  <a:srgbClr val="000000"/>
                </a:solidFill>
                <a:latin typeface="Inter Bold"/>
              </a:rPr>
              <a:t>55 gambar </a:t>
            </a:r>
            <a:r>
              <a:rPr lang="en-US" sz="2799">
                <a:solidFill>
                  <a:srgbClr val="000000"/>
                </a:solidFill>
                <a:latin typeface="Inter"/>
              </a:rPr>
              <a:t>dalam setiap classnya. Class tersebut meliputi angka 0-9, huruf A-Z, dan a-z.</a:t>
            </a:r>
          </a:p>
        </p:txBody>
      </p:sp>
      <p:sp>
        <p:nvSpPr>
          <p:cNvPr name="TextBox 22" id="22"/>
          <p:cNvSpPr txBox="true"/>
          <p:nvPr/>
        </p:nvSpPr>
        <p:spPr>
          <a:xfrm rot="0">
            <a:off x="9418558" y="2899148"/>
            <a:ext cx="3072220" cy="51435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323232"/>
                </a:solidFill>
                <a:latin typeface="Inter"/>
              </a:rPr>
              <a:t>LINK DATABASE</a:t>
            </a:r>
          </a:p>
        </p:txBody>
      </p:sp>
      <p:sp>
        <p:nvSpPr>
          <p:cNvPr name="TextBox 23" id="23"/>
          <p:cNvSpPr txBox="true"/>
          <p:nvPr/>
        </p:nvSpPr>
        <p:spPr>
          <a:xfrm rot="0">
            <a:off x="9418558" y="3732268"/>
            <a:ext cx="6144441" cy="701674"/>
          </a:xfrm>
          <a:prstGeom prst="rect">
            <a:avLst/>
          </a:prstGeom>
        </p:spPr>
        <p:txBody>
          <a:bodyPr anchor="t" rtlCol="false" tIns="0" lIns="0" bIns="0" rIns="0">
            <a:spAutoFit/>
          </a:bodyPr>
          <a:lstStyle/>
          <a:p>
            <a:pPr algn="l" marL="0" indent="0" lvl="0">
              <a:lnSpc>
                <a:spcPts val="2800"/>
              </a:lnSpc>
              <a:spcBef>
                <a:spcPct val="0"/>
              </a:spcBef>
            </a:pPr>
            <a:r>
              <a:rPr lang="en-US" sz="2000" u="sng">
                <a:solidFill>
                  <a:srgbClr val="737373"/>
                </a:solidFill>
                <a:latin typeface="Inter"/>
                <a:hlinkClick r:id="rId3" tooltip="https://www.kaggle.com/datasets/dhruvildave/english-handwritten-characters-dataset/data"/>
              </a:rPr>
              <a:t>https://www.kaggle.com/datasets/dhruvildave/english-handwritten-characters-dataset/data</a:t>
            </a:r>
          </a:p>
        </p:txBody>
      </p:sp>
      <p:sp>
        <p:nvSpPr>
          <p:cNvPr name="TextBox 24" id="24"/>
          <p:cNvSpPr txBox="true"/>
          <p:nvPr/>
        </p:nvSpPr>
        <p:spPr>
          <a:xfrm rot="0">
            <a:off x="9418558" y="5441816"/>
            <a:ext cx="3089127" cy="51435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323232"/>
                </a:solidFill>
                <a:latin typeface="Inter"/>
              </a:rPr>
              <a:t>CITATION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65ED4"/>
        </a:solidFill>
      </p:bgPr>
    </p:bg>
    <p:spTree>
      <p:nvGrpSpPr>
        <p:cNvPr id="1" name=""/>
        <p:cNvGrpSpPr/>
        <p:nvPr/>
      </p:nvGrpSpPr>
      <p:grpSpPr>
        <a:xfrm>
          <a:off x="0" y="0"/>
          <a:ext cx="0" cy="0"/>
          <a:chOff x="0" y="0"/>
          <a:chExt cx="0" cy="0"/>
        </a:xfrm>
      </p:grpSpPr>
      <p:grpSp>
        <p:nvGrpSpPr>
          <p:cNvPr name="Group 2" id="2"/>
          <p:cNvGrpSpPr/>
          <p:nvPr/>
        </p:nvGrpSpPr>
        <p:grpSpPr>
          <a:xfrm rot="0">
            <a:off x="-190500" y="0"/>
            <a:ext cx="7256073" cy="11150212"/>
            <a:chOff x="0" y="0"/>
            <a:chExt cx="1911065" cy="2936681"/>
          </a:xfrm>
        </p:grpSpPr>
        <p:sp>
          <p:nvSpPr>
            <p:cNvPr name="Freeform 3" id="3"/>
            <p:cNvSpPr/>
            <p:nvPr/>
          </p:nvSpPr>
          <p:spPr>
            <a:xfrm flipH="false" flipV="false" rot="0">
              <a:off x="0" y="0"/>
              <a:ext cx="1911065" cy="2936681"/>
            </a:xfrm>
            <a:custGeom>
              <a:avLst/>
              <a:gdLst/>
              <a:ahLst/>
              <a:cxnLst/>
              <a:rect r="r" b="b" t="t" l="l"/>
              <a:pathLst>
                <a:path h="2936681" w="1911065">
                  <a:moveTo>
                    <a:pt x="0" y="0"/>
                  </a:moveTo>
                  <a:lnTo>
                    <a:pt x="1911065" y="0"/>
                  </a:lnTo>
                  <a:lnTo>
                    <a:pt x="1911065" y="2936681"/>
                  </a:lnTo>
                  <a:lnTo>
                    <a:pt x="0" y="2936681"/>
                  </a:lnTo>
                  <a:close/>
                </a:path>
              </a:pathLst>
            </a:custGeom>
            <a:solidFill>
              <a:srgbClr val="034399"/>
            </a:solidFill>
          </p:spPr>
        </p:sp>
        <p:sp>
          <p:nvSpPr>
            <p:cNvPr name="TextBox 4" id="4"/>
            <p:cNvSpPr txBox="true"/>
            <p:nvPr/>
          </p:nvSpPr>
          <p:spPr>
            <a:xfrm>
              <a:off x="0" y="-47625"/>
              <a:ext cx="1911065" cy="2984306"/>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425821" y="2555940"/>
            <a:ext cx="4686401" cy="2818330"/>
            <a:chOff x="0" y="0"/>
            <a:chExt cx="6248535" cy="3757774"/>
          </a:xfrm>
        </p:grpSpPr>
        <p:grpSp>
          <p:nvGrpSpPr>
            <p:cNvPr name="Group 6" id="6"/>
            <p:cNvGrpSpPr/>
            <p:nvPr/>
          </p:nvGrpSpPr>
          <p:grpSpPr>
            <a:xfrm rot="0">
              <a:off x="0" y="0"/>
              <a:ext cx="6248535" cy="3757774"/>
              <a:chOff x="0" y="0"/>
              <a:chExt cx="1396063" cy="839571"/>
            </a:xfrm>
          </p:grpSpPr>
          <p:sp>
            <p:nvSpPr>
              <p:cNvPr name="Freeform 7" id="7"/>
              <p:cNvSpPr/>
              <p:nvPr/>
            </p:nvSpPr>
            <p:spPr>
              <a:xfrm flipH="false" flipV="false" rot="0">
                <a:off x="0" y="0"/>
                <a:ext cx="1396063" cy="839571"/>
              </a:xfrm>
              <a:custGeom>
                <a:avLst/>
                <a:gdLst/>
                <a:ahLst/>
                <a:cxnLst/>
                <a:rect r="r" b="b" t="t" l="l"/>
                <a:pathLst>
                  <a:path h="839571" w="1396063">
                    <a:moveTo>
                      <a:pt x="1271603" y="839571"/>
                    </a:moveTo>
                    <a:lnTo>
                      <a:pt x="124460" y="839571"/>
                    </a:lnTo>
                    <a:cubicBezTo>
                      <a:pt x="55880" y="839571"/>
                      <a:pt x="0" y="783691"/>
                      <a:pt x="0" y="715111"/>
                    </a:cubicBezTo>
                    <a:lnTo>
                      <a:pt x="0" y="124460"/>
                    </a:lnTo>
                    <a:cubicBezTo>
                      <a:pt x="0" y="55880"/>
                      <a:pt x="55880" y="0"/>
                      <a:pt x="124460" y="0"/>
                    </a:cubicBezTo>
                    <a:lnTo>
                      <a:pt x="1271603" y="0"/>
                    </a:lnTo>
                    <a:cubicBezTo>
                      <a:pt x="1340183" y="0"/>
                      <a:pt x="1396063" y="55880"/>
                      <a:pt x="1396063" y="124460"/>
                    </a:cubicBezTo>
                    <a:lnTo>
                      <a:pt x="1396063" y="715111"/>
                    </a:lnTo>
                    <a:cubicBezTo>
                      <a:pt x="1396063" y="783691"/>
                      <a:pt x="1340183" y="839571"/>
                      <a:pt x="1271603" y="839571"/>
                    </a:cubicBezTo>
                    <a:close/>
                  </a:path>
                </a:pathLst>
              </a:custGeom>
              <a:solidFill>
                <a:srgbClr val="FFFFFF"/>
              </a:solidFill>
            </p:spPr>
          </p:sp>
        </p:grpSp>
        <p:sp>
          <p:nvSpPr>
            <p:cNvPr name="TextBox 8" id="8"/>
            <p:cNvSpPr txBox="true"/>
            <p:nvPr/>
          </p:nvSpPr>
          <p:spPr>
            <a:xfrm rot="0">
              <a:off x="785728" y="2452238"/>
              <a:ext cx="4677078" cy="504298"/>
            </a:xfrm>
            <a:prstGeom prst="rect">
              <a:avLst/>
            </a:prstGeom>
          </p:spPr>
          <p:txBody>
            <a:bodyPr anchor="t" rtlCol="false" tIns="0" lIns="0" bIns="0" rIns="0">
              <a:spAutoFit/>
            </a:bodyPr>
            <a:lstStyle/>
            <a:p>
              <a:pPr algn="l" marL="0" indent="0" lvl="0">
                <a:lnSpc>
                  <a:spcPts val="3179"/>
                </a:lnSpc>
                <a:spcBef>
                  <a:spcPct val="0"/>
                </a:spcBef>
              </a:pPr>
            </a:p>
          </p:txBody>
        </p:sp>
        <p:sp>
          <p:nvSpPr>
            <p:cNvPr name="AutoShape 9" id="9"/>
            <p:cNvSpPr/>
            <p:nvPr/>
          </p:nvSpPr>
          <p:spPr>
            <a:xfrm>
              <a:off x="1086000" y="1766686"/>
              <a:ext cx="4076535" cy="0"/>
            </a:xfrm>
            <a:prstGeom prst="line">
              <a:avLst/>
            </a:prstGeom>
            <a:ln cap="rnd" w="14421">
              <a:solidFill>
                <a:srgbClr val="323232"/>
              </a:solidFill>
              <a:prstDash val="solid"/>
              <a:headEnd type="none" len="sm" w="sm"/>
              <a:tailEnd type="none" len="sm" w="sm"/>
            </a:ln>
          </p:spPr>
        </p:sp>
        <p:sp>
          <p:nvSpPr>
            <p:cNvPr name="TextBox 10" id="10"/>
            <p:cNvSpPr txBox="true"/>
            <p:nvPr/>
          </p:nvSpPr>
          <p:spPr>
            <a:xfrm rot="0">
              <a:off x="2222854" y="585637"/>
              <a:ext cx="1802826" cy="758896"/>
            </a:xfrm>
            <a:prstGeom prst="rect">
              <a:avLst/>
            </a:prstGeom>
          </p:spPr>
          <p:txBody>
            <a:bodyPr anchor="t" rtlCol="false" tIns="0" lIns="0" bIns="0" rIns="0">
              <a:spAutoFit/>
            </a:bodyPr>
            <a:lstStyle/>
            <a:p>
              <a:pPr algn="l" marL="0" indent="0" lvl="0">
                <a:lnSpc>
                  <a:spcPts val="4769"/>
                </a:lnSpc>
                <a:spcBef>
                  <a:spcPct val="0"/>
                </a:spcBef>
              </a:pPr>
              <a:r>
                <a:rPr lang="en-US" sz="3406">
                  <a:solidFill>
                    <a:srgbClr val="FF5757"/>
                  </a:solidFill>
                  <a:latin typeface="Inter Bold"/>
                </a:rPr>
                <a:t>FITUR</a:t>
              </a:r>
            </a:p>
          </p:txBody>
        </p:sp>
        <p:sp>
          <p:nvSpPr>
            <p:cNvPr name="TextBox 11" id="11"/>
            <p:cNvSpPr txBox="true"/>
            <p:nvPr/>
          </p:nvSpPr>
          <p:spPr>
            <a:xfrm rot="0">
              <a:off x="1350752" y="2096864"/>
              <a:ext cx="3547030" cy="1008598"/>
            </a:xfrm>
            <a:prstGeom prst="rect">
              <a:avLst/>
            </a:prstGeom>
          </p:spPr>
          <p:txBody>
            <a:bodyPr anchor="t" rtlCol="false" tIns="0" lIns="0" bIns="0" rIns="0">
              <a:spAutoFit/>
            </a:bodyPr>
            <a:lstStyle/>
            <a:p>
              <a:pPr algn="l" marL="0" indent="0" lvl="0">
                <a:lnSpc>
                  <a:spcPts val="6358"/>
                </a:lnSpc>
                <a:spcBef>
                  <a:spcPct val="0"/>
                </a:spcBef>
              </a:pPr>
              <a:r>
                <a:rPr lang="en-US" sz="4542">
                  <a:solidFill>
                    <a:srgbClr val="737373"/>
                  </a:solidFill>
                  <a:latin typeface="Inter"/>
                </a:rPr>
                <a:t>1 (Image)</a:t>
              </a:r>
            </a:p>
          </p:txBody>
        </p:sp>
      </p:grpSp>
      <p:grpSp>
        <p:nvGrpSpPr>
          <p:cNvPr name="Group 12" id="12"/>
          <p:cNvGrpSpPr/>
          <p:nvPr/>
        </p:nvGrpSpPr>
        <p:grpSpPr>
          <a:xfrm rot="0">
            <a:off x="10425821" y="5937804"/>
            <a:ext cx="4686401" cy="3158241"/>
            <a:chOff x="0" y="0"/>
            <a:chExt cx="6248535" cy="4210987"/>
          </a:xfrm>
        </p:grpSpPr>
        <p:grpSp>
          <p:nvGrpSpPr>
            <p:cNvPr name="Group 13" id="13"/>
            <p:cNvGrpSpPr/>
            <p:nvPr/>
          </p:nvGrpSpPr>
          <p:grpSpPr>
            <a:xfrm rot="0">
              <a:off x="0" y="0"/>
              <a:ext cx="6248535" cy="4210987"/>
              <a:chOff x="0" y="0"/>
              <a:chExt cx="1396063" cy="940829"/>
            </a:xfrm>
          </p:grpSpPr>
          <p:sp>
            <p:nvSpPr>
              <p:cNvPr name="Freeform 14" id="14"/>
              <p:cNvSpPr/>
              <p:nvPr/>
            </p:nvSpPr>
            <p:spPr>
              <a:xfrm flipH="false" flipV="false" rot="0">
                <a:off x="0" y="0"/>
                <a:ext cx="1396063" cy="940829"/>
              </a:xfrm>
              <a:custGeom>
                <a:avLst/>
                <a:gdLst/>
                <a:ahLst/>
                <a:cxnLst/>
                <a:rect r="r" b="b" t="t" l="l"/>
                <a:pathLst>
                  <a:path h="940829" w="1396063">
                    <a:moveTo>
                      <a:pt x="1271603" y="940829"/>
                    </a:moveTo>
                    <a:lnTo>
                      <a:pt x="124460" y="940829"/>
                    </a:lnTo>
                    <a:cubicBezTo>
                      <a:pt x="55880" y="940829"/>
                      <a:pt x="0" y="884949"/>
                      <a:pt x="0" y="816369"/>
                    </a:cubicBezTo>
                    <a:lnTo>
                      <a:pt x="0" y="124460"/>
                    </a:lnTo>
                    <a:cubicBezTo>
                      <a:pt x="0" y="55880"/>
                      <a:pt x="55880" y="0"/>
                      <a:pt x="124460" y="0"/>
                    </a:cubicBezTo>
                    <a:lnTo>
                      <a:pt x="1271603" y="0"/>
                    </a:lnTo>
                    <a:cubicBezTo>
                      <a:pt x="1340183" y="0"/>
                      <a:pt x="1396063" y="55880"/>
                      <a:pt x="1396063" y="124460"/>
                    </a:cubicBezTo>
                    <a:lnTo>
                      <a:pt x="1396063" y="816369"/>
                    </a:lnTo>
                    <a:cubicBezTo>
                      <a:pt x="1396063" y="884949"/>
                      <a:pt x="1340183" y="940829"/>
                      <a:pt x="1271603" y="940829"/>
                    </a:cubicBezTo>
                    <a:close/>
                  </a:path>
                </a:pathLst>
              </a:custGeom>
              <a:solidFill>
                <a:srgbClr val="FFFFFF"/>
              </a:solidFill>
            </p:spPr>
          </p:sp>
        </p:grpSp>
        <p:sp>
          <p:nvSpPr>
            <p:cNvPr name="AutoShape 15" id="15"/>
            <p:cNvSpPr/>
            <p:nvPr/>
          </p:nvSpPr>
          <p:spPr>
            <a:xfrm>
              <a:off x="1086000" y="2181734"/>
              <a:ext cx="4076535" cy="0"/>
            </a:xfrm>
            <a:prstGeom prst="line">
              <a:avLst/>
            </a:prstGeom>
            <a:ln cap="rnd" w="14421">
              <a:solidFill>
                <a:srgbClr val="323232"/>
              </a:solidFill>
              <a:prstDash val="solid"/>
              <a:headEnd type="none" len="sm" w="sm"/>
              <a:tailEnd type="none" len="sm" w="sm"/>
            </a:ln>
          </p:spPr>
        </p:sp>
        <p:sp>
          <p:nvSpPr>
            <p:cNvPr name="TextBox 16" id="16"/>
            <p:cNvSpPr txBox="true"/>
            <p:nvPr/>
          </p:nvSpPr>
          <p:spPr>
            <a:xfrm rot="0">
              <a:off x="2186005" y="812617"/>
              <a:ext cx="1876525" cy="758896"/>
            </a:xfrm>
            <a:prstGeom prst="rect">
              <a:avLst/>
            </a:prstGeom>
          </p:spPr>
          <p:txBody>
            <a:bodyPr anchor="t" rtlCol="false" tIns="0" lIns="0" bIns="0" rIns="0">
              <a:spAutoFit/>
            </a:bodyPr>
            <a:lstStyle/>
            <a:p>
              <a:pPr algn="l" marL="0" indent="0" lvl="0">
                <a:lnSpc>
                  <a:spcPts val="4769"/>
                </a:lnSpc>
                <a:spcBef>
                  <a:spcPct val="0"/>
                </a:spcBef>
              </a:pPr>
              <a:r>
                <a:rPr lang="en-US" sz="3406">
                  <a:solidFill>
                    <a:srgbClr val="FF5757"/>
                  </a:solidFill>
                  <a:latin typeface="Inter Bold"/>
                </a:rPr>
                <a:t>LABEL</a:t>
              </a:r>
            </a:p>
          </p:txBody>
        </p:sp>
        <p:sp>
          <p:nvSpPr>
            <p:cNvPr name="TextBox 17" id="17"/>
            <p:cNvSpPr txBox="true"/>
            <p:nvPr/>
          </p:nvSpPr>
          <p:spPr>
            <a:xfrm rot="0">
              <a:off x="2550768" y="2623005"/>
              <a:ext cx="1262368" cy="1008598"/>
            </a:xfrm>
            <a:prstGeom prst="rect">
              <a:avLst/>
            </a:prstGeom>
          </p:spPr>
          <p:txBody>
            <a:bodyPr anchor="t" rtlCol="false" tIns="0" lIns="0" bIns="0" rIns="0">
              <a:spAutoFit/>
            </a:bodyPr>
            <a:lstStyle/>
            <a:p>
              <a:pPr algn="l" marL="0" indent="0" lvl="0">
                <a:lnSpc>
                  <a:spcPts val="6358"/>
                </a:lnSpc>
                <a:spcBef>
                  <a:spcPct val="0"/>
                </a:spcBef>
              </a:pPr>
              <a:r>
                <a:rPr lang="en-US" sz="4542">
                  <a:solidFill>
                    <a:srgbClr val="737373"/>
                  </a:solidFill>
                  <a:latin typeface="Inter"/>
                </a:rPr>
                <a:t>62</a:t>
              </a:r>
            </a:p>
          </p:txBody>
        </p:sp>
      </p:grpSp>
      <p:sp>
        <p:nvSpPr>
          <p:cNvPr name="Freeform 18" id="18"/>
          <p:cNvSpPr/>
          <p:nvPr/>
        </p:nvSpPr>
        <p:spPr>
          <a:xfrm flipH="false" flipV="false" rot="0">
            <a:off x="1111380" y="921060"/>
            <a:ext cx="4652313" cy="8444879"/>
          </a:xfrm>
          <a:custGeom>
            <a:avLst/>
            <a:gdLst/>
            <a:ahLst/>
            <a:cxnLst/>
            <a:rect r="r" b="b" t="t" l="l"/>
            <a:pathLst>
              <a:path h="8444879" w="4652313">
                <a:moveTo>
                  <a:pt x="0" y="0"/>
                </a:moveTo>
                <a:lnTo>
                  <a:pt x="4652313" y="0"/>
                </a:lnTo>
                <a:lnTo>
                  <a:pt x="4652313" y="8444880"/>
                </a:lnTo>
                <a:lnTo>
                  <a:pt x="0" y="8444880"/>
                </a:lnTo>
                <a:lnTo>
                  <a:pt x="0" y="0"/>
                </a:lnTo>
                <a:close/>
              </a:path>
            </a:pathLst>
          </a:custGeom>
          <a:blipFill>
            <a:blip r:embed="rId2"/>
            <a:stretch>
              <a:fillRect l="0" t="0" r="-1961" b="0"/>
            </a:stretch>
          </a:blipFill>
        </p:spPr>
      </p:sp>
      <p:sp>
        <p:nvSpPr>
          <p:cNvPr name="TextBox 19" id="19"/>
          <p:cNvSpPr txBox="true"/>
          <p:nvPr/>
        </p:nvSpPr>
        <p:spPr>
          <a:xfrm rot="0">
            <a:off x="6704414" y="1076325"/>
            <a:ext cx="11401351" cy="861060"/>
          </a:xfrm>
          <a:prstGeom prst="rect">
            <a:avLst/>
          </a:prstGeom>
        </p:spPr>
        <p:txBody>
          <a:bodyPr anchor="t" rtlCol="false" tIns="0" lIns="0" bIns="0" rIns="0">
            <a:spAutoFit/>
          </a:bodyPr>
          <a:lstStyle/>
          <a:p>
            <a:pPr algn="ctr" marL="0" indent="0" lvl="0">
              <a:lnSpc>
                <a:spcPts val="6720"/>
              </a:lnSpc>
            </a:pPr>
            <a:r>
              <a:rPr lang="en-US" sz="6000">
                <a:solidFill>
                  <a:srgbClr val="FFFFFF"/>
                </a:solidFill>
                <a:latin typeface="Inter Bold"/>
              </a:rPr>
              <a:t>Jumlah Fitur dan Label</a:t>
            </a:r>
          </a:p>
        </p:txBody>
      </p:sp>
      <p:grpSp>
        <p:nvGrpSpPr>
          <p:cNvPr name="Group 20" id="20"/>
          <p:cNvGrpSpPr/>
          <p:nvPr/>
        </p:nvGrpSpPr>
        <p:grpSpPr>
          <a:xfrm rot="8365421">
            <a:off x="7467489" y="8409166"/>
            <a:ext cx="886988" cy="886988"/>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22" id="22"/>
          <p:cNvGrpSpPr/>
          <p:nvPr/>
        </p:nvGrpSpPr>
        <p:grpSpPr>
          <a:xfrm rot="8365421">
            <a:off x="8247243" y="9376818"/>
            <a:ext cx="578134" cy="578134"/>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24" id="24"/>
          <p:cNvGrpSpPr/>
          <p:nvPr/>
        </p:nvGrpSpPr>
        <p:grpSpPr>
          <a:xfrm rot="8365421">
            <a:off x="17108902" y="-607052"/>
            <a:ext cx="1554057" cy="1554057"/>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065ED4"/>
        </a:solidFill>
      </p:bgPr>
    </p:bg>
    <p:spTree>
      <p:nvGrpSpPr>
        <p:cNvPr id="1" name=""/>
        <p:cNvGrpSpPr/>
        <p:nvPr/>
      </p:nvGrpSpPr>
      <p:grpSpPr>
        <a:xfrm>
          <a:off x="0" y="0"/>
          <a:ext cx="0" cy="0"/>
          <a:chOff x="0" y="0"/>
          <a:chExt cx="0" cy="0"/>
        </a:xfrm>
      </p:grpSpPr>
      <p:grpSp>
        <p:nvGrpSpPr>
          <p:cNvPr name="Group 2" id="2"/>
          <p:cNvGrpSpPr/>
          <p:nvPr/>
        </p:nvGrpSpPr>
        <p:grpSpPr>
          <a:xfrm rot="0">
            <a:off x="1586593" y="1651227"/>
            <a:ext cx="15114815" cy="6984546"/>
            <a:chOff x="0" y="0"/>
            <a:chExt cx="5112913" cy="2362674"/>
          </a:xfrm>
        </p:grpSpPr>
        <p:sp>
          <p:nvSpPr>
            <p:cNvPr name="Freeform 3" id="3"/>
            <p:cNvSpPr/>
            <p:nvPr/>
          </p:nvSpPr>
          <p:spPr>
            <a:xfrm flipH="false" flipV="false" rot="0">
              <a:off x="0" y="0"/>
              <a:ext cx="5112913" cy="2362674"/>
            </a:xfrm>
            <a:custGeom>
              <a:avLst/>
              <a:gdLst/>
              <a:ahLst/>
              <a:cxnLst/>
              <a:rect r="r" b="b" t="t" l="l"/>
              <a:pathLst>
                <a:path h="2362674" w="5112913">
                  <a:moveTo>
                    <a:pt x="0" y="0"/>
                  </a:moveTo>
                  <a:lnTo>
                    <a:pt x="5112913" y="0"/>
                  </a:lnTo>
                  <a:lnTo>
                    <a:pt x="5112913" y="2362674"/>
                  </a:lnTo>
                  <a:lnTo>
                    <a:pt x="0" y="2362674"/>
                  </a:lnTo>
                  <a:close/>
                </a:path>
              </a:pathLst>
            </a:custGeom>
            <a:solidFill>
              <a:srgbClr val="E8F6FD"/>
            </a:solidFill>
          </p:spPr>
        </p:sp>
      </p:grpSp>
      <p:grpSp>
        <p:nvGrpSpPr>
          <p:cNvPr name="Group 4" id="4"/>
          <p:cNvGrpSpPr/>
          <p:nvPr/>
        </p:nvGrpSpPr>
        <p:grpSpPr>
          <a:xfrm rot="0">
            <a:off x="8536897" y="2040039"/>
            <a:ext cx="1214207" cy="317500"/>
            <a:chOff x="0" y="0"/>
            <a:chExt cx="1618942" cy="423333"/>
          </a:xfrm>
        </p:grpSpPr>
        <p:grpSp>
          <p:nvGrpSpPr>
            <p:cNvPr name="Group 5" id="5"/>
            <p:cNvGrpSpPr/>
            <p:nvPr/>
          </p:nvGrpSpPr>
          <p:grpSpPr>
            <a:xfrm rot="0">
              <a:off x="0" y="0"/>
              <a:ext cx="423333" cy="42333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grpSp>
          <p:nvGrpSpPr>
            <p:cNvPr name="Group 7" id="7"/>
            <p:cNvGrpSpPr/>
            <p:nvPr/>
          </p:nvGrpSpPr>
          <p:grpSpPr>
            <a:xfrm rot="0">
              <a:off x="597804" y="0"/>
              <a:ext cx="423333" cy="42333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9" id="9"/>
            <p:cNvGrpSpPr/>
            <p:nvPr/>
          </p:nvGrpSpPr>
          <p:grpSpPr>
            <a:xfrm rot="0">
              <a:off x="1195609" y="0"/>
              <a:ext cx="423333" cy="42333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sp>
        <p:nvSpPr>
          <p:cNvPr name="TextBox 11" id="11"/>
          <p:cNvSpPr txBox="true"/>
          <p:nvPr/>
        </p:nvSpPr>
        <p:spPr>
          <a:xfrm rot="0">
            <a:off x="2381250" y="2581275"/>
            <a:ext cx="13525500"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323232"/>
                </a:solidFill>
                <a:latin typeface="Inter Bold"/>
              </a:rPr>
              <a:t>Jenis Jaringan Saraf Tiruan</a:t>
            </a:r>
          </a:p>
        </p:txBody>
      </p:sp>
      <p:grpSp>
        <p:nvGrpSpPr>
          <p:cNvPr name="Group 12" id="12"/>
          <p:cNvGrpSpPr/>
          <p:nvPr/>
        </p:nvGrpSpPr>
        <p:grpSpPr>
          <a:xfrm rot="0">
            <a:off x="3513615" y="7996937"/>
            <a:ext cx="11260769" cy="11260769"/>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sp>
        <p:nvSpPr>
          <p:cNvPr name="TextBox 14" id="14"/>
          <p:cNvSpPr txBox="true"/>
          <p:nvPr/>
        </p:nvSpPr>
        <p:spPr>
          <a:xfrm rot="0">
            <a:off x="3075901" y="4012637"/>
            <a:ext cx="12136197" cy="679450"/>
          </a:xfrm>
          <a:prstGeom prst="rect">
            <a:avLst/>
          </a:prstGeom>
        </p:spPr>
        <p:txBody>
          <a:bodyPr anchor="t" rtlCol="false" tIns="0" lIns="0" bIns="0" rIns="0">
            <a:spAutoFit/>
          </a:bodyPr>
          <a:lstStyle/>
          <a:p>
            <a:pPr algn="ctr">
              <a:lnSpc>
                <a:spcPts val="5599"/>
              </a:lnSpc>
              <a:spcBef>
                <a:spcPct val="0"/>
              </a:spcBef>
            </a:pPr>
            <a:r>
              <a:rPr lang="en-US" sz="3999" u="sng">
                <a:solidFill>
                  <a:srgbClr val="FF5757"/>
                </a:solidFill>
                <a:latin typeface="Inter Bold"/>
              </a:rPr>
              <a:t>CNN </a:t>
            </a:r>
            <a:r>
              <a:rPr lang="en-US" sz="3999" u="sng">
                <a:solidFill>
                  <a:srgbClr val="FF5757"/>
                </a:solidFill>
                <a:latin typeface="Inter Bold"/>
              </a:rPr>
              <a:t>( Convolutional Neural Network )</a:t>
            </a:r>
          </a:p>
        </p:txBody>
      </p:sp>
      <p:grpSp>
        <p:nvGrpSpPr>
          <p:cNvPr name="Group 15" id="15"/>
          <p:cNvGrpSpPr/>
          <p:nvPr/>
        </p:nvGrpSpPr>
        <p:grpSpPr>
          <a:xfrm rot="0">
            <a:off x="4178699" y="8775552"/>
            <a:ext cx="9930603" cy="9930603"/>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17" id="17"/>
          <p:cNvGrpSpPr/>
          <p:nvPr/>
        </p:nvGrpSpPr>
        <p:grpSpPr>
          <a:xfrm rot="0">
            <a:off x="4551887" y="9521929"/>
            <a:ext cx="9184226" cy="9184226"/>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ADEF"/>
            </a:solidFill>
          </p:spPr>
        </p:sp>
      </p:grpSp>
      <p:sp>
        <p:nvSpPr>
          <p:cNvPr name="TextBox 19" id="19"/>
          <p:cNvSpPr txBox="true"/>
          <p:nvPr/>
        </p:nvSpPr>
        <p:spPr>
          <a:xfrm rot="0">
            <a:off x="4722115" y="5332322"/>
            <a:ext cx="9224930" cy="1967230"/>
          </a:xfrm>
          <a:prstGeom prst="rect">
            <a:avLst/>
          </a:prstGeom>
        </p:spPr>
        <p:txBody>
          <a:bodyPr anchor="t" rtlCol="false" tIns="0" lIns="0" bIns="0" rIns="0">
            <a:spAutoFit/>
          </a:bodyPr>
          <a:lstStyle/>
          <a:p>
            <a:pPr marL="604523" indent="-302261" lvl="1">
              <a:lnSpc>
                <a:spcPts val="3920"/>
              </a:lnSpc>
              <a:buFont typeface="Arial"/>
              <a:buChar char="•"/>
            </a:pPr>
            <a:r>
              <a:rPr lang="en-US" sz="2800">
                <a:solidFill>
                  <a:srgbClr val="000000"/>
                </a:solidFill>
                <a:latin typeface="Inter"/>
              </a:rPr>
              <a:t>Mengekstraksi fitur-fitur penting dari gambar</a:t>
            </a:r>
          </a:p>
          <a:p>
            <a:pPr marL="604523" indent="-302261" lvl="1">
              <a:lnSpc>
                <a:spcPts val="3920"/>
              </a:lnSpc>
              <a:buFont typeface="Arial"/>
              <a:buChar char="•"/>
            </a:pPr>
            <a:r>
              <a:rPr lang="en-US" sz="2800">
                <a:solidFill>
                  <a:srgbClr val="000000"/>
                </a:solidFill>
                <a:latin typeface="Inter"/>
              </a:rPr>
              <a:t>Mengenali pola dalam gambar tanpa terpengaruh perubahan posisi atau skala</a:t>
            </a:r>
          </a:p>
          <a:p>
            <a:pPr marL="604523" indent="-302261" lvl="1">
              <a:lnSpc>
                <a:spcPts val="3920"/>
              </a:lnSpc>
              <a:buFont typeface="Arial"/>
              <a:buChar char="•"/>
            </a:pPr>
            <a:r>
              <a:rPr lang="en-US" sz="2800">
                <a:solidFill>
                  <a:srgbClr val="000000"/>
                </a:solidFill>
                <a:latin typeface="Inter"/>
              </a:rPr>
              <a:t>Umum digunakan untuk klasifikasi gambar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F6FD"/>
        </a:solidFill>
      </p:bgPr>
    </p:bg>
    <p:spTree>
      <p:nvGrpSpPr>
        <p:cNvPr id="1" name=""/>
        <p:cNvGrpSpPr/>
        <p:nvPr/>
      </p:nvGrpSpPr>
      <p:grpSpPr>
        <a:xfrm>
          <a:off x="0" y="0"/>
          <a:ext cx="0" cy="0"/>
          <a:chOff x="0" y="0"/>
          <a:chExt cx="0" cy="0"/>
        </a:xfrm>
      </p:grpSpPr>
      <p:sp>
        <p:nvSpPr>
          <p:cNvPr name="Freeform 2" id="2"/>
          <p:cNvSpPr/>
          <p:nvPr/>
        </p:nvSpPr>
        <p:spPr>
          <a:xfrm flipH="false" flipV="false" rot="0">
            <a:off x="2039250" y="2196358"/>
            <a:ext cx="8796507" cy="2018871"/>
          </a:xfrm>
          <a:custGeom>
            <a:avLst/>
            <a:gdLst/>
            <a:ahLst/>
            <a:cxnLst/>
            <a:rect r="r" b="b" t="t" l="l"/>
            <a:pathLst>
              <a:path h="2018871" w="8796507">
                <a:moveTo>
                  <a:pt x="0" y="0"/>
                </a:moveTo>
                <a:lnTo>
                  <a:pt x="8796507" y="0"/>
                </a:lnTo>
                <a:lnTo>
                  <a:pt x="8796507" y="2018871"/>
                </a:lnTo>
                <a:lnTo>
                  <a:pt x="0" y="2018871"/>
                </a:lnTo>
                <a:lnTo>
                  <a:pt x="0" y="0"/>
                </a:lnTo>
                <a:close/>
              </a:path>
            </a:pathLst>
          </a:custGeom>
          <a:blipFill>
            <a:blip r:embed="rId2"/>
            <a:stretch>
              <a:fillRect l="0" t="0" r="0" b="0"/>
            </a:stretch>
          </a:blipFill>
        </p:spPr>
      </p:sp>
      <p:sp>
        <p:nvSpPr>
          <p:cNvPr name="Freeform 3" id="3"/>
          <p:cNvSpPr/>
          <p:nvPr/>
        </p:nvSpPr>
        <p:spPr>
          <a:xfrm flipH="false" flipV="false" rot="0">
            <a:off x="6076698" y="6764312"/>
            <a:ext cx="10255900" cy="2967751"/>
          </a:xfrm>
          <a:custGeom>
            <a:avLst/>
            <a:gdLst/>
            <a:ahLst/>
            <a:cxnLst/>
            <a:rect r="r" b="b" t="t" l="l"/>
            <a:pathLst>
              <a:path h="2967751" w="10255900">
                <a:moveTo>
                  <a:pt x="0" y="0"/>
                </a:moveTo>
                <a:lnTo>
                  <a:pt x="10255900" y="0"/>
                </a:lnTo>
                <a:lnTo>
                  <a:pt x="10255900" y="2967751"/>
                </a:lnTo>
                <a:lnTo>
                  <a:pt x="0" y="2967751"/>
                </a:lnTo>
                <a:lnTo>
                  <a:pt x="0" y="0"/>
                </a:lnTo>
                <a:close/>
              </a:path>
            </a:pathLst>
          </a:custGeom>
          <a:blipFill>
            <a:blip r:embed="rId3"/>
            <a:stretch>
              <a:fillRect l="0" t="0" r="0" b="0"/>
            </a:stretch>
          </a:blipFill>
        </p:spPr>
      </p:sp>
      <p:sp>
        <p:nvSpPr>
          <p:cNvPr name="Freeform 4" id="4"/>
          <p:cNvSpPr/>
          <p:nvPr/>
        </p:nvSpPr>
        <p:spPr>
          <a:xfrm flipH="false" flipV="true" rot="159380">
            <a:off x="6962030" y="-1148979"/>
            <a:ext cx="11535644" cy="3345337"/>
          </a:xfrm>
          <a:custGeom>
            <a:avLst/>
            <a:gdLst/>
            <a:ahLst/>
            <a:cxnLst/>
            <a:rect r="r" b="b" t="t" l="l"/>
            <a:pathLst>
              <a:path h="3345337" w="11535644">
                <a:moveTo>
                  <a:pt x="0" y="3345337"/>
                </a:moveTo>
                <a:lnTo>
                  <a:pt x="11535645" y="3345337"/>
                </a:lnTo>
                <a:lnTo>
                  <a:pt x="11535645" y="0"/>
                </a:lnTo>
                <a:lnTo>
                  <a:pt x="0" y="0"/>
                </a:lnTo>
                <a:lnTo>
                  <a:pt x="0" y="3345337"/>
                </a:lnTo>
                <a:close/>
              </a:path>
            </a:pathLst>
          </a:custGeom>
          <a:blipFill>
            <a:blip r:embed="rId4"/>
            <a:stretch>
              <a:fillRect l="0" t="0" r="0" b="0"/>
            </a:stretch>
          </a:blipFill>
        </p:spPr>
      </p:sp>
      <p:sp>
        <p:nvSpPr>
          <p:cNvPr name="Freeform 5" id="5"/>
          <p:cNvSpPr/>
          <p:nvPr/>
        </p:nvSpPr>
        <p:spPr>
          <a:xfrm flipH="true" flipV="true" rot="-9085466">
            <a:off x="-4739122" y="7829015"/>
            <a:ext cx="11535644" cy="3345337"/>
          </a:xfrm>
          <a:custGeom>
            <a:avLst/>
            <a:gdLst/>
            <a:ahLst/>
            <a:cxnLst/>
            <a:rect r="r" b="b" t="t" l="l"/>
            <a:pathLst>
              <a:path h="3345337" w="11535644">
                <a:moveTo>
                  <a:pt x="11535644" y="3345337"/>
                </a:moveTo>
                <a:lnTo>
                  <a:pt x="0" y="3345337"/>
                </a:lnTo>
                <a:lnTo>
                  <a:pt x="0" y="0"/>
                </a:lnTo>
                <a:lnTo>
                  <a:pt x="11535644" y="0"/>
                </a:lnTo>
                <a:lnTo>
                  <a:pt x="11535644" y="3345337"/>
                </a:lnTo>
                <a:close/>
              </a:path>
            </a:pathLst>
          </a:custGeom>
          <a:blipFill>
            <a:blip r:embed="rId4"/>
            <a:stretch>
              <a:fillRect l="0" t="0" r="0" b="0"/>
            </a:stretch>
          </a:blipFill>
        </p:spPr>
      </p:sp>
      <p:sp>
        <p:nvSpPr>
          <p:cNvPr name="TextBox 6" id="6"/>
          <p:cNvSpPr txBox="true"/>
          <p:nvPr/>
        </p:nvSpPr>
        <p:spPr>
          <a:xfrm rot="0">
            <a:off x="1221229" y="1076325"/>
            <a:ext cx="5623428" cy="861060"/>
          </a:xfrm>
          <a:prstGeom prst="rect">
            <a:avLst/>
          </a:prstGeom>
        </p:spPr>
        <p:txBody>
          <a:bodyPr anchor="t" rtlCol="false" tIns="0" lIns="0" bIns="0" rIns="0">
            <a:spAutoFit/>
          </a:bodyPr>
          <a:lstStyle/>
          <a:p>
            <a:pPr algn="r" marL="0" indent="0" lvl="0">
              <a:lnSpc>
                <a:spcPts val="6720"/>
              </a:lnSpc>
            </a:pPr>
            <a:r>
              <a:rPr lang="en-US" sz="6000">
                <a:solidFill>
                  <a:srgbClr val="17A7FF"/>
                </a:solidFill>
                <a:latin typeface="Inter Bold"/>
              </a:rPr>
              <a:t>Jenis Optimasi</a:t>
            </a:r>
          </a:p>
        </p:txBody>
      </p:sp>
      <p:sp>
        <p:nvSpPr>
          <p:cNvPr name="TextBox 7" id="7"/>
          <p:cNvSpPr txBox="true"/>
          <p:nvPr/>
        </p:nvSpPr>
        <p:spPr>
          <a:xfrm rot="0">
            <a:off x="8334402" y="4798352"/>
            <a:ext cx="8592709" cy="1708785"/>
          </a:xfrm>
          <a:prstGeom prst="rect">
            <a:avLst/>
          </a:prstGeom>
        </p:spPr>
        <p:txBody>
          <a:bodyPr anchor="t" rtlCol="false" tIns="0" lIns="0" bIns="0" rIns="0">
            <a:spAutoFit/>
          </a:bodyPr>
          <a:lstStyle/>
          <a:p>
            <a:pPr algn="r" marL="0" indent="0" lvl="0">
              <a:lnSpc>
                <a:spcPts val="6720"/>
              </a:lnSpc>
            </a:pPr>
            <a:r>
              <a:rPr lang="en-US" sz="6000">
                <a:solidFill>
                  <a:srgbClr val="17A7FF"/>
                </a:solidFill>
                <a:latin typeface="Inter Bold"/>
              </a:rPr>
              <a:t>Jenis Fungsi Aktivasi yang dilakukan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65ED4"/>
        </a:solidFill>
      </p:bgPr>
    </p:bg>
    <p:spTree>
      <p:nvGrpSpPr>
        <p:cNvPr id="1" name=""/>
        <p:cNvGrpSpPr/>
        <p:nvPr/>
      </p:nvGrpSpPr>
      <p:grpSpPr>
        <a:xfrm>
          <a:off x="0" y="0"/>
          <a:ext cx="0" cy="0"/>
          <a:chOff x="0" y="0"/>
          <a:chExt cx="0" cy="0"/>
        </a:xfrm>
      </p:grpSpPr>
      <p:grpSp>
        <p:nvGrpSpPr>
          <p:cNvPr name="Group 2" id="2"/>
          <p:cNvGrpSpPr/>
          <p:nvPr/>
        </p:nvGrpSpPr>
        <p:grpSpPr>
          <a:xfrm rot="0">
            <a:off x="1028700" y="5158389"/>
            <a:ext cx="5101283" cy="4160936"/>
            <a:chOff x="0" y="0"/>
            <a:chExt cx="6801710" cy="5547915"/>
          </a:xfrm>
        </p:grpSpPr>
        <p:grpSp>
          <p:nvGrpSpPr>
            <p:cNvPr name="Group 3" id="3"/>
            <p:cNvGrpSpPr/>
            <p:nvPr/>
          </p:nvGrpSpPr>
          <p:grpSpPr>
            <a:xfrm rot="0">
              <a:off x="0" y="300148"/>
              <a:ext cx="6801710" cy="5247768"/>
              <a:chOff x="0" y="0"/>
              <a:chExt cx="1930182" cy="1489206"/>
            </a:xfrm>
          </p:grpSpPr>
          <p:sp>
            <p:nvSpPr>
              <p:cNvPr name="Freeform 4" id="4"/>
              <p:cNvSpPr/>
              <p:nvPr/>
            </p:nvSpPr>
            <p:spPr>
              <a:xfrm flipH="false" flipV="false" rot="0">
                <a:off x="0" y="0"/>
                <a:ext cx="1930182" cy="1489206"/>
              </a:xfrm>
              <a:custGeom>
                <a:avLst/>
                <a:gdLst/>
                <a:ahLst/>
                <a:cxnLst/>
                <a:rect r="r" b="b" t="t" l="l"/>
                <a:pathLst>
                  <a:path h="1489206" w="1930182">
                    <a:moveTo>
                      <a:pt x="1805722" y="1489206"/>
                    </a:moveTo>
                    <a:lnTo>
                      <a:pt x="124460" y="1489206"/>
                    </a:lnTo>
                    <a:cubicBezTo>
                      <a:pt x="55880" y="1489206"/>
                      <a:pt x="0" y="1433326"/>
                      <a:pt x="0" y="1364746"/>
                    </a:cubicBezTo>
                    <a:lnTo>
                      <a:pt x="0" y="124460"/>
                    </a:lnTo>
                    <a:cubicBezTo>
                      <a:pt x="0" y="55880"/>
                      <a:pt x="55880" y="0"/>
                      <a:pt x="124460" y="0"/>
                    </a:cubicBezTo>
                    <a:lnTo>
                      <a:pt x="1805722" y="0"/>
                    </a:lnTo>
                    <a:cubicBezTo>
                      <a:pt x="1874302" y="0"/>
                      <a:pt x="1930182" y="55880"/>
                      <a:pt x="1930182" y="124460"/>
                    </a:cubicBezTo>
                    <a:lnTo>
                      <a:pt x="1930182" y="1364746"/>
                    </a:lnTo>
                    <a:cubicBezTo>
                      <a:pt x="1930182" y="1433326"/>
                      <a:pt x="1874302" y="1489206"/>
                      <a:pt x="1805722" y="1489206"/>
                    </a:cubicBezTo>
                    <a:close/>
                  </a:path>
                </a:pathLst>
              </a:custGeom>
              <a:solidFill>
                <a:srgbClr val="FFFFFF"/>
              </a:solidFill>
            </p:spPr>
          </p:sp>
        </p:grpSp>
        <p:grpSp>
          <p:nvGrpSpPr>
            <p:cNvPr name="Group 5" id="5"/>
            <p:cNvGrpSpPr/>
            <p:nvPr/>
          </p:nvGrpSpPr>
          <p:grpSpPr>
            <a:xfrm rot="0">
              <a:off x="463854" y="0"/>
              <a:ext cx="2454529" cy="600295"/>
              <a:chOff x="0" y="0"/>
              <a:chExt cx="2700290" cy="660400"/>
            </a:xfrm>
          </p:grpSpPr>
          <p:sp>
            <p:nvSpPr>
              <p:cNvPr name="Freeform 6" id="6"/>
              <p:cNvSpPr/>
              <p:nvPr/>
            </p:nvSpPr>
            <p:spPr>
              <a:xfrm flipH="false" flipV="false" rot="0">
                <a:off x="0" y="0"/>
                <a:ext cx="2700290" cy="660400"/>
              </a:xfrm>
              <a:custGeom>
                <a:avLst/>
                <a:gdLst/>
                <a:ahLst/>
                <a:cxnLst/>
                <a:rect r="r" b="b" t="t" l="l"/>
                <a:pathLst>
                  <a:path h="660400" w="2700290">
                    <a:moveTo>
                      <a:pt x="2575830" y="660400"/>
                    </a:moveTo>
                    <a:lnTo>
                      <a:pt x="124460" y="660400"/>
                    </a:lnTo>
                    <a:cubicBezTo>
                      <a:pt x="55880" y="660400"/>
                      <a:pt x="0" y="604520"/>
                      <a:pt x="0" y="535940"/>
                    </a:cubicBezTo>
                    <a:lnTo>
                      <a:pt x="0" y="124460"/>
                    </a:lnTo>
                    <a:cubicBezTo>
                      <a:pt x="0" y="55880"/>
                      <a:pt x="55880" y="0"/>
                      <a:pt x="124460" y="0"/>
                    </a:cubicBezTo>
                    <a:lnTo>
                      <a:pt x="2575830" y="0"/>
                    </a:lnTo>
                    <a:cubicBezTo>
                      <a:pt x="2644410" y="0"/>
                      <a:pt x="2700290" y="55880"/>
                      <a:pt x="2700290" y="124460"/>
                    </a:cubicBezTo>
                    <a:lnTo>
                      <a:pt x="2700290" y="535940"/>
                    </a:lnTo>
                    <a:cubicBezTo>
                      <a:pt x="2700290" y="604520"/>
                      <a:pt x="2644410" y="660400"/>
                      <a:pt x="2575830" y="660400"/>
                    </a:cubicBezTo>
                    <a:close/>
                  </a:path>
                </a:pathLst>
              </a:custGeom>
              <a:solidFill>
                <a:srgbClr val="FFDE59"/>
              </a:solidFill>
            </p:spPr>
          </p:sp>
        </p:grpSp>
        <p:sp>
          <p:nvSpPr>
            <p:cNvPr name="TextBox 7" id="7"/>
            <p:cNvSpPr txBox="true"/>
            <p:nvPr/>
          </p:nvSpPr>
          <p:spPr>
            <a:xfrm rot="0">
              <a:off x="463854" y="1373449"/>
              <a:ext cx="5741394" cy="3749039"/>
            </a:xfrm>
            <a:prstGeom prst="rect">
              <a:avLst/>
            </a:prstGeom>
          </p:spPr>
          <p:txBody>
            <a:bodyPr anchor="t" rtlCol="false" tIns="0" lIns="0" bIns="0" rIns="0">
              <a:spAutoFit/>
            </a:bodyPr>
            <a:lstStyle/>
            <a:p>
              <a:pPr algn="just" marL="0" indent="0" lvl="0">
                <a:lnSpc>
                  <a:spcPts val="2520"/>
                </a:lnSpc>
                <a:spcBef>
                  <a:spcPct val="0"/>
                </a:spcBef>
              </a:pPr>
              <a:r>
                <a:rPr lang="en-US" sz="1800">
                  <a:solidFill>
                    <a:srgbClr val="737373"/>
                  </a:solidFill>
                  <a:latin typeface="Inter"/>
                </a:rPr>
                <a:t>Fungsi aktivasi 'relu' (Rectified Linear Unit) digunakan pada lapisan konvolusi karena efektif dalam memperkenalkan non-linearitas ke dalam model tanpa memiliki masalah gradien yang menghilang (vanishing gradient) pada kasus pelatihan jaringan yang dalam. Ini memungkinkan jaringan untuk belajar fitur-fitur yang kompleks.</a:t>
              </a:r>
            </a:p>
          </p:txBody>
        </p:sp>
        <p:sp>
          <p:nvSpPr>
            <p:cNvPr name="TextBox 8" id="8"/>
            <p:cNvSpPr txBox="true"/>
            <p:nvPr/>
          </p:nvSpPr>
          <p:spPr>
            <a:xfrm rot="0">
              <a:off x="463854" y="792646"/>
              <a:ext cx="4118836" cy="4497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323232"/>
                  </a:solidFill>
                  <a:latin typeface="Inter"/>
                </a:rPr>
                <a:t>RELU</a:t>
              </a:r>
            </a:p>
          </p:txBody>
        </p:sp>
        <p:sp>
          <p:nvSpPr>
            <p:cNvPr name="TextBox 9" id="9"/>
            <p:cNvSpPr txBox="true"/>
            <p:nvPr/>
          </p:nvSpPr>
          <p:spPr>
            <a:xfrm rot="0">
              <a:off x="756708" y="104991"/>
              <a:ext cx="1843420" cy="352213"/>
            </a:xfrm>
            <a:prstGeom prst="rect">
              <a:avLst/>
            </a:prstGeom>
          </p:spPr>
          <p:txBody>
            <a:bodyPr anchor="t" rtlCol="false" tIns="0" lIns="0" bIns="0" rIns="0">
              <a:spAutoFit/>
            </a:bodyPr>
            <a:lstStyle/>
            <a:p>
              <a:pPr algn="ctr" marL="0" indent="0" lvl="0">
                <a:lnSpc>
                  <a:spcPts val="2240"/>
                </a:lnSpc>
                <a:spcBef>
                  <a:spcPct val="0"/>
                </a:spcBef>
              </a:pPr>
              <a:r>
                <a:rPr lang="en-US" sz="1600">
                  <a:solidFill>
                    <a:srgbClr val="737373"/>
                  </a:solidFill>
                  <a:latin typeface="Inter"/>
                </a:rPr>
                <a:t>Activation</a:t>
              </a:r>
            </a:p>
          </p:txBody>
        </p:sp>
      </p:grpSp>
      <p:grpSp>
        <p:nvGrpSpPr>
          <p:cNvPr name="Group 10" id="10"/>
          <p:cNvGrpSpPr/>
          <p:nvPr/>
        </p:nvGrpSpPr>
        <p:grpSpPr>
          <a:xfrm rot="0">
            <a:off x="6552795" y="965001"/>
            <a:ext cx="5182411" cy="3852651"/>
            <a:chOff x="0" y="0"/>
            <a:chExt cx="6909881" cy="5136867"/>
          </a:xfrm>
        </p:grpSpPr>
        <p:grpSp>
          <p:nvGrpSpPr>
            <p:cNvPr name="Group 11" id="11"/>
            <p:cNvGrpSpPr/>
            <p:nvPr/>
          </p:nvGrpSpPr>
          <p:grpSpPr>
            <a:xfrm rot="0">
              <a:off x="0" y="300148"/>
              <a:ext cx="6909881" cy="4836720"/>
              <a:chOff x="0" y="0"/>
              <a:chExt cx="1960878" cy="1372559"/>
            </a:xfrm>
          </p:grpSpPr>
          <p:sp>
            <p:nvSpPr>
              <p:cNvPr name="Freeform 12" id="12"/>
              <p:cNvSpPr/>
              <p:nvPr/>
            </p:nvSpPr>
            <p:spPr>
              <a:xfrm flipH="false" flipV="false" rot="0">
                <a:off x="0" y="0"/>
                <a:ext cx="1960879" cy="1372559"/>
              </a:xfrm>
              <a:custGeom>
                <a:avLst/>
                <a:gdLst/>
                <a:ahLst/>
                <a:cxnLst/>
                <a:rect r="r" b="b" t="t" l="l"/>
                <a:pathLst>
                  <a:path h="1372559" w="1960879">
                    <a:moveTo>
                      <a:pt x="1836418" y="1372559"/>
                    </a:moveTo>
                    <a:lnTo>
                      <a:pt x="124460" y="1372559"/>
                    </a:lnTo>
                    <a:cubicBezTo>
                      <a:pt x="55880" y="1372559"/>
                      <a:pt x="0" y="1316679"/>
                      <a:pt x="0" y="1248099"/>
                    </a:cubicBezTo>
                    <a:lnTo>
                      <a:pt x="0" y="124460"/>
                    </a:lnTo>
                    <a:cubicBezTo>
                      <a:pt x="0" y="55880"/>
                      <a:pt x="55880" y="0"/>
                      <a:pt x="124460" y="0"/>
                    </a:cubicBezTo>
                    <a:lnTo>
                      <a:pt x="1836419" y="0"/>
                    </a:lnTo>
                    <a:cubicBezTo>
                      <a:pt x="1904998" y="0"/>
                      <a:pt x="1960879" y="55880"/>
                      <a:pt x="1960879" y="124460"/>
                    </a:cubicBezTo>
                    <a:lnTo>
                      <a:pt x="1960879" y="1248099"/>
                    </a:lnTo>
                    <a:cubicBezTo>
                      <a:pt x="1960879" y="1316679"/>
                      <a:pt x="1904998" y="1372559"/>
                      <a:pt x="1836419" y="1372559"/>
                    </a:cubicBezTo>
                    <a:close/>
                  </a:path>
                </a:pathLst>
              </a:custGeom>
              <a:solidFill>
                <a:srgbClr val="FFFFFF">
                  <a:alpha val="24706"/>
                </a:srgbClr>
              </a:solidFill>
            </p:spPr>
          </p:sp>
        </p:grpSp>
        <p:grpSp>
          <p:nvGrpSpPr>
            <p:cNvPr name="Group 13" id="13"/>
            <p:cNvGrpSpPr/>
            <p:nvPr/>
          </p:nvGrpSpPr>
          <p:grpSpPr>
            <a:xfrm rot="0">
              <a:off x="463854" y="0"/>
              <a:ext cx="2454529" cy="600295"/>
              <a:chOff x="0" y="0"/>
              <a:chExt cx="2700290" cy="660400"/>
            </a:xfrm>
          </p:grpSpPr>
          <p:sp>
            <p:nvSpPr>
              <p:cNvPr name="Freeform 14" id="14"/>
              <p:cNvSpPr/>
              <p:nvPr/>
            </p:nvSpPr>
            <p:spPr>
              <a:xfrm flipH="false" flipV="false" rot="0">
                <a:off x="0" y="0"/>
                <a:ext cx="2700290" cy="660400"/>
              </a:xfrm>
              <a:custGeom>
                <a:avLst/>
                <a:gdLst/>
                <a:ahLst/>
                <a:cxnLst/>
                <a:rect r="r" b="b" t="t" l="l"/>
                <a:pathLst>
                  <a:path h="660400" w="2700290">
                    <a:moveTo>
                      <a:pt x="2575830" y="660400"/>
                    </a:moveTo>
                    <a:lnTo>
                      <a:pt x="124460" y="660400"/>
                    </a:lnTo>
                    <a:cubicBezTo>
                      <a:pt x="55880" y="660400"/>
                      <a:pt x="0" y="604520"/>
                      <a:pt x="0" y="535940"/>
                    </a:cubicBezTo>
                    <a:lnTo>
                      <a:pt x="0" y="124460"/>
                    </a:lnTo>
                    <a:cubicBezTo>
                      <a:pt x="0" y="55880"/>
                      <a:pt x="55880" y="0"/>
                      <a:pt x="124460" y="0"/>
                    </a:cubicBezTo>
                    <a:lnTo>
                      <a:pt x="2575830" y="0"/>
                    </a:lnTo>
                    <a:cubicBezTo>
                      <a:pt x="2644410" y="0"/>
                      <a:pt x="2700290" y="55880"/>
                      <a:pt x="2700290" y="124460"/>
                    </a:cubicBezTo>
                    <a:lnTo>
                      <a:pt x="2700290" y="535940"/>
                    </a:lnTo>
                    <a:cubicBezTo>
                      <a:pt x="2700290" y="604520"/>
                      <a:pt x="2644410" y="660400"/>
                      <a:pt x="2575830" y="660400"/>
                    </a:cubicBezTo>
                    <a:close/>
                  </a:path>
                </a:pathLst>
              </a:custGeom>
              <a:solidFill>
                <a:srgbClr val="FF5757"/>
              </a:solidFill>
            </p:spPr>
          </p:sp>
        </p:grpSp>
        <p:sp>
          <p:nvSpPr>
            <p:cNvPr name="TextBox 15" id="15"/>
            <p:cNvSpPr txBox="true"/>
            <p:nvPr/>
          </p:nvSpPr>
          <p:spPr>
            <a:xfrm rot="0">
              <a:off x="463854" y="1373449"/>
              <a:ext cx="6065905" cy="3329939"/>
            </a:xfrm>
            <a:prstGeom prst="rect">
              <a:avLst/>
            </a:prstGeom>
          </p:spPr>
          <p:txBody>
            <a:bodyPr anchor="t" rtlCol="false" tIns="0" lIns="0" bIns="0" rIns="0">
              <a:spAutoFit/>
            </a:bodyPr>
            <a:lstStyle/>
            <a:p>
              <a:pPr algn="just" marL="0" indent="0" lvl="0">
                <a:lnSpc>
                  <a:spcPts val="2520"/>
                </a:lnSpc>
                <a:spcBef>
                  <a:spcPct val="0"/>
                </a:spcBef>
              </a:pPr>
              <a:r>
                <a:rPr lang="en-US" sz="1800">
                  <a:solidFill>
                    <a:srgbClr val="FFFFFF"/>
                  </a:solidFill>
                  <a:latin typeface="Inter"/>
                </a:rPr>
                <a:t>Optimisasi Adam digunakan karena memiliki beberapa keunggulan, seperti adaptasi laju pembelajaran, momentum, efisiensi dalam penggunaan memori, dan stabil dalam berbagai tugas, seperti yang telah dijelaskan sebelumnya. Optimisasi ini cocok untuk pelatihan jaringan saraf tiruan.</a:t>
              </a:r>
            </a:p>
          </p:txBody>
        </p:sp>
        <p:sp>
          <p:nvSpPr>
            <p:cNvPr name="TextBox 16" id="16"/>
            <p:cNvSpPr txBox="true"/>
            <p:nvPr/>
          </p:nvSpPr>
          <p:spPr>
            <a:xfrm rot="0">
              <a:off x="463854" y="792646"/>
              <a:ext cx="4118836" cy="4497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FFFFF"/>
                  </a:solidFill>
                  <a:latin typeface="Inter"/>
                </a:rPr>
                <a:t>ADAM</a:t>
              </a:r>
            </a:p>
          </p:txBody>
        </p:sp>
        <p:sp>
          <p:nvSpPr>
            <p:cNvPr name="TextBox 17" id="17"/>
            <p:cNvSpPr txBox="true"/>
            <p:nvPr/>
          </p:nvSpPr>
          <p:spPr>
            <a:xfrm rot="0">
              <a:off x="756708" y="104991"/>
              <a:ext cx="1843420" cy="352213"/>
            </a:xfrm>
            <a:prstGeom prst="rect">
              <a:avLst/>
            </a:prstGeom>
          </p:spPr>
          <p:txBody>
            <a:bodyPr anchor="t" rtlCol="false" tIns="0" lIns="0" bIns="0" rIns="0">
              <a:spAutoFit/>
            </a:bodyPr>
            <a:lstStyle/>
            <a:p>
              <a:pPr algn="ctr" marL="0" indent="0" lvl="0">
                <a:lnSpc>
                  <a:spcPts val="2240"/>
                </a:lnSpc>
                <a:spcBef>
                  <a:spcPct val="0"/>
                </a:spcBef>
              </a:pPr>
              <a:r>
                <a:rPr lang="en-US" sz="1600">
                  <a:solidFill>
                    <a:srgbClr val="FFFFFF"/>
                  </a:solidFill>
                  <a:latin typeface="Inter"/>
                </a:rPr>
                <a:t>Optimizer</a:t>
              </a:r>
            </a:p>
          </p:txBody>
        </p:sp>
      </p:grpSp>
      <p:grpSp>
        <p:nvGrpSpPr>
          <p:cNvPr name="Group 18" id="18"/>
          <p:cNvGrpSpPr/>
          <p:nvPr/>
        </p:nvGrpSpPr>
        <p:grpSpPr>
          <a:xfrm rot="0">
            <a:off x="11978589" y="5158389"/>
            <a:ext cx="4987704" cy="3933778"/>
            <a:chOff x="0" y="0"/>
            <a:chExt cx="6650272" cy="5245038"/>
          </a:xfrm>
        </p:grpSpPr>
        <p:grpSp>
          <p:nvGrpSpPr>
            <p:cNvPr name="Group 19" id="19"/>
            <p:cNvGrpSpPr/>
            <p:nvPr/>
          </p:nvGrpSpPr>
          <p:grpSpPr>
            <a:xfrm rot="0">
              <a:off x="0" y="300148"/>
              <a:ext cx="6650272" cy="4944890"/>
              <a:chOff x="0" y="0"/>
              <a:chExt cx="1887207" cy="1403256"/>
            </a:xfrm>
          </p:grpSpPr>
          <p:sp>
            <p:nvSpPr>
              <p:cNvPr name="Freeform 20" id="20"/>
              <p:cNvSpPr/>
              <p:nvPr/>
            </p:nvSpPr>
            <p:spPr>
              <a:xfrm flipH="false" flipV="false" rot="0">
                <a:off x="0" y="0"/>
                <a:ext cx="1887207" cy="1403256"/>
              </a:xfrm>
              <a:custGeom>
                <a:avLst/>
                <a:gdLst/>
                <a:ahLst/>
                <a:cxnLst/>
                <a:rect r="r" b="b" t="t" l="l"/>
                <a:pathLst>
                  <a:path h="1403256" w="1887207">
                    <a:moveTo>
                      <a:pt x="1762747" y="1403256"/>
                    </a:moveTo>
                    <a:lnTo>
                      <a:pt x="124460" y="1403256"/>
                    </a:lnTo>
                    <a:cubicBezTo>
                      <a:pt x="55880" y="1403256"/>
                      <a:pt x="0" y="1347376"/>
                      <a:pt x="0" y="1278795"/>
                    </a:cubicBezTo>
                    <a:lnTo>
                      <a:pt x="0" y="124460"/>
                    </a:lnTo>
                    <a:cubicBezTo>
                      <a:pt x="0" y="55880"/>
                      <a:pt x="55880" y="0"/>
                      <a:pt x="124460" y="0"/>
                    </a:cubicBezTo>
                    <a:lnTo>
                      <a:pt x="1762747" y="0"/>
                    </a:lnTo>
                    <a:cubicBezTo>
                      <a:pt x="1831327" y="0"/>
                      <a:pt x="1887207" y="55880"/>
                      <a:pt x="1887207" y="124460"/>
                    </a:cubicBezTo>
                    <a:lnTo>
                      <a:pt x="1887207" y="1278796"/>
                    </a:lnTo>
                    <a:cubicBezTo>
                      <a:pt x="1887207" y="1347376"/>
                      <a:pt x="1831327" y="1403256"/>
                      <a:pt x="1762747" y="1403256"/>
                    </a:cubicBezTo>
                    <a:close/>
                  </a:path>
                </a:pathLst>
              </a:custGeom>
              <a:solidFill>
                <a:srgbClr val="FFFFFF"/>
              </a:solidFill>
            </p:spPr>
          </p:sp>
        </p:grpSp>
        <p:grpSp>
          <p:nvGrpSpPr>
            <p:cNvPr name="Group 21" id="21"/>
            <p:cNvGrpSpPr/>
            <p:nvPr/>
          </p:nvGrpSpPr>
          <p:grpSpPr>
            <a:xfrm rot="0">
              <a:off x="463854" y="0"/>
              <a:ext cx="2454529" cy="600295"/>
              <a:chOff x="0" y="0"/>
              <a:chExt cx="2700290" cy="660400"/>
            </a:xfrm>
          </p:grpSpPr>
          <p:sp>
            <p:nvSpPr>
              <p:cNvPr name="Freeform 22" id="22"/>
              <p:cNvSpPr/>
              <p:nvPr/>
            </p:nvSpPr>
            <p:spPr>
              <a:xfrm flipH="false" flipV="false" rot="0">
                <a:off x="0" y="0"/>
                <a:ext cx="2700290" cy="660400"/>
              </a:xfrm>
              <a:custGeom>
                <a:avLst/>
                <a:gdLst/>
                <a:ahLst/>
                <a:cxnLst/>
                <a:rect r="r" b="b" t="t" l="l"/>
                <a:pathLst>
                  <a:path h="660400" w="2700290">
                    <a:moveTo>
                      <a:pt x="2575830" y="660400"/>
                    </a:moveTo>
                    <a:lnTo>
                      <a:pt x="124460" y="660400"/>
                    </a:lnTo>
                    <a:cubicBezTo>
                      <a:pt x="55880" y="660400"/>
                      <a:pt x="0" y="604520"/>
                      <a:pt x="0" y="535940"/>
                    </a:cubicBezTo>
                    <a:lnTo>
                      <a:pt x="0" y="124460"/>
                    </a:lnTo>
                    <a:cubicBezTo>
                      <a:pt x="0" y="55880"/>
                      <a:pt x="55880" y="0"/>
                      <a:pt x="124460" y="0"/>
                    </a:cubicBezTo>
                    <a:lnTo>
                      <a:pt x="2575830" y="0"/>
                    </a:lnTo>
                    <a:cubicBezTo>
                      <a:pt x="2644410" y="0"/>
                      <a:pt x="2700290" y="55880"/>
                      <a:pt x="2700290" y="124460"/>
                    </a:cubicBezTo>
                    <a:lnTo>
                      <a:pt x="2700290" y="535940"/>
                    </a:lnTo>
                    <a:cubicBezTo>
                      <a:pt x="2700290" y="604520"/>
                      <a:pt x="2644410" y="660400"/>
                      <a:pt x="2575830" y="660400"/>
                    </a:cubicBezTo>
                    <a:close/>
                  </a:path>
                </a:pathLst>
              </a:custGeom>
              <a:solidFill>
                <a:srgbClr val="FFDE59"/>
              </a:solidFill>
            </p:spPr>
          </p:sp>
        </p:grpSp>
        <p:sp>
          <p:nvSpPr>
            <p:cNvPr name="TextBox 23" id="23"/>
            <p:cNvSpPr txBox="true"/>
            <p:nvPr/>
          </p:nvSpPr>
          <p:spPr>
            <a:xfrm rot="0">
              <a:off x="463854" y="1373449"/>
              <a:ext cx="5654857" cy="3329939"/>
            </a:xfrm>
            <a:prstGeom prst="rect">
              <a:avLst/>
            </a:prstGeom>
          </p:spPr>
          <p:txBody>
            <a:bodyPr anchor="t" rtlCol="false" tIns="0" lIns="0" bIns="0" rIns="0">
              <a:spAutoFit/>
            </a:bodyPr>
            <a:lstStyle/>
            <a:p>
              <a:pPr algn="just" marL="0" indent="0" lvl="0">
                <a:lnSpc>
                  <a:spcPts val="2520"/>
                </a:lnSpc>
                <a:spcBef>
                  <a:spcPct val="0"/>
                </a:spcBef>
              </a:pPr>
              <a:r>
                <a:rPr lang="en-US" sz="1800">
                  <a:solidFill>
                    <a:srgbClr val="737373"/>
                  </a:solidFill>
                  <a:latin typeface="Inter"/>
                </a:rPr>
                <a:t>Fungsi aktivasi 'sigmoid' digunakan pada lapisan output karena dataset ini adalah masalah klasifikasi multi-kelas. Fungsi sigmoid memetakan nilai-nilai output ke dalam rentang (0, 1) dan cocok untuk masalah klasifikasi dengan beberapa kelas yang saling eksklusif.</a:t>
              </a:r>
            </a:p>
          </p:txBody>
        </p:sp>
        <p:sp>
          <p:nvSpPr>
            <p:cNvPr name="TextBox 24" id="24"/>
            <p:cNvSpPr txBox="true"/>
            <p:nvPr/>
          </p:nvSpPr>
          <p:spPr>
            <a:xfrm rot="0">
              <a:off x="463854" y="792646"/>
              <a:ext cx="4118836" cy="4497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323232"/>
                  </a:solidFill>
                  <a:latin typeface="Inter"/>
                </a:rPr>
                <a:t>SIGMOID</a:t>
              </a:r>
            </a:p>
          </p:txBody>
        </p:sp>
        <p:sp>
          <p:nvSpPr>
            <p:cNvPr name="TextBox 25" id="25"/>
            <p:cNvSpPr txBox="true"/>
            <p:nvPr/>
          </p:nvSpPr>
          <p:spPr>
            <a:xfrm rot="0">
              <a:off x="756708" y="104991"/>
              <a:ext cx="1843420" cy="352213"/>
            </a:xfrm>
            <a:prstGeom prst="rect">
              <a:avLst/>
            </a:prstGeom>
          </p:spPr>
          <p:txBody>
            <a:bodyPr anchor="t" rtlCol="false" tIns="0" lIns="0" bIns="0" rIns="0">
              <a:spAutoFit/>
            </a:bodyPr>
            <a:lstStyle/>
            <a:p>
              <a:pPr algn="ctr" marL="0" indent="0" lvl="0">
                <a:lnSpc>
                  <a:spcPts val="2240"/>
                </a:lnSpc>
                <a:spcBef>
                  <a:spcPct val="0"/>
                </a:spcBef>
              </a:pPr>
              <a:r>
                <a:rPr lang="en-US" sz="1600">
                  <a:solidFill>
                    <a:srgbClr val="737373"/>
                  </a:solidFill>
                  <a:latin typeface="Inter"/>
                </a:rPr>
                <a:t>Activation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65ED4"/>
        </a:solidFill>
      </p:bgPr>
    </p:bg>
    <p:spTree>
      <p:nvGrpSpPr>
        <p:cNvPr id="1" name=""/>
        <p:cNvGrpSpPr/>
        <p:nvPr/>
      </p:nvGrpSpPr>
      <p:grpSpPr>
        <a:xfrm>
          <a:off x="0" y="0"/>
          <a:ext cx="0" cy="0"/>
          <a:chOff x="0" y="0"/>
          <a:chExt cx="0" cy="0"/>
        </a:xfrm>
      </p:grpSpPr>
      <p:grpSp>
        <p:nvGrpSpPr>
          <p:cNvPr name="Group 2" id="2"/>
          <p:cNvGrpSpPr/>
          <p:nvPr/>
        </p:nvGrpSpPr>
        <p:grpSpPr>
          <a:xfrm rot="0">
            <a:off x="4499329" y="8320833"/>
            <a:ext cx="9191989" cy="1543660"/>
            <a:chOff x="0" y="0"/>
            <a:chExt cx="3934536" cy="660748"/>
          </a:xfrm>
        </p:grpSpPr>
        <p:sp>
          <p:nvSpPr>
            <p:cNvPr name="Freeform 3" id="3"/>
            <p:cNvSpPr/>
            <p:nvPr/>
          </p:nvSpPr>
          <p:spPr>
            <a:xfrm flipH="false" flipV="false" rot="0">
              <a:off x="0" y="0"/>
              <a:ext cx="3934536" cy="660748"/>
            </a:xfrm>
            <a:custGeom>
              <a:avLst/>
              <a:gdLst/>
              <a:ahLst/>
              <a:cxnLst/>
              <a:rect r="r" b="b" t="t" l="l"/>
              <a:pathLst>
                <a:path h="660748" w="3934536">
                  <a:moveTo>
                    <a:pt x="3810076" y="660748"/>
                  </a:moveTo>
                  <a:lnTo>
                    <a:pt x="124460" y="660748"/>
                  </a:lnTo>
                  <a:cubicBezTo>
                    <a:pt x="55880" y="660748"/>
                    <a:pt x="0" y="604868"/>
                    <a:pt x="0" y="536288"/>
                  </a:cubicBezTo>
                  <a:lnTo>
                    <a:pt x="0" y="124460"/>
                  </a:lnTo>
                  <a:cubicBezTo>
                    <a:pt x="0" y="55880"/>
                    <a:pt x="55880" y="0"/>
                    <a:pt x="124460" y="0"/>
                  </a:cubicBezTo>
                  <a:lnTo>
                    <a:pt x="3810076" y="0"/>
                  </a:lnTo>
                  <a:cubicBezTo>
                    <a:pt x="3878656" y="0"/>
                    <a:pt x="3934536" y="55880"/>
                    <a:pt x="3934536" y="124460"/>
                  </a:cubicBezTo>
                  <a:lnTo>
                    <a:pt x="3934536" y="536288"/>
                  </a:lnTo>
                  <a:cubicBezTo>
                    <a:pt x="3934536" y="604868"/>
                    <a:pt x="3878656" y="660748"/>
                    <a:pt x="3810076" y="660748"/>
                  </a:cubicBezTo>
                  <a:close/>
                </a:path>
              </a:pathLst>
            </a:custGeom>
            <a:solidFill>
              <a:srgbClr val="FFFFFF"/>
            </a:solidFill>
          </p:spPr>
        </p:sp>
      </p:grpSp>
      <p:sp>
        <p:nvSpPr>
          <p:cNvPr name="TextBox 4" id="4"/>
          <p:cNvSpPr txBox="true"/>
          <p:nvPr/>
        </p:nvSpPr>
        <p:spPr>
          <a:xfrm rot="0">
            <a:off x="5430522" y="8602690"/>
            <a:ext cx="7426957" cy="922797"/>
          </a:xfrm>
          <a:prstGeom prst="rect">
            <a:avLst/>
          </a:prstGeom>
        </p:spPr>
        <p:txBody>
          <a:bodyPr anchor="t" rtlCol="false" tIns="0" lIns="0" bIns="0" rIns="0">
            <a:spAutoFit/>
          </a:bodyPr>
          <a:lstStyle/>
          <a:p>
            <a:pPr algn="ctr" marL="0" indent="0" lvl="0">
              <a:lnSpc>
                <a:spcPts val="3737"/>
              </a:lnSpc>
              <a:spcBef>
                <a:spcPct val="0"/>
              </a:spcBef>
            </a:pPr>
            <a:r>
              <a:rPr lang="en-US" sz="2669">
                <a:solidFill>
                  <a:srgbClr val="737373"/>
                </a:solidFill>
                <a:latin typeface="Inter"/>
              </a:rPr>
              <a:t>Terdapat 3 hidden layer, layer Conv2D kedua dan ketiga, serta layer Dense pertama</a:t>
            </a:r>
          </a:p>
        </p:txBody>
      </p:sp>
      <p:sp>
        <p:nvSpPr>
          <p:cNvPr name="Freeform 5" id="5"/>
          <p:cNvSpPr/>
          <p:nvPr/>
        </p:nvSpPr>
        <p:spPr>
          <a:xfrm flipH="false" flipV="false" rot="0">
            <a:off x="1968139" y="1782010"/>
            <a:ext cx="14351723" cy="6018095"/>
          </a:xfrm>
          <a:custGeom>
            <a:avLst/>
            <a:gdLst/>
            <a:ahLst/>
            <a:cxnLst/>
            <a:rect r="r" b="b" t="t" l="l"/>
            <a:pathLst>
              <a:path h="6018095" w="14351723">
                <a:moveTo>
                  <a:pt x="0" y="0"/>
                </a:moveTo>
                <a:lnTo>
                  <a:pt x="14351722" y="0"/>
                </a:lnTo>
                <a:lnTo>
                  <a:pt x="14351722" y="6018095"/>
                </a:lnTo>
                <a:lnTo>
                  <a:pt x="0" y="6018095"/>
                </a:lnTo>
                <a:lnTo>
                  <a:pt x="0" y="0"/>
                </a:lnTo>
                <a:close/>
              </a:path>
            </a:pathLst>
          </a:custGeom>
          <a:blipFill>
            <a:blip r:embed="rId2"/>
            <a:stretch>
              <a:fillRect l="0" t="0" r="0" b="0"/>
            </a:stretch>
          </a:blipFill>
        </p:spPr>
      </p:sp>
      <p:sp>
        <p:nvSpPr>
          <p:cNvPr name="TextBox 6" id="6"/>
          <p:cNvSpPr txBox="true"/>
          <p:nvPr/>
        </p:nvSpPr>
        <p:spPr>
          <a:xfrm rot="0">
            <a:off x="5143325" y="621982"/>
            <a:ext cx="8001350" cy="861060"/>
          </a:xfrm>
          <a:prstGeom prst="rect">
            <a:avLst/>
          </a:prstGeom>
        </p:spPr>
        <p:txBody>
          <a:bodyPr anchor="t" rtlCol="false" tIns="0" lIns="0" bIns="0" rIns="0">
            <a:spAutoFit/>
          </a:bodyPr>
          <a:lstStyle/>
          <a:p>
            <a:pPr marL="0" indent="0" lvl="0">
              <a:lnSpc>
                <a:spcPts val="6720"/>
              </a:lnSpc>
            </a:pPr>
            <a:r>
              <a:rPr lang="en-US" sz="6000">
                <a:solidFill>
                  <a:srgbClr val="FFFFFF"/>
                </a:solidFill>
                <a:latin typeface="Inter Bold"/>
              </a:rPr>
              <a:t>Jumlah Hidden Layer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65ED4"/>
        </a:solidFill>
      </p:bgPr>
    </p:bg>
    <p:spTree>
      <p:nvGrpSpPr>
        <p:cNvPr id="1" name=""/>
        <p:cNvGrpSpPr/>
        <p:nvPr/>
      </p:nvGrpSpPr>
      <p:grpSpPr>
        <a:xfrm>
          <a:off x="0" y="0"/>
          <a:ext cx="0" cy="0"/>
          <a:chOff x="0" y="0"/>
          <a:chExt cx="0" cy="0"/>
        </a:xfrm>
      </p:grpSpPr>
      <p:sp>
        <p:nvSpPr>
          <p:cNvPr name="Freeform 2" id="2"/>
          <p:cNvSpPr/>
          <p:nvPr/>
        </p:nvSpPr>
        <p:spPr>
          <a:xfrm flipH="false" flipV="false" rot="0">
            <a:off x="3526689" y="1512749"/>
            <a:ext cx="11234623" cy="5638944"/>
          </a:xfrm>
          <a:custGeom>
            <a:avLst/>
            <a:gdLst/>
            <a:ahLst/>
            <a:cxnLst/>
            <a:rect r="r" b="b" t="t" l="l"/>
            <a:pathLst>
              <a:path h="5638944" w="11234623">
                <a:moveTo>
                  <a:pt x="0" y="0"/>
                </a:moveTo>
                <a:lnTo>
                  <a:pt x="11234622" y="0"/>
                </a:lnTo>
                <a:lnTo>
                  <a:pt x="11234622" y="5638944"/>
                </a:lnTo>
                <a:lnTo>
                  <a:pt x="0" y="5638944"/>
                </a:lnTo>
                <a:lnTo>
                  <a:pt x="0" y="0"/>
                </a:lnTo>
                <a:close/>
              </a:path>
            </a:pathLst>
          </a:custGeom>
          <a:blipFill>
            <a:blip r:embed="rId2"/>
            <a:stretch>
              <a:fillRect l="0" t="0" r="0" b="0"/>
            </a:stretch>
          </a:blipFill>
        </p:spPr>
      </p:sp>
      <p:sp>
        <p:nvSpPr>
          <p:cNvPr name="TextBox 3" id="3"/>
          <p:cNvSpPr txBox="true"/>
          <p:nvPr/>
        </p:nvSpPr>
        <p:spPr>
          <a:xfrm rot="0">
            <a:off x="5143325" y="7988394"/>
            <a:ext cx="8001350" cy="1708785"/>
          </a:xfrm>
          <a:prstGeom prst="rect">
            <a:avLst/>
          </a:prstGeom>
        </p:spPr>
        <p:txBody>
          <a:bodyPr anchor="t" rtlCol="false" tIns="0" lIns="0" bIns="0" rIns="0">
            <a:spAutoFit/>
          </a:bodyPr>
          <a:lstStyle/>
          <a:p>
            <a:pPr algn="ctr" marL="0" indent="0" lvl="0">
              <a:lnSpc>
                <a:spcPts val="6720"/>
              </a:lnSpc>
            </a:pPr>
            <a:r>
              <a:rPr lang="en-US" sz="6000">
                <a:solidFill>
                  <a:srgbClr val="FFFFFF"/>
                </a:solidFill>
                <a:latin typeface="Inter Bold"/>
              </a:rPr>
              <a:t>Jumlah Hidden Node Pada Tiap Layer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DAF1PIbfj9M</dc:identifier>
  <dcterms:modified xsi:type="dcterms:W3CDTF">2011-08-01T06:04:30Z</dcterms:modified>
  <cp:revision>1</cp:revision>
  <dc:title>Tugas 2 Kecerdasan Artifisial</dc:title>
</cp:coreProperties>
</file>