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ricolage Grotesque Bold" charset="1" panose="020B0605040402000204"/>
      <p:regular r:id="rId22"/>
    </p:embeddedFont>
    <p:embeddedFont>
      <p:font typeface="Bricolage Grotesque" charset="1" panose="020B0605040402000204"/>
      <p:regular r:id="rId23"/>
    </p:embeddedFont>
    <p:embeddedFont>
      <p:font typeface="Bricolage Grotesque Light" charset="1" panose="020B0605040402000204"/>
      <p:regular r:id="rId24"/>
    </p:embeddedFont>
    <p:embeddedFont>
      <p:font typeface="Open Sans" charset="1" panose="020B0606030504020204"/>
      <p:regular r:id="rId25"/>
    </p:embeddedFont>
    <p:embeddedFont>
      <p:font typeface="Open Sans Bold" charset="1" panose="020B08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85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90405" y="8445715"/>
            <a:ext cx="770761" cy="77076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804767"/>
            <a:ext cx="8407615" cy="131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6999" b="tru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INFORME DE TB1</a:t>
            </a:r>
          </a:p>
          <a:p>
            <a:pPr algn="l">
              <a:lnSpc>
                <a:spcPts val="3264"/>
              </a:lnSpc>
            </a:pPr>
            <a:r>
              <a:rPr lang="en-US" sz="3200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CC216 – Fundamentos de Data Science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326401">
            <a:off x="7517219" y="-2351303"/>
            <a:ext cx="14975430" cy="12945611"/>
          </a:xfrm>
          <a:custGeom>
            <a:avLst/>
            <a:gdLst/>
            <a:ahLst/>
            <a:cxnLst/>
            <a:rect r="r" b="b" t="t" l="l"/>
            <a:pathLst>
              <a:path h="12945611" w="14975430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187103">
            <a:off x="15906743" y="7495870"/>
            <a:ext cx="833395" cy="83339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9160" y="59160"/>
              <a:ext cx="694479" cy="694479"/>
            </a:xfrm>
            <a:custGeom>
              <a:avLst/>
              <a:gdLst/>
              <a:ahLst/>
              <a:cxnLst/>
              <a:rect r="r" b="b" t="t" l="l"/>
              <a:pathLst>
                <a:path h="694479" w="694479">
                  <a:moveTo>
                    <a:pt x="386527" y="25020"/>
                  </a:moveTo>
                  <a:lnTo>
                    <a:pt x="437269" y="133745"/>
                  </a:lnTo>
                  <a:cubicBezTo>
                    <a:pt x="462647" y="188123"/>
                    <a:pt x="506357" y="231833"/>
                    <a:pt x="560735" y="257211"/>
                  </a:cubicBezTo>
                  <a:lnTo>
                    <a:pt x="669460" y="307953"/>
                  </a:lnTo>
                  <a:cubicBezTo>
                    <a:pt x="684724" y="315077"/>
                    <a:pt x="694480" y="330396"/>
                    <a:pt x="694480" y="347240"/>
                  </a:cubicBezTo>
                  <a:cubicBezTo>
                    <a:pt x="694480" y="364084"/>
                    <a:pt x="684724" y="379403"/>
                    <a:pt x="669460" y="386527"/>
                  </a:cubicBezTo>
                  <a:lnTo>
                    <a:pt x="560735" y="437269"/>
                  </a:lnTo>
                  <a:cubicBezTo>
                    <a:pt x="506357" y="462647"/>
                    <a:pt x="462647" y="506357"/>
                    <a:pt x="437269" y="560735"/>
                  </a:cubicBezTo>
                  <a:lnTo>
                    <a:pt x="386527" y="669460"/>
                  </a:lnTo>
                  <a:cubicBezTo>
                    <a:pt x="379403" y="684724"/>
                    <a:pt x="364084" y="694480"/>
                    <a:pt x="347240" y="694480"/>
                  </a:cubicBezTo>
                  <a:cubicBezTo>
                    <a:pt x="330396" y="694480"/>
                    <a:pt x="315077" y="684724"/>
                    <a:pt x="307953" y="669460"/>
                  </a:cubicBezTo>
                  <a:lnTo>
                    <a:pt x="257211" y="560735"/>
                  </a:lnTo>
                  <a:cubicBezTo>
                    <a:pt x="231833" y="506357"/>
                    <a:pt x="188123" y="462647"/>
                    <a:pt x="133745" y="437269"/>
                  </a:cubicBezTo>
                  <a:lnTo>
                    <a:pt x="25020" y="386527"/>
                  </a:lnTo>
                  <a:cubicBezTo>
                    <a:pt x="9756" y="379403"/>
                    <a:pt x="0" y="364084"/>
                    <a:pt x="0" y="347240"/>
                  </a:cubicBezTo>
                  <a:cubicBezTo>
                    <a:pt x="0" y="330396"/>
                    <a:pt x="9756" y="315077"/>
                    <a:pt x="25020" y="307953"/>
                  </a:cubicBezTo>
                  <a:lnTo>
                    <a:pt x="133745" y="257211"/>
                  </a:lnTo>
                  <a:cubicBezTo>
                    <a:pt x="188123" y="231833"/>
                    <a:pt x="231833" y="188123"/>
                    <a:pt x="257211" y="133745"/>
                  </a:cubicBezTo>
                  <a:lnTo>
                    <a:pt x="307953" y="25020"/>
                  </a:lnTo>
                  <a:cubicBezTo>
                    <a:pt x="315077" y="9756"/>
                    <a:pt x="330396" y="0"/>
                    <a:pt x="347240" y="0"/>
                  </a:cubicBezTo>
                  <a:cubicBezTo>
                    <a:pt x="364084" y="0"/>
                    <a:pt x="379403" y="9756"/>
                    <a:pt x="386527" y="25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07597" y="8679421"/>
            <a:ext cx="336376" cy="303350"/>
          </a:xfrm>
          <a:custGeom>
            <a:avLst/>
            <a:gdLst/>
            <a:ahLst/>
            <a:cxnLst/>
            <a:rect r="r" b="b" t="t" l="l"/>
            <a:pathLst>
              <a:path h="303350" w="336376">
                <a:moveTo>
                  <a:pt x="0" y="0"/>
                </a:moveTo>
                <a:lnTo>
                  <a:pt x="336376" y="0"/>
                </a:lnTo>
                <a:lnTo>
                  <a:pt x="336376" y="303350"/>
                </a:lnTo>
                <a:lnTo>
                  <a:pt x="0" y="303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93747" y="1722986"/>
            <a:ext cx="7256080" cy="7256080"/>
          </a:xfrm>
          <a:custGeom>
            <a:avLst/>
            <a:gdLst/>
            <a:ahLst/>
            <a:cxnLst/>
            <a:rect r="r" b="b" t="t" l="l"/>
            <a:pathLst>
              <a:path h="7256080" w="7256080">
                <a:moveTo>
                  <a:pt x="0" y="0"/>
                </a:moveTo>
                <a:lnTo>
                  <a:pt x="7256080" y="0"/>
                </a:lnTo>
                <a:lnTo>
                  <a:pt x="7256080" y="7256080"/>
                </a:lnTo>
                <a:lnTo>
                  <a:pt x="0" y="7256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22646" y="685986"/>
            <a:ext cx="1909771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Septiembre 27, 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1497" y="4710495"/>
            <a:ext cx="7617390" cy="164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0"/>
              </a:lnSpc>
            </a:pPr>
            <a:r>
              <a:rPr lang="en-US" sz="2336" spc="-46" b="tru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Integrantes:</a:t>
            </a:r>
          </a:p>
          <a:p>
            <a:pPr algn="l" marL="504429" indent="-252215" lvl="1">
              <a:lnSpc>
                <a:spcPts val="3270"/>
              </a:lnSpc>
              <a:buFont typeface="Arial"/>
              <a:buChar char="•"/>
            </a:pPr>
            <a:r>
              <a:rPr lang="en-US" b="true" sz="2336" spc="-46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Edson Fabrizio Vásquez Trujillano (u202316342)</a:t>
            </a:r>
          </a:p>
          <a:p>
            <a:pPr algn="l" marL="504429" indent="-252215" lvl="1">
              <a:lnSpc>
                <a:spcPts val="3270"/>
              </a:lnSpc>
              <a:buFont typeface="Arial"/>
              <a:buChar char="•"/>
            </a:pPr>
            <a:r>
              <a:rPr lang="en-US" b="true" sz="2336" spc="-46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Enzo Daniel Medina Oropeza (u202220177)</a:t>
            </a:r>
          </a:p>
          <a:p>
            <a:pPr algn="l" marL="504429" indent="-252215" lvl="1">
              <a:lnSpc>
                <a:spcPts val="32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36" spc="-46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Sofia Gabriel Miranda Cardenas (u20191c439)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24709" y="685986"/>
            <a:ext cx="3951587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b="true" sz="1599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Ciencias de la computación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3364065"/>
            <a:ext cx="21293644" cy="10899939"/>
            <a:chOff x="0" y="0"/>
            <a:chExt cx="5608202" cy="28707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870766"/>
            </a:xfrm>
            <a:custGeom>
              <a:avLst/>
              <a:gdLst/>
              <a:ahLst/>
              <a:cxnLst/>
              <a:rect r="r" b="b" t="t" l="l"/>
              <a:pathLst>
                <a:path h="2870766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852223"/>
                  </a:lnTo>
                  <a:cubicBezTo>
                    <a:pt x="5608202" y="2857141"/>
                    <a:pt x="5606248" y="2861857"/>
                    <a:pt x="5602771" y="2865335"/>
                  </a:cubicBezTo>
                  <a:cubicBezTo>
                    <a:pt x="5599294" y="2868812"/>
                    <a:pt x="5594578" y="2870766"/>
                    <a:pt x="5589660" y="2870766"/>
                  </a:cubicBezTo>
                  <a:lnTo>
                    <a:pt x="18543" y="2870766"/>
                  </a:lnTo>
                  <a:cubicBezTo>
                    <a:pt x="8302" y="2870766"/>
                    <a:pt x="0" y="2862464"/>
                    <a:pt x="0" y="2852223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908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2: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¿Está aumentando la demanda con el tiempo?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83480" y="3985109"/>
            <a:ext cx="9249718" cy="5908257"/>
          </a:xfrm>
          <a:custGeom>
            <a:avLst/>
            <a:gdLst/>
            <a:ahLst/>
            <a:cxnLst/>
            <a:rect r="r" b="b" t="t" l="l"/>
            <a:pathLst>
              <a:path h="5908257" w="9249718">
                <a:moveTo>
                  <a:pt x="0" y="0"/>
                </a:moveTo>
                <a:lnTo>
                  <a:pt x="9249718" y="0"/>
                </a:lnTo>
                <a:lnTo>
                  <a:pt x="9249718" y="5908257"/>
                </a:lnTo>
                <a:lnTo>
                  <a:pt x="0" y="590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83480" y="864790"/>
            <a:ext cx="9159662" cy="2091869"/>
          </a:xfrm>
          <a:custGeom>
            <a:avLst/>
            <a:gdLst/>
            <a:ahLst/>
            <a:cxnLst/>
            <a:rect r="r" b="b" t="t" l="l"/>
            <a:pathLst>
              <a:path h="2091869" w="9159662">
                <a:moveTo>
                  <a:pt x="0" y="0"/>
                </a:moveTo>
                <a:lnTo>
                  <a:pt x="9159662" y="0"/>
                </a:lnTo>
                <a:lnTo>
                  <a:pt x="9159662" y="2091869"/>
                </a:lnTo>
                <a:lnTo>
                  <a:pt x="0" y="2091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98613" y="2016453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en 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8613" y="6768818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3383223"/>
            <a:ext cx="21293644" cy="10880781"/>
            <a:chOff x="0" y="0"/>
            <a:chExt cx="5608202" cy="2865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865720"/>
            </a:xfrm>
            <a:custGeom>
              <a:avLst/>
              <a:gdLst/>
              <a:ahLst/>
              <a:cxnLst/>
              <a:rect r="r" b="b" t="t" l="l"/>
              <a:pathLst>
                <a:path h="2865720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847178"/>
                  </a:lnTo>
                  <a:cubicBezTo>
                    <a:pt x="5608202" y="2857418"/>
                    <a:pt x="5599900" y="2865720"/>
                    <a:pt x="5589660" y="2865720"/>
                  </a:cubicBezTo>
                  <a:lnTo>
                    <a:pt x="18543" y="2865720"/>
                  </a:lnTo>
                  <a:cubicBezTo>
                    <a:pt x="13625" y="2865720"/>
                    <a:pt x="8908" y="2863767"/>
                    <a:pt x="5431" y="2860289"/>
                  </a:cubicBezTo>
                  <a:cubicBezTo>
                    <a:pt x="1954" y="2856812"/>
                    <a:pt x="0" y="2852095"/>
                    <a:pt x="0" y="2847178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903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3: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¿Cuáles son las temporadas de reservas (alta, media, baja)?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701934"/>
            <a:ext cx="16964228" cy="1243138"/>
          </a:xfrm>
          <a:custGeom>
            <a:avLst/>
            <a:gdLst/>
            <a:ahLst/>
            <a:cxnLst/>
            <a:rect r="r" b="b" t="t" l="l"/>
            <a:pathLst>
              <a:path h="1243138" w="16964228">
                <a:moveTo>
                  <a:pt x="0" y="0"/>
                </a:moveTo>
                <a:lnTo>
                  <a:pt x="16964228" y="0"/>
                </a:lnTo>
                <a:lnTo>
                  <a:pt x="16964228" y="1243139"/>
                </a:lnTo>
                <a:lnTo>
                  <a:pt x="0" y="1243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9298" r="0" b="-1081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78842" y="3697725"/>
            <a:ext cx="9601482" cy="6360982"/>
          </a:xfrm>
          <a:custGeom>
            <a:avLst/>
            <a:gdLst/>
            <a:ahLst/>
            <a:cxnLst/>
            <a:rect r="r" b="b" t="t" l="l"/>
            <a:pathLst>
              <a:path h="6360982" w="9601482">
                <a:moveTo>
                  <a:pt x="0" y="0"/>
                </a:moveTo>
                <a:lnTo>
                  <a:pt x="9601482" y="0"/>
                </a:lnTo>
                <a:lnTo>
                  <a:pt x="9601482" y="6360981"/>
                </a:lnTo>
                <a:lnTo>
                  <a:pt x="0" y="6360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4710947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5388753"/>
            <a:ext cx="21293644" cy="8875251"/>
            <a:chOff x="0" y="0"/>
            <a:chExt cx="5608202" cy="2337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337515"/>
            </a:xfrm>
            <a:custGeom>
              <a:avLst/>
              <a:gdLst/>
              <a:ahLst/>
              <a:cxnLst/>
              <a:rect r="r" b="b" t="t" l="l"/>
              <a:pathLst>
                <a:path h="2337515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318972"/>
                  </a:lnTo>
                  <a:cubicBezTo>
                    <a:pt x="5608202" y="2329213"/>
                    <a:pt x="5599900" y="2337515"/>
                    <a:pt x="5589660" y="2337515"/>
                  </a:cubicBezTo>
                  <a:lnTo>
                    <a:pt x="18543" y="2337515"/>
                  </a:lnTo>
                  <a:cubicBezTo>
                    <a:pt x="13625" y="2337515"/>
                    <a:pt x="8908" y="2335561"/>
                    <a:pt x="5431" y="2332084"/>
                  </a:cubicBezTo>
                  <a:cubicBezTo>
                    <a:pt x="1954" y="2328606"/>
                    <a:pt x="0" y="2323890"/>
                    <a:pt x="0" y="2318972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375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4: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¿Cuándo es menor la demanda de reservas?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9270" y="6490713"/>
            <a:ext cx="10588254" cy="2767587"/>
          </a:xfrm>
          <a:custGeom>
            <a:avLst/>
            <a:gdLst/>
            <a:ahLst/>
            <a:cxnLst/>
            <a:rect r="r" b="b" t="t" l="l"/>
            <a:pathLst>
              <a:path h="2767587" w="10588254">
                <a:moveTo>
                  <a:pt x="0" y="0"/>
                </a:moveTo>
                <a:lnTo>
                  <a:pt x="10588253" y="0"/>
                </a:lnTo>
                <a:lnTo>
                  <a:pt x="10588253" y="2767587"/>
                </a:lnTo>
                <a:lnTo>
                  <a:pt x="0" y="2767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18256" y="7443619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9775" y="1479058"/>
            <a:ext cx="13910342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mes con menor demanda de reservas es enero (January). Esto indica que enero es el mes en el que se registran menos reservas en comparación con otros meses del año.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Este tipo de análisis es útil para implementar estrategias como descuentos o promociones durante meses de baja demanda, ayudando a incrementar las reservas durante estas épocas.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5: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¿Cuántas reservas incluyen niños y/o bebés?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02822" y="5388753"/>
            <a:ext cx="21293644" cy="8875251"/>
            <a:chOff x="0" y="0"/>
            <a:chExt cx="5608202" cy="23375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08202" cy="2337515"/>
            </a:xfrm>
            <a:custGeom>
              <a:avLst/>
              <a:gdLst/>
              <a:ahLst/>
              <a:cxnLst/>
              <a:rect r="r" b="b" t="t" l="l"/>
              <a:pathLst>
                <a:path h="2337515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318972"/>
                  </a:lnTo>
                  <a:cubicBezTo>
                    <a:pt x="5608202" y="2329213"/>
                    <a:pt x="5599900" y="2337515"/>
                    <a:pt x="5589660" y="2337515"/>
                  </a:cubicBezTo>
                  <a:lnTo>
                    <a:pt x="18543" y="2337515"/>
                  </a:lnTo>
                  <a:cubicBezTo>
                    <a:pt x="13625" y="2337515"/>
                    <a:pt x="8908" y="2335561"/>
                    <a:pt x="5431" y="2332084"/>
                  </a:cubicBezTo>
                  <a:cubicBezTo>
                    <a:pt x="1954" y="2328606"/>
                    <a:pt x="0" y="2323890"/>
                    <a:pt x="0" y="2318972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608202" cy="2375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144000" y="5574813"/>
            <a:ext cx="6150861" cy="4523034"/>
          </a:xfrm>
          <a:custGeom>
            <a:avLst/>
            <a:gdLst/>
            <a:ahLst/>
            <a:cxnLst/>
            <a:rect r="r" b="b" t="t" l="l"/>
            <a:pathLst>
              <a:path h="4523034" w="6150861">
                <a:moveTo>
                  <a:pt x="0" y="0"/>
                </a:moveTo>
                <a:lnTo>
                  <a:pt x="6150861" y="0"/>
                </a:lnTo>
                <a:lnTo>
                  <a:pt x="6150861" y="4523033"/>
                </a:lnTo>
                <a:lnTo>
                  <a:pt x="0" y="4523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38261" y="1263836"/>
            <a:ext cx="7105610" cy="3848241"/>
          </a:xfrm>
          <a:custGeom>
            <a:avLst/>
            <a:gdLst/>
            <a:ahLst/>
            <a:cxnLst/>
            <a:rect r="r" b="b" t="t" l="l"/>
            <a:pathLst>
              <a:path h="3848241" w="7105610">
                <a:moveTo>
                  <a:pt x="0" y="0"/>
                </a:moveTo>
                <a:lnTo>
                  <a:pt x="7105611" y="0"/>
                </a:lnTo>
                <a:lnTo>
                  <a:pt x="7105611" y="3848241"/>
                </a:lnTo>
                <a:lnTo>
                  <a:pt x="0" y="3848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5665" y="2650112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en 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15665" y="7298485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-471362"/>
            <a:ext cx="21293644" cy="14735366"/>
            <a:chOff x="0" y="0"/>
            <a:chExt cx="5608202" cy="3880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3880920"/>
            </a:xfrm>
            <a:custGeom>
              <a:avLst/>
              <a:gdLst/>
              <a:ahLst/>
              <a:cxnLst/>
              <a:rect r="r" b="b" t="t" l="l"/>
              <a:pathLst>
                <a:path h="3880920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3862377"/>
                  </a:lnTo>
                  <a:cubicBezTo>
                    <a:pt x="5608202" y="3867295"/>
                    <a:pt x="5606248" y="3872011"/>
                    <a:pt x="5602771" y="3875489"/>
                  </a:cubicBezTo>
                  <a:cubicBezTo>
                    <a:pt x="5599294" y="3878966"/>
                    <a:pt x="5594578" y="3880920"/>
                    <a:pt x="5589660" y="3880920"/>
                  </a:cubicBezTo>
                  <a:lnTo>
                    <a:pt x="18543" y="3880920"/>
                  </a:lnTo>
                  <a:cubicBezTo>
                    <a:pt x="8302" y="3880920"/>
                    <a:pt x="0" y="3872618"/>
                    <a:pt x="0" y="3862377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3919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3600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6: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¿Es importante contar con espacios de estacionamiento?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9635" y="6296430"/>
            <a:ext cx="6791772" cy="3325138"/>
          </a:xfrm>
          <a:custGeom>
            <a:avLst/>
            <a:gdLst/>
            <a:ahLst/>
            <a:cxnLst/>
            <a:rect r="r" b="b" t="t" l="l"/>
            <a:pathLst>
              <a:path h="3325138" w="6791772">
                <a:moveTo>
                  <a:pt x="0" y="0"/>
                </a:moveTo>
                <a:lnTo>
                  <a:pt x="6791772" y="0"/>
                </a:lnTo>
                <a:lnTo>
                  <a:pt x="6791772" y="3325139"/>
                </a:lnTo>
                <a:lnTo>
                  <a:pt x="0" y="3325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18569" y="5697078"/>
            <a:ext cx="7648256" cy="3848800"/>
          </a:xfrm>
          <a:custGeom>
            <a:avLst/>
            <a:gdLst/>
            <a:ahLst/>
            <a:cxnLst/>
            <a:rect r="r" b="b" t="t" l="l"/>
            <a:pathLst>
              <a:path h="3848800" w="7648256">
                <a:moveTo>
                  <a:pt x="0" y="0"/>
                </a:moveTo>
                <a:lnTo>
                  <a:pt x="7648255" y="0"/>
                </a:lnTo>
                <a:lnTo>
                  <a:pt x="7648255" y="3848799"/>
                </a:lnTo>
                <a:lnTo>
                  <a:pt x="0" y="38487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18569" y="588927"/>
            <a:ext cx="7652617" cy="4644069"/>
          </a:xfrm>
          <a:custGeom>
            <a:avLst/>
            <a:gdLst/>
            <a:ahLst/>
            <a:cxnLst/>
            <a:rect r="r" b="b" t="t" l="l"/>
            <a:pathLst>
              <a:path h="4644069" w="7652617">
                <a:moveTo>
                  <a:pt x="0" y="0"/>
                </a:moveTo>
                <a:lnTo>
                  <a:pt x="7652617" y="0"/>
                </a:lnTo>
                <a:lnTo>
                  <a:pt x="7652617" y="4644069"/>
                </a:lnTo>
                <a:lnTo>
                  <a:pt x="0" y="46440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3600" y="1619020"/>
            <a:ext cx="8883843" cy="467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La cantidad de reservas que solicitaron espacios de estacionamiento es menor a las que no lo solicitaron.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No se cancelaron reservaciones con solicitud de espacio de estacionamiento.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La mayoría de reservas con solicitudes especiales han solicitado espacios de estacionamiento.</a:t>
            </a:r>
          </a:p>
          <a:p>
            <a:pPr algn="l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b="true" sz="24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importante contar con espacios de estacionamiento, pero únicamente lo necesario para cubrir la demanda.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5725" y="-1011703"/>
            <a:ext cx="6698990" cy="12609059"/>
            <a:chOff x="0" y="0"/>
            <a:chExt cx="1764343" cy="33209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4343" cy="3320904"/>
            </a:xfrm>
            <a:custGeom>
              <a:avLst/>
              <a:gdLst/>
              <a:ahLst/>
              <a:cxnLst/>
              <a:rect r="r" b="b" t="t" l="l"/>
              <a:pathLst>
                <a:path h="3320904" w="1764343">
                  <a:moveTo>
                    <a:pt x="58940" y="0"/>
                  </a:moveTo>
                  <a:lnTo>
                    <a:pt x="1705403" y="0"/>
                  </a:lnTo>
                  <a:cubicBezTo>
                    <a:pt x="1737955" y="0"/>
                    <a:pt x="1764343" y="26388"/>
                    <a:pt x="1764343" y="58940"/>
                  </a:cubicBezTo>
                  <a:lnTo>
                    <a:pt x="1764343" y="3261964"/>
                  </a:lnTo>
                  <a:cubicBezTo>
                    <a:pt x="1764343" y="3294516"/>
                    <a:pt x="1737955" y="3320904"/>
                    <a:pt x="1705403" y="3320904"/>
                  </a:cubicBezTo>
                  <a:lnTo>
                    <a:pt x="58940" y="3320904"/>
                  </a:lnTo>
                  <a:cubicBezTo>
                    <a:pt x="26388" y="3320904"/>
                    <a:pt x="0" y="3294516"/>
                    <a:pt x="0" y="3261964"/>
                  </a:cubicBezTo>
                  <a:lnTo>
                    <a:pt x="0" y="58940"/>
                  </a:lnTo>
                  <a:cubicBezTo>
                    <a:pt x="0" y="26388"/>
                    <a:pt x="26388" y="0"/>
                    <a:pt x="58940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4343" cy="3359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4866" y="2355628"/>
            <a:ext cx="11732335" cy="6204800"/>
          </a:xfrm>
          <a:custGeom>
            <a:avLst/>
            <a:gdLst/>
            <a:ahLst/>
            <a:cxnLst/>
            <a:rect r="r" b="b" t="t" l="l"/>
            <a:pathLst>
              <a:path h="6204800" w="11732335">
                <a:moveTo>
                  <a:pt x="0" y="0"/>
                </a:moveTo>
                <a:lnTo>
                  <a:pt x="11732334" y="0"/>
                </a:lnTo>
                <a:lnTo>
                  <a:pt x="11732334" y="6204800"/>
                </a:lnTo>
                <a:lnTo>
                  <a:pt x="0" y="6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32" r="-298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35725" y="389781"/>
            <a:ext cx="3756660" cy="580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Promedios: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Enero: 903.5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Febrero: 1348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Marzo: 1574.5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Abril: 2262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Mayo: 2338.5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Junio: 2267.5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Julio: 1580.67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Agosto: 1746.3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Septiembre: 2058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Octubre: 2123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Noviembre: 1061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Diciembre: 1185.5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14494" y="6666695"/>
            <a:ext cx="5237365" cy="293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Conclusión:</a:t>
            </a:r>
          </a:p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sz="2300" b="true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temporada con mayor promedio de reservas canceladas es entre los meses de </a:t>
            </a:r>
            <a:r>
              <a:rPr lang="en-US" sz="2300" u="sng" b="true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abril, mayo y junio.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Además,  los meses con menos cancelaciones son noviembre, diciembre y enero.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7: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¿En qué meses del año se producen más cancelaciones de reservas?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73664" y="-2778835"/>
            <a:ext cx="10640461" cy="10783919"/>
          </a:xfrm>
          <a:custGeom>
            <a:avLst/>
            <a:gdLst/>
            <a:ahLst/>
            <a:cxnLst/>
            <a:rect r="r" b="b" t="t" l="l"/>
            <a:pathLst>
              <a:path h="10783919" w="10640461">
                <a:moveTo>
                  <a:pt x="0" y="0"/>
                </a:moveTo>
                <a:lnTo>
                  <a:pt x="10640461" y="0"/>
                </a:lnTo>
                <a:lnTo>
                  <a:pt x="10640461" y="10783918"/>
                </a:lnTo>
                <a:lnTo>
                  <a:pt x="0" y="10783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292366">
            <a:off x="8882847" y="1540302"/>
            <a:ext cx="540129" cy="5401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897" y="63897"/>
              <a:ext cx="685005" cy="685005"/>
            </a:xfrm>
            <a:custGeom>
              <a:avLst/>
              <a:gdLst/>
              <a:ahLst/>
              <a:cxnLst/>
              <a:rect r="r" b="b" t="t" l="l"/>
              <a:pathLst>
                <a:path h="685005" w="685005">
                  <a:moveTo>
                    <a:pt x="384935" y="27023"/>
                  </a:moveTo>
                  <a:lnTo>
                    <a:pt x="429386" y="122268"/>
                  </a:lnTo>
                  <a:cubicBezTo>
                    <a:pt x="456796" y="181000"/>
                    <a:pt x="504006" y="228210"/>
                    <a:pt x="562738" y="255620"/>
                  </a:cubicBezTo>
                  <a:lnTo>
                    <a:pt x="657983" y="300071"/>
                  </a:lnTo>
                  <a:cubicBezTo>
                    <a:pt x="674468" y="307764"/>
                    <a:pt x="685006" y="324310"/>
                    <a:pt x="685006" y="342503"/>
                  </a:cubicBezTo>
                  <a:cubicBezTo>
                    <a:pt x="685006" y="360696"/>
                    <a:pt x="674468" y="377242"/>
                    <a:pt x="657983" y="384935"/>
                  </a:cubicBezTo>
                  <a:lnTo>
                    <a:pt x="562738" y="429386"/>
                  </a:lnTo>
                  <a:cubicBezTo>
                    <a:pt x="504006" y="456796"/>
                    <a:pt x="456796" y="504006"/>
                    <a:pt x="429386" y="562738"/>
                  </a:cubicBezTo>
                  <a:lnTo>
                    <a:pt x="384935" y="657983"/>
                  </a:lnTo>
                  <a:cubicBezTo>
                    <a:pt x="377242" y="674468"/>
                    <a:pt x="360696" y="685006"/>
                    <a:pt x="342503" y="685006"/>
                  </a:cubicBezTo>
                  <a:cubicBezTo>
                    <a:pt x="324310" y="685006"/>
                    <a:pt x="307764" y="674468"/>
                    <a:pt x="300071" y="657983"/>
                  </a:cubicBezTo>
                  <a:lnTo>
                    <a:pt x="255620" y="562738"/>
                  </a:lnTo>
                  <a:cubicBezTo>
                    <a:pt x="228210" y="504006"/>
                    <a:pt x="181000" y="456796"/>
                    <a:pt x="122268" y="429386"/>
                  </a:cubicBezTo>
                  <a:lnTo>
                    <a:pt x="27023" y="384935"/>
                  </a:lnTo>
                  <a:cubicBezTo>
                    <a:pt x="10538" y="377242"/>
                    <a:pt x="0" y="360696"/>
                    <a:pt x="0" y="342503"/>
                  </a:cubicBezTo>
                  <a:cubicBezTo>
                    <a:pt x="0" y="324310"/>
                    <a:pt x="10538" y="307764"/>
                    <a:pt x="27023" y="300071"/>
                  </a:cubicBezTo>
                  <a:lnTo>
                    <a:pt x="122268" y="255620"/>
                  </a:lnTo>
                  <a:cubicBezTo>
                    <a:pt x="181000" y="228210"/>
                    <a:pt x="228210" y="181000"/>
                    <a:pt x="255620" y="122268"/>
                  </a:cubicBezTo>
                  <a:lnTo>
                    <a:pt x="300071" y="27023"/>
                  </a:lnTo>
                  <a:cubicBezTo>
                    <a:pt x="307764" y="10538"/>
                    <a:pt x="324310" y="0"/>
                    <a:pt x="342503" y="0"/>
                  </a:cubicBezTo>
                  <a:cubicBezTo>
                    <a:pt x="360696" y="0"/>
                    <a:pt x="377242" y="10538"/>
                    <a:pt x="384935" y="27023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521225"/>
            <a:ext cx="16783894" cy="648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CONCLUSIONES: </a:t>
            </a:r>
          </a:p>
          <a:p>
            <a:pPr algn="l">
              <a:lnSpc>
                <a:spcPts val="3816"/>
              </a:lnSpc>
            </a:pPr>
          </a:p>
          <a:p>
            <a:pPr algn="l">
              <a:lnSpc>
                <a:spcPts val="3816"/>
              </a:lnSpc>
            </a:pPr>
          </a:p>
          <a:p>
            <a:pPr algn="l">
              <a:lnSpc>
                <a:spcPts val="3816"/>
              </a:lnSpc>
            </a:pPr>
          </a:p>
          <a:p>
            <a:pPr algn="l">
              <a:lnSpc>
                <a:spcPts val="3816"/>
              </a:lnSpc>
            </a:pPr>
          </a:p>
          <a:p>
            <a:pPr algn="l">
              <a:lnSpc>
                <a:spcPts val="3180"/>
              </a:lnSpc>
            </a:pPr>
            <a:r>
              <a:rPr lang="en-US" sz="30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E</a:t>
            </a:r>
            <a:r>
              <a:rPr lang="en-US" sz="30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 análisis de reservas no canceladas muestra que la demanda pico se da en julio y agosto, mientras que enero y diciembre presentan una baja significativa. Los meses intermedios como marzo y mayo mantienen una demanda constante. La preferencia por City Hotels sugiere que los viajeros valoran la conveniencia, por lo que se recomienda mejorar la experiencia del huésped y destacar la ubicación en estrategias de marketing. Con 9,332 reservas que incluyen niños y/o bebés, es fundamental adaptar los servicios para familias. Aunque la demanda de estacionamiento es menor, quienes lo solicitan tienden a hacer más solicitudes especiales. Finalmente, se observan altas tasas de cancelación en abril, mayo y junio, por lo que se sugieren políticas de reservas flexibles para mitigar su impacto.</a:t>
            </a:r>
          </a:p>
          <a:p>
            <a:pPr algn="l">
              <a:lnSpc>
                <a:spcPts val="381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73664" y="-2778835"/>
            <a:ext cx="10640461" cy="10783919"/>
          </a:xfrm>
          <a:custGeom>
            <a:avLst/>
            <a:gdLst/>
            <a:ahLst/>
            <a:cxnLst/>
            <a:rect r="r" b="b" t="t" l="l"/>
            <a:pathLst>
              <a:path h="10783919" w="10640461">
                <a:moveTo>
                  <a:pt x="0" y="0"/>
                </a:moveTo>
                <a:lnTo>
                  <a:pt x="10640461" y="0"/>
                </a:lnTo>
                <a:lnTo>
                  <a:pt x="10640461" y="10783918"/>
                </a:lnTo>
                <a:lnTo>
                  <a:pt x="0" y="10783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292366">
            <a:off x="8882847" y="1540302"/>
            <a:ext cx="540129" cy="5401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897" y="63897"/>
              <a:ext cx="685005" cy="685005"/>
            </a:xfrm>
            <a:custGeom>
              <a:avLst/>
              <a:gdLst/>
              <a:ahLst/>
              <a:cxnLst/>
              <a:rect r="r" b="b" t="t" l="l"/>
              <a:pathLst>
                <a:path h="685005" w="685005">
                  <a:moveTo>
                    <a:pt x="384935" y="27023"/>
                  </a:moveTo>
                  <a:lnTo>
                    <a:pt x="429386" y="122268"/>
                  </a:lnTo>
                  <a:cubicBezTo>
                    <a:pt x="456796" y="181000"/>
                    <a:pt x="504006" y="228210"/>
                    <a:pt x="562738" y="255620"/>
                  </a:cubicBezTo>
                  <a:lnTo>
                    <a:pt x="657983" y="300071"/>
                  </a:lnTo>
                  <a:cubicBezTo>
                    <a:pt x="674468" y="307764"/>
                    <a:pt x="685006" y="324310"/>
                    <a:pt x="685006" y="342503"/>
                  </a:cubicBezTo>
                  <a:cubicBezTo>
                    <a:pt x="685006" y="360696"/>
                    <a:pt x="674468" y="377242"/>
                    <a:pt x="657983" y="384935"/>
                  </a:cubicBezTo>
                  <a:lnTo>
                    <a:pt x="562738" y="429386"/>
                  </a:lnTo>
                  <a:cubicBezTo>
                    <a:pt x="504006" y="456796"/>
                    <a:pt x="456796" y="504006"/>
                    <a:pt x="429386" y="562738"/>
                  </a:cubicBezTo>
                  <a:lnTo>
                    <a:pt x="384935" y="657983"/>
                  </a:lnTo>
                  <a:cubicBezTo>
                    <a:pt x="377242" y="674468"/>
                    <a:pt x="360696" y="685006"/>
                    <a:pt x="342503" y="685006"/>
                  </a:cubicBezTo>
                  <a:cubicBezTo>
                    <a:pt x="324310" y="685006"/>
                    <a:pt x="307764" y="674468"/>
                    <a:pt x="300071" y="657983"/>
                  </a:cubicBezTo>
                  <a:lnTo>
                    <a:pt x="255620" y="562738"/>
                  </a:lnTo>
                  <a:cubicBezTo>
                    <a:pt x="228210" y="504006"/>
                    <a:pt x="181000" y="456796"/>
                    <a:pt x="122268" y="429386"/>
                  </a:cubicBezTo>
                  <a:lnTo>
                    <a:pt x="27023" y="384935"/>
                  </a:lnTo>
                  <a:cubicBezTo>
                    <a:pt x="10538" y="377242"/>
                    <a:pt x="0" y="360696"/>
                    <a:pt x="0" y="342503"/>
                  </a:cubicBezTo>
                  <a:cubicBezTo>
                    <a:pt x="0" y="324310"/>
                    <a:pt x="10538" y="307764"/>
                    <a:pt x="27023" y="300071"/>
                  </a:cubicBezTo>
                  <a:lnTo>
                    <a:pt x="122268" y="255620"/>
                  </a:lnTo>
                  <a:cubicBezTo>
                    <a:pt x="181000" y="228210"/>
                    <a:pt x="228210" y="181000"/>
                    <a:pt x="255620" y="122268"/>
                  </a:cubicBezTo>
                  <a:lnTo>
                    <a:pt x="300071" y="27023"/>
                  </a:lnTo>
                  <a:cubicBezTo>
                    <a:pt x="307764" y="10538"/>
                    <a:pt x="324310" y="0"/>
                    <a:pt x="342503" y="0"/>
                  </a:cubicBezTo>
                  <a:cubicBezTo>
                    <a:pt x="360696" y="0"/>
                    <a:pt x="377242" y="10538"/>
                    <a:pt x="384935" y="27023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925149" y="2936780"/>
            <a:ext cx="8875466" cy="4315695"/>
          </a:xfrm>
          <a:custGeom>
            <a:avLst/>
            <a:gdLst/>
            <a:ahLst/>
            <a:cxnLst/>
            <a:rect r="r" b="b" t="t" l="l"/>
            <a:pathLst>
              <a:path h="4315695" w="8875466">
                <a:moveTo>
                  <a:pt x="0" y="0"/>
                </a:moveTo>
                <a:lnTo>
                  <a:pt x="8875465" y="0"/>
                </a:lnTo>
                <a:lnTo>
                  <a:pt x="8875465" y="4315695"/>
                </a:lnTo>
                <a:lnTo>
                  <a:pt x="0" y="4315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575454" y="501480"/>
            <a:ext cx="8094549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sz="6999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Casos de análisis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5454" y="1864723"/>
            <a:ext cx="59775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Origen de los 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5454" y="3360609"/>
            <a:ext cx="7565624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Artículo “Hotel booking demand datasets”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Publicado en febrero de 2019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Science Direct, plataforma de literatura académica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Nuno Antonio, Ana de Almeida y Luis Nunes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Hoteles ubicados en Portugal.</a:t>
            </a:r>
          </a:p>
          <a:p>
            <a:pPr algn="l" marL="1209045" indent="-403015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Primer hotel situado en Algarve.</a:t>
            </a:r>
          </a:p>
          <a:p>
            <a:pPr algn="l" marL="1209045" indent="-403015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Segundo hotel situado en Lisbon.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0129" y="8404414"/>
            <a:ext cx="152500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323232"/>
                </a:solidFill>
                <a:latin typeface="Open Sans"/>
                <a:ea typeface="Open Sans"/>
                <a:cs typeface="Open Sans"/>
                <a:sym typeface="Open Sans"/>
              </a:rPr>
              <a:t>Los datos fueron extraídos por medio de consultas TSQL directas a la base de datos SQL del sistema de gestión de propiedades de ambos hoteles.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40000">
            <a:off x="-3178568" y="-1232334"/>
            <a:ext cx="12876504" cy="11131181"/>
          </a:xfrm>
          <a:custGeom>
            <a:avLst/>
            <a:gdLst/>
            <a:ahLst/>
            <a:cxnLst/>
            <a:rect r="r" b="b" t="t" l="l"/>
            <a:pathLst>
              <a:path h="11131181" w="12876504">
                <a:moveTo>
                  <a:pt x="0" y="0"/>
                </a:moveTo>
                <a:lnTo>
                  <a:pt x="12876504" y="0"/>
                </a:lnTo>
                <a:lnTo>
                  <a:pt x="12876504" y="11131181"/>
                </a:lnTo>
                <a:lnTo>
                  <a:pt x="0" y="111311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27874">
            <a:off x="612003" y="58831"/>
            <a:ext cx="833395" cy="83339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9160" y="59160"/>
              <a:ext cx="694479" cy="694479"/>
            </a:xfrm>
            <a:custGeom>
              <a:avLst/>
              <a:gdLst/>
              <a:ahLst/>
              <a:cxnLst/>
              <a:rect r="r" b="b" t="t" l="l"/>
              <a:pathLst>
                <a:path h="694479" w="694479">
                  <a:moveTo>
                    <a:pt x="386527" y="25020"/>
                  </a:moveTo>
                  <a:lnTo>
                    <a:pt x="437269" y="133745"/>
                  </a:lnTo>
                  <a:cubicBezTo>
                    <a:pt x="462647" y="188123"/>
                    <a:pt x="506357" y="231833"/>
                    <a:pt x="560735" y="257211"/>
                  </a:cubicBezTo>
                  <a:lnTo>
                    <a:pt x="669460" y="307953"/>
                  </a:lnTo>
                  <a:cubicBezTo>
                    <a:pt x="684724" y="315077"/>
                    <a:pt x="694480" y="330396"/>
                    <a:pt x="694480" y="347240"/>
                  </a:cubicBezTo>
                  <a:cubicBezTo>
                    <a:pt x="694480" y="364084"/>
                    <a:pt x="684724" y="379403"/>
                    <a:pt x="669460" y="386527"/>
                  </a:cubicBezTo>
                  <a:lnTo>
                    <a:pt x="560735" y="437269"/>
                  </a:lnTo>
                  <a:cubicBezTo>
                    <a:pt x="506357" y="462647"/>
                    <a:pt x="462647" y="506357"/>
                    <a:pt x="437269" y="560735"/>
                  </a:cubicBezTo>
                  <a:lnTo>
                    <a:pt x="386527" y="669460"/>
                  </a:lnTo>
                  <a:cubicBezTo>
                    <a:pt x="379403" y="684724"/>
                    <a:pt x="364084" y="694480"/>
                    <a:pt x="347240" y="694480"/>
                  </a:cubicBezTo>
                  <a:cubicBezTo>
                    <a:pt x="330396" y="694480"/>
                    <a:pt x="315077" y="684724"/>
                    <a:pt x="307953" y="669460"/>
                  </a:cubicBezTo>
                  <a:lnTo>
                    <a:pt x="257211" y="560735"/>
                  </a:lnTo>
                  <a:cubicBezTo>
                    <a:pt x="231833" y="506357"/>
                    <a:pt x="188123" y="462647"/>
                    <a:pt x="133745" y="437269"/>
                  </a:cubicBezTo>
                  <a:lnTo>
                    <a:pt x="25020" y="386527"/>
                  </a:lnTo>
                  <a:cubicBezTo>
                    <a:pt x="9756" y="379403"/>
                    <a:pt x="0" y="364084"/>
                    <a:pt x="0" y="347240"/>
                  </a:cubicBezTo>
                  <a:cubicBezTo>
                    <a:pt x="0" y="330396"/>
                    <a:pt x="9756" y="315077"/>
                    <a:pt x="25020" y="307953"/>
                  </a:cubicBezTo>
                  <a:lnTo>
                    <a:pt x="133745" y="257211"/>
                  </a:lnTo>
                  <a:cubicBezTo>
                    <a:pt x="188123" y="231833"/>
                    <a:pt x="231833" y="188123"/>
                    <a:pt x="257211" y="133745"/>
                  </a:cubicBezTo>
                  <a:lnTo>
                    <a:pt x="307953" y="25020"/>
                  </a:lnTo>
                  <a:cubicBezTo>
                    <a:pt x="315077" y="9756"/>
                    <a:pt x="330396" y="0"/>
                    <a:pt x="347240" y="0"/>
                  </a:cubicBezTo>
                  <a:cubicBezTo>
                    <a:pt x="364084" y="0"/>
                    <a:pt x="379403" y="9756"/>
                    <a:pt x="386527" y="25020"/>
                  </a:cubicBezTo>
                  <a:close/>
                </a:path>
              </a:pathLst>
            </a:custGeom>
            <a:solidFill>
              <a:srgbClr val="3232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34219" y="2327673"/>
            <a:ext cx="5700243" cy="711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Tipo Entero: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lead_time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arrival_date_year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arrival_date_week_number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arrival_date_day_of_month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stays_in_weekend_nights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stays_in_week_nights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adults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children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babies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previous_cancellations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previous_bookings_not_canceled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booking_changes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days_in_waiting_list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required_car_parking_spaces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total_of_special_requests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70943" y="4862780"/>
            <a:ext cx="5520326" cy="4395520"/>
          </a:xfrm>
          <a:custGeom>
            <a:avLst/>
            <a:gdLst/>
            <a:ahLst/>
            <a:cxnLst/>
            <a:rect r="r" b="b" t="t" l="l"/>
            <a:pathLst>
              <a:path h="4395520" w="5520326">
                <a:moveTo>
                  <a:pt x="0" y="0"/>
                </a:moveTo>
                <a:lnTo>
                  <a:pt x="5520326" y="0"/>
                </a:lnTo>
                <a:lnTo>
                  <a:pt x="5520326" y="4395520"/>
                </a:lnTo>
                <a:lnTo>
                  <a:pt x="0" y="4395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3476523" y="2327673"/>
            <a:ext cx="4404949" cy="711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Tipo Categoría: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hotel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is_canceled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arrival_date_month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meal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country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market_segment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distribution_channel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is_repeated_guest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reserved_room_type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assigned_room_type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deposit_type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agent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company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customer_type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reservation_status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05239" y="737137"/>
            <a:ext cx="1207128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Conjunto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5239" y="2327673"/>
            <a:ext cx="4404949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Tipo Fecha: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reservation_status_date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05239" y="3524013"/>
            <a:ext cx="4404949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Tipo Numérico: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adr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290605" y="1056225"/>
            <a:ext cx="499234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32323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32 variables / columnas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71565" y="-1011703"/>
            <a:ext cx="10163149" cy="12609059"/>
            <a:chOff x="0" y="0"/>
            <a:chExt cx="2676714" cy="33209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6714" cy="3320904"/>
            </a:xfrm>
            <a:custGeom>
              <a:avLst/>
              <a:gdLst/>
              <a:ahLst/>
              <a:cxnLst/>
              <a:rect r="r" b="b" t="t" l="l"/>
              <a:pathLst>
                <a:path h="3320904" w="2676714">
                  <a:moveTo>
                    <a:pt x="38850" y="0"/>
                  </a:moveTo>
                  <a:lnTo>
                    <a:pt x="2637864" y="0"/>
                  </a:lnTo>
                  <a:cubicBezTo>
                    <a:pt x="2659320" y="0"/>
                    <a:pt x="2676714" y="17394"/>
                    <a:pt x="2676714" y="38850"/>
                  </a:cubicBezTo>
                  <a:lnTo>
                    <a:pt x="2676714" y="3282054"/>
                  </a:lnTo>
                  <a:cubicBezTo>
                    <a:pt x="2676714" y="3303510"/>
                    <a:pt x="2659320" y="3320904"/>
                    <a:pt x="2637864" y="3320904"/>
                  </a:cubicBezTo>
                  <a:lnTo>
                    <a:pt x="38850" y="3320904"/>
                  </a:lnTo>
                  <a:cubicBezTo>
                    <a:pt x="17394" y="3320904"/>
                    <a:pt x="0" y="3303510"/>
                    <a:pt x="0" y="3282054"/>
                  </a:cubicBezTo>
                  <a:lnTo>
                    <a:pt x="0" y="38850"/>
                  </a:lnTo>
                  <a:cubicBezTo>
                    <a:pt x="0" y="17394"/>
                    <a:pt x="17394" y="0"/>
                    <a:pt x="38850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76714" cy="3359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4866" y="509533"/>
            <a:ext cx="8361269" cy="62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4399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Análisis exploratorio de datos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-2913773" y="2735913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7"/>
                </a:lnTo>
                <a:lnTo>
                  <a:pt x="0" y="11799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866" y="3661076"/>
            <a:ext cx="8104460" cy="1276452"/>
          </a:xfrm>
          <a:custGeom>
            <a:avLst/>
            <a:gdLst/>
            <a:ahLst/>
            <a:cxnLst/>
            <a:rect r="r" b="b" t="t" l="l"/>
            <a:pathLst>
              <a:path h="1276452" w="8104460">
                <a:moveTo>
                  <a:pt x="0" y="0"/>
                </a:moveTo>
                <a:lnTo>
                  <a:pt x="8104460" y="0"/>
                </a:lnTo>
                <a:lnTo>
                  <a:pt x="8104460" y="1276452"/>
                </a:lnTo>
                <a:lnTo>
                  <a:pt x="0" y="1276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4866" y="7467914"/>
            <a:ext cx="8104460" cy="1387889"/>
          </a:xfrm>
          <a:custGeom>
            <a:avLst/>
            <a:gdLst/>
            <a:ahLst/>
            <a:cxnLst/>
            <a:rect r="r" b="b" t="t" l="l"/>
            <a:pathLst>
              <a:path h="1387889" w="8104460">
                <a:moveTo>
                  <a:pt x="0" y="0"/>
                </a:moveTo>
                <a:lnTo>
                  <a:pt x="8104460" y="0"/>
                </a:lnTo>
                <a:lnTo>
                  <a:pt x="8104460" y="1387889"/>
                </a:lnTo>
                <a:lnTo>
                  <a:pt x="0" y="138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824" y="2566747"/>
            <a:ext cx="339359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Cargar datos: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824" y="6156996"/>
            <a:ext cx="58257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Inspeccionar datos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698734" y="2079052"/>
            <a:ext cx="7737427" cy="3220704"/>
          </a:xfrm>
          <a:custGeom>
            <a:avLst/>
            <a:gdLst/>
            <a:ahLst/>
            <a:cxnLst/>
            <a:rect r="r" b="b" t="t" l="l"/>
            <a:pathLst>
              <a:path h="3220704" w="7737427">
                <a:moveTo>
                  <a:pt x="0" y="0"/>
                </a:moveTo>
                <a:lnTo>
                  <a:pt x="7737427" y="0"/>
                </a:lnTo>
                <a:lnTo>
                  <a:pt x="7737427" y="3220704"/>
                </a:lnTo>
                <a:lnTo>
                  <a:pt x="0" y="32207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92419" y="6592960"/>
            <a:ext cx="8076298" cy="2637159"/>
          </a:xfrm>
          <a:custGeom>
            <a:avLst/>
            <a:gdLst/>
            <a:ahLst/>
            <a:cxnLst/>
            <a:rect r="r" b="b" t="t" l="l"/>
            <a:pathLst>
              <a:path h="2637159" w="8076298">
                <a:moveTo>
                  <a:pt x="0" y="0"/>
                </a:moveTo>
                <a:lnTo>
                  <a:pt x="8076298" y="0"/>
                </a:lnTo>
                <a:lnTo>
                  <a:pt x="8076298" y="2637158"/>
                </a:lnTo>
                <a:lnTo>
                  <a:pt x="0" y="26371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383353" y="1298385"/>
            <a:ext cx="743063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Identificar datos faltantes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4837" y="5833156"/>
            <a:ext cx="58257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Evidencia: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6343" y="5623484"/>
            <a:ext cx="20555627" cy="8929085"/>
            <a:chOff x="0" y="0"/>
            <a:chExt cx="5413828" cy="2351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13828" cy="2351693"/>
            </a:xfrm>
            <a:custGeom>
              <a:avLst/>
              <a:gdLst/>
              <a:ahLst/>
              <a:cxnLst/>
              <a:rect r="r" b="b" t="t" l="l"/>
              <a:pathLst>
                <a:path h="2351693" w="5413828">
                  <a:moveTo>
                    <a:pt x="19208" y="0"/>
                  </a:moveTo>
                  <a:lnTo>
                    <a:pt x="5394620" y="0"/>
                  </a:lnTo>
                  <a:cubicBezTo>
                    <a:pt x="5399714" y="0"/>
                    <a:pt x="5404600" y="2024"/>
                    <a:pt x="5408202" y="5626"/>
                  </a:cubicBezTo>
                  <a:cubicBezTo>
                    <a:pt x="5411804" y="9228"/>
                    <a:pt x="5413828" y="14114"/>
                    <a:pt x="5413828" y="19208"/>
                  </a:cubicBezTo>
                  <a:lnTo>
                    <a:pt x="5413828" y="2332485"/>
                  </a:lnTo>
                  <a:cubicBezTo>
                    <a:pt x="5413828" y="2343093"/>
                    <a:pt x="5405228" y="2351693"/>
                    <a:pt x="5394620" y="2351693"/>
                  </a:cubicBezTo>
                  <a:lnTo>
                    <a:pt x="19208" y="2351693"/>
                  </a:lnTo>
                  <a:cubicBezTo>
                    <a:pt x="14114" y="2351693"/>
                    <a:pt x="9228" y="2349670"/>
                    <a:pt x="5626" y="2346067"/>
                  </a:cubicBezTo>
                  <a:cubicBezTo>
                    <a:pt x="2024" y="2342465"/>
                    <a:pt x="0" y="2337579"/>
                    <a:pt x="0" y="2332485"/>
                  </a:cubicBezTo>
                  <a:lnTo>
                    <a:pt x="0" y="19208"/>
                  </a:lnTo>
                  <a:cubicBezTo>
                    <a:pt x="0" y="14114"/>
                    <a:pt x="2024" y="9228"/>
                    <a:pt x="5626" y="5626"/>
                  </a:cubicBezTo>
                  <a:cubicBezTo>
                    <a:pt x="9228" y="2024"/>
                    <a:pt x="14114" y="0"/>
                    <a:pt x="19208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13828" cy="2389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4866" y="509533"/>
            <a:ext cx="8361269" cy="62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4399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Análisis exploratorio de datos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10466661" y="-3996606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810981"/>
            <a:ext cx="7515339" cy="3132212"/>
          </a:xfrm>
          <a:custGeom>
            <a:avLst/>
            <a:gdLst/>
            <a:ahLst/>
            <a:cxnLst/>
            <a:rect r="r" b="b" t="t" l="l"/>
            <a:pathLst>
              <a:path h="3132212" w="7515339">
                <a:moveTo>
                  <a:pt x="0" y="0"/>
                </a:moveTo>
                <a:lnTo>
                  <a:pt x="7515339" y="0"/>
                </a:lnTo>
                <a:lnTo>
                  <a:pt x="7515339" y="3132212"/>
                </a:lnTo>
                <a:lnTo>
                  <a:pt x="0" y="3132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74928" y="2002902"/>
            <a:ext cx="7552179" cy="2744283"/>
          </a:xfrm>
          <a:custGeom>
            <a:avLst/>
            <a:gdLst/>
            <a:ahLst/>
            <a:cxnLst/>
            <a:rect r="r" b="b" t="t" l="l"/>
            <a:pathLst>
              <a:path h="2744283" w="7552179">
                <a:moveTo>
                  <a:pt x="0" y="0"/>
                </a:moveTo>
                <a:lnTo>
                  <a:pt x="7552179" y="0"/>
                </a:lnTo>
                <a:lnTo>
                  <a:pt x="7552179" y="2744282"/>
                </a:lnTo>
                <a:lnTo>
                  <a:pt x="0" y="2744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22304" y="552205"/>
            <a:ext cx="425264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Tratamiento de datos faltantes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1847" y="6156137"/>
            <a:ext cx="743063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Identificación de datos atípicos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72235" y="7370257"/>
            <a:ext cx="8371765" cy="1590635"/>
          </a:xfrm>
          <a:custGeom>
            <a:avLst/>
            <a:gdLst/>
            <a:ahLst/>
            <a:cxnLst/>
            <a:rect r="r" b="b" t="t" l="l"/>
            <a:pathLst>
              <a:path h="1590635" w="8371765">
                <a:moveTo>
                  <a:pt x="0" y="0"/>
                </a:moveTo>
                <a:lnTo>
                  <a:pt x="8371765" y="0"/>
                </a:lnTo>
                <a:lnTo>
                  <a:pt x="8371765" y="1590635"/>
                </a:lnTo>
                <a:lnTo>
                  <a:pt x="0" y="15906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22304" y="5863263"/>
            <a:ext cx="4763432" cy="4122372"/>
          </a:xfrm>
          <a:custGeom>
            <a:avLst/>
            <a:gdLst/>
            <a:ahLst/>
            <a:cxnLst/>
            <a:rect r="r" b="b" t="t" l="l"/>
            <a:pathLst>
              <a:path h="4122372" w="4763432">
                <a:moveTo>
                  <a:pt x="0" y="0"/>
                </a:moveTo>
                <a:lnTo>
                  <a:pt x="4763432" y="0"/>
                </a:lnTo>
                <a:lnTo>
                  <a:pt x="4763432" y="4122372"/>
                </a:lnTo>
                <a:lnTo>
                  <a:pt x="0" y="41223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4380704"/>
            <a:ext cx="21293644" cy="9883300"/>
            <a:chOff x="0" y="0"/>
            <a:chExt cx="5608202" cy="2603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603009"/>
            </a:xfrm>
            <a:custGeom>
              <a:avLst/>
              <a:gdLst/>
              <a:ahLst/>
              <a:cxnLst/>
              <a:rect r="r" b="b" t="t" l="l"/>
              <a:pathLst>
                <a:path h="2603009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584467"/>
                  </a:lnTo>
                  <a:cubicBezTo>
                    <a:pt x="5608202" y="2589384"/>
                    <a:pt x="5606248" y="2594101"/>
                    <a:pt x="5602771" y="2597578"/>
                  </a:cubicBezTo>
                  <a:cubicBezTo>
                    <a:pt x="5599294" y="2601056"/>
                    <a:pt x="5594578" y="2603009"/>
                    <a:pt x="5589660" y="2603009"/>
                  </a:cubicBezTo>
                  <a:lnTo>
                    <a:pt x="18543" y="2603009"/>
                  </a:lnTo>
                  <a:cubicBezTo>
                    <a:pt x="8302" y="2603009"/>
                    <a:pt x="0" y="2594707"/>
                    <a:pt x="0" y="2584467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641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4866" y="509533"/>
            <a:ext cx="8361269" cy="62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4399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Análisis exploratorio de datos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120415" y="-501236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11704" y="796299"/>
            <a:ext cx="91161" cy="911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850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76931" y="145287"/>
            <a:ext cx="7432483" cy="4069285"/>
          </a:xfrm>
          <a:custGeom>
            <a:avLst/>
            <a:gdLst/>
            <a:ahLst/>
            <a:cxnLst/>
            <a:rect r="r" b="b" t="t" l="l"/>
            <a:pathLst>
              <a:path h="4069285" w="7432483">
                <a:moveTo>
                  <a:pt x="0" y="0"/>
                </a:moveTo>
                <a:lnTo>
                  <a:pt x="7432483" y="0"/>
                </a:lnTo>
                <a:lnTo>
                  <a:pt x="7432483" y="4069285"/>
                </a:lnTo>
                <a:lnTo>
                  <a:pt x="0" y="4069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1704" y="2336584"/>
            <a:ext cx="743063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Identificación de datos atípicos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85799" y="8804178"/>
            <a:ext cx="8358201" cy="908243"/>
          </a:xfrm>
          <a:custGeom>
            <a:avLst/>
            <a:gdLst/>
            <a:ahLst/>
            <a:cxnLst/>
            <a:rect r="r" b="b" t="t" l="l"/>
            <a:pathLst>
              <a:path h="908243" w="8358201">
                <a:moveTo>
                  <a:pt x="0" y="0"/>
                </a:moveTo>
                <a:lnTo>
                  <a:pt x="8358201" y="0"/>
                </a:lnTo>
                <a:lnTo>
                  <a:pt x="8358201" y="908244"/>
                </a:lnTo>
                <a:lnTo>
                  <a:pt x="0" y="9082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" t="-6184" r="0" b="-3643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2038" y="5399547"/>
            <a:ext cx="8605723" cy="3233024"/>
          </a:xfrm>
          <a:custGeom>
            <a:avLst/>
            <a:gdLst/>
            <a:ahLst/>
            <a:cxnLst/>
            <a:rect r="r" b="b" t="t" l="l"/>
            <a:pathLst>
              <a:path h="3233024" w="8605723">
                <a:moveTo>
                  <a:pt x="0" y="0"/>
                </a:moveTo>
                <a:lnTo>
                  <a:pt x="8605723" y="0"/>
                </a:lnTo>
                <a:lnTo>
                  <a:pt x="8605723" y="3233024"/>
                </a:lnTo>
                <a:lnTo>
                  <a:pt x="0" y="3233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7284" y="4605655"/>
            <a:ext cx="775117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Tratamiento de datos atípicos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578391" y="4964156"/>
            <a:ext cx="5869618" cy="4840397"/>
          </a:xfrm>
          <a:custGeom>
            <a:avLst/>
            <a:gdLst/>
            <a:ahLst/>
            <a:cxnLst/>
            <a:rect r="r" b="b" t="t" l="l"/>
            <a:pathLst>
              <a:path h="4840397" w="5869618">
                <a:moveTo>
                  <a:pt x="0" y="0"/>
                </a:moveTo>
                <a:lnTo>
                  <a:pt x="5869618" y="0"/>
                </a:lnTo>
                <a:lnTo>
                  <a:pt x="5869618" y="4840397"/>
                </a:lnTo>
                <a:lnTo>
                  <a:pt x="0" y="48403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5388753"/>
            <a:ext cx="21293644" cy="8875251"/>
            <a:chOff x="0" y="0"/>
            <a:chExt cx="5608202" cy="2337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337515"/>
            </a:xfrm>
            <a:custGeom>
              <a:avLst/>
              <a:gdLst/>
              <a:ahLst/>
              <a:cxnLst/>
              <a:rect r="r" b="b" t="t" l="l"/>
              <a:pathLst>
                <a:path h="2337515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318972"/>
                  </a:lnTo>
                  <a:cubicBezTo>
                    <a:pt x="5608202" y="2329213"/>
                    <a:pt x="5599900" y="2337515"/>
                    <a:pt x="5589660" y="2337515"/>
                  </a:cubicBezTo>
                  <a:lnTo>
                    <a:pt x="18543" y="2337515"/>
                  </a:lnTo>
                  <a:cubicBezTo>
                    <a:pt x="13625" y="2337515"/>
                    <a:pt x="8908" y="2335561"/>
                    <a:pt x="5431" y="2332084"/>
                  </a:cubicBezTo>
                  <a:cubicBezTo>
                    <a:pt x="1954" y="2328606"/>
                    <a:pt x="0" y="2323890"/>
                    <a:pt x="0" y="2318972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375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4989" y="458021"/>
            <a:ext cx="10650626" cy="11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1: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¿Cuántas reservas se realizan por tipo de hotel? ¿Qué tipo de hotel prefiere la gente?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62802" y="5621707"/>
            <a:ext cx="6365552" cy="4455886"/>
          </a:xfrm>
          <a:custGeom>
            <a:avLst/>
            <a:gdLst/>
            <a:ahLst/>
            <a:cxnLst/>
            <a:rect r="r" b="b" t="t" l="l"/>
            <a:pathLst>
              <a:path h="4455886" w="6365552">
                <a:moveTo>
                  <a:pt x="0" y="0"/>
                </a:moveTo>
                <a:lnTo>
                  <a:pt x="6365553" y="0"/>
                </a:lnTo>
                <a:lnTo>
                  <a:pt x="6365553" y="4455887"/>
                </a:lnTo>
                <a:lnTo>
                  <a:pt x="0" y="4455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56137" y="1578161"/>
            <a:ext cx="9058957" cy="3408433"/>
          </a:xfrm>
          <a:custGeom>
            <a:avLst/>
            <a:gdLst/>
            <a:ahLst/>
            <a:cxnLst/>
            <a:rect r="r" b="b" t="t" l="l"/>
            <a:pathLst>
              <a:path h="3408433" w="9058957">
                <a:moveTo>
                  <a:pt x="0" y="0"/>
                </a:moveTo>
                <a:lnTo>
                  <a:pt x="9058957" y="0"/>
                </a:lnTo>
                <a:lnTo>
                  <a:pt x="9058957" y="3408433"/>
                </a:lnTo>
                <a:lnTo>
                  <a:pt x="0" y="3408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8256" y="3028797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en 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8613" y="6573481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3364065"/>
            <a:ext cx="21293644" cy="10899939"/>
            <a:chOff x="0" y="0"/>
            <a:chExt cx="5608202" cy="28707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870766"/>
            </a:xfrm>
            <a:custGeom>
              <a:avLst/>
              <a:gdLst/>
              <a:ahLst/>
              <a:cxnLst/>
              <a:rect r="r" b="b" t="t" l="l"/>
              <a:pathLst>
                <a:path h="2870766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852223"/>
                  </a:lnTo>
                  <a:cubicBezTo>
                    <a:pt x="5608202" y="2857141"/>
                    <a:pt x="5606248" y="2861857"/>
                    <a:pt x="5602771" y="2865335"/>
                  </a:cubicBezTo>
                  <a:cubicBezTo>
                    <a:pt x="5599294" y="2868812"/>
                    <a:pt x="5594578" y="2870766"/>
                    <a:pt x="5589660" y="2870766"/>
                  </a:cubicBezTo>
                  <a:lnTo>
                    <a:pt x="18543" y="2870766"/>
                  </a:lnTo>
                  <a:cubicBezTo>
                    <a:pt x="8302" y="2870766"/>
                    <a:pt x="0" y="2862464"/>
                    <a:pt x="0" y="2852223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908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2: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¿Está aumentando la demanda con el tiempo?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73468" y="3809420"/>
            <a:ext cx="9538360" cy="5949552"/>
          </a:xfrm>
          <a:custGeom>
            <a:avLst/>
            <a:gdLst/>
            <a:ahLst/>
            <a:cxnLst/>
            <a:rect r="r" b="b" t="t" l="l"/>
            <a:pathLst>
              <a:path h="5949552" w="9538360">
                <a:moveTo>
                  <a:pt x="0" y="0"/>
                </a:moveTo>
                <a:lnTo>
                  <a:pt x="9538361" y="0"/>
                </a:lnTo>
                <a:lnTo>
                  <a:pt x="9538361" y="5949552"/>
                </a:lnTo>
                <a:lnTo>
                  <a:pt x="0" y="5949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45662" y="1181898"/>
            <a:ext cx="6979158" cy="1783696"/>
          </a:xfrm>
          <a:custGeom>
            <a:avLst/>
            <a:gdLst/>
            <a:ahLst/>
            <a:cxnLst/>
            <a:rect r="r" b="b" t="t" l="l"/>
            <a:pathLst>
              <a:path h="1783696" w="6979158">
                <a:moveTo>
                  <a:pt x="0" y="0"/>
                </a:moveTo>
                <a:lnTo>
                  <a:pt x="6979158" y="0"/>
                </a:lnTo>
                <a:lnTo>
                  <a:pt x="6979158" y="1783695"/>
                </a:lnTo>
                <a:lnTo>
                  <a:pt x="0" y="17836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98613" y="2016453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en 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287" y="3511923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02822" y="3364065"/>
            <a:ext cx="21293644" cy="10899939"/>
            <a:chOff x="0" y="0"/>
            <a:chExt cx="5608202" cy="28707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8202" cy="2870766"/>
            </a:xfrm>
            <a:custGeom>
              <a:avLst/>
              <a:gdLst/>
              <a:ahLst/>
              <a:cxnLst/>
              <a:rect r="r" b="b" t="t" l="l"/>
              <a:pathLst>
                <a:path h="2870766" w="5608202">
                  <a:moveTo>
                    <a:pt x="18543" y="0"/>
                  </a:moveTo>
                  <a:lnTo>
                    <a:pt x="5589660" y="0"/>
                  </a:lnTo>
                  <a:cubicBezTo>
                    <a:pt x="5594578" y="0"/>
                    <a:pt x="5599294" y="1954"/>
                    <a:pt x="5602771" y="5431"/>
                  </a:cubicBezTo>
                  <a:cubicBezTo>
                    <a:pt x="5606248" y="8908"/>
                    <a:pt x="5608202" y="13625"/>
                    <a:pt x="5608202" y="18543"/>
                  </a:cubicBezTo>
                  <a:lnTo>
                    <a:pt x="5608202" y="2852223"/>
                  </a:lnTo>
                  <a:cubicBezTo>
                    <a:pt x="5608202" y="2857141"/>
                    <a:pt x="5606248" y="2861857"/>
                    <a:pt x="5602771" y="2865335"/>
                  </a:cubicBezTo>
                  <a:cubicBezTo>
                    <a:pt x="5599294" y="2868812"/>
                    <a:pt x="5594578" y="2870766"/>
                    <a:pt x="5589660" y="2870766"/>
                  </a:cubicBezTo>
                  <a:lnTo>
                    <a:pt x="18543" y="2870766"/>
                  </a:lnTo>
                  <a:cubicBezTo>
                    <a:pt x="8302" y="2870766"/>
                    <a:pt x="0" y="2862464"/>
                    <a:pt x="0" y="2852223"/>
                  </a:cubicBezTo>
                  <a:lnTo>
                    <a:pt x="0" y="18543"/>
                  </a:lnTo>
                  <a:cubicBezTo>
                    <a:pt x="0" y="13625"/>
                    <a:pt x="1954" y="8908"/>
                    <a:pt x="5431" y="5431"/>
                  </a:cubicBezTo>
                  <a:cubicBezTo>
                    <a:pt x="8908" y="1954"/>
                    <a:pt x="13625" y="0"/>
                    <a:pt x="18543" y="0"/>
                  </a:cubicBezTo>
                  <a:close/>
                </a:path>
              </a:pathLst>
            </a:custGeom>
            <a:solidFill>
              <a:srgbClr val="9F9F9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8202" cy="2908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4989" y="458021"/>
            <a:ext cx="10650626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36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Pregunta clave 2: </a:t>
            </a:r>
          </a:p>
          <a:p>
            <a:pPr algn="l">
              <a:lnSpc>
                <a:spcPts val="2544"/>
              </a:lnSpc>
            </a:pPr>
            <a:r>
              <a:rPr lang="en-US" sz="2400" b="true">
                <a:solidFill>
                  <a:srgbClr val="323232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¿Está aumentando la demanda con el tiempo?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72946">
            <a:off x="9662631" y="-5057945"/>
            <a:ext cx="13649784" cy="11799648"/>
          </a:xfrm>
          <a:custGeom>
            <a:avLst/>
            <a:gdLst/>
            <a:ahLst/>
            <a:cxnLst/>
            <a:rect r="r" b="b" t="t" l="l"/>
            <a:pathLst>
              <a:path h="11799648" w="13649784">
                <a:moveTo>
                  <a:pt x="0" y="0"/>
                </a:moveTo>
                <a:lnTo>
                  <a:pt x="13649784" y="0"/>
                </a:lnTo>
                <a:lnTo>
                  <a:pt x="13649784" y="11799648"/>
                </a:lnTo>
                <a:lnTo>
                  <a:pt x="0" y="11799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0324" y="3772581"/>
            <a:ext cx="9209834" cy="5986392"/>
          </a:xfrm>
          <a:custGeom>
            <a:avLst/>
            <a:gdLst/>
            <a:ahLst/>
            <a:cxnLst/>
            <a:rect r="r" b="b" t="t" l="l"/>
            <a:pathLst>
              <a:path h="5986392" w="9209834">
                <a:moveTo>
                  <a:pt x="0" y="0"/>
                </a:moveTo>
                <a:lnTo>
                  <a:pt x="9209834" y="0"/>
                </a:lnTo>
                <a:lnTo>
                  <a:pt x="9209834" y="5986391"/>
                </a:lnTo>
                <a:lnTo>
                  <a:pt x="0" y="59863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83480" y="1106572"/>
            <a:ext cx="9025259" cy="1717580"/>
          </a:xfrm>
          <a:custGeom>
            <a:avLst/>
            <a:gdLst/>
            <a:ahLst/>
            <a:cxnLst/>
            <a:rect r="r" b="b" t="t" l="l"/>
            <a:pathLst>
              <a:path h="1717580" w="9025259">
                <a:moveTo>
                  <a:pt x="0" y="0"/>
                </a:moveTo>
                <a:lnTo>
                  <a:pt x="9025259" y="0"/>
                </a:lnTo>
                <a:lnTo>
                  <a:pt x="9025259" y="1717579"/>
                </a:lnTo>
                <a:lnTo>
                  <a:pt x="0" y="17175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533" r="0" b="-381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98613" y="2016453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Código en 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8613" y="6768818"/>
            <a:ext cx="38761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32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DAGR6g2UMgQ</dc:identifier>
  <dcterms:modified xsi:type="dcterms:W3CDTF">2011-08-01T06:04:30Z</dcterms:modified>
  <cp:revision>1</cp:revision>
  <dc:title>Ciencias de la computación</dc:title>
</cp:coreProperties>
</file>