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0" r:id="rId8"/>
    <p:sldId id="268" r:id="rId9"/>
    <p:sldId id="270" r:id="rId10"/>
    <p:sldId id="271" r:id="rId11"/>
    <p:sldId id="263" r:id="rId12"/>
    <p:sldId id="272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E4DB8-0EF0-DA2B-DF2C-CCC3C41C97A1}" v="878" dt="2025-04-13T14:06:04.073"/>
    <p1510:client id="{6BF6C700-55EC-ABF8-31F9-DA6039A54317}" v="966" dt="2025-04-13T14:05:48.675"/>
    <p1510:client id="{C2A87240-2983-4713-9F8D-3D6BB3EA49B0}" v="125" dt="2025-04-13T14:04:4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Κιβώτια σε αποθήκη">
            <a:extLst>
              <a:ext uri="{FF2B5EF4-FFF2-40B4-BE49-F238E27FC236}">
                <a16:creationId xmlns:a16="http://schemas.microsoft.com/office/drawing/2014/main" id="{84543C78-0713-1827-4200-60BBE72B37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6763" r="-2" b="88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4BCD815-D1D0-783B-59EE-5DE40C695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557" y="-1191344"/>
            <a:ext cx="8676222" cy="3200400"/>
          </a:xfrm>
        </p:spPr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WAREHOUSE</a:t>
            </a:r>
            <a:endParaRPr lang="el-GR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31E04FB-F50B-147F-C8C8-5F6813ED1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064" y="4057483"/>
            <a:ext cx="8676222" cy="1905000"/>
          </a:xfrm>
        </p:spPr>
        <p:txBody>
          <a:bodyPr>
            <a:normAutofit/>
          </a:bodyPr>
          <a:lstStyle/>
          <a:p>
            <a:r>
              <a:rPr lang="el-G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ΣΟΦΙΑ ΣΑΡΑΣΙΔΟΥ </a:t>
            </a:r>
            <a:r>
              <a:rPr lang="el-GR" u="sng">
                <a:solidFill>
                  <a:schemeClr val="accent2">
                    <a:lumMod val="76000"/>
                  </a:schemeClr>
                </a:solidFill>
              </a:rPr>
              <a:t>22013</a:t>
            </a:r>
            <a:endParaRPr lang="el-GR" u="sng">
              <a:solidFill>
                <a:schemeClr val="accent2">
                  <a:lumMod val="76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l-G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ΠΑΛΗΤΖΗΚΑΣ ΔΗΜΗΤΡΙΟΣ </a:t>
            </a:r>
            <a:r>
              <a:rPr lang="el-GR" u="sng">
                <a:solidFill>
                  <a:schemeClr val="accent2">
                    <a:lumMod val="76000"/>
                  </a:schemeClr>
                </a:solidFill>
              </a:rPr>
              <a:t>23061</a:t>
            </a:r>
            <a:endParaRPr lang="el-GR" u="sng">
              <a:solidFill>
                <a:schemeClr val="accent2">
                  <a:lumMod val="76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l-GR">
                <a:solidFill>
                  <a:schemeClr val="tx1"/>
                </a:solidFill>
              </a:rPr>
              <a:t>ΑΝΑΣΤΑΣΙΑΔΗΣ ΓΕΩΡΓΙΟΣ</a:t>
            </a:r>
            <a:r>
              <a:rPr lang="el-G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l-GR" u="sng">
                <a:solidFill>
                  <a:schemeClr val="accent2">
                    <a:lumMod val="76000"/>
                  </a:schemeClr>
                </a:solidFill>
              </a:rPr>
              <a:t>22006</a:t>
            </a:r>
            <a:endParaRPr lang="el-GR" u="sng">
              <a:solidFill>
                <a:schemeClr val="accent2">
                  <a:lumMod val="76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C1C5-1F00-0425-4913-E8D3BEDCBC2D}"/>
              </a:ext>
            </a:extLst>
          </p:cNvPr>
          <p:cNvSpPr txBox="1"/>
          <p:nvPr/>
        </p:nvSpPr>
        <p:spPr>
          <a:xfrm>
            <a:off x="3276718" y="2653720"/>
            <a:ext cx="56465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2200" b="1" dirty="0"/>
              <a:t>Εργασία 4ου Εξαμήνου</a:t>
            </a:r>
          </a:p>
          <a:p>
            <a:pPr algn="ctr"/>
            <a:r>
              <a:rPr lang="el-GR" sz="2200" b="1" dirty="0"/>
              <a:t>Αντικειμενοστραφής Προγραμματισμός</a:t>
            </a:r>
          </a:p>
        </p:txBody>
      </p:sp>
    </p:spTree>
    <p:extLst>
      <p:ext uri="{BB962C8B-B14F-4D97-AF65-F5344CB8AC3E}">
        <p14:creationId xmlns:p14="http://schemas.microsoft.com/office/powerpoint/2010/main" val="162925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E4D13-2C96-3CEE-60B9-F5D7137D2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29C1BF-5A53-5D84-77C1-5BC93E87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5F6668-11F9-1307-58CD-B3FB6B69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8F9110F-EDF2-7153-443F-0854FD34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Συγκριση</a:t>
            </a:r>
            <a:r>
              <a:rPr lang="en-US" dirty="0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με</a:t>
            </a:r>
            <a:r>
              <a:rPr lang="en-US" dirty="0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αι- generated code</a:t>
            </a:r>
            <a:endParaRPr lang="el-GR" dirty="0">
              <a:solidFill>
                <a:schemeClr val="bg2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81D59F0-A8FB-3F87-ED90-86B4FF92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" y="1858623"/>
            <a:ext cx="12191997" cy="51283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Χρησιμοποιήσατε AI (π.χ. </a:t>
            </a:r>
            <a:r>
              <a:rPr lang="el-GR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ChatGPT</a:t>
            </a:r>
            <a:r>
              <a:rPr lang="el-GR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l-GR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Copilot</a:t>
            </a:r>
            <a:r>
              <a:rPr lang="el-GR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 για τον κώδικα; </a:t>
            </a:r>
            <a:endParaRPr lang="el-G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-Ναι, ορισμένα κομμάτια βελτιώθηκαν με τη βοήθεια </a:t>
            </a:r>
            <a:r>
              <a:rPr lang="el-G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τεχνητης</a:t>
            </a: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l-GR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νοημοσυνης</a:t>
            </a: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(ΑΙ)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</a:t>
            </a:r>
            <a:endParaRPr 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endParaRPr lang="el-G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Διαφορές στον κώδικα που γράψατε εσείς </a:t>
            </a:r>
            <a:r>
              <a:rPr lang="el-GR" b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vs</a:t>
            </a:r>
            <a:r>
              <a:rPr lang="el-GR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AI</a:t>
            </a: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-Ο δικός μας κώδικας ήταν προσαρμοσμένος στο πρόβλημα. </a:t>
            </a:r>
            <a:endParaRPr lang="el-G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-Ο AI-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generated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κώδικας ήταν πιο γενικός και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πολυπλοκος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αλλά παρείχε ιδέες για βελτιώσεις. </a:t>
            </a:r>
            <a:endParaRPr 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Ήταν πιο αποδοτικός ο AI κώδικας;</a:t>
            </a:r>
            <a:endParaRPr lang="en-US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-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Σε ορισμένα απλά μέρη ο αι 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κώδικασ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ηταν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πιο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αποδοτικοσ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(π.χ. διαχείριση αρχείων).</a:t>
            </a:r>
            <a:endParaRPr lang="el-G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-η δομή του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project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έπρεπε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ομως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να γίνει χειροκίνητα.</a:t>
            </a:r>
            <a:endParaRPr lang="el-GR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endParaRPr lang="el-GR" b="1" u="sng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5D5335A1-7602-21D7-A6C1-174B233C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1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3FB938-B08B-ADDE-1FF6-D3B9DE48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rgbClr val="BFBFBF"/>
                </a:solidFill>
              </a:rPr>
              <a:t>Συμπεράσματα &amp; </a:t>
            </a:r>
            <a:r>
              <a:rPr lang="en-US" dirty="0">
                <a:solidFill>
                  <a:srgbClr val="BFBFBF"/>
                </a:solidFill>
              </a:rPr>
              <a:t>Lessons Learned</a:t>
            </a:r>
            <a:endParaRPr lang="el-GR">
              <a:solidFill>
                <a:srgbClr val="BFBFBF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EEDF89-EFA7-DA1B-CD50-88220ED5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84" y="2645227"/>
            <a:ext cx="11092540" cy="37011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Τι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μάθ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με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από 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το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project;</a:t>
            </a:r>
            <a:endParaRPr lang="el-GR" sz="1800" b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-Η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δι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χείριση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απ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οθήκης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απα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ιτεί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κα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λά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δομημένο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λογισμικό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 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-Η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χρήση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AI μπ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ορεί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να β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οηθήσει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λλά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δεν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ντικ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θιστά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την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π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ροσ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ρμοσμένη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8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χειροκινητη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νά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π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τυξη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κώδικ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α.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Τι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θα μπ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ορούσε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να β</a:t>
            </a:r>
            <a:r>
              <a:rPr lang="en-US" sz="1800" b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ελτιωθεί</a:t>
            </a:r>
            <a:r>
              <a:rPr lang="en-US" sz="18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 </a:t>
            </a:r>
            <a:endParaRPr lang="el-GR" sz="1800" b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Αντικ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τάστ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του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warehouse.txt 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με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β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άση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δεδομένων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 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Ανά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π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τυξη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γρ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φικού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π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ερι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β</a:t>
            </a:r>
            <a:r>
              <a:rPr lang="en-US" sz="18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άλλοντος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(GUI). 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i="1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en-US" sz="1800" b="1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Μελλοντικές</a:t>
            </a:r>
            <a:r>
              <a:rPr lang="en-US" sz="1800" b="1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π</a:t>
            </a:r>
            <a:r>
              <a:rPr lang="en-US" sz="1800" b="1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ροεκτάσεις</a:t>
            </a:r>
            <a:r>
              <a:rPr lang="en-US" sz="1800" b="1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b="1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του</a:t>
            </a:r>
            <a:r>
              <a:rPr lang="en-US" sz="1800" b="1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project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Δικτυ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κή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σύνδεση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γι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 απ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ομ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κρυσμένη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δι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χείριση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Χρήση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RFID/barcode scanner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γι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 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υτόμ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τη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εισ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γωγή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π</a:t>
            </a:r>
            <a:r>
              <a:rPr lang="en-US" sz="18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ροϊόντων</a:t>
            </a:r>
            <a:r>
              <a:rPr lang="en-US" sz="18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l-GR" sz="18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C855EF31-B6FB-6AD6-966D-B9F55234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75A4B-01C7-E489-72A4-1E71DC7C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0CC5D1-CAB6-E88D-792E-BB3A80EF5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B8E07A-1781-2EED-2D53-D2DDC8650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D9677A5-3A6B-4E76-D516-6948C5BA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Τηε</a:t>
            </a:r>
            <a:r>
              <a:rPr lang="en-US" dirty="0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END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31D271-D1D4-185A-CCF2-8F5D9723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5" y="607064"/>
            <a:ext cx="12191997" cy="51283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l-GR" sz="54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Ευχαριστουμε</a:t>
            </a:r>
            <a:r>
              <a:rPr lang="el-GR" sz="54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για την </a:t>
            </a:r>
            <a:r>
              <a:rPr lang="el-GR" sz="54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προσοχη</a:t>
            </a:r>
            <a:r>
              <a:rPr lang="el-GR" sz="54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σας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l-GR" sz="3200" err="1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Εμεισ</a:t>
            </a:r>
            <a:r>
              <a:rPr lang="el-GR" sz="320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l-GR" sz="3200" err="1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μετα</a:t>
            </a:r>
            <a:r>
              <a:rPr lang="el-GR" sz="320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την </a:t>
            </a:r>
            <a:r>
              <a:rPr lang="el-GR" sz="3200" err="1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εργασια</a:t>
            </a:r>
            <a:r>
              <a:rPr lang="el-GR" sz="320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:')</a:t>
            </a:r>
          </a:p>
        </p:txBody>
      </p:sp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1E00EF27-D511-C513-9F8F-D7ED70D4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EC9AF-9D2B-048F-A9A5-E6FB2A69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46" y="4046699"/>
            <a:ext cx="2876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A94D528-7B0C-6590-E9F9-FFF0B4D6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chemeClr val="bg2"/>
                </a:solidFill>
              </a:rPr>
              <a:t>ΕΙΣΑΓΩΓΗ &amp; </a:t>
            </a:r>
            <a:r>
              <a:rPr lang="en-US" dirty="0">
                <a:solidFill>
                  <a:schemeClr val="bg2"/>
                </a:solidFill>
              </a:rPr>
              <a:t>MOTIVATION</a:t>
            </a:r>
            <a:endParaRPr lang="el-GR" dirty="0">
              <a:solidFill>
                <a:schemeClr val="bg2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C23E49-0646-FF85-2430-2D34DA7B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5" y="1717109"/>
            <a:ext cx="11951915" cy="52327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2400" b="1" dirty="0">
                <a:solidFill>
                  <a:schemeClr val="accent1"/>
                </a:solidFill>
              </a:rPr>
              <a:t>Τι αφορά το </a:t>
            </a:r>
            <a:r>
              <a:rPr lang="en-US" sz="2400" b="1" dirty="0">
                <a:solidFill>
                  <a:schemeClr val="accent1"/>
                </a:solidFill>
              </a:rPr>
              <a:t>project;</a:t>
            </a:r>
            <a:endParaRPr lang="en-US" sz="2400" b="1" dirty="0">
              <a:solidFill>
                <a:schemeClr val="accent1"/>
              </a:soli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Το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project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αφορά τη διαχείριση της αποθήκης ενός σούπερ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μάρκετ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μέσω ενός συστήματος που επιτρέπει την προσθήκη, ενημέρωση και αποστολή προϊόντων, ενώ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ταυτοχρονα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υπολογιζει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και τα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εσοδα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από την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αποστολη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των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προιοντων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.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Επιπλεον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, υπάρχει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+mn-lt"/>
                <a:cs typeface="Times New Roman"/>
              </a:rPr>
              <a:t>προσομοιωση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 της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εργασιασ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με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χρηση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l-GR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Arduino</a:t>
            </a: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l-GR" sz="2400" b="1" dirty="0">
                <a:solidFill>
                  <a:schemeClr val="accent1"/>
                </a:solidFill>
              </a:rPr>
              <a:t>Ποιο πρόβλημα λύνει;</a:t>
            </a:r>
            <a:endParaRPr lang="el-GR" sz="2400" b="1" dirty="0">
              <a:solidFill>
                <a:schemeClr val="accent1"/>
              </a:soli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Το σύστημα λύνει το πρόβλημα της οργανωμένης διαχείρισης αποθέματος, αποτρέποντας ελλείψεις ή υπερβολική συσσώρευση προϊόντων.</a:t>
            </a:r>
            <a:endParaRPr lang="el-GR" kern="1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Aptos"/>
              <a:cs typeface="Times New Roman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l-GR" sz="2400" b="1" dirty="0">
                <a:solidFill>
                  <a:schemeClr val="accent1"/>
                </a:solidFill>
              </a:rPr>
              <a:t>Γιατί το επιλέξατε; </a:t>
            </a:r>
            <a:endParaRPr lang="el-GR" sz="2400" b="1" dirty="0">
              <a:solidFill>
                <a:schemeClr val="accent1"/>
              </a:soli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Επιλέξαμε αυτό το </a:t>
            </a:r>
            <a:r>
              <a:rPr lang="en-US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project </a:t>
            </a:r>
            <a:r>
              <a:rPr lang="el-GR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ea typeface="Aptos" panose="020B0004020202020204" pitchFamily="34" charset="0"/>
                <a:cs typeface="Times New Roman"/>
              </a:rPr>
              <a:t>διότι είναι εύχρηστο , εύκολο στην κατανόηση και βασίζεται                                                            σε συστήματα που χρησιμοποιούμε στην καθημερινότητα.</a:t>
            </a:r>
            <a:endParaRPr lang="el-GR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  <a:cs typeface="Times New Roman"/>
            </a:endParaRPr>
          </a:p>
        </p:txBody>
      </p:sp>
      <p:pic>
        <p:nvPicPr>
          <p:cNvPr id="4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AB7DE2A1-AAC8-4CC9-6EEA-FA38D68D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7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B60A8-A785-122B-70A6-D1283EF6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D7AB1D-59EB-B000-DC24-85006869B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6FD5BF-BFD0-F3F4-6CDC-EC52CA1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6B07C92-5455-E8AA-9A58-1B470648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1353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Objective &amp; Scope</a:t>
            </a:r>
            <a:endParaRPr lang="el-GR" sz="4000">
              <a:solidFill>
                <a:schemeClr val="bg2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C6883CC-A299-54F9-F437-69A77F75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" y="2033960"/>
            <a:ext cx="11797586" cy="4933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n-US" sz="2400" b="1" dirty="0" err="1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ea typeface="Calibri"/>
                <a:cs typeface="Calibri"/>
              </a:rPr>
              <a:t>Κυριοι</a:t>
            </a:r>
            <a:r>
              <a:rPr lang="en-US" sz="2400" b="1" dirty="0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ea typeface="Calibri"/>
                <a:cs typeface="Calibri"/>
              </a:rPr>
              <a:t>στοχοι</a:t>
            </a:r>
            <a:r>
              <a:rPr lang="en-US" sz="2400" b="1" dirty="0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ea typeface="Calibri"/>
                <a:cs typeface="Calibri"/>
              </a:rPr>
              <a:t>του</a:t>
            </a:r>
            <a:r>
              <a:rPr lang="en-US" sz="2400" b="1" dirty="0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ea typeface="Calibri"/>
                <a:cs typeface="Calibri"/>
              </a:rPr>
              <a:t> project :</a:t>
            </a:r>
            <a:endParaRPr lang="en-US" sz="1600" kern="100" dirty="0">
              <a:solidFill>
                <a:schemeClr val="accent1"/>
              </a:soli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Ανάπτυξη ενός αποδοτικού συστήματος διαχείρισης αποθήκης.</a:t>
            </a:r>
            <a:endParaRPr lang="en-US" sz="1400" kern="1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Δυνατότητα </a:t>
            </a:r>
            <a:r>
              <a:rPr lang="el-GR" sz="1400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αποθήκευσησ</a:t>
            </a: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 πληροφοριών προϊόντων.</a:t>
            </a:r>
            <a:endParaRPr lang="en-US" sz="1400" kern="1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Αυτοματοποιημένη ενημέρωση για την κατάσταση των προϊόντων.</a:t>
            </a:r>
            <a:endParaRPr lang="en-US" sz="1400" kern="1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l-GR" sz="2400" b="1" dirty="0">
                <a:solidFill>
                  <a:schemeClr val="accent1"/>
                </a:solidFill>
                <a:ea typeface="+mn-lt"/>
                <a:cs typeface="+mn-lt"/>
              </a:rPr>
              <a:t>Δυνατότητες &amp; Λειτουργίες που υποστηρίζει :</a:t>
            </a:r>
            <a:endParaRPr lang="en-US" sz="1600" kern="100" dirty="0">
              <a:solidFill>
                <a:schemeClr val="accent1"/>
              </a:soli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Προσθήκη &amp; Ενημέρωση προϊόντων σε </a:t>
            </a:r>
            <a:r>
              <a:rPr lang="el-GR" sz="1400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αρχειο</a:t>
            </a: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 .</a:t>
            </a:r>
            <a:r>
              <a:rPr lang="el-GR" sz="1400" kern="100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τχτ</a:t>
            </a: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 (warehouse.txt).</a:t>
            </a:r>
            <a:endParaRPr lang="en-US" sz="1400" kern="10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4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Προβολή αποθέματος με οργανωμένο πίνακα.</a:t>
            </a:r>
            <a:endParaRPr lang="en-US" sz="1400" kern="1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200" kern="1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Διαχείριση αποστολής προϊόντων με αυτόματη ενημέρωση του αποθέματος.</a:t>
            </a:r>
            <a:endParaRPr lang="en-US" sz="1200" kern="1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r>
              <a:rPr lang="el-GR" sz="2400" b="1" dirty="0">
                <a:solidFill>
                  <a:schemeClr val="accent1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ΠΕΡΙΟΡΙΣΜΟΙ</a:t>
            </a:r>
            <a:r>
              <a:rPr lang="el-GR" sz="8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Aptos"/>
                <a:cs typeface="Times New Roman"/>
              </a:rPr>
              <a:t> </a:t>
            </a:r>
            <a:endParaRPr lang="en-US" sz="14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2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Times New Roman"/>
              </a:rPr>
              <a:t>OVERFLOW ( ΥΠΕΡΧΕΙΛΙΣΗ )</a:t>
            </a:r>
            <a:endParaRPr lang="en-US" sz="120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2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Times New Roman"/>
              </a:rPr>
              <a:t>ΠΕΡΙΟΡΙΣΜΕΝΟ ΑΠΟΘΕΜΑ ( ΧΩΡΗΤΙΚΟΤΗΤΑ )</a:t>
            </a:r>
            <a:endParaRPr lang="en-US" sz="12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2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Τα δεδομένα αποθηκεύονται σε αρχείο κειμένου (warehouse.txt) αντί για βάση δεδομένων.</a:t>
            </a:r>
            <a:endParaRPr lang="en-US" sz="12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l-GR" sz="1200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/>
                <a:latin typeface="Calibri"/>
                <a:ea typeface="Calibri"/>
                <a:cs typeface="Calibri"/>
              </a:rPr>
              <a:t>Δεν διαθέτει γραφικό περιβάλλον(GUI)</a:t>
            </a:r>
            <a:endParaRPr lang="en-US" sz="120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Clr>
                <a:prstClr val="black"/>
              </a:buClr>
              <a:buNone/>
            </a:pPr>
            <a:endParaRPr lang="el-GR" sz="100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/>
              <a:latin typeface="Aptos"/>
              <a:ea typeface="Calibri"/>
              <a:cs typeface="Times New Roman"/>
            </a:endParaRPr>
          </a:p>
        </p:txBody>
      </p:sp>
      <p:pic>
        <p:nvPicPr>
          <p:cNvPr id="4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315F5EDE-B2EF-B061-8DC3-856708F3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E06C2-43D3-7EE9-FBDC-7754630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System Architecture</a:t>
            </a:r>
          </a:p>
          <a:p>
            <a:pPr algn="ctr"/>
            <a:endParaRPr lang="en-US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61F3-2D7B-A076-E423-3E57CA22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5" y="2499987"/>
            <a:ext cx="12191996" cy="4794336"/>
          </a:xfrm>
        </p:spPr>
        <p:txBody>
          <a:bodyPr>
            <a:normAutofit fontScale="85000" lnSpcReduction="20000"/>
          </a:bodyPr>
          <a:lstStyle/>
          <a:p>
            <a:r>
              <a:rPr lang="el-GR" sz="24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Πώς λειτουργεί το σύστημα;</a:t>
            </a:r>
            <a:endParaRPr lang="el-GR" sz="24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buClr>
                <a:srgbClr val="000000"/>
              </a:buClr>
            </a:pPr>
            <a:r>
              <a:rPr lang="el-GR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Το σύστημα λειτουργεί με δομή βασισμένη σε αντικείμενα (OOP), όπου κάθε προϊόν αναπαρίσταται ως αντικείμενο της κλάσης </a:t>
            </a:r>
            <a:r>
              <a:rPr lang="el-GR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Product</a:t>
            </a:r>
            <a:r>
              <a:rPr lang="el-GR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. Τα προϊόντα αποθηκεύονται σε έναν </a:t>
            </a:r>
            <a:r>
              <a:rPr lang="el-GR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vector</a:t>
            </a:r>
            <a:r>
              <a:rPr lang="el-GR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, ενώ η ανάγνωση και εγγραφή δεδομένων γίνεται μέσω αρχείου warehouse.txt.</a:t>
            </a:r>
            <a:endParaRPr lang="el-GR" sz="16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>
              <a:lnSpc>
                <a:spcPct val="114999"/>
              </a:lnSpc>
              <a:buClr>
                <a:srgbClr val="000000"/>
              </a:buClr>
            </a:pPr>
            <a:r>
              <a:rPr lang="el-GR" sz="24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Κύρια </a:t>
            </a:r>
            <a:r>
              <a:rPr lang="en-US" sz="24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components</a:t>
            </a:r>
            <a:endParaRPr lang="el-GR" sz="24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buClr>
                <a:srgbClr val="000000"/>
              </a:buClr>
            </a:pP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BACKEND :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Κώδικ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ασ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σε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C++ π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ου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δι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χειριζετ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αι τα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δεδομεν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 π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ροϊοντων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.</a:t>
            </a:r>
            <a:endParaRPr lang="en-US" sz="16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buClr>
                <a:srgbClr val="000000"/>
              </a:buClr>
            </a:pP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ΑΠΟΘΗΚΕΥΣΗ ΔΕΔΟΜΕΝΩΝ : απ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λο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α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ρχειο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κειμενου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(warehouse.txt)</a:t>
            </a:r>
            <a:endParaRPr lang="en-US" sz="16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buClr>
                <a:srgbClr val="000000"/>
              </a:buClr>
            </a:pP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FRONTEND :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Κώδικ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ας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σε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html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γι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το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frond end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τησ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ιστοσελιδ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ασ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με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την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β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οηθει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της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βιβ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λιοθηκησ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bootstrap </a:t>
            </a:r>
          </a:p>
          <a:p>
            <a:pPr lvl="1">
              <a:buClr>
                <a:srgbClr val="000000"/>
              </a:buClr>
            </a:pP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DATABASE :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Κώδικ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ασ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σε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PHP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γι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τις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δι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δικ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σιες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π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ροσθηκης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και ανανα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ιωσhς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π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ροιντων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στην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βα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ση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δεδομενων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.</a:t>
            </a:r>
            <a:endParaRPr lang="en-US" sz="160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buClr>
                <a:srgbClr val="000000"/>
              </a:buClr>
            </a:pP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ARDUINO : π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ροσομοιωση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του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n-US" sz="1600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κωδικ</a:t>
            </a:r>
            <a:r>
              <a:rPr lang="en-US" sz="1600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α (hardware)</a:t>
            </a:r>
          </a:p>
          <a:p>
            <a:pPr>
              <a:lnSpc>
                <a:spcPct val="114999"/>
              </a:lnSpc>
              <a:buClr>
                <a:srgbClr val="000000"/>
              </a:buClr>
            </a:pPr>
            <a:r>
              <a:rPr lang="el-GR" sz="24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Τεχνολογίες που Χρησιμοποιήθηκαν</a:t>
            </a:r>
            <a:endParaRPr lang="en-US" sz="24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0" indent="0">
              <a:lnSpc>
                <a:spcPct val="114999"/>
              </a:lnSpc>
              <a:buClr>
                <a:srgbClr val="000000"/>
              </a:buClr>
              <a:buNone/>
            </a:pPr>
            <a:r>
              <a:rPr lang="el-GR" sz="2200" b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  Ποιες και γιατί;</a:t>
            </a:r>
            <a:endParaRPr lang="en-US" sz="2200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lnSpc>
                <a:spcPct val="114999"/>
              </a:lnSpc>
              <a:buClr>
                <a:srgbClr val="000000"/>
              </a:buClr>
            </a:pP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C++: Γρήγορη και αποδοτική γλώσσα προγραμματισμού για τη διαχείριση δεδομένων.</a:t>
            </a:r>
            <a:endParaRPr lang="en-US" dirty="0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lvl="1">
              <a:lnSpc>
                <a:spcPct val="114999"/>
              </a:lnSpc>
              <a:buClr>
                <a:srgbClr val="000000"/>
              </a:buClr>
            </a:pP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HTML : για την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εμφανιση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της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ιστοσελιδασ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</a:p>
          <a:p>
            <a:pPr lvl="1">
              <a:lnSpc>
                <a:spcPct val="114999"/>
              </a:lnSpc>
              <a:buClr>
                <a:srgbClr val="000000"/>
              </a:buClr>
            </a:pP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PHP : για την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συνδεση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στην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βαση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δεδομενων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της </a:t>
            </a:r>
            <a:r>
              <a:rPr lang="el-GR" i="1" dirty="0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ιστοσελιδασ</a:t>
            </a:r>
            <a:r>
              <a:rPr lang="el-GR" i="1" dirty="0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ptos"/>
              </a:rPr>
              <a:t> </a:t>
            </a:r>
          </a:p>
          <a:p>
            <a:pPr marL="457200" lvl="1" indent="0">
              <a:lnSpc>
                <a:spcPct val="114999"/>
              </a:lnSpc>
              <a:buClr>
                <a:srgbClr val="000000"/>
              </a:buClr>
              <a:buNone/>
            </a:pPr>
            <a:endParaRPr lang="el-GR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457200" lvl="1" indent="0">
              <a:lnSpc>
                <a:spcPct val="114999"/>
              </a:lnSpc>
              <a:buClr>
                <a:srgbClr val="000000"/>
              </a:buClr>
              <a:buNone/>
            </a:pPr>
            <a:endParaRPr lang="el-GR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  <p:pic>
        <p:nvPicPr>
          <p:cNvPr id="5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A63909A3-C4FC-6840-20C5-53929C3B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7557B-B34D-DB43-07B9-28243426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 fontScale="90000"/>
          </a:bodyPr>
          <a:lstStyle/>
          <a:p>
            <a:pPr algn="ctr"/>
            <a:r>
              <a:rPr lang="en-US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Diagrama</a:t>
            </a:r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rois</a:t>
            </a:r>
            <a:b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6508-6177-0926-9422-F1A17AD1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arafwafwafwa</a:t>
            </a:r>
            <a:endParaRPr lang="en-US" err="1"/>
          </a:p>
        </p:txBody>
      </p:sp>
      <p:pic>
        <p:nvPicPr>
          <p:cNvPr id="485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0E758259-2569-A9E9-01CC-1EE1116E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44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5221-1395-EED9-D65D-8C994873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776D15-54A8-ED97-C707-82D8B1A23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F1994F-0121-0C02-2DB0-268C902CA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3C927-6BF6-3B1D-96D1-299E5877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err="1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ΚΩΔΙΚΑσ</a:t>
            </a:r>
            <a:r>
              <a:rPr lang="en-US" sz="360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&amp; ΥΛΟΠΟΙΗΣΗ</a:t>
            </a:r>
            <a:br>
              <a:rPr lang="en-US"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>
              <a:solidFill>
                <a:srgbClr val="BFBFBF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Εικόνα 4" descr="Εικόνα που περιέχει κείμενο, γραμματοσειρά, στιγμιότυπο οθόνης, γραμμή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0CF9F5D8-FADD-0156-B079-17D41729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0" y="2350562"/>
            <a:ext cx="4952478" cy="685278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, αριθμός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72C4EF61-E913-6807-A66E-412FD634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3" y="3033053"/>
            <a:ext cx="5705475" cy="3629025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, αριθμός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E8ADB014-146C-B036-0106-41DFF21D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89" y="2351287"/>
            <a:ext cx="6089346" cy="3773075"/>
          </a:xfrm>
          <a:prstGeom prst="rect">
            <a:avLst/>
          </a:prstGeom>
        </p:spPr>
      </p:pic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B28B32B7-1493-01DB-D3E1-D885E8CB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082" y="5621855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59A965F-E05E-8143-1B08-F95BC5BF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rgbClr val="BFBFB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ΚΩΔΙΚΑσ</a:t>
            </a:r>
            <a:r>
              <a:rPr lang="en-US" dirty="0">
                <a:solidFill>
                  <a:srgbClr val="BFBFB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&amp; ΥΛΟΠΟΙΗΣΗ </a:t>
            </a:r>
            <a:endParaRPr lang="el-GR" dirty="0">
              <a:solidFill>
                <a:srgbClr val="BFBFBF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F4F7A4F-B6DF-AFD7-6A09-E17A7662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" y="1717109"/>
            <a:ext cx="12191997" cy="51283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Πώς υλοποιήθηκε η βασική λειτουργικότητα;</a:t>
            </a:r>
            <a:endParaRPr lang="el-GR" u="sng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Δημιουργία κλάσης </a:t>
            </a:r>
            <a:r>
              <a:rPr lang="el-GR" sz="16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Product</a:t>
            </a: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για την αναπαράσταση προϊόντων. </a:t>
            </a:r>
            <a:endParaRPr lang="el-GR" sz="16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Διαχείριση των προϊόντων μέσω </a:t>
            </a:r>
            <a:r>
              <a:rPr lang="el-GR" sz="16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vector</a:t>
            </a: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 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Ανάγνωση &amp; εγγραφή σε αρχείο warehouse.txt. </a:t>
            </a: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l-GR" b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Σημαντικοί αλγόριθμοι ή δομές δεδομένων (π.χ. </a:t>
            </a:r>
            <a:r>
              <a:rPr lang="el-GR" b="1" u="sng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sorting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l-GR" b="1" u="sng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searching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OOP </a:t>
            </a:r>
            <a:r>
              <a:rPr lang="el-GR" b="1" u="sng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design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l-GR" b="1" u="sng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patterns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):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Χρήση </a:t>
            </a:r>
            <a:r>
              <a:rPr lang="el-GR" sz="16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vector-based</a:t>
            </a: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αποθήκευσης για τα προϊόντα.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Υπολογισμός συνολικού αποθέματος με επανάληψη σε </a:t>
            </a:r>
            <a:r>
              <a:rPr lang="el-GR" sz="1600" i="1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vector</a:t>
            </a:r>
            <a:r>
              <a:rPr lang="el-GR" sz="1600" i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l-GR" sz="1600" i="1">
              <a:gradFill flip="none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F90DF6BE-9908-A36E-6144-7A3969DC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5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93EF-01AB-242D-2740-527C0ADC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28D405B-D7BE-5C50-C00B-1314853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Αποτελεσματα &amp; demo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85EC07DD-3906-2175-D23F-4C947A0E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8" y="1834226"/>
            <a:ext cx="2593593" cy="1257892"/>
          </a:xfrm>
          <a:prstGeom prst="rect">
            <a:avLst/>
          </a:prstGeom>
        </p:spPr>
      </p:pic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AA9C92-A81E-F28D-FA20-F520C1D6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29498" y="1199672"/>
            <a:ext cx="2591786" cy="2526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F8B4B-746B-D6DD-D637-6C3869D2B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141" y="1458332"/>
            <a:ext cx="2593272" cy="2009676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60DE861-6A11-98CB-EE88-8F6F66E17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270" y="1977173"/>
            <a:ext cx="2596896" cy="9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65C41-C660-EE3E-DBFF-DF269CDBD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A5315E-90E8-48A5-B33C-9A800AF76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BF2D8D-1CA9-6851-7613-4837FEDB3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9CE30F5-E100-AC72-0B13-0D3594B3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Απ</a:t>
            </a:r>
            <a:r>
              <a:rPr lang="en-US" dirty="0" err="1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οτελεσμ</a:t>
            </a:r>
            <a:r>
              <a:rPr lang="en-US" dirty="0">
                <a:solidFill>
                  <a:schemeClr val="bg2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ατα &amp; demo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11FD5A-613C-BD94-40A5-FA15713F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" y="1717109"/>
            <a:ext cx="12191997" cy="51283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b="1" u="sng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Video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l-GR" b="1" u="sng" err="1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video</a:t>
            </a:r>
            <a:r>
              <a:rPr lang="el-GR" b="1" u="sng">
                <a:gradFill flip="none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video </a:t>
            </a:r>
          </a:p>
        </p:txBody>
      </p:sp>
      <p:pic>
        <p:nvPicPr>
          <p:cNvPr id="7" name="Εικόνα 3" descr="Εικόνα που περιέχει στιγμιότυπο οθόνης, γραφικά, γραφιστική, σχεδίαση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E7E21B92-DF04-FF4B-ECD6-11591C3E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82" y="5578312"/>
            <a:ext cx="2535583" cy="1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3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12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Mesh</vt:lpstr>
      <vt:lpstr>WAREHOUSE</vt:lpstr>
      <vt:lpstr>ΕΙΣΑΓΩΓΗ &amp; MOTIVATION</vt:lpstr>
      <vt:lpstr>Objective &amp; Scope </vt:lpstr>
      <vt:lpstr>System Architecture </vt:lpstr>
      <vt:lpstr>Diagrama rois </vt:lpstr>
      <vt:lpstr>ΚΩΔΙΚΑσ &amp; ΥΛΟΠΟΙΗΣΗ </vt:lpstr>
      <vt:lpstr>ΚΩΔΙΚΑσ &amp; ΥΛΟΠΟΙΗΣΗ </vt:lpstr>
      <vt:lpstr>Αποτελεσματα &amp; demo</vt:lpstr>
      <vt:lpstr>Αποτελεσματα &amp; demo</vt:lpstr>
      <vt:lpstr>Συγκριση με αι- generated code</vt:lpstr>
      <vt:lpstr>Συμπεράσματα &amp; Lessons Learned</vt:lpstr>
      <vt:lpstr> Τηε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Dimitrios Palitzikas</dc:creator>
  <cp:revision>798</cp:revision>
  <dcterms:created xsi:type="dcterms:W3CDTF">2025-03-16T10:43:08Z</dcterms:created>
  <dcterms:modified xsi:type="dcterms:W3CDTF">2025-04-13T14:07:48Z</dcterms:modified>
</cp:coreProperties>
</file>