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FF"/>
    <a:srgbClr val="00CC99"/>
    <a:srgbClr val="FFFF00"/>
    <a:srgbClr val="FF9966"/>
    <a:srgbClr val="00CCFF"/>
    <a:srgbClr val="CC00CC"/>
    <a:srgbClr val="FF66FF"/>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8" d="100"/>
          <a:sy n="88"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1B87FDDD-B047-4176-B149-01AB2E50EB33}" type="datetimeFigureOut">
              <a:rPr lang="hu-HU" smtClean="0"/>
              <a:t>2019. 11. 16.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224989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1B87FDDD-B047-4176-B149-01AB2E50EB33}" type="datetimeFigureOut">
              <a:rPr lang="hu-HU" smtClean="0"/>
              <a:t>2019. 11. 16.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327633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1B87FDDD-B047-4176-B149-01AB2E50EB33}" type="datetimeFigureOut">
              <a:rPr lang="hu-HU" smtClean="0"/>
              <a:t>2019. 11. 16.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38916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1B87FDDD-B047-4176-B149-01AB2E50EB33}" type="datetimeFigureOut">
              <a:rPr lang="hu-HU" smtClean="0"/>
              <a:t>2019. 11. 16.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18771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1B87FDDD-B047-4176-B149-01AB2E50EB33}" type="datetimeFigureOut">
              <a:rPr lang="hu-HU" smtClean="0"/>
              <a:t>2019. 11. 16.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290863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1B87FDDD-B047-4176-B149-01AB2E50EB33}" type="datetimeFigureOut">
              <a:rPr lang="hu-HU" smtClean="0"/>
              <a:t>2019. 11. 16.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295265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1B87FDDD-B047-4176-B149-01AB2E50EB33}" type="datetimeFigureOut">
              <a:rPr lang="hu-HU" smtClean="0"/>
              <a:t>2019. 11. 16.</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158080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1B87FDDD-B047-4176-B149-01AB2E50EB33}" type="datetimeFigureOut">
              <a:rPr lang="hu-HU" smtClean="0"/>
              <a:t>2019. 11. 16.</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325533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1B87FDDD-B047-4176-B149-01AB2E50EB33}" type="datetimeFigureOut">
              <a:rPr lang="hu-HU" smtClean="0"/>
              <a:t>2019. 11. 16.</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20441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1B87FDDD-B047-4176-B149-01AB2E50EB33}" type="datetimeFigureOut">
              <a:rPr lang="hu-HU" smtClean="0"/>
              <a:t>2019. 11. 16.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111748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1B87FDDD-B047-4176-B149-01AB2E50EB33}" type="datetimeFigureOut">
              <a:rPr lang="hu-HU" smtClean="0"/>
              <a:t>2019. 11. 16.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3FEE4926-A69D-46F3-AAAA-489518ED537D}" type="slidenum">
              <a:rPr lang="hu-HU" smtClean="0"/>
              <a:t>‹#›</a:t>
            </a:fld>
            <a:endParaRPr lang="hu-HU"/>
          </a:p>
        </p:txBody>
      </p:sp>
    </p:spTree>
    <p:extLst>
      <p:ext uri="{BB962C8B-B14F-4D97-AF65-F5344CB8AC3E}">
        <p14:creationId xmlns:p14="http://schemas.microsoft.com/office/powerpoint/2010/main" val="15702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7FDDD-B047-4176-B149-01AB2E50EB33}" type="datetimeFigureOut">
              <a:rPr lang="hu-HU" smtClean="0"/>
              <a:t>2019. 11. 16.</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E4926-A69D-46F3-AAAA-489518ED537D}" type="slidenum">
              <a:rPr lang="hu-HU" smtClean="0"/>
              <a:t>‹#›</a:t>
            </a:fld>
            <a:endParaRPr lang="hu-HU"/>
          </a:p>
        </p:txBody>
      </p:sp>
    </p:spTree>
    <p:extLst>
      <p:ext uri="{BB962C8B-B14F-4D97-AF65-F5344CB8AC3E}">
        <p14:creationId xmlns:p14="http://schemas.microsoft.com/office/powerpoint/2010/main" val="311962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56743" cy="6858000"/>
          </a:xfrm>
          <a:prstGeom prst="rect">
            <a:avLst/>
          </a:prstGeom>
        </p:spPr>
      </p:pic>
      <p:sp>
        <p:nvSpPr>
          <p:cNvPr id="6" name="Szövegdoboz 5"/>
          <p:cNvSpPr txBox="1"/>
          <p:nvPr/>
        </p:nvSpPr>
        <p:spPr>
          <a:xfrm>
            <a:off x="3256744" y="254959"/>
            <a:ext cx="6348810" cy="630942"/>
          </a:xfrm>
          <a:prstGeom prst="rect">
            <a:avLst/>
          </a:prstGeom>
          <a:noFill/>
        </p:spPr>
        <p:txBody>
          <a:bodyPr wrap="square" rtlCol="0">
            <a:spAutoFit/>
          </a:bodyPr>
          <a:lstStyle/>
          <a:p>
            <a:pPr algn="ctr"/>
            <a:r>
              <a:rPr lang="hu-HU" sz="3500" b="1" dirty="0" smtClean="0">
                <a:latin typeface="Papyrus" panose="03070502060502030205" pitchFamily="66" charset="0"/>
              </a:rPr>
              <a:t>APHRODITE</a:t>
            </a:r>
          </a:p>
        </p:txBody>
      </p:sp>
      <p:sp>
        <p:nvSpPr>
          <p:cNvPr id="7" name="Szövegdoboz 6"/>
          <p:cNvSpPr txBox="1"/>
          <p:nvPr/>
        </p:nvSpPr>
        <p:spPr>
          <a:xfrm>
            <a:off x="3256743" y="980752"/>
            <a:ext cx="6348811"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3399"/>
                </a:solidFill>
              </a:rPr>
              <a:t>GODDESS  </a:t>
            </a:r>
          </a:p>
          <a:p>
            <a:r>
              <a:rPr lang="hu-HU" sz="1400" dirty="0" smtClean="0">
                <a:solidFill>
                  <a:srgbClr val="FF3399"/>
                </a:solidFill>
              </a:rPr>
              <a:t>OF </a:t>
            </a:r>
          </a:p>
          <a:p>
            <a:r>
              <a:rPr lang="hu-HU" sz="1400" dirty="0" smtClean="0">
                <a:solidFill>
                  <a:srgbClr val="FF3399"/>
                </a:solidFill>
              </a:rPr>
              <a:t>LOVE, PASSION, PLEASURE AND BEAUTY</a:t>
            </a:r>
            <a:endParaRPr lang="hu-HU" sz="1400" dirty="0">
              <a:solidFill>
                <a:srgbClr val="FF3399"/>
              </a:solidFill>
            </a:endParaRPr>
          </a:p>
        </p:txBody>
      </p:sp>
      <p:pic>
        <p:nvPicPr>
          <p:cNvPr id="17" name="Kép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13" name="Szövegdoboz 12"/>
          <p:cNvSpPr txBox="1"/>
          <p:nvPr/>
        </p:nvSpPr>
        <p:spPr>
          <a:xfrm>
            <a:off x="3256742" y="1874538"/>
            <a:ext cx="8935258" cy="5078313"/>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Some</a:t>
            </a:r>
            <a:r>
              <a:rPr lang="hu-HU" sz="1200" b="1" dirty="0" smtClean="0">
                <a:latin typeface="Papyrus" panose="03070502060502030205" pitchFamily="66" charset="0"/>
              </a:rPr>
              <a:t> </a:t>
            </a:r>
            <a:r>
              <a:rPr lang="hu-HU" sz="1200" b="1" dirty="0" err="1" smtClean="0">
                <a:latin typeface="Papyrus" panose="03070502060502030205" pitchFamily="66" charset="0"/>
              </a:rPr>
              <a:t>myths</a:t>
            </a:r>
            <a:r>
              <a:rPr lang="hu-HU" sz="1200" b="1" dirty="0" smtClean="0">
                <a:latin typeface="Papyrus" panose="03070502060502030205" pitchFamily="66" charset="0"/>
              </a:rPr>
              <a:t> </a:t>
            </a:r>
            <a:r>
              <a:rPr lang="hu-HU" sz="1200" b="1" dirty="0" err="1" smtClean="0">
                <a:latin typeface="Papyrus" panose="03070502060502030205" pitchFamily="66" charset="0"/>
              </a:rPr>
              <a:t>say</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of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Dione</a:t>
            </a:r>
            <a:r>
              <a:rPr lang="hu-HU" sz="1200" b="1" dirty="0" smtClean="0">
                <a:latin typeface="Papyrus" panose="03070502060502030205" pitchFamily="66" charset="0"/>
              </a:rPr>
              <a:t>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Titanesse</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others</a:t>
            </a:r>
            <a:r>
              <a:rPr lang="hu-HU" sz="1200" b="1" dirty="0" smtClean="0">
                <a:latin typeface="Papyrus" panose="03070502060502030205" pitchFamily="66" charset="0"/>
              </a:rPr>
              <a:t> </a:t>
            </a:r>
            <a:r>
              <a:rPr lang="hu-HU" sz="1200" b="1" dirty="0" err="1" smtClean="0">
                <a:latin typeface="Papyrus" panose="03070502060502030205" pitchFamily="66" charset="0"/>
              </a:rPr>
              <a:t>say</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born</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waves</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genitals</a:t>
            </a:r>
            <a:r>
              <a:rPr lang="hu-HU" sz="1200" b="1" dirty="0" smtClean="0">
                <a:latin typeface="Papyrus" panose="03070502060502030205" pitchFamily="66" charset="0"/>
              </a:rPr>
              <a:t> of </a:t>
            </a:r>
            <a:r>
              <a:rPr lang="hu-HU" sz="1200" b="1" dirty="0" err="1" smtClean="0">
                <a:latin typeface="Papyrus" panose="03070502060502030205" pitchFamily="66" charset="0"/>
              </a:rPr>
              <a:t>Uranus</a:t>
            </a:r>
            <a:r>
              <a:rPr lang="hu-HU" sz="1200" b="1" dirty="0" smtClean="0">
                <a:latin typeface="Papyrus" panose="03070502060502030205" pitchFamily="66" charset="0"/>
              </a:rPr>
              <a:t> </a:t>
            </a:r>
            <a:r>
              <a:rPr lang="hu-HU" sz="1200" b="1" dirty="0" err="1" smtClean="0">
                <a:latin typeface="Papyrus" panose="03070502060502030205" pitchFamily="66" charset="0"/>
              </a:rPr>
              <a:t>fell</a:t>
            </a:r>
            <a:r>
              <a:rPr lang="hu-HU" sz="1200" b="1" dirty="0" smtClean="0">
                <a:latin typeface="Papyrus" panose="03070502060502030205" pitchFamily="66" charset="0"/>
              </a:rPr>
              <a:t> </a:t>
            </a:r>
            <a:r>
              <a:rPr lang="hu-HU" sz="1200" b="1" dirty="0" err="1" smtClean="0">
                <a:latin typeface="Papyrus" panose="03070502060502030205" pitchFamily="66" charset="0"/>
              </a:rPr>
              <a:t>into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sea</a:t>
            </a:r>
            <a:r>
              <a:rPr lang="hu-HU" sz="1200" b="1" dirty="0" smtClean="0">
                <a:latin typeface="Papyrus" panose="03070502060502030205" pitchFamily="66" charset="0"/>
              </a:rPr>
              <a:t>.</a:t>
            </a:r>
          </a:p>
          <a:p>
            <a:r>
              <a:rPr lang="hu-HU" sz="1200" b="1" dirty="0" smtClean="0">
                <a:latin typeface="Papyrus" panose="03070502060502030205" pitchFamily="66" charset="0"/>
              </a:rPr>
              <a:t> </a:t>
            </a:r>
          </a:p>
          <a:p>
            <a:r>
              <a:rPr lang="hu-HU" sz="1200" b="1" dirty="0" smtClean="0">
                <a:latin typeface="Papyrus" panose="03070502060502030205" pitchFamily="66" charset="0"/>
              </a:rPr>
              <a:t>CONSORT : </a:t>
            </a:r>
            <a:r>
              <a:rPr lang="hu-HU" sz="1200" b="1" dirty="0" err="1" smtClean="0">
                <a:latin typeface="Papyrus" panose="03070502060502030205" pitchFamily="66" charset="0"/>
              </a:rPr>
              <a:t>Wife</a:t>
            </a:r>
            <a:r>
              <a:rPr lang="hu-HU" sz="1200" b="1" dirty="0" smtClean="0">
                <a:latin typeface="Papyrus" panose="03070502060502030205" pitchFamily="66" charset="0"/>
              </a:rPr>
              <a:t> of </a:t>
            </a:r>
            <a:r>
              <a:rPr lang="hu-HU" sz="1200" b="1" dirty="0" err="1" smtClean="0">
                <a:latin typeface="Papyrus" panose="03070502060502030205" pitchFamily="66" charset="0"/>
              </a:rPr>
              <a:t>Hephaestus</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had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lovers</a:t>
            </a:r>
            <a:r>
              <a:rPr lang="hu-HU" sz="1200" b="1" dirty="0" smtClean="0">
                <a:latin typeface="Papyrus" panose="03070502060502030205" pitchFamily="66" charset="0"/>
              </a:rPr>
              <a:t>, most </a:t>
            </a:r>
            <a:r>
              <a:rPr lang="hu-HU" sz="1200" b="1" dirty="0" err="1" smtClean="0">
                <a:latin typeface="Papyrus" panose="03070502060502030205" pitchFamily="66" charset="0"/>
              </a:rPr>
              <a:t>notably</a:t>
            </a:r>
            <a:r>
              <a:rPr lang="hu-HU" sz="1200" b="1" dirty="0" smtClean="0">
                <a:latin typeface="Papyrus" panose="03070502060502030205" pitchFamily="66" charset="0"/>
              </a:rPr>
              <a:t> </a:t>
            </a:r>
            <a:r>
              <a:rPr lang="hu-HU" sz="1200" b="1" dirty="0" err="1" smtClean="0">
                <a:latin typeface="Papyrus" panose="03070502060502030205" pitchFamily="66" charset="0"/>
              </a:rPr>
              <a:t>Ares</a:t>
            </a:r>
            <a:r>
              <a:rPr lang="hu-HU" sz="1200" b="1" dirty="0" smtClean="0">
                <a:latin typeface="Papyrus" panose="03070502060502030205" pitchFamily="66" charset="0"/>
              </a:rPr>
              <a:t> </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r>
              <a:rPr lang="hu-HU" sz="1200" b="1" dirty="0" err="1" smtClean="0">
                <a:latin typeface="Papyrus" panose="03070502060502030205" pitchFamily="66" charset="0"/>
              </a:rPr>
              <a:t>Though</a:t>
            </a:r>
            <a:r>
              <a:rPr lang="hu-HU" sz="1200" b="1" dirty="0" smtClean="0">
                <a:latin typeface="Papyrus" panose="03070502060502030205" pitchFamily="66" charset="0"/>
              </a:rPr>
              <a:t> </a:t>
            </a:r>
            <a:r>
              <a:rPr lang="hu-HU" sz="1200" b="1" dirty="0" err="1" smtClean="0">
                <a:latin typeface="Papyrus" panose="03070502060502030205" pitchFamily="66" charset="0"/>
              </a:rPr>
              <a:t>Aphrodite</a:t>
            </a:r>
            <a:r>
              <a:rPr lang="hu-HU" sz="1200" b="1" dirty="0" smtClean="0">
                <a:latin typeface="Papyrus" panose="03070502060502030205" pitchFamily="66" charset="0"/>
              </a:rPr>
              <a: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give</a:t>
            </a:r>
            <a:r>
              <a:rPr lang="hu-HU" sz="1200" b="1" dirty="0" smtClean="0">
                <a:latin typeface="Papyrus" panose="03070502060502030205" pitchFamily="66" charset="0"/>
              </a:rPr>
              <a:t> </a:t>
            </a:r>
            <a:r>
              <a:rPr lang="hu-HU" sz="1200" b="1" dirty="0" err="1" smtClean="0">
                <a:latin typeface="Papyrus" panose="03070502060502030205" pitchFamily="66" charset="0"/>
              </a:rPr>
              <a:t>any</a:t>
            </a:r>
            <a:r>
              <a:rPr lang="hu-HU" sz="1200" b="1" dirty="0" smtClean="0">
                <a:latin typeface="Papyrus" panose="03070502060502030205" pitchFamily="66" charset="0"/>
              </a:rPr>
              <a:t> </a:t>
            </a:r>
            <a:r>
              <a:rPr lang="hu-HU" sz="1200" b="1" dirty="0" err="1">
                <a:latin typeface="Papyrus" panose="03070502060502030205" pitchFamily="66" charset="0"/>
              </a:rPr>
              <a:t>c</a:t>
            </a:r>
            <a:r>
              <a:rPr lang="hu-HU" sz="1200" b="1" dirty="0" err="1" smtClean="0">
                <a:latin typeface="Papyrus" panose="03070502060502030205" pitchFamily="66" charset="0"/>
              </a:rPr>
              <a:t>hild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husband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nevertheless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happy </a:t>
            </a:r>
            <a:r>
              <a:rPr lang="hu-HU" sz="1200" b="1" dirty="0" err="1" smtClean="0">
                <a:latin typeface="Papyrus" panose="03070502060502030205" pitchFamily="66" charset="0"/>
              </a:rPr>
              <a:t>mother</a:t>
            </a:r>
            <a:r>
              <a:rPr lang="hu-HU" sz="1200" b="1" dirty="0" smtClean="0">
                <a:latin typeface="Papyrus" panose="03070502060502030205" pitchFamily="66" charset="0"/>
              </a:rPr>
              <a:t> of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some</a:t>
            </a:r>
            <a:r>
              <a:rPr lang="hu-HU" sz="1200" b="1" dirty="0" smtClean="0">
                <a:latin typeface="Papyrus" panose="03070502060502030205" pitchFamily="66" charset="0"/>
              </a:rPr>
              <a:t> of </a:t>
            </a:r>
            <a:r>
              <a:rPr lang="hu-HU" sz="1200" b="1" dirty="0" err="1" smtClean="0">
                <a:latin typeface="Papyrus" panose="03070502060502030205" pitchFamily="66" charset="0"/>
              </a:rPr>
              <a:t>them</a:t>
            </a:r>
            <a:r>
              <a:rPr lang="hu-HU" sz="1200" b="1" dirty="0" smtClean="0">
                <a:latin typeface="Papyrus" panose="03070502060502030205" pitchFamily="66" charset="0"/>
              </a:rPr>
              <a:t> … </a:t>
            </a:r>
          </a:p>
          <a:p>
            <a:pPr marL="285750" indent="-285750">
              <a:buFontTx/>
              <a:buChar char="-"/>
            </a:pPr>
            <a:r>
              <a:rPr lang="en-US" sz="1200" b="1" dirty="0" smtClean="0">
                <a:latin typeface="Papyrus" panose="03070502060502030205" pitchFamily="66" charset="0"/>
              </a:rPr>
              <a:t>Eros and the </a:t>
            </a:r>
            <a:r>
              <a:rPr lang="en-US" sz="1200" b="1" dirty="0" err="1" smtClean="0">
                <a:latin typeface="Papyrus" panose="03070502060502030205" pitchFamily="66" charset="0"/>
              </a:rPr>
              <a:t>Eratos</a:t>
            </a:r>
            <a:r>
              <a:rPr lang="en-US" sz="1200" b="1" dirty="0" smtClean="0">
                <a:latin typeface="Papyrus" panose="03070502060502030205" pitchFamily="66" charset="0"/>
              </a:rPr>
              <a:t> (God of Love and Attraction &amp; smaller gods of different types of love), Harmonia (Harmony), </a:t>
            </a:r>
            <a:endParaRPr lang="hu-HU" sz="1200" b="1" dirty="0" smtClean="0">
              <a:latin typeface="Papyrus" panose="03070502060502030205" pitchFamily="66" charset="0"/>
            </a:endParaRPr>
          </a:p>
          <a:p>
            <a:r>
              <a:rPr lang="hu-HU" sz="1200" b="1" dirty="0">
                <a:latin typeface="Papyrus" panose="03070502060502030205" pitchFamily="66" charset="0"/>
              </a:rPr>
              <a:t> </a:t>
            </a:r>
            <a:r>
              <a:rPr lang="hu-HU" sz="1200" b="1" dirty="0" smtClean="0">
                <a:latin typeface="Papyrus" panose="03070502060502030205" pitchFamily="66" charset="0"/>
              </a:rPr>
              <a:t>       </a:t>
            </a:r>
            <a:r>
              <a:rPr lang="en-US" sz="1200" b="1" dirty="0" err="1" smtClean="0">
                <a:latin typeface="Papyrus" panose="03070502060502030205" pitchFamily="66" charset="0"/>
              </a:rPr>
              <a:t>Phobos</a:t>
            </a:r>
            <a:r>
              <a:rPr lang="en-US" sz="1200" b="1" dirty="0" smtClean="0">
                <a:latin typeface="Papyrus" panose="03070502060502030205" pitchFamily="66" charset="0"/>
              </a:rPr>
              <a:t> (Fear), Deimos (Terror)</a:t>
            </a:r>
            <a:r>
              <a:rPr lang="hu-HU" sz="1200" b="1" dirty="0" smtClean="0">
                <a:latin typeface="Papyrus" panose="03070502060502030205" pitchFamily="66" charset="0"/>
              </a:rPr>
              <a:t>, </a:t>
            </a:r>
            <a:r>
              <a:rPr lang="hu-HU" sz="1200" b="1" dirty="0" err="1" smtClean="0">
                <a:latin typeface="Papyrus" panose="03070502060502030205" pitchFamily="66" charset="0"/>
              </a:rPr>
              <a:t>Adrestia</a:t>
            </a:r>
            <a:r>
              <a:rPr lang="hu-HU" sz="1200" b="1" dirty="0" smtClean="0">
                <a:latin typeface="Papyrus" panose="03070502060502030205" pitchFamily="66" charset="0"/>
              </a:rPr>
              <a:t> (</a:t>
            </a:r>
            <a:r>
              <a:rPr lang="hu-HU" sz="1200" b="1" dirty="0" err="1" smtClean="0">
                <a:latin typeface="Papyrus" panose="03070502060502030205" pitchFamily="66" charset="0"/>
              </a:rPr>
              <a:t>Revolt</a:t>
            </a:r>
            <a:r>
              <a:rPr lang="hu-HU" sz="1200" b="1" dirty="0" smtClean="0">
                <a:latin typeface="Papyrus" panose="03070502060502030205" pitchFamily="66" charset="0"/>
              </a:rPr>
              <a:t>)</a:t>
            </a:r>
            <a:r>
              <a:rPr lang="en-US" sz="1200" b="1" dirty="0" smtClean="0">
                <a:latin typeface="Papyrus" panose="03070502060502030205" pitchFamily="66" charset="0"/>
              </a:rPr>
              <a:t>, all fathered by Ares.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Peitho</a:t>
            </a:r>
            <a:r>
              <a:rPr lang="hu-HU" sz="1200" b="1" dirty="0" smtClean="0">
                <a:latin typeface="Papyrus" panose="03070502060502030205" pitchFamily="66" charset="0"/>
              </a:rPr>
              <a:t> (</a:t>
            </a:r>
            <a:r>
              <a:rPr lang="hu-HU" sz="1200" b="1" dirty="0" err="1" smtClean="0">
                <a:latin typeface="Papyrus" panose="03070502060502030205" pitchFamily="66" charset="0"/>
              </a:rPr>
              <a:t>Seduction</a:t>
            </a:r>
            <a:r>
              <a:rPr lang="hu-HU" sz="1200" b="1" dirty="0" smtClean="0">
                <a:latin typeface="Papyrus" panose="03070502060502030205" pitchFamily="66" charset="0"/>
              </a:rPr>
              <a:t>), </a:t>
            </a:r>
            <a:r>
              <a:rPr lang="hu-HU" sz="1200" b="1" dirty="0" err="1" smtClean="0">
                <a:latin typeface="Papyrus" panose="03070502060502030205" pitchFamily="66" charset="0"/>
              </a:rPr>
              <a:t>Hymen</a:t>
            </a:r>
            <a:r>
              <a:rPr lang="hu-HU" sz="1200" b="1" dirty="0" smtClean="0">
                <a:latin typeface="Papyrus" panose="03070502060502030205" pitchFamily="66" charset="0"/>
              </a:rPr>
              <a:t> (</a:t>
            </a:r>
            <a:r>
              <a:rPr lang="hu-HU" sz="1200" b="1" dirty="0" err="1" smtClean="0">
                <a:latin typeface="Papyrus" panose="03070502060502030205" pitchFamily="66" charset="0"/>
              </a:rPr>
              <a:t>Marriage</a:t>
            </a:r>
            <a:r>
              <a:rPr lang="hu-HU" sz="1200" b="1" dirty="0" smtClean="0">
                <a:latin typeface="Papyrus" panose="03070502060502030205" pitchFamily="66" charset="0"/>
              </a:rPr>
              <a:t>), </a:t>
            </a:r>
            <a:r>
              <a:rPr lang="hu-HU" sz="1200" b="1" dirty="0" err="1" smtClean="0">
                <a:latin typeface="Papyrus" panose="03070502060502030205" pitchFamily="66" charset="0"/>
              </a:rPr>
              <a:t>Priapus</a:t>
            </a:r>
            <a:r>
              <a:rPr lang="hu-HU" sz="1200" b="1" dirty="0" smtClean="0">
                <a:latin typeface="Papyrus" panose="03070502060502030205" pitchFamily="66" charset="0"/>
              </a:rPr>
              <a:t> (Male </a:t>
            </a:r>
            <a:r>
              <a:rPr lang="hu-HU" sz="1200" b="1" dirty="0" err="1" smtClean="0">
                <a:latin typeface="Papyrus" panose="03070502060502030205" pitchFamily="66" charset="0"/>
              </a:rPr>
              <a:t>fertility</a:t>
            </a:r>
            <a:r>
              <a:rPr lang="hu-HU" sz="1200" b="1" dirty="0" smtClean="0">
                <a:latin typeface="Papyrus" panose="03070502060502030205" pitchFamily="66" charset="0"/>
              </a:rPr>
              <a:t>), The </a:t>
            </a:r>
            <a:r>
              <a:rPr lang="hu-HU" sz="1200" b="1" dirty="0" err="1" smtClean="0">
                <a:latin typeface="Papyrus" panose="03070502060502030205" pitchFamily="66" charset="0"/>
              </a:rPr>
              <a:t>Graces</a:t>
            </a:r>
            <a:r>
              <a:rPr lang="hu-HU" sz="1200" b="1" dirty="0" smtClean="0">
                <a:latin typeface="Papyrus" panose="03070502060502030205" pitchFamily="66" charset="0"/>
              </a:rPr>
              <a:t> (3 </a:t>
            </a:r>
            <a:r>
              <a:rPr lang="hu-HU" sz="1200" b="1" dirty="0" err="1" smtClean="0">
                <a:latin typeface="Papyrus" panose="03070502060502030205" pitchFamily="66" charset="0"/>
              </a:rPr>
              <a:t>goddesses</a:t>
            </a:r>
            <a:r>
              <a:rPr lang="hu-HU" sz="1200" b="1" dirty="0" smtClean="0">
                <a:latin typeface="Papyrus" panose="03070502060502030205" pitchFamily="66" charset="0"/>
              </a:rPr>
              <a:t> of </a:t>
            </a:r>
            <a:r>
              <a:rPr lang="hu-HU" sz="1200" b="1" dirty="0" err="1" smtClean="0">
                <a:latin typeface="Papyrus" panose="03070502060502030205" pitchFamily="66" charset="0"/>
              </a:rPr>
              <a:t>beauty</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Hermaphroditus</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merged</a:t>
            </a:r>
            <a:r>
              <a:rPr lang="hu-HU" sz="1200" b="1" dirty="0" smtClean="0">
                <a:latin typeface="Papyrus" panose="03070502060502030205" pitchFamily="66" charset="0"/>
              </a:rPr>
              <a:t> </a:t>
            </a:r>
            <a:r>
              <a:rPr lang="hu-HU" sz="1200" b="1" dirty="0" err="1" smtClean="0">
                <a:latin typeface="Papyrus" panose="03070502060502030205" pitchFamily="66" charset="0"/>
              </a:rPr>
              <a:t>himself</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love, </a:t>
            </a:r>
            <a:r>
              <a:rPr lang="hu-HU" sz="1200" b="1" dirty="0" err="1" smtClean="0">
                <a:latin typeface="Papyrus" panose="03070502060502030205" pitchFamily="66" charset="0"/>
              </a:rPr>
              <a:t>so</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 man and a </a:t>
            </a:r>
            <a:r>
              <a:rPr lang="hu-HU" sz="1200" b="1" dirty="0" err="1" smtClean="0">
                <a:latin typeface="Papyrus" panose="03070502060502030205" pitchFamily="66" charset="0"/>
              </a:rPr>
              <a:t>woman</a:t>
            </a:r>
            <a:r>
              <a:rPr lang="hu-HU" sz="1200" b="1" dirty="0" smtClean="0">
                <a:latin typeface="Papyrus" panose="03070502060502030205" pitchFamily="66" charset="0"/>
              </a:rPr>
              <a:t> in </a:t>
            </a:r>
            <a:r>
              <a:rPr lang="hu-HU" sz="1200" b="1" dirty="0" err="1" smtClean="0">
                <a:latin typeface="Papyrus" panose="03070502060502030205" pitchFamily="66" charset="0"/>
              </a:rPr>
              <a:t>one</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Hermes</a:t>
            </a:r>
            <a:r>
              <a:rPr lang="hu-HU" sz="1200" b="1" dirty="0" smtClean="0">
                <a:latin typeface="Papyrus" panose="03070502060502030205" pitchFamily="66" charset="0"/>
              </a:rPr>
              <a:t>.</a:t>
            </a:r>
          </a:p>
          <a:p>
            <a:pPr marL="285750" indent="-285750">
              <a:buFontTx/>
              <a:buChar char="-"/>
            </a:pPr>
            <a:r>
              <a:rPr lang="hu-HU" sz="1200" b="1" dirty="0" smtClean="0">
                <a:latin typeface="Papyrus" panose="03070502060502030205" pitchFamily="66" charset="0"/>
              </a:rPr>
              <a:t>Aeneas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hero</a:t>
            </a:r>
            <a:r>
              <a:rPr lang="hu-HU" sz="1200" b="1" dirty="0" smtClean="0">
                <a:latin typeface="Papyrus" panose="03070502060502030205" pitchFamily="66" charset="0"/>
              </a:rPr>
              <a:t>, main </a:t>
            </a:r>
            <a:r>
              <a:rPr lang="hu-HU" sz="1200" b="1" dirty="0" err="1" smtClean="0">
                <a:latin typeface="Papyrus" panose="03070502060502030205" pitchFamily="66" charset="0"/>
              </a:rPr>
              <a:t>character</a:t>
            </a:r>
            <a:r>
              <a:rPr lang="hu-HU" sz="1200" b="1" dirty="0" smtClean="0">
                <a:latin typeface="Papyrus" panose="03070502060502030205" pitchFamily="66" charset="0"/>
              </a:rPr>
              <a:t> of </a:t>
            </a:r>
            <a:r>
              <a:rPr lang="hu-HU" sz="1200" b="1" dirty="0" err="1" smtClean="0">
                <a:latin typeface="Papyrus" panose="03070502060502030205" pitchFamily="66" charset="0"/>
              </a:rPr>
              <a:t>Virgil's</a:t>
            </a:r>
            <a:r>
              <a:rPr lang="hu-HU" sz="1200" b="1" dirty="0" smtClean="0">
                <a:latin typeface="Papyrus" panose="03070502060502030205" pitchFamily="66" charset="0"/>
              </a:rPr>
              <a:t> </a:t>
            </a:r>
            <a:r>
              <a:rPr lang="hu-HU" sz="1200" b="1" dirty="0" err="1" smtClean="0">
                <a:latin typeface="Papyrus" panose="03070502060502030205" pitchFamily="66" charset="0"/>
              </a:rPr>
              <a:t>Aeneid</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human </a:t>
            </a:r>
            <a:r>
              <a:rPr lang="hu-HU" sz="1200" b="1" dirty="0" err="1" smtClean="0">
                <a:latin typeface="Papyrus" panose="03070502060502030205" pitchFamily="66" charset="0"/>
              </a:rPr>
              <a:t>prince</a:t>
            </a:r>
            <a:r>
              <a:rPr lang="hu-HU" sz="1200" b="1" dirty="0" smtClean="0">
                <a:latin typeface="Papyrus" panose="03070502060502030205" pitchFamily="66" charset="0"/>
              </a:rPr>
              <a:t> </a:t>
            </a:r>
            <a:r>
              <a:rPr lang="hu-HU" sz="1200" b="1" dirty="0" err="1" smtClean="0">
                <a:latin typeface="Papyrus" panose="03070502060502030205" pitchFamily="66" charset="0"/>
              </a:rPr>
              <a:t>Anchises</a:t>
            </a:r>
            <a:r>
              <a:rPr lang="hu-HU" sz="1200" b="1" dirty="0" smtClean="0">
                <a:latin typeface="Papyrus" panose="03070502060502030205" pitchFamily="66" charset="0"/>
              </a:rPr>
              <a:t> </a:t>
            </a:r>
          </a:p>
          <a:p>
            <a:pPr marL="285750" indent="-285750">
              <a:buFontTx/>
              <a:buChar char="-"/>
            </a:pPr>
            <a:endParaRPr lang="hu-HU" sz="1200" b="1" dirty="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Rose, Scallop Shell, Myrtle</a:t>
            </a:r>
            <a:r>
              <a:rPr lang="hu-HU" sz="1200" b="1" dirty="0" smtClean="0">
                <a:latin typeface="Papyrus" panose="03070502060502030205" pitchFamily="66" charset="0"/>
              </a:rPr>
              <a:t>, </a:t>
            </a:r>
            <a:r>
              <a:rPr lang="en-US" sz="1200" b="1" dirty="0" smtClean="0">
                <a:latin typeface="Papyrus" panose="03070502060502030205" pitchFamily="66" charset="0"/>
              </a:rPr>
              <a:t>Girdle, Mirror, Pearl </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en-US" sz="1200" b="1" dirty="0" smtClean="0">
                <a:latin typeface="Papyrus" panose="03070502060502030205" pitchFamily="66" charset="0"/>
              </a:rPr>
              <a:t>Dolphin, Dove, Sparrow, Swan</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ROMAN COUNTERPART : Venus</a:t>
            </a:r>
          </a:p>
          <a:p>
            <a:endParaRPr lang="hu-HU" sz="1200" b="1" dirty="0">
              <a:latin typeface="Papyrus" panose="03070502060502030205" pitchFamily="66" charset="0"/>
            </a:endParaRPr>
          </a:p>
          <a:p>
            <a:r>
              <a:rPr lang="hu-HU" sz="1200" b="1" dirty="0" smtClean="0">
                <a:latin typeface="Papyrus" panose="03070502060502030205" pitchFamily="66" charset="0"/>
              </a:rPr>
              <a:t>NOWADAYS : </a:t>
            </a:r>
            <a:r>
              <a:rPr lang="hu-HU" sz="1200" b="1" dirty="0" err="1" smtClean="0">
                <a:latin typeface="Papyrus" panose="03070502060502030205" pitchFamily="66" charset="0"/>
              </a:rPr>
              <a:t>Friday</a:t>
            </a:r>
            <a:r>
              <a:rPr lang="hu-HU" sz="1200" b="1" dirty="0" smtClean="0">
                <a:latin typeface="Papyrus" panose="03070502060502030205" pitchFamily="66" charset="0"/>
              </a:rPr>
              <a:t> </a:t>
            </a:r>
            <a:r>
              <a:rPr lang="hu-HU" sz="1200" b="1" dirty="0" smtClean="0">
                <a:latin typeface="Papyrus" panose="03070502060502030205" pitchFamily="66" charset="0"/>
                <a:sym typeface="Wingdings" panose="05000000000000000000" pitchFamily="2" charset="2"/>
              </a:rPr>
              <a:t> „D</a:t>
            </a:r>
            <a:r>
              <a:rPr lang="en-US" sz="1200" b="1" dirty="0" err="1" smtClean="0">
                <a:latin typeface="Papyrus" panose="03070502060502030205" pitchFamily="66" charset="0"/>
                <a:sym typeface="Wingdings" panose="05000000000000000000" pitchFamily="2" charset="2"/>
              </a:rPr>
              <a:t>ies</a:t>
            </a:r>
            <a:r>
              <a:rPr lang="en-US" sz="1200" b="1" dirty="0" smtClean="0">
                <a:latin typeface="Papyrus" panose="03070502060502030205" pitchFamily="66" charset="0"/>
                <a:sym typeface="Wingdings" panose="05000000000000000000" pitchFamily="2" charset="2"/>
              </a:rPr>
              <a:t> </a:t>
            </a:r>
            <a:r>
              <a:rPr lang="en-US" sz="1200" b="1" dirty="0" err="1" smtClean="0">
                <a:latin typeface="Papyrus" panose="03070502060502030205" pitchFamily="66" charset="0"/>
                <a:sym typeface="Wingdings" panose="05000000000000000000" pitchFamily="2" charset="2"/>
              </a:rPr>
              <a:t>Veneris</a:t>
            </a:r>
            <a:r>
              <a:rPr lang="hu-HU" sz="1200" b="1" dirty="0" smtClean="0">
                <a:latin typeface="Papyrus" panose="03070502060502030205" pitchFamily="66" charset="0"/>
                <a:sym typeface="Wingdings" panose="05000000000000000000" pitchFamily="2" charset="2"/>
              </a:rPr>
              <a:t> = „D</a:t>
            </a:r>
            <a:r>
              <a:rPr lang="en-US" sz="1200" b="1" dirty="0" smtClean="0">
                <a:latin typeface="Papyrus" panose="03070502060502030205" pitchFamily="66" charset="0"/>
                <a:sym typeface="Wingdings" panose="05000000000000000000" pitchFamily="2" charset="2"/>
              </a:rPr>
              <a:t>ay of Venus”</a:t>
            </a:r>
            <a:r>
              <a:rPr lang="hu-HU" sz="1200" b="1" dirty="0" smtClean="0">
                <a:latin typeface="Papyrus" panose="03070502060502030205" pitchFamily="66" charset="0"/>
                <a:sym typeface="Wingdings" panose="05000000000000000000" pitchFamily="2" charset="2"/>
              </a:rPr>
              <a:t> +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planet</a:t>
            </a:r>
            <a:r>
              <a:rPr lang="hu-HU" sz="1200" b="1" dirty="0" smtClean="0">
                <a:latin typeface="Papyrus" panose="03070502060502030205" pitchFamily="66" charset="0"/>
                <a:sym typeface="Wingdings" panose="05000000000000000000" pitchFamily="2" charset="2"/>
              </a:rPr>
              <a:t> Venus </a:t>
            </a:r>
            <a:r>
              <a:rPr lang="hu-HU" sz="1200" b="1" dirty="0" err="1" smtClean="0">
                <a:latin typeface="Papyrus" panose="03070502060502030205" pitchFamily="66" charset="0"/>
                <a:sym typeface="Wingdings" panose="05000000000000000000" pitchFamily="2" charset="2"/>
              </a:rPr>
              <a:t>wears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Roman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form</a:t>
            </a:r>
            <a:r>
              <a:rPr lang="hu-HU" sz="1200" b="1" dirty="0" smtClean="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name</a:t>
            </a:r>
            <a:endParaRPr lang="hu-HU" sz="1200" b="1" dirty="0" smtClean="0">
              <a:latin typeface="Papyrus" panose="03070502060502030205" pitchFamily="66" charset="0"/>
              <a:sym typeface="Wingdings" panose="05000000000000000000" pitchFamily="2" charset="2"/>
            </a:endParaRPr>
          </a:p>
          <a:p>
            <a:endParaRPr lang="hu-HU" sz="1200" b="1" dirty="0">
              <a:latin typeface="Papyrus" panose="03070502060502030205" pitchFamily="66" charset="0"/>
              <a:sym typeface="Wingdings" panose="05000000000000000000" pitchFamily="2" charset="2"/>
            </a:endParaRPr>
          </a:p>
          <a:p>
            <a:r>
              <a:rPr lang="hu-HU" sz="1200" b="1" dirty="0">
                <a:latin typeface="Papyrus" panose="03070502060502030205" pitchFamily="66" charset="0"/>
              </a:rPr>
              <a:t>LITTLE INTRODUCTION </a:t>
            </a:r>
            <a:r>
              <a:rPr lang="hu-HU" sz="1200" b="1" dirty="0" smtClean="0">
                <a:latin typeface="Papyrus" panose="03070502060502030205" pitchFamily="66" charset="0"/>
              </a:rPr>
              <a:t>: </a:t>
            </a:r>
          </a:p>
          <a:p>
            <a:r>
              <a:rPr lang="hu-HU" sz="1200" b="1" dirty="0" err="1" smtClean="0">
                <a:latin typeface="Papyrus" panose="03070502060502030205" pitchFamily="66" charset="0"/>
              </a:rPr>
              <a:t>Aphrodite</a:t>
            </a:r>
            <a:r>
              <a:rPr lang="hu-HU" sz="1200" b="1" dirty="0" smtClean="0">
                <a:latin typeface="Papyrus" panose="03070502060502030205" pitchFamily="66" charset="0"/>
              </a:rPr>
              <a:t> </a:t>
            </a:r>
            <a:r>
              <a:rPr lang="hu-HU" sz="1200" b="1" dirty="0" err="1" smtClean="0">
                <a:latin typeface="Papyrus" panose="03070502060502030205" pitchFamily="66" charset="0"/>
              </a:rPr>
              <a:t>knew</a:t>
            </a:r>
            <a:r>
              <a:rPr lang="hu-HU" sz="1200" b="1" dirty="0" smtClean="0">
                <a:latin typeface="Papyrus" panose="03070502060502030205" pitchFamily="66" charset="0"/>
              </a:rPr>
              <a:t> no </a:t>
            </a:r>
            <a:r>
              <a:rPr lang="hu-HU" sz="1200" b="1" dirty="0" err="1" smtClean="0">
                <a:latin typeface="Papyrus" panose="03070502060502030205" pitchFamily="66" charset="0"/>
              </a:rPr>
              <a:t>mercy</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it </a:t>
            </a:r>
            <a:r>
              <a:rPr lang="hu-HU" sz="1200" b="1" dirty="0" err="1" smtClean="0">
                <a:latin typeface="Papyrus" panose="03070502060502030205" pitchFamily="66" charset="0"/>
              </a:rPr>
              <a:t>came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love and </a:t>
            </a:r>
            <a:r>
              <a:rPr lang="hu-HU" sz="1200" b="1" dirty="0" err="1" smtClean="0">
                <a:latin typeface="Papyrus" panose="03070502060502030205" pitchFamily="66" charset="0"/>
              </a:rPr>
              <a:t>beauty</a:t>
            </a:r>
            <a:r>
              <a:rPr lang="hu-HU" sz="1200" b="1" dirty="0" smtClean="0">
                <a:latin typeface="Papyrus" panose="03070502060502030205" pitchFamily="66" charset="0"/>
              </a:rPr>
              <a:t> :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started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Troyan</a:t>
            </a:r>
            <a:r>
              <a:rPr lang="hu-HU" sz="1200" b="1" dirty="0" smtClean="0">
                <a:latin typeface="Papyrus" panose="03070502060502030205" pitchFamily="66" charset="0"/>
              </a:rPr>
              <a:t>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being </a:t>
            </a:r>
            <a:r>
              <a:rPr lang="hu-HU" sz="1200" b="1" dirty="0" err="1" smtClean="0">
                <a:latin typeface="Papyrus" panose="03070502060502030205" pitchFamily="66" charset="0"/>
              </a:rPr>
              <a:t>judged</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beautiful</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helped</a:t>
            </a:r>
            <a:r>
              <a:rPr lang="hu-HU" sz="1200" b="1" dirty="0" smtClean="0">
                <a:latin typeface="Papyrus" panose="03070502060502030205" pitchFamily="66" charset="0"/>
              </a:rPr>
              <a:t> </a:t>
            </a:r>
            <a:r>
              <a:rPr lang="hu-HU" sz="1200" b="1" dirty="0" err="1" smtClean="0">
                <a:latin typeface="Papyrus" panose="03070502060502030205" pitchFamily="66" charset="0"/>
              </a:rPr>
              <a:t>Hippomenes</a:t>
            </a:r>
            <a:r>
              <a:rPr lang="hu-HU" sz="1200" b="1" dirty="0" smtClean="0">
                <a:latin typeface="Papyrus" panose="03070502060502030205" pitchFamily="66" charset="0"/>
              </a:rPr>
              <a:t> </a:t>
            </a:r>
            <a:r>
              <a:rPr lang="hu-HU" sz="1200" b="1" dirty="0" err="1" smtClean="0">
                <a:latin typeface="Papyrus" panose="03070502060502030205" pitchFamily="66" charset="0"/>
              </a:rPr>
              <a:t>cheating</a:t>
            </a:r>
            <a:r>
              <a:rPr lang="hu-HU" sz="1200" b="1" dirty="0" smtClean="0">
                <a:latin typeface="Papyrus" panose="03070502060502030205" pitchFamily="66" charset="0"/>
              </a:rPr>
              <a:t> in </a:t>
            </a:r>
            <a:r>
              <a:rPr lang="hu-HU" sz="1200" b="1" dirty="0" err="1" smtClean="0">
                <a:latin typeface="Papyrus" panose="03070502060502030205" pitchFamily="66" charset="0"/>
              </a:rPr>
              <a:t>competition</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princess</a:t>
            </a:r>
            <a:r>
              <a:rPr lang="hu-HU" sz="1200" b="1" dirty="0" smtClean="0">
                <a:latin typeface="Papyrus" panose="03070502060502030205" pitchFamily="66" charset="0"/>
              </a:rPr>
              <a:t> Atalanta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win</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a:latin typeface="Papyrus" panose="03070502060502030205" pitchFamily="66" charset="0"/>
              </a:rPr>
              <a:t> </a:t>
            </a:r>
            <a:r>
              <a:rPr lang="hu-HU" sz="1200" b="1" dirty="0" err="1" smtClean="0">
                <a:latin typeface="Papyrus" panose="03070502060502030205" pitchFamily="66" charset="0"/>
              </a:rPr>
              <a:t>hand</a:t>
            </a:r>
            <a:r>
              <a:rPr lang="hu-HU" sz="1200" b="1" dirty="0">
                <a:latin typeface="Papyrus" panose="03070502060502030205" pitchFamily="66" charset="0"/>
              </a:rPr>
              <a:t> </a:t>
            </a:r>
            <a:r>
              <a:rPr lang="hu-HU" sz="1200" b="1" dirty="0" smtClean="0">
                <a:latin typeface="Papyrus" panose="03070502060502030205" pitchFamily="66" charset="0"/>
              </a:rPr>
              <a:t>and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loved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make</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fall</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humans.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often</a:t>
            </a:r>
            <a:r>
              <a:rPr lang="hu-HU" sz="1200" b="1" dirty="0" smtClean="0">
                <a:latin typeface="Papyrus" panose="03070502060502030205" pitchFamily="66" charset="0"/>
              </a:rPr>
              <a:t> had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intervene</a:t>
            </a:r>
            <a:r>
              <a:rPr lang="hu-HU" sz="1200" b="1" dirty="0" smtClean="0">
                <a:latin typeface="Papyrus" panose="03070502060502030205" pitchFamily="66" charset="0"/>
              </a:rPr>
              <a:t> </a:t>
            </a:r>
            <a:r>
              <a:rPr lang="hu-HU" sz="1200" b="1" dirty="0" err="1" smtClean="0">
                <a:latin typeface="Papyrus" panose="03070502060502030205" pitchFamily="66" charset="0"/>
              </a:rPr>
              <a:t>around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 it is told he </a:t>
            </a:r>
            <a:r>
              <a:rPr lang="hu-HU" sz="1200" b="1" dirty="0" err="1" smtClean="0">
                <a:latin typeface="Papyrus" panose="03070502060502030205" pitchFamily="66" charset="0"/>
              </a:rPr>
              <a:t>gave</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hand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ugly</a:t>
            </a:r>
            <a:r>
              <a:rPr lang="hu-HU" sz="1200" b="1" dirty="0" smtClean="0">
                <a:latin typeface="Papyrus" panose="03070502060502030205" pitchFamily="66" charset="0"/>
              </a:rPr>
              <a:t> </a:t>
            </a:r>
            <a:r>
              <a:rPr lang="hu-HU" sz="1200" b="1" dirty="0" err="1" smtClean="0">
                <a:latin typeface="Papyrus" panose="03070502060502030205" pitchFamily="66" charset="0"/>
              </a:rPr>
              <a:t>Hephaestus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stop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competing</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it! </a:t>
            </a:r>
            <a:r>
              <a:rPr lang="hu-HU" sz="1200" b="1" dirty="0" err="1" smtClean="0">
                <a:latin typeface="Papyrus" panose="03070502060502030205" pitchFamily="66" charset="0"/>
              </a:rPr>
              <a:t>Altough</a:t>
            </a:r>
            <a:r>
              <a:rPr lang="hu-HU" sz="1200" b="1" dirty="0" smtClean="0">
                <a:latin typeface="Papyrus" panose="03070502060502030205" pitchFamily="66" charset="0"/>
              </a:rPr>
              <a:t> </a:t>
            </a:r>
            <a:r>
              <a:rPr lang="hu-HU" sz="1200" b="1" dirty="0" err="1" smtClean="0">
                <a:latin typeface="Papyrus" panose="03070502060502030205" pitchFamily="66" charset="0"/>
              </a:rPr>
              <a:t>Aphordite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totally</a:t>
            </a:r>
            <a:r>
              <a:rPr lang="hu-HU" sz="1200" b="1" dirty="0" smtClean="0">
                <a:latin typeface="Papyrus" panose="03070502060502030205" pitchFamily="66" charset="0"/>
              </a:rPr>
              <a:t> </a:t>
            </a:r>
            <a:r>
              <a:rPr lang="hu-HU" sz="1200" b="1" dirty="0" err="1" smtClean="0">
                <a:latin typeface="Papyrus" panose="03070502060502030205" pitchFamily="66" charset="0"/>
              </a:rPr>
              <a:t>satisfied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Hephaestus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god of metal and </a:t>
            </a:r>
            <a:r>
              <a:rPr lang="hu-HU" sz="1200" b="1" dirty="0" err="1" smtClean="0">
                <a:latin typeface="Papyrus" panose="03070502060502030205" pitchFamily="66" charset="0"/>
              </a:rPr>
              <a:t>fire</a:t>
            </a:r>
            <a:r>
              <a:rPr lang="hu-HU" sz="1200" b="1" dirty="0" smtClean="0">
                <a:latin typeface="Papyrus" panose="03070502060502030205" pitchFamily="66" charset="0"/>
              </a:rPr>
              <a:t> </a:t>
            </a:r>
            <a:r>
              <a:rPr lang="hu-HU" sz="1200" b="1" dirty="0" err="1" smtClean="0">
                <a:latin typeface="Papyrus" panose="03070502060502030205" pitchFamily="66" charset="0"/>
              </a:rPr>
              <a:t>covered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breathtaking</a:t>
            </a:r>
            <a:r>
              <a:rPr lang="hu-HU" sz="1200" b="1" dirty="0" smtClean="0">
                <a:latin typeface="Papyrus" panose="03070502060502030205" pitchFamily="66" charset="0"/>
              </a:rPr>
              <a:t> </a:t>
            </a:r>
            <a:r>
              <a:rPr lang="hu-HU" sz="1200" b="1" dirty="0" err="1" smtClean="0">
                <a:latin typeface="Papyrus" panose="03070502060502030205" pitchFamily="66" charset="0"/>
              </a:rPr>
              <a:t>jewelleries</a:t>
            </a:r>
            <a:r>
              <a:rPr lang="hu-HU" sz="1200" b="1" dirty="0" smtClean="0">
                <a:latin typeface="Papyrus" panose="03070502060502030205" pitchFamily="66" charset="0"/>
              </a:rPr>
              <a:t> and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still</a:t>
            </a:r>
            <a:r>
              <a:rPr lang="hu-HU" sz="1200" b="1" dirty="0" smtClean="0">
                <a:latin typeface="Papyrus" panose="03070502060502030205" pitchFamily="66" charset="0"/>
              </a:rPr>
              <a:t> free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cause</a:t>
            </a:r>
            <a:r>
              <a:rPr lang="hu-HU" sz="1200" b="1" dirty="0" smtClean="0">
                <a:latin typeface="Papyrus" panose="03070502060502030205" pitchFamily="66" charset="0"/>
              </a:rPr>
              <a:t> </a:t>
            </a:r>
            <a:r>
              <a:rPr lang="hu-HU" sz="1200" b="1" dirty="0" err="1" smtClean="0">
                <a:latin typeface="Papyrus" panose="03070502060502030205" pitchFamily="66" charset="0"/>
              </a:rPr>
              <a:t>romantic</a:t>
            </a:r>
            <a:r>
              <a:rPr lang="hu-HU" sz="1200" b="1" dirty="0" smtClean="0">
                <a:latin typeface="Papyrus" panose="03070502060502030205" pitchFamily="66" charset="0"/>
              </a:rPr>
              <a:t> </a:t>
            </a:r>
            <a:r>
              <a:rPr lang="hu-HU" sz="1200" b="1" dirty="0" err="1" smtClean="0">
                <a:latin typeface="Papyrus" panose="03070502060502030205" pitchFamily="66" charset="0"/>
              </a:rPr>
              <a:t>troubles</a:t>
            </a:r>
            <a:r>
              <a:rPr lang="hu-HU" sz="1200" b="1" dirty="0" smtClean="0">
                <a:latin typeface="Papyrus" panose="03070502060502030205" pitchFamily="66" charset="0"/>
              </a:rPr>
              <a:t>, </a:t>
            </a:r>
            <a:r>
              <a:rPr lang="hu-HU" sz="1200" b="1" dirty="0" err="1" smtClean="0">
                <a:latin typeface="Papyrus" panose="03070502060502030205" pitchFamily="66" charset="0"/>
              </a:rPr>
              <a:t>so</a:t>
            </a:r>
            <a:r>
              <a:rPr lang="hu-HU" sz="1200" b="1" dirty="0" smtClean="0">
                <a:latin typeface="Papyrus" panose="03070502060502030205" pitchFamily="66" charset="0"/>
              </a:rPr>
              <a:t> it </a:t>
            </a:r>
            <a:r>
              <a:rPr lang="hu-HU" sz="1200" b="1" dirty="0" err="1" smtClean="0">
                <a:latin typeface="Papyrus" panose="03070502060502030205" pitchFamily="66" charset="0"/>
              </a:rPr>
              <a:t>turned</a:t>
            </a:r>
            <a:r>
              <a:rPr lang="hu-HU" sz="1200" b="1" dirty="0" smtClean="0">
                <a:latin typeface="Papyrus" panose="03070502060502030205" pitchFamily="66" charset="0"/>
              </a:rPr>
              <a:t> out </a:t>
            </a:r>
            <a:r>
              <a:rPr lang="hu-HU" sz="1200" b="1" dirty="0" err="1" smtClean="0">
                <a:latin typeface="Papyrus" panose="03070502060502030205" pitchFamily="66" charset="0"/>
              </a:rPr>
              <a:t>finally</a:t>
            </a:r>
            <a:r>
              <a:rPr lang="hu-HU" sz="1200" b="1" dirty="0" smtClean="0">
                <a:latin typeface="Papyrus" panose="03070502060502030205" pitchFamily="66" charset="0"/>
              </a:rPr>
              <a:t> </a:t>
            </a:r>
            <a:r>
              <a:rPr lang="hu-HU" sz="1200" b="1" dirty="0" err="1" smtClean="0">
                <a:latin typeface="Papyrus" panose="03070502060502030205" pitchFamily="66" charset="0"/>
              </a:rPr>
              <a:t>quite</a:t>
            </a:r>
            <a:r>
              <a:rPr lang="hu-HU" sz="1200" b="1" dirty="0" smtClean="0">
                <a:latin typeface="Papyrus" panose="03070502060502030205" pitchFamily="66" charset="0"/>
              </a:rPr>
              <a:t> </a:t>
            </a:r>
            <a:r>
              <a:rPr lang="hu-HU" sz="1200" b="1" dirty="0" err="1" smtClean="0">
                <a:latin typeface="Papyrus" panose="03070502060502030205" pitchFamily="66" charset="0"/>
              </a:rPr>
              <a:t>well</a:t>
            </a:r>
            <a:r>
              <a:rPr lang="hu-HU" sz="1200" b="1" dirty="0" smtClean="0">
                <a:latin typeface="Papyrus" panose="03070502060502030205" pitchFamily="66" charset="0"/>
              </a:rPr>
              <a:t>.</a:t>
            </a:r>
            <a:endParaRPr lang="hu-HU" sz="1200" b="1" dirty="0">
              <a:latin typeface="Papyrus" panose="03070502060502030205" pitchFamily="66" charset="0"/>
            </a:endParaRPr>
          </a:p>
        </p:txBody>
      </p:sp>
    </p:spTree>
    <p:extLst>
      <p:ext uri="{BB962C8B-B14F-4D97-AF65-F5344CB8AC3E}">
        <p14:creationId xmlns:p14="http://schemas.microsoft.com/office/powerpoint/2010/main" val="134391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6" name="Szövegdoboz 5"/>
          <p:cNvSpPr txBox="1"/>
          <p:nvPr/>
        </p:nvSpPr>
        <p:spPr>
          <a:xfrm>
            <a:off x="4099547" y="187951"/>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HERA</a:t>
            </a:r>
          </a:p>
        </p:txBody>
      </p:sp>
      <p:sp>
        <p:nvSpPr>
          <p:cNvPr id="7" name="Szövegdoboz 6"/>
          <p:cNvSpPr txBox="1"/>
          <p:nvPr/>
        </p:nvSpPr>
        <p:spPr>
          <a:xfrm>
            <a:off x="3342845" y="952771"/>
            <a:ext cx="7107441"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CC00CC"/>
                </a:solidFill>
              </a:rPr>
              <a:t>QUEEN OF GODS</a:t>
            </a:r>
          </a:p>
          <a:p>
            <a:r>
              <a:rPr lang="hu-HU" sz="1400" dirty="0" smtClean="0">
                <a:solidFill>
                  <a:srgbClr val="CC00CC"/>
                </a:solidFill>
              </a:rPr>
              <a:t>GODDESS</a:t>
            </a:r>
            <a:endParaRPr lang="hu-HU" sz="1400" dirty="0">
              <a:solidFill>
                <a:srgbClr val="CC00CC"/>
              </a:solidFill>
            </a:endParaRPr>
          </a:p>
          <a:p>
            <a:r>
              <a:rPr lang="hu-HU" sz="1400" dirty="0" smtClean="0">
                <a:solidFill>
                  <a:srgbClr val="CC00CC"/>
                </a:solidFill>
              </a:rPr>
              <a:t>OF </a:t>
            </a:r>
          </a:p>
          <a:p>
            <a:r>
              <a:rPr lang="en-US" sz="1400" dirty="0" smtClean="0">
                <a:solidFill>
                  <a:srgbClr val="CC00CC"/>
                </a:solidFill>
              </a:rPr>
              <a:t>MARRIAGE, WOMEN, CHILDBIRTH, </a:t>
            </a:r>
            <a:r>
              <a:rPr lang="hu-HU" sz="1400" dirty="0" smtClean="0">
                <a:solidFill>
                  <a:srgbClr val="CC00CC"/>
                </a:solidFill>
              </a:rPr>
              <a:t>RULERS</a:t>
            </a:r>
            <a:r>
              <a:rPr lang="en-US" sz="1400" dirty="0" smtClean="0">
                <a:solidFill>
                  <a:srgbClr val="CC00CC"/>
                </a:solidFill>
              </a:rPr>
              <a:t>, AND EMPIRES</a:t>
            </a:r>
            <a:endParaRPr lang="hu-HU" sz="1400" dirty="0">
              <a:solidFill>
                <a:srgbClr val="CC00CC"/>
              </a:solidFill>
            </a:endParaRPr>
          </a:p>
        </p:txBody>
      </p:sp>
      <p:sp>
        <p:nvSpPr>
          <p:cNvPr id="13" name="Szövegdoboz 12"/>
          <p:cNvSpPr txBox="1"/>
          <p:nvPr/>
        </p:nvSpPr>
        <p:spPr>
          <a:xfrm>
            <a:off x="3342844" y="2040756"/>
            <a:ext cx="8849156" cy="5262979"/>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Cronus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Zeus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Ares</a:t>
            </a:r>
            <a:r>
              <a:rPr lang="hu-HU" sz="1200" b="1" dirty="0">
                <a:latin typeface="Papyrus" panose="03070502060502030205" pitchFamily="66" charset="0"/>
              </a:rPr>
              <a:t> </a:t>
            </a:r>
            <a:r>
              <a:rPr lang="hu-HU" sz="1200" b="1" dirty="0" smtClean="0">
                <a:latin typeface="Papyrus" panose="03070502060502030205" pitchFamily="66" charset="0"/>
              </a:rPr>
              <a:t>(God of </a:t>
            </a:r>
            <a:r>
              <a:rPr lang="hu-HU" sz="1200" b="1" dirty="0" err="1" smtClean="0">
                <a:latin typeface="Papyrus" panose="03070502060502030205" pitchFamily="66" charset="0"/>
              </a:rPr>
              <a:t>War</a:t>
            </a:r>
            <a:r>
              <a:rPr lang="hu-HU" sz="1200" b="1" dirty="0">
                <a:latin typeface="Papyrus" panose="03070502060502030205" pitchFamily="66" charset="0"/>
              </a:rPr>
              <a:t>), </a:t>
            </a:r>
            <a:r>
              <a:rPr lang="hu-HU" sz="1200" b="1" dirty="0" err="1" smtClean="0">
                <a:latin typeface="Papyrus" panose="03070502060502030205" pitchFamily="66" charset="0"/>
              </a:rPr>
              <a:t>Enyo</a:t>
            </a:r>
            <a:r>
              <a:rPr lang="hu-HU" sz="1200" b="1" dirty="0" smtClean="0">
                <a:latin typeface="Papyrus" panose="03070502060502030205" pitchFamily="66" charset="0"/>
              </a:rPr>
              <a:t> (</a:t>
            </a:r>
            <a:r>
              <a:rPr lang="hu-HU" sz="1200" b="1" dirty="0" err="1">
                <a:latin typeface="Papyrus" panose="03070502060502030205" pitchFamily="66" charset="0"/>
              </a:rPr>
              <a:t>Goddess</a:t>
            </a:r>
            <a:r>
              <a:rPr lang="hu-HU" sz="1200" b="1" dirty="0">
                <a:latin typeface="Papyrus" panose="03070502060502030205" pitchFamily="66" charset="0"/>
              </a:rPr>
              <a:t> </a:t>
            </a:r>
            <a:r>
              <a:rPr lang="hu-HU" sz="1200" b="1" dirty="0" smtClean="0">
                <a:latin typeface="Papyrus" panose="03070502060502030205" pitchFamily="66" charset="0"/>
              </a:rPr>
              <a:t>of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Eris</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discord</a:t>
            </a:r>
            <a:r>
              <a:rPr lang="hu-HU" sz="1200" b="1" dirty="0" smtClean="0">
                <a:latin typeface="Papyrus" panose="03070502060502030205" pitchFamily="66" charset="0"/>
              </a:rPr>
              <a:t>), </a:t>
            </a:r>
            <a:r>
              <a:rPr lang="hu-HU" sz="1200" b="1" dirty="0" err="1" smtClean="0">
                <a:latin typeface="Papyrus" panose="03070502060502030205" pitchFamily="66" charset="0"/>
              </a:rPr>
              <a:t>Eileithyia</a:t>
            </a:r>
            <a:r>
              <a:rPr lang="hu-HU" sz="1200" b="1" dirty="0" smtClean="0">
                <a:latin typeface="Papyrus" panose="03070502060502030205" pitchFamily="66" charset="0"/>
              </a:rPr>
              <a:t> </a:t>
            </a:r>
            <a:r>
              <a:rPr lang="hu-HU" sz="1200" b="1" dirty="0">
                <a:latin typeface="Papyrus" panose="03070502060502030205" pitchFamily="66" charset="0"/>
              </a:rPr>
              <a:t>(</a:t>
            </a:r>
            <a:r>
              <a:rPr lang="hu-HU" sz="1200" b="1" dirty="0" err="1">
                <a:latin typeface="Papyrus" panose="03070502060502030205" pitchFamily="66" charset="0"/>
              </a:rPr>
              <a:t>Goddess</a:t>
            </a:r>
            <a:r>
              <a:rPr lang="hu-HU" sz="1200" b="1" dirty="0">
                <a:latin typeface="Papyrus" panose="03070502060502030205" pitchFamily="66" charset="0"/>
              </a:rPr>
              <a:t> of </a:t>
            </a:r>
            <a:r>
              <a:rPr lang="hu-HU" sz="1200" b="1" dirty="0" err="1">
                <a:latin typeface="Papyrus" panose="03070502060502030205" pitchFamily="66" charset="0"/>
              </a:rPr>
              <a:t>Childbirth</a:t>
            </a:r>
            <a:r>
              <a:rPr lang="hu-HU" sz="1200" b="1" dirty="0" smtClean="0">
                <a:latin typeface="Papyrus" panose="03070502060502030205" pitchFamily="66" charset="0"/>
              </a:rPr>
              <a:t>), </a:t>
            </a:r>
            <a:r>
              <a:rPr lang="hu-HU" sz="1200" b="1" dirty="0" err="1" smtClean="0">
                <a:latin typeface="Papyrus" panose="03070502060502030205" pitchFamily="66" charset="0"/>
              </a:rPr>
              <a:t>Hebe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Youth</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Zeus</a:t>
            </a:r>
            <a:endParaRPr lang="hu-HU" sz="1200" b="1" dirty="0">
              <a:latin typeface="Papyrus" panose="03070502060502030205" pitchFamily="66" charset="0"/>
            </a:endParaRPr>
          </a:p>
          <a:p>
            <a:pPr marL="285750" indent="-285750">
              <a:buFontTx/>
              <a:buChar char="-"/>
            </a:pPr>
            <a:r>
              <a:rPr lang="hu-HU" sz="1200" b="1" dirty="0" err="1" smtClean="0">
                <a:latin typeface="Papyrus" panose="03070502060502030205" pitchFamily="66" charset="0"/>
              </a:rPr>
              <a:t>Hephaestus</a:t>
            </a:r>
            <a:r>
              <a:rPr lang="hu-HU" sz="1200" b="1" dirty="0" smtClean="0">
                <a:latin typeface="Papyrus" panose="03070502060502030205" pitchFamily="66" charset="0"/>
              </a:rPr>
              <a:t> (God of </a:t>
            </a:r>
            <a:r>
              <a:rPr lang="hu-HU" sz="1200" b="1" dirty="0" err="1" smtClean="0">
                <a:latin typeface="Papyrus" panose="03070502060502030205" pitchFamily="66" charset="0"/>
              </a:rPr>
              <a:t>Fire</a:t>
            </a:r>
            <a:r>
              <a:rPr lang="hu-HU" sz="1200" b="1" dirty="0" smtClean="0">
                <a:latin typeface="Papyrus" panose="03070502060502030205" pitchFamily="66" charset="0"/>
              </a:rPr>
              <a:t> and </a:t>
            </a:r>
            <a:r>
              <a:rPr lang="hu-HU" sz="1200" b="1" dirty="0" err="1" smtClean="0">
                <a:latin typeface="Papyrus" panose="03070502060502030205" pitchFamily="66" charset="0"/>
              </a:rPr>
              <a:t>Metalwork</a:t>
            </a:r>
            <a:r>
              <a:rPr lang="hu-HU" sz="1200" b="1" dirty="0" smtClean="0">
                <a:latin typeface="Papyrus" panose="03070502060502030205" pitchFamily="66" charset="0"/>
              </a:rPr>
              <a:t>) </a:t>
            </a:r>
            <a:r>
              <a:rPr lang="en-US" sz="1200" b="1" dirty="0" smtClean="0">
                <a:latin typeface="Papyrus" panose="03070502060502030205" pitchFamily="66" charset="0"/>
              </a:rPr>
              <a:t>was </a:t>
            </a:r>
            <a:r>
              <a:rPr lang="en-US" sz="1200" b="1" dirty="0">
                <a:latin typeface="Papyrus" panose="03070502060502030205" pitchFamily="66" charset="0"/>
              </a:rPr>
              <a:t>born from </a:t>
            </a:r>
            <a:r>
              <a:rPr lang="hu-HU" sz="1200" b="1" dirty="0" err="1" smtClean="0">
                <a:latin typeface="Papyrus" panose="03070502060502030205" pitchFamily="66" charset="0"/>
              </a:rPr>
              <a:t>Hera</a:t>
            </a:r>
            <a:r>
              <a:rPr lang="en-US" sz="1200" b="1" dirty="0" smtClean="0">
                <a:latin typeface="Papyrus" panose="03070502060502030205" pitchFamily="66" charset="0"/>
              </a:rPr>
              <a:t>'s forehead, </a:t>
            </a:r>
            <a:r>
              <a:rPr lang="en-US" sz="1200" b="1" dirty="0">
                <a:latin typeface="Papyrus" panose="03070502060502030205" pitchFamily="66" charset="0"/>
              </a:rPr>
              <a:t>fully formed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en-US" sz="1200" b="1" dirty="0" smtClean="0">
                <a:latin typeface="Papyrus" panose="03070502060502030205" pitchFamily="66" charset="0"/>
              </a:rPr>
              <a:t> </a:t>
            </a:r>
            <a:r>
              <a:rPr lang="hu-HU" sz="1200" b="1" dirty="0" err="1" smtClean="0">
                <a:latin typeface="Papyrus" panose="03070502060502030205" pitchFamily="66" charset="0"/>
              </a:rPr>
              <a:t>deformed</a:t>
            </a:r>
            <a:r>
              <a:rPr lang="hu-HU" sz="1200" b="1" dirty="0" smtClean="0">
                <a:latin typeface="Papyrus" panose="03070502060502030205" pitchFamily="66" charset="0"/>
              </a:rPr>
              <a:t>, </a:t>
            </a:r>
            <a:r>
              <a:rPr lang="hu-HU" sz="1200" b="1" dirty="0">
                <a:latin typeface="Papyrus" panose="03070502060502030205" pitchFamily="66" charset="0"/>
              </a:rPr>
              <a:t>out of </a:t>
            </a:r>
            <a:r>
              <a:rPr lang="hu-HU" sz="1200" b="1" dirty="0" err="1">
                <a:latin typeface="Papyrus" panose="03070502060502030205" pitchFamily="66" charset="0"/>
              </a:rPr>
              <a:t>jelousy</a:t>
            </a:r>
            <a:r>
              <a:rPr lang="hu-HU" sz="1200" b="1" dirty="0">
                <a:latin typeface="Papyrus" panose="03070502060502030205" pitchFamily="66" charset="0"/>
              </a:rPr>
              <a:t> over </a:t>
            </a:r>
            <a:r>
              <a:rPr lang="hu-HU" sz="1200" b="1" dirty="0" err="1">
                <a:latin typeface="Papyrus" panose="03070502060502030205" pitchFamily="66" charset="0"/>
              </a:rPr>
              <a:t>the</a:t>
            </a:r>
            <a:r>
              <a:rPr lang="hu-HU" sz="1200" b="1" dirty="0">
                <a:latin typeface="Papyrus" panose="03070502060502030205" pitchFamily="66" charset="0"/>
              </a:rPr>
              <a:t> </a:t>
            </a:r>
            <a:r>
              <a:rPr lang="hu-HU" sz="1200" b="1" dirty="0" err="1">
                <a:latin typeface="Papyrus" panose="03070502060502030205" pitchFamily="66" charset="0"/>
              </a:rPr>
              <a:t>birth</a:t>
            </a:r>
            <a:r>
              <a:rPr lang="hu-HU" sz="1200" b="1" dirty="0">
                <a:latin typeface="Papyrus" panose="03070502060502030205" pitchFamily="66" charset="0"/>
              </a:rPr>
              <a:t> of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Once</a:t>
            </a:r>
            <a:r>
              <a:rPr lang="hu-HU" sz="1200" b="1" dirty="0" smtClean="0">
                <a:latin typeface="Papyrus" panose="03070502060502030205" pitchFamily="66" charset="0"/>
              </a:rPr>
              <a:t> </a:t>
            </a:r>
            <a:r>
              <a:rPr lang="hu-HU" sz="1200" b="1" dirty="0" err="1">
                <a:latin typeface="Papyrus" panose="03070502060502030205" pitchFamily="66" charset="0"/>
              </a:rPr>
              <a:t>she</a:t>
            </a:r>
            <a:r>
              <a:rPr lang="hu-HU" sz="1200" b="1" dirty="0">
                <a:latin typeface="Papyrus" panose="03070502060502030205" pitchFamily="66" charset="0"/>
              </a:rPr>
              <a:t> </a:t>
            </a:r>
            <a:r>
              <a:rPr lang="hu-HU" sz="1200" b="1" dirty="0" err="1">
                <a:latin typeface="Papyrus" panose="03070502060502030205" pitchFamily="66" charset="0"/>
              </a:rPr>
              <a:t>saw</a:t>
            </a:r>
            <a:r>
              <a:rPr lang="hu-HU" sz="1200" b="1" dirty="0">
                <a:latin typeface="Papyrus" panose="03070502060502030205" pitchFamily="66" charset="0"/>
              </a:rPr>
              <a:t> </a:t>
            </a:r>
            <a:r>
              <a:rPr lang="hu-HU" sz="1200" b="1" dirty="0" err="1">
                <a:latin typeface="Papyrus" panose="03070502060502030205" pitchFamily="66" charset="0"/>
              </a:rPr>
              <a:t>his</a:t>
            </a:r>
            <a:r>
              <a:rPr lang="hu-HU" sz="1200" b="1" dirty="0">
                <a:latin typeface="Papyrus" panose="03070502060502030205" pitchFamily="66" charset="0"/>
              </a:rPr>
              <a:t> </a:t>
            </a:r>
            <a:r>
              <a:rPr lang="hu-HU" sz="1200" b="1" dirty="0" err="1" smtClean="0">
                <a:latin typeface="Papyrus" panose="03070502060502030205" pitchFamily="66" charset="0"/>
              </a:rPr>
              <a:t>ugliness</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a:latin typeface="Papyrus" panose="03070502060502030205" pitchFamily="66" charset="0"/>
              </a:rPr>
              <a:t>immediately</a:t>
            </a:r>
            <a:r>
              <a:rPr lang="hu-HU" sz="1200" b="1" dirty="0">
                <a:latin typeface="Papyrus" panose="03070502060502030205" pitchFamily="66" charset="0"/>
              </a:rPr>
              <a:t> </a:t>
            </a:r>
            <a:r>
              <a:rPr lang="hu-HU" sz="1200" b="1" dirty="0" err="1">
                <a:latin typeface="Papyrus" panose="03070502060502030205" pitchFamily="66" charset="0"/>
              </a:rPr>
              <a:t>threw</a:t>
            </a:r>
            <a:r>
              <a:rPr lang="hu-HU" sz="1200" b="1" dirty="0">
                <a:latin typeface="Papyrus" panose="03070502060502030205" pitchFamily="66" charset="0"/>
              </a:rPr>
              <a:t> </a:t>
            </a:r>
            <a:r>
              <a:rPr lang="hu-HU" sz="1200" b="1" dirty="0" err="1">
                <a:latin typeface="Papyrus" panose="03070502060502030205" pitchFamily="66" charset="0"/>
              </a:rPr>
              <a:t>from</a:t>
            </a:r>
            <a:r>
              <a:rPr lang="hu-HU" sz="1200" b="1" dirty="0">
                <a:latin typeface="Papyrus" panose="03070502060502030205" pitchFamily="66" charset="0"/>
              </a:rPr>
              <a:t> </a:t>
            </a:r>
            <a:r>
              <a:rPr lang="hu-HU" sz="1200" b="1" dirty="0" err="1">
                <a:latin typeface="Papyrus" panose="03070502060502030205" pitchFamily="66" charset="0"/>
              </a:rPr>
              <a:t>the</a:t>
            </a:r>
            <a:r>
              <a:rPr lang="hu-HU" sz="1200" b="1" dirty="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Pomegranate, </a:t>
            </a:r>
            <a:r>
              <a:rPr lang="hu-HU" sz="1200" b="1" dirty="0" smtClean="0">
                <a:latin typeface="Papyrus" panose="03070502060502030205" pitchFamily="66" charset="0"/>
              </a:rPr>
              <a:t>P</a:t>
            </a:r>
            <a:r>
              <a:rPr lang="en-US" sz="1200" b="1" dirty="0" err="1" smtClean="0">
                <a:latin typeface="Papyrus" panose="03070502060502030205" pitchFamily="66" charset="0"/>
              </a:rPr>
              <a:t>eacock</a:t>
            </a:r>
            <a:r>
              <a:rPr lang="en-US" sz="1200" b="1" dirty="0" smtClean="0">
                <a:latin typeface="Papyrus" panose="03070502060502030205" pitchFamily="66" charset="0"/>
              </a:rPr>
              <a:t> feather, </a:t>
            </a:r>
            <a:r>
              <a:rPr lang="hu-HU" sz="1200" b="1" dirty="0" smtClean="0">
                <a:latin typeface="Papyrus" panose="03070502060502030205" pitchFamily="66" charset="0"/>
              </a:rPr>
              <a:t>D</a:t>
            </a:r>
            <a:r>
              <a:rPr lang="en-US" sz="1200" b="1" dirty="0" err="1" smtClean="0">
                <a:latin typeface="Papyrus" panose="03070502060502030205" pitchFamily="66" charset="0"/>
              </a:rPr>
              <a:t>iadem</a:t>
            </a:r>
            <a:r>
              <a:rPr lang="en-US" sz="1200" b="1" dirty="0" smtClean="0">
                <a:latin typeface="Papyrus" panose="03070502060502030205" pitchFamily="66" charset="0"/>
              </a:rPr>
              <a:t>, lily, lotus, scepter, throne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Peacock</a:t>
            </a:r>
            <a:r>
              <a:rPr lang="hu-HU" sz="1200" b="1" dirty="0" smtClean="0">
                <a:latin typeface="Papyrus" panose="03070502060502030205" pitchFamily="66" charset="0"/>
              </a:rPr>
              <a:t>, </a:t>
            </a:r>
            <a:r>
              <a:rPr lang="hu-HU" sz="1200" b="1" dirty="0" err="1" smtClean="0">
                <a:latin typeface="Papyrus" panose="03070502060502030205" pitchFamily="66" charset="0"/>
              </a:rPr>
              <a:t>Cow</a:t>
            </a:r>
            <a:r>
              <a:rPr lang="hu-HU" sz="1200" b="1" dirty="0" smtClean="0">
                <a:latin typeface="Papyrus" panose="03070502060502030205" pitchFamily="66" charset="0"/>
              </a:rPr>
              <a:t>, </a:t>
            </a:r>
            <a:r>
              <a:rPr lang="hu-HU" sz="1200" b="1" dirty="0" err="1" smtClean="0">
                <a:latin typeface="Papyrus" panose="03070502060502030205" pitchFamily="66" charset="0"/>
              </a:rPr>
              <a:t>Cuckoo</a:t>
            </a:r>
            <a:r>
              <a:rPr lang="hu-HU" sz="1200" b="1" dirty="0" smtClean="0">
                <a:latin typeface="Papyrus" panose="03070502060502030205" pitchFamily="66" charset="0"/>
              </a:rPr>
              <a:t>, </a:t>
            </a:r>
            <a:r>
              <a:rPr lang="hu-HU" sz="1200" b="1" dirty="0" err="1" smtClean="0">
                <a:latin typeface="Papyrus" panose="03070502060502030205" pitchFamily="66" charset="0"/>
              </a:rPr>
              <a:t>Panther</a:t>
            </a:r>
            <a:r>
              <a:rPr lang="hu-HU" sz="1200" b="1" dirty="0" smtClean="0">
                <a:latin typeface="Papyrus" panose="03070502060502030205" pitchFamily="66" charset="0"/>
              </a:rPr>
              <a:t>, </a:t>
            </a:r>
            <a:r>
              <a:rPr lang="hu-HU" sz="1200" b="1" dirty="0" err="1" smtClean="0">
                <a:latin typeface="Papyrus" panose="03070502060502030205" pitchFamily="66" charset="0"/>
              </a:rPr>
              <a:t>Lion</a:t>
            </a:r>
            <a:r>
              <a:rPr lang="hu-HU" sz="1200" b="1" dirty="0" smtClean="0">
                <a:latin typeface="Papyrus" panose="03070502060502030205" pitchFamily="66" charset="0"/>
              </a:rPr>
              <a:t>, </a:t>
            </a: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t>
            </a:r>
            <a:r>
              <a:rPr lang="hu-HU" sz="1200" b="1" dirty="0" err="1" smtClean="0">
                <a:latin typeface="Papyrus" panose="03070502060502030205" pitchFamily="66" charset="0"/>
              </a:rPr>
              <a:t>Juno</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The </a:t>
            </a:r>
            <a:r>
              <a:rPr lang="hu-HU" sz="1200" b="1" dirty="0" err="1" smtClean="0">
                <a:latin typeface="Papyrus" panose="03070502060502030205" pitchFamily="66" charset="0"/>
              </a:rPr>
              <a:t>popular</a:t>
            </a:r>
            <a:r>
              <a:rPr lang="hu-HU" sz="1200" b="1" dirty="0" smtClean="0">
                <a:latin typeface="Papyrus" panose="03070502060502030205" pitchFamily="66" charset="0"/>
              </a:rPr>
              <a:t> </a:t>
            </a:r>
            <a:r>
              <a:rPr lang="hu-HU" sz="1200" b="1" dirty="0" err="1" smtClean="0">
                <a:latin typeface="Papyrus" panose="03070502060502030205" pitchFamily="66" charset="0"/>
              </a:rPr>
              <a:t>month</a:t>
            </a:r>
            <a:r>
              <a:rPr lang="hu-HU" sz="1200" b="1" dirty="0" smtClean="0">
                <a:latin typeface="Papyrus" panose="03070502060502030205" pitchFamily="66" charset="0"/>
              </a:rPr>
              <a:t> and </a:t>
            </a:r>
            <a:r>
              <a:rPr lang="hu-HU" sz="1200" b="1" dirty="0" err="1" smtClean="0">
                <a:latin typeface="Papyrus" panose="03070502060502030205" pitchFamily="66" charset="0"/>
              </a:rPr>
              <a:t>female</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a:t>
            </a:r>
            <a:r>
              <a:rPr lang="hu-HU" sz="1200" b="1" dirty="0" err="1" smtClean="0">
                <a:latin typeface="Papyrus" panose="03070502060502030205" pitchFamily="66" charset="0"/>
              </a:rPr>
              <a:t>June</a:t>
            </a:r>
            <a:r>
              <a:rPr lang="hu-HU" sz="1200" b="1" dirty="0" smtClean="0">
                <a:latin typeface="Papyrus" panose="03070502060502030205" pitchFamily="66" charset="0"/>
              </a:rPr>
              <a:t>” </a:t>
            </a:r>
            <a:r>
              <a:rPr lang="hu-HU" sz="1200" b="1" dirty="0" err="1" smtClean="0">
                <a:latin typeface="Papyrus" panose="03070502060502030205" pitchFamily="66" charset="0"/>
              </a:rPr>
              <a:t>wears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Roman</a:t>
            </a:r>
            <a:r>
              <a:rPr lang="hu-HU" sz="1200" b="1" dirty="0" smtClean="0">
                <a:latin typeface="Papyrus" panose="03070502060502030205" pitchFamily="66" charset="0"/>
              </a:rPr>
              <a:t> </a:t>
            </a:r>
            <a:r>
              <a:rPr lang="hu-HU" sz="1200" b="1" dirty="0" err="1" smtClean="0">
                <a:latin typeface="Papyrus" panose="03070502060502030205" pitchFamily="66" charset="0"/>
              </a:rPr>
              <a:t>form</a:t>
            </a:r>
            <a:r>
              <a:rPr lang="hu-HU" sz="1200" b="1" dirty="0" smtClean="0">
                <a:latin typeface="Papyrus" panose="03070502060502030205" pitchFamily="66" charset="0"/>
              </a:rPr>
              <a:t> of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name</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 </a:t>
            </a:r>
          </a:p>
          <a:p>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and </a:t>
            </a:r>
            <a:r>
              <a:rPr lang="hu-HU" sz="1200" b="1" dirty="0" err="1" smtClean="0">
                <a:latin typeface="Papyrus" panose="03070502060502030205" pitchFamily="66" charset="0"/>
              </a:rPr>
              <a:t>wife</a:t>
            </a:r>
            <a:r>
              <a:rPr lang="hu-HU" sz="1200" b="1" dirty="0" smtClean="0">
                <a:latin typeface="Papyrus" panose="03070502060502030205" pitchFamily="66" charset="0"/>
              </a:rPr>
              <a:t> of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queen</a:t>
            </a:r>
            <a:r>
              <a:rPr lang="hu-HU" sz="1200" b="1" dirty="0" smtClean="0">
                <a:latin typeface="Papyrus" panose="03070502060502030205" pitchFamily="66" charset="0"/>
              </a:rPr>
              <a:t> of </a:t>
            </a:r>
            <a:r>
              <a:rPr lang="hu-HU" sz="1200" b="1" dirty="0" err="1" smtClean="0">
                <a:latin typeface="Papyrus" panose="03070502060502030205" pitchFamily="66" charset="0"/>
              </a:rPr>
              <a:t>gods</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first</a:t>
            </a:r>
            <a:r>
              <a:rPr lang="hu-HU" sz="1200" b="1" dirty="0" smtClean="0">
                <a:latin typeface="Papyrus" panose="03070502060502030205" pitchFamily="66" charset="0"/>
              </a:rPr>
              <a:t> of </a:t>
            </a:r>
            <a:r>
              <a:rPr lang="hu-HU" sz="1200" b="1" dirty="0" err="1" smtClean="0">
                <a:latin typeface="Papyrus" panose="03070502060502030205" pitchFamily="66" charset="0"/>
              </a:rPr>
              <a:t>goddesses</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it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make</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too</a:t>
            </a:r>
            <a:r>
              <a:rPr lang="hu-HU" sz="1200" b="1" dirty="0" smtClean="0">
                <a:latin typeface="Papyrus" panose="03070502060502030205" pitchFamily="66" charset="0"/>
              </a:rPr>
              <a:t> happy. </a:t>
            </a:r>
            <a:r>
              <a:rPr lang="hu-HU" sz="1200" b="1" dirty="0" err="1" smtClean="0">
                <a:latin typeface="Papyrus" panose="03070502060502030205" pitchFamily="66" charset="0"/>
              </a:rPr>
              <a:t>Mostly</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raged</a:t>
            </a:r>
            <a:r>
              <a:rPr lang="hu-HU" sz="1200" b="1" dirty="0" smtClean="0">
                <a:latin typeface="Papyrus" panose="03070502060502030205" pitchFamily="66" charset="0"/>
              </a:rPr>
              <a:t> in </a:t>
            </a:r>
            <a:r>
              <a:rPr lang="hu-HU" sz="1200" b="1" dirty="0" err="1" smtClean="0">
                <a:latin typeface="Papyrus" panose="03070502060502030205" pitchFamily="66" charset="0"/>
              </a:rPr>
              <a:t>jelousy</a:t>
            </a:r>
            <a:r>
              <a:rPr lang="hu-HU" sz="1200" b="1" dirty="0" smtClean="0">
                <a:latin typeface="Papyrus" panose="03070502060502030205" pitchFamily="66" charset="0"/>
              </a:rPr>
              <a:t> over </a:t>
            </a:r>
            <a:r>
              <a:rPr lang="hu-HU" sz="1200" b="1" dirty="0" err="1" smtClean="0">
                <a:latin typeface="Papyrus" panose="03070502060502030205" pitchFamily="66" charset="0"/>
              </a:rPr>
              <a:t>Zeus’s</a:t>
            </a:r>
            <a:r>
              <a:rPr lang="hu-HU" sz="1200" b="1" dirty="0" smtClean="0">
                <a:latin typeface="Papyrus" panose="03070502060502030205" pitchFamily="66" charset="0"/>
              </a:rPr>
              <a:t>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affairs</a:t>
            </a:r>
            <a:r>
              <a:rPr lang="hu-HU" sz="1200" b="1" dirty="0" smtClean="0">
                <a:latin typeface="Papyrus" panose="03070502060502030205" pitchFamily="66" charset="0"/>
              </a:rPr>
              <a:t> and </a:t>
            </a:r>
            <a:r>
              <a:rPr lang="hu-HU" sz="1200" b="1" dirty="0" err="1" smtClean="0">
                <a:latin typeface="Papyrus" panose="03070502060502030205" pitchFamily="66" charset="0"/>
              </a:rPr>
              <a:t>spent</a:t>
            </a:r>
            <a:r>
              <a:rPr lang="hu-HU" sz="1200" b="1" dirty="0" smtClean="0">
                <a:latin typeface="Papyrus" panose="03070502060502030205" pitchFamily="66" charset="0"/>
              </a:rPr>
              <a:t> a </a:t>
            </a:r>
            <a:r>
              <a:rPr lang="hu-HU" sz="1200" b="1" dirty="0" err="1" smtClean="0">
                <a:latin typeface="Papyrus" panose="03070502060502030205" pitchFamily="66" charset="0"/>
              </a:rPr>
              <a:t>good</a:t>
            </a:r>
            <a:r>
              <a:rPr lang="hu-HU" sz="1200" b="1" dirty="0" smtClean="0">
                <a:latin typeface="Papyrus" panose="03070502060502030205" pitchFamily="66" charset="0"/>
              </a:rPr>
              <a:t> </a:t>
            </a:r>
            <a:r>
              <a:rPr lang="hu-HU" sz="1200" b="1" dirty="0" err="1" smtClean="0">
                <a:latin typeface="Papyrus" panose="03070502060502030205" pitchFamily="66" charset="0"/>
              </a:rPr>
              <a:t>portion</a:t>
            </a:r>
            <a:r>
              <a:rPr lang="hu-HU" sz="1200" b="1" dirty="0" smtClean="0">
                <a:latin typeface="Papyrus" panose="03070502060502030205" pitchFamily="66" charset="0"/>
              </a:rPr>
              <a:t> of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time</a:t>
            </a:r>
            <a:r>
              <a:rPr lang="hu-HU" sz="1200" b="1" dirty="0" smtClean="0">
                <a:latin typeface="Papyrus" panose="03070502060502030205" pitchFamily="66" charset="0"/>
              </a:rPr>
              <a:t> </a:t>
            </a:r>
            <a:r>
              <a:rPr lang="hu-HU" sz="1200" b="1" dirty="0" err="1" smtClean="0">
                <a:latin typeface="Papyrus" panose="03070502060502030205" pitchFamily="66" charset="0"/>
              </a:rPr>
              <a:t>chasing</a:t>
            </a:r>
            <a:r>
              <a:rPr lang="hu-HU" sz="1200" b="1" dirty="0" smtClean="0">
                <a:latin typeface="Papyrus" panose="03070502060502030205" pitchFamily="66" charset="0"/>
              </a:rPr>
              <a:t> </a:t>
            </a:r>
            <a:r>
              <a:rPr lang="en-US" sz="1200" b="1" dirty="0" smtClean="0">
                <a:latin typeface="Papyrus" panose="03070502060502030205" pitchFamily="66" charset="0"/>
              </a:rPr>
              <a:t>his </a:t>
            </a:r>
            <a:r>
              <a:rPr lang="en-US" sz="1200" b="1" dirty="0">
                <a:latin typeface="Papyrus" panose="03070502060502030205" pitchFamily="66" charset="0"/>
              </a:rPr>
              <a:t>mistresses and </a:t>
            </a:r>
            <a:r>
              <a:rPr lang="en-US" sz="1200" b="1" dirty="0" smtClean="0">
                <a:latin typeface="Papyrus" panose="03070502060502030205" pitchFamily="66" charset="0"/>
              </a:rPr>
              <a:t>children</a:t>
            </a:r>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commanded</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earths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refuse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give</a:t>
            </a:r>
            <a:r>
              <a:rPr lang="hu-HU" sz="1200" b="1" dirty="0" smtClean="0">
                <a:latin typeface="Papyrus" panose="03070502060502030205" pitchFamily="66" charset="0"/>
              </a:rPr>
              <a:t> </a:t>
            </a:r>
            <a:r>
              <a:rPr lang="hu-HU" sz="1200" b="1" dirty="0" err="1" smtClean="0">
                <a:latin typeface="Papyrus" panose="03070502060502030205" pitchFamily="66" charset="0"/>
              </a:rPr>
              <a:t>place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mother</a:t>
            </a:r>
            <a:r>
              <a:rPr lang="hu-HU" sz="1200" b="1" dirty="0" smtClean="0">
                <a:latin typeface="Papyrus" panose="03070502060502030205" pitchFamily="66" charset="0"/>
              </a:rPr>
              <a:t> of </a:t>
            </a:r>
            <a:r>
              <a:rPr lang="hu-HU" sz="1200" b="1" dirty="0" err="1" smtClean="0">
                <a:latin typeface="Papyrus" panose="03070502060502030205" pitchFamily="66" charset="0"/>
              </a:rPr>
              <a:t>Appollon</a:t>
            </a:r>
            <a:r>
              <a:rPr lang="hu-HU" sz="1200" b="1" dirty="0" smtClean="0">
                <a:latin typeface="Papyrus" panose="03070502060502030205" pitchFamily="66" charset="0"/>
              </a:rPr>
              <a:t> and </a:t>
            </a:r>
            <a:r>
              <a:rPr lang="hu-HU" sz="1200" b="1" dirty="0" err="1" smtClean="0">
                <a:latin typeface="Papyrus" panose="03070502060502030205" pitchFamily="66" charset="0"/>
              </a:rPr>
              <a:t>Artemis</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pregnant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drove</a:t>
            </a:r>
            <a:r>
              <a:rPr lang="hu-HU" sz="1200" b="1" dirty="0" smtClean="0">
                <a:latin typeface="Papyrus" panose="03070502060502030205" pitchFamily="66" charset="0"/>
              </a:rPr>
              <a:t> Hercules </a:t>
            </a:r>
            <a:r>
              <a:rPr lang="hu-HU" sz="1200" b="1" dirty="0" err="1" smtClean="0">
                <a:latin typeface="Papyrus" panose="03070502060502030205" pitchFamily="66" charset="0"/>
              </a:rPr>
              <a:t>mad</a:t>
            </a:r>
            <a:r>
              <a:rPr lang="hu-HU" sz="1200" b="1" dirty="0" smtClean="0">
                <a:latin typeface="Papyrus" panose="03070502060502030205" pitchFamily="66" charset="0"/>
              </a:rPr>
              <a:t> and made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murder</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family</a:t>
            </a:r>
            <a:r>
              <a:rPr lang="hu-HU" sz="1200" b="1" dirty="0" smtClean="0">
                <a:latin typeface="Papyrus" panose="03070502060502030205" pitchFamily="66" charset="0"/>
              </a:rPr>
              <a:t>, and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throw</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mother</a:t>
            </a:r>
            <a:r>
              <a:rPr lang="hu-HU" sz="1200" b="1" dirty="0" smtClean="0">
                <a:latin typeface="Papyrus" panose="03070502060502030205" pitchFamily="66" charset="0"/>
              </a:rPr>
              <a:t> of </a:t>
            </a:r>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into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Underworld</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tried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explain</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he </a:t>
            </a:r>
            <a:r>
              <a:rPr lang="hu-HU" sz="1200" b="1" dirty="0" err="1" smtClean="0">
                <a:latin typeface="Papyrus" panose="03070502060502030205" pitchFamily="66" charset="0"/>
              </a:rPr>
              <a:t>loves</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he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loves</a:t>
            </a:r>
            <a:r>
              <a:rPr lang="hu-HU" sz="1200" b="1" dirty="0" smtClean="0">
                <a:latin typeface="Papyrus" panose="03070502060502030205" pitchFamily="66" charset="0"/>
              </a:rPr>
              <a:t> </a:t>
            </a:r>
            <a:r>
              <a:rPr lang="hu-HU" sz="1200" b="1" dirty="0" err="1" smtClean="0">
                <a:latin typeface="Papyrus" panose="03070502060502030205" pitchFamily="66" charset="0"/>
              </a:rPr>
              <a:t>Greece</a:t>
            </a:r>
            <a:r>
              <a:rPr lang="hu-HU" sz="1200" b="1" dirty="0" smtClean="0">
                <a:latin typeface="Papyrus" panose="03070502060502030205" pitchFamily="66" charset="0"/>
              </a:rPr>
              <a:t> and he </a:t>
            </a:r>
            <a:r>
              <a:rPr lang="hu-HU" sz="1200" b="1" dirty="0" err="1" smtClean="0">
                <a:latin typeface="Papyrus" panose="03070502060502030205" pitchFamily="66" charset="0"/>
              </a:rPr>
              <a:t>wishes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father</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heros</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possible</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somehow</a:t>
            </a:r>
            <a:r>
              <a:rPr lang="hu-HU" sz="1200" b="1" dirty="0" smtClean="0">
                <a:latin typeface="Papyrus" panose="03070502060502030205" pitchFamily="66" charset="0"/>
              </a:rPr>
              <a:t>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too</a:t>
            </a:r>
            <a:r>
              <a:rPr lang="hu-HU" sz="1200" b="1" dirty="0" smtClean="0">
                <a:latin typeface="Papyrus" panose="03070502060502030205" pitchFamily="66" charset="0"/>
              </a:rPr>
              <a:t> </a:t>
            </a:r>
            <a:r>
              <a:rPr lang="hu-HU" sz="1200" b="1" dirty="0" err="1" smtClean="0">
                <a:latin typeface="Papyrus" panose="03070502060502030205" pitchFamily="66" charset="0"/>
              </a:rPr>
              <a:t>comprehensive</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is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too</a:t>
            </a:r>
            <a:r>
              <a:rPr lang="hu-HU" sz="1200" b="1" dirty="0" smtClean="0">
                <a:latin typeface="Papyrus" panose="03070502060502030205" pitchFamily="66" charset="0"/>
              </a:rPr>
              <a:t> </a:t>
            </a:r>
            <a:r>
              <a:rPr lang="hu-HU" sz="1200" b="1" dirty="0" err="1" smtClean="0">
                <a:latin typeface="Papyrus" panose="03070502060502030205" pitchFamily="66" charset="0"/>
              </a:rPr>
              <a:t>suprising</a:t>
            </a:r>
            <a:r>
              <a:rPr lang="hu-HU" sz="1200" b="1" dirty="0" smtClean="0">
                <a:latin typeface="Papyrus" panose="03070502060502030205" pitchFamily="66" charset="0"/>
              </a:rPr>
              <a:t> </a:t>
            </a:r>
            <a:r>
              <a:rPr lang="hu-HU" sz="1200" b="1" dirty="0" err="1" smtClean="0">
                <a:latin typeface="Papyrus" panose="03070502060502030205" pitchFamily="66" charset="0"/>
              </a:rPr>
              <a:t>if</a:t>
            </a:r>
            <a:r>
              <a:rPr lang="hu-HU" sz="1200" b="1" dirty="0" smtClean="0">
                <a:latin typeface="Papyrus" panose="03070502060502030205" pitchFamily="66" charset="0"/>
              </a:rPr>
              <a:t> we </a:t>
            </a:r>
            <a:r>
              <a:rPr lang="hu-HU" sz="1200" b="1" dirty="0" err="1" smtClean="0">
                <a:latin typeface="Papyrus" panose="03070502060502030205" pitchFamily="66" charset="0"/>
              </a:rPr>
              <a:t>consider</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s</a:t>
            </a:r>
            <a:r>
              <a:rPr lang="en-US" sz="1200" b="1" dirty="0" smtClean="0">
                <a:latin typeface="Papyrus" panose="03070502060502030205" pitchFamily="66" charset="0"/>
              </a:rPr>
              <a:t>he </a:t>
            </a:r>
            <a:r>
              <a:rPr lang="en-US" sz="1200" b="1" dirty="0">
                <a:latin typeface="Papyrus" panose="03070502060502030205" pitchFamily="66" charset="0"/>
              </a:rPr>
              <a:t>was the </a:t>
            </a:r>
            <a:r>
              <a:rPr lang="en-US" sz="1200" b="1" dirty="0" err="1">
                <a:latin typeface="Papyrus" panose="03070502060502030205" pitchFamily="66" charset="0"/>
              </a:rPr>
              <a:t>protectress</a:t>
            </a:r>
            <a:r>
              <a:rPr lang="en-US" sz="1200" b="1" dirty="0">
                <a:latin typeface="Papyrus" panose="03070502060502030205" pitchFamily="66" charset="0"/>
              </a:rPr>
              <a:t> of women, </a:t>
            </a:r>
            <a:r>
              <a:rPr lang="en-US" sz="1200" b="1" dirty="0" smtClean="0">
                <a:latin typeface="Papyrus" panose="03070502060502030205" pitchFamily="66" charset="0"/>
              </a:rPr>
              <a:t>marriage </a:t>
            </a:r>
            <a:r>
              <a:rPr lang="en-US" sz="1200" b="1" dirty="0">
                <a:latin typeface="Papyrus" panose="03070502060502030205" pitchFamily="66" charset="0"/>
              </a:rPr>
              <a:t>and childbirth, </a:t>
            </a:r>
            <a:r>
              <a:rPr lang="en-US" sz="1200" b="1" dirty="0" smtClean="0">
                <a:latin typeface="Papyrus" panose="03070502060502030205" pitchFamily="66" charset="0"/>
              </a:rPr>
              <a:t>frequently </a:t>
            </a:r>
            <a:r>
              <a:rPr lang="hu-HU" sz="1200" b="1" dirty="0" err="1" smtClean="0">
                <a:latin typeface="Papyrus" panose="03070502060502030205" pitchFamily="66" charset="0"/>
              </a:rPr>
              <a:t>punishing</a:t>
            </a:r>
            <a:r>
              <a:rPr lang="en-US" sz="1200" b="1" dirty="0" smtClean="0">
                <a:latin typeface="Papyrus" panose="03070502060502030205" pitchFamily="66" charset="0"/>
              </a:rPr>
              <a:t> </a:t>
            </a:r>
            <a:r>
              <a:rPr lang="en-US" sz="1200" b="1" dirty="0">
                <a:latin typeface="Papyrus" panose="03070502060502030205" pitchFamily="66" charset="0"/>
              </a:rPr>
              <a:t>offending husbands.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p:txBody>
      </p:sp>
      <p:pic>
        <p:nvPicPr>
          <p:cNvPr id="3" name="Kép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342844" cy="6858000"/>
          </a:xfrm>
          <a:prstGeom prst="rect">
            <a:avLst/>
          </a:prstGeom>
        </p:spPr>
      </p:pic>
    </p:spTree>
    <p:extLst>
      <p:ext uri="{BB962C8B-B14F-4D97-AF65-F5344CB8AC3E}">
        <p14:creationId xmlns:p14="http://schemas.microsoft.com/office/powerpoint/2010/main" val="343368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3019614" y="254135"/>
            <a:ext cx="6847196" cy="630942"/>
          </a:xfrm>
          <a:prstGeom prst="rect">
            <a:avLst/>
          </a:prstGeom>
          <a:noFill/>
        </p:spPr>
        <p:txBody>
          <a:bodyPr wrap="square" rtlCol="0">
            <a:spAutoFit/>
          </a:bodyPr>
          <a:lstStyle/>
          <a:p>
            <a:pPr algn="ctr"/>
            <a:r>
              <a:rPr lang="hu-HU" sz="3500" b="1" dirty="0" smtClean="0">
                <a:latin typeface="Papyrus" panose="03070502060502030205" pitchFamily="66" charset="0"/>
              </a:rPr>
              <a:t>HERMES</a:t>
            </a:r>
          </a:p>
        </p:txBody>
      </p:sp>
      <p:sp>
        <p:nvSpPr>
          <p:cNvPr id="7" name="Szövegdoboz 6"/>
          <p:cNvSpPr txBox="1"/>
          <p:nvPr/>
        </p:nvSpPr>
        <p:spPr>
          <a:xfrm>
            <a:off x="3019613" y="978897"/>
            <a:ext cx="6847197"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a:solidFill>
                  <a:srgbClr val="00CCFF"/>
                </a:solidFill>
              </a:rPr>
              <a:t>GOD</a:t>
            </a:r>
          </a:p>
          <a:p>
            <a:r>
              <a:rPr lang="hu-HU" sz="1400" dirty="0" smtClean="0">
                <a:solidFill>
                  <a:srgbClr val="00CCFF"/>
                </a:solidFill>
              </a:rPr>
              <a:t>OF </a:t>
            </a:r>
          </a:p>
          <a:p>
            <a:r>
              <a:rPr lang="en-US" sz="1400" dirty="0" smtClean="0">
                <a:solidFill>
                  <a:srgbClr val="00CCFF"/>
                </a:solidFill>
              </a:rPr>
              <a:t>TRAVEL, COMMUNICATION, TRADE, THIEVES</a:t>
            </a:r>
            <a:r>
              <a:rPr lang="hu-HU" sz="1400" dirty="0" smtClean="0">
                <a:solidFill>
                  <a:srgbClr val="00CCFF"/>
                </a:solidFill>
              </a:rPr>
              <a:t>, </a:t>
            </a:r>
          </a:p>
          <a:p>
            <a:r>
              <a:rPr lang="en-US" sz="1400" dirty="0" smtClean="0">
                <a:solidFill>
                  <a:srgbClr val="00CCFF"/>
                </a:solidFill>
              </a:rPr>
              <a:t>LANGUAGE AND WRITING</a:t>
            </a:r>
            <a:endParaRPr lang="hu-HU" sz="1400" dirty="0">
              <a:solidFill>
                <a:srgbClr val="00CCFF"/>
              </a:solidFill>
            </a:endParaRPr>
          </a:p>
        </p:txBody>
      </p:sp>
      <p:pic>
        <p:nvPicPr>
          <p:cNvPr id="3" name="Kép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019612"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13" name="Szövegdoboz 12"/>
          <p:cNvSpPr txBox="1"/>
          <p:nvPr/>
        </p:nvSpPr>
        <p:spPr>
          <a:xfrm>
            <a:off x="3019612" y="2007134"/>
            <a:ext cx="9172388" cy="5078313"/>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Maia</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en-US" sz="1200" b="1" dirty="0" err="1" smtClean="0">
                <a:latin typeface="Papyrus" panose="03070502060502030205" pitchFamily="66" charset="0"/>
              </a:rPr>
              <a:t>Peitho</a:t>
            </a:r>
            <a:r>
              <a:rPr lang="hu-HU" sz="1200" b="1" dirty="0" smtClean="0">
                <a:latin typeface="Papyrus" panose="03070502060502030205" pitchFamily="66" charset="0"/>
              </a:rPr>
              <a:t> (G</a:t>
            </a:r>
            <a:r>
              <a:rPr lang="en-US" sz="1200" b="1" dirty="0" err="1" smtClean="0">
                <a:latin typeface="Papyrus" panose="03070502060502030205" pitchFamily="66" charset="0"/>
              </a:rPr>
              <a:t>oddess</a:t>
            </a:r>
            <a:r>
              <a:rPr lang="en-US" sz="1200" b="1" dirty="0" smtClean="0">
                <a:latin typeface="Papyrus" panose="03070502060502030205" pitchFamily="66" charset="0"/>
              </a:rPr>
              <a:t> </a:t>
            </a:r>
            <a:r>
              <a:rPr lang="en-US" sz="1200" b="1" dirty="0">
                <a:latin typeface="Papyrus" panose="03070502060502030205" pitchFamily="66" charset="0"/>
              </a:rPr>
              <a:t>of </a:t>
            </a:r>
            <a:r>
              <a:rPr lang="hu-HU" sz="1200" b="1" dirty="0">
                <a:latin typeface="Papyrus" panose="03070502060502030205" pitchFamily="66" charset="0"/>
              </a:rPr>
              <a:t>S</a:t>
            </a:r>
            <a:r>
              <a:rPr lang="en-US" sz="1200" b="1" dirty="0" err="1" smtClean="0">
                <a:latin typeface="Papyrus" panose="03070502060502030205" pitchFamily="66" charset="0"/>
              </a:rPr>
              <a:t>eduction</a:t>
            </a:r>
            <a:r>
              <a:rPr lang="en-US" sz="1200" b="1" dirty="0" smtClean="0">
                <a:latin typeface="Papyrus" panose="03070502060502030205" pitchFamily="66" charset="0"/>
              </a:rPr>
              <a:t> </a:t>
            </a:r>
            <a:r>
              <a:rPr lang="en-US" sz="1200" b="1" dirty="0">
                <a:latin typeface="Papyrus" panose="03070502060502030205" pitchFamily="66" charset="0"/>
              </a:rPr>
              <a:t>and </a:t>
            </a:r>
            <a:r>
              <a:rPr lang="hu-HU" sz="1200" b="1" dirty="0">
                <a:latin typeface="Papyrus" panose="03070502060502030205" pitchFamily="66" charset="0"/>
              </a:rPr>
              <a:t>P</a:t>
            </a:r>
            <a:r>
              <a:rPr lang="en-US" sz="1200" b="1" dirty="0" err="1" smtClean="0">
                <a:latin typeface="Papyrus" panose="03070502060502030205" pitchFamily="66" charset="0"/>
              </a:rPr>
              <a:t>ersuasion</a:t>
            </a:r>
            <a:r>
              <a:rPr lang="hu-HU" sz="1200" b="1" dirty="0" smtClean="0">
                <a:latin typeface="Papyrus" panose="03070502060502030205" pitchFamily="66" charset="0"/>
              </a:rPr>
              <a:t>)</a:t>
            </a:r>
          </a:p>
          <a:p>
            <a:endParaRPr lang="hu-HU" sz="1200" b="1" dirty="0" smtClean="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r>
              <a:rPr lang="hu-HU" sz="1200" b="1" dirty="0" err="1" smtClean="0">
                <a:latin typeface="Papyrus" panose="03070502060502030205" pitchFamily="66" charset="0"/>
              </a:rPr>
              <a:t>Hermes</a:t>
            </a:r>
            <a:r>
              <a:rPr lang="hu-HU" sz="1200" b="1" dirty="0">
                <a:latin typeface="Papyrus" panose="03070502060502030205" pitchFamily="66" charset="0"/>
              </a:rPr>
              <a:t> had </a:t>
            </a:r>
            <a:r>
              <a:rPr lang="hu-HU" sz="1200" b="1" dirty="0" err="1">
                <a:latin typeface="Papyrus" panose="03070502060502030205" pitchFamily="66" charset="0"/>
              </a:rPr>
              <a:t>many</a:t>
            </a:r>
            <a:r>
              <a:rPr lang="hu-HU" sz="1200" b="1" dirty="0">
                <a:latin typeface="Papyrus" panose="03070502060502030205" pitchFamily="66" charset="0"/>
              </a:rPr>
              <a:t> </a:t>
            </a:r>
            <a:r>
              <a:rPr lang="hu-HU" sz="1200" b="1" dirty="0" err="1">
                <a:latin typeface="Papyrus" panose="03070502060502030205" pitchFamily="66" charset="0"/>
              </a:rPr>
              <a:t>offsprings</a:t>
            </a:r>
            <a:r>
              <a:rPr lang="hu-HU" sz="1200" b="1" dirty="0">
                <a:latin typeface="Papyrus" panose="03070502060502030205" pitchFamily="66" charset="0"/>
              </a:rPr>
              <a:t>, </a:t>
            </a:r>
            <a:r>
              <a:rPr lang="hu-HU" sz="1200" b="1" dirty="0" err="1">
                <a:latin typeface="Papyrus" panose="03070502060502030205" pitchFamily="66" charset="0"/>
              </a:rPr>
              <a:t>the</a:t>
            </a:r>
            <a:r>
              <a:rPr lang="hu-HU" sz="1200" b="1" dirty="0">
                <a:latin typeface="Papyrus" panose="03070502060502030205" pitchFamily="66" charset="0"/>
              </a:rPr>
              <a:t> most </a:t>
            </a:r>
            <a:r>
              <a:rPr lang="hu-HU" sz="1200" b="1" dirty="0" err="1">
                <a:latin typeface="Papyrus" panose="03070502060502030205" pitchFamily="66" charset="0"/>
              </a:rPr>
              <a:t>famous</a:t>
            </a:r>
            <a:r>
              <a:rPr lang="hu-HU" sz="1200" b="1" dirty="0">
                <a:latin typeface="Papyrus" panose="03070502060502030205" pitchFamily="66" charset="0"/>
              </a:rPr>
              <a:t>  </a:t>
            </a:r>
            <a:r>
              <a:rPr lang="hu-HU" sz="1200" b="1" dirty="0" err="1">
                <a:latin typeface="Papyrus" panose="03070502060502030205" pitchFamily="66" charset="0"/>
              </a:rPr>
              <a:t>were</a:t>
            </a:r>
            <a:r>
              <a:rPr lang="hu-HU" sz="1200" b="1" dirty="0" smtClean="0">
                <a:latin typeface="Papyrus" panose="03070502060502030205" pitchFamily="66" charset="0"/>
              </a:rPr>
              <a:t>…</a:t>
            </a:r>
          </a:p>
          <a:p>
            <a:pPr marL="171450" indent="-171450">
              <a:buFontTx/>
              <a:buChar char="-"/>
            </a:pPr>
            <a:r>
              <a:rPr lang="hu-HU" sz="1200" b="1" dirty="0" smtClean="0">
                <a:latin typeface="Papyrus" panose="03070502060502030205" pitchFamily="66" charset="0"/>
              </a:rPr>
              <a:t>Pan (God of </a:t>
            </a:r>
            <a:r>
              <a:rPr lang="hu-HU" sz="1200" b="1" dirty="0" err="1" smtClean="0">
                <a:latin typeface="Papyrus" panose="03070502060502030205" pitchFamily="66" charset="0"/>
              </a:rPr>
              <a:t>wilderness</a:t>
            </a:r>
            <a:r>
              <a:rPr lang="hu-HU" sz="1200" b="1" dirty="0" smtClean="0">
                <a:latin typeface="Papyrus" panose="03070502060502030205" pitchFamily="66" charset="0"/>
              </a:rPr>
              <a:t>), </a:t>
            </a:r>
            <a:r>
              <a:rPr lang="hu-HU" sz="1200" b="1" dirty="0" err="1" smtClean="0">
                <a:latin typeface="Papyrus" panose="03070502060502030205" pitchFamily="66" charset="0"/>
              </a:rPr>
              <a:t>Hermaphroditus</a:t>
            </a:r>
            <a:r>
              <a:rPr lang="hu-HU" sz="1200" b="1" dirty="0" smtClean="0">
                <a:latin typeface="Papyrus" panose="03070502060502030205" pitchFamily="66" charset="0"/>
              </a:rPr>
              <a:t> (</a:t>
            </a:r>
            <a:r>
              <a:rPr lang="hu-HU" sz="1200" b="1" dirty="0">
                <a:latin typeface="Papyrus" panose="03070502060502030205" pitchFamily="66" charset="0"/>
              </a:rPr>
              <a:t>(</a:t>
            </a:r>
            <a:r>
              <a:rPr lang="hu-HU" sz="1200" b="1" dirty="0" err="1">
                <a:latin typeface="Papyrus" panose="03070502060502030205" pitchFamily="66" charset="0"/>
              </a:rPr>
              <a:t>who</a:t>
            </a:r>
            <a:r>
              <a:rPr lang="hu-HU" sz="1200" b="1" dirty="0">
                <a:latin typeface="Papyrus" panose="03070502060502030205" pitchFamily="66" charset="0"/>
              </a:rPr>
              <a:t> </a:t>
            </a:r>
            <a:r>
              <a:rPr lang="hu-HU" sz="1200" b="1" dirty="0" err="1">
                <a:latin typeface="Papyrus" panose="03070502060502030205" pitchFamily="66" charset="0"/>
              </a:rPr>
              <a:t>merged</a:t>
            </a:r>
            <a:r>
              <a:rPr lang="hu-HU" sz="1200" b="1" dirty="0">
                <a:latin typeface="Papyrus" panose="03070502060502030205" pitchFamily="66" charset="0"/>
              </a:rPr>
              <a:t> </a:t>
            </a:r>
            <a:r>
              <a:rPr lang="hu-HU" sz="1200" b="1" dirty="0" err="1">
                <a:latin typeface="Papyrus" panose="03070502060502030205" pitchFamily="66" charset="0"/>
              </a:rPr>
              <a:t>himself</a:t>
            </a:r>
            <a:r>
              <a:rPr lang="hu-HU" sz="1200" b="1" dirty="0">
                <a:latin typeface="Papyrus" panose="03070502060502030205" pitchFamily="66" charset="0"/>
              </a:rPr>
              <a:t> </a:t>
            </a:r>
            <a:r>
              <a:rPr lang="hu-HU" sz="1200" b="1" dirty="0" err="1">
                <a:latin typeface="Papyrus" panose="03070502060502030205" pitchFamily="66" charset="0"/>
              </a:rPr>
              <a:t>with</a:t>
            </a:r>
            <a:r>
              <a:rPr lang="hu-HU" sz="1200" b="1" dirty="0">
                <a:latin typeface="Papyrus" panose="03070502060502030205" pitchFamily="66" charset="0"/>
              </a:rPr>
              <a:t> </a:t>
            </a:r>
            <a:r>
              <a:rPr lang="hu-HU" sz="1200" b="1" dirty="0" err="1">
                <a:latin typeface="Papyrus" panose="03070502060502030205" pitchFamily="66" charset="0"/>
              </a:rPr>
              <a:t>his</a:t>
            </a:r>
            <a:r>
              <a:rPr lang="hu-HU" sz="1200" b="1" dirty="0">
                <a:latin typeface="Papyrus" panose="03070502060502030205" pitchFamily="66" charset="0"/>
              </a:rPr>
              <a:t> love, </a:t>
            </a:r>
            <a:r>
              <a:rPr lang="hu-HU" sz="1200" b="1" dirty="0" err="1">
                <a:latin typeface="Papyrus" panose="03070502060502030205" pitchFamily="66" charset="0"/>
              </a:rPr>
              <a:t>so</a:t>
            </a:r>
            <a:r>
              <a:rPr lang="hu-HU" sz="1200" b="1" dirty="0">
                <a:latin typeface="Papyrus" panose="03070502060502030205" pitchFamily="66" charset="0"/>
              </a:rPr>
              <a:t> </a:t>
            </a:r>
            <a:r>
              <a:rPr lang="hu-HU" sz="1200" b="1" dirty="0" err="1">
                <a:latin typeface="Papyrus" panose="03070502060502030205" pitchFamily="66" charset="0"/>
              </a:rPr>
              <a:t>was</a:t>
            </a:r>
            <a:r>
              <a:rPr lang="hu-HU" sz="1200" b="1" dirty="0">
                <a:latin typeface="Papyrus" panose="03070502060502030205" pitchFamily="66" charset="0"/>
              </a:rPr>
              <a:t> a man and a </a:t>
            </a:r>
            <a:r>
              <a:rPr lang="hu-HU" sz="1200" b="1" dirty="0" err="1">
                <a:latin typeface="Papyrus" panose="03070502060502030205" pitchFamily="66" charset="0"/>
              </a:rPr>
              <a:t>woman</a:t>
            </a:r>
            <a:r>
              <a:rPr lang="hu-HU" sz="1200" b="1" dirty="0">
                <a:latin typeface="Papyrus" panose="03070502060502030205" pitchFamily="66" charset="0"/>
              </a:rPr>
              <a:t> in </a:t>
            </a:r>
            <a:r>
              <a:rPr lang="hu-HU" sz="1200" b="1" dirty="0" err="1" smtClean="0">
                <a:latin typeface="Papyrus" panose="03070502060502030205" pitchFamily="66" charset="0"/>
              </a:rPr>
              <a:t>one</a:t>
            </a:r>
            <a:r>
              <a:rPr lang="hu-HU" sz="1200" b="1" dirty="0" smtClean="0">
                <a:latin typeface="Papyrus" panose="03070502060502030205" pitchFamily="66" charset="0"/>
              </a:rPr>
              <a:t>)</a:t>
            </a:r>
          </a:p>
          <a:p>
            <a:pPr marL="171450" indent="-171450">
              <a:buFontTx/>
              <a:buChar char="-"/>
            </a:pPr>
            <a:r>
              <a:rPr lang="hu-HU" sz="1200" b="1" dirty="0" err="1" smtClean="0">
                <a:latin typeface="Papyrus" panose="03070502060502030205" pitchFamily="66" charset="0"/>
              </a:rPr>
              <a:t>Autolycus</a:t>
            </a:r>
            <a:r>
              <a:rPr lang="hu-HU" sz="1200" b="1" dirty="0" smtClean="0">
                <a:latin typeface="Papyrus" panose="03070502060502030205" pitchFamily="66" charset="0"/>
              </a:rPr>
              <a:t> (</a:t>
            </a:r>
            <a:r>
              <a:rPr lang="en-US" sz="1200" b="1" dirty="0">
                <a:latin typeface="Papyrus" panose="03070502060502030205" pitchFamily="66" charset="0"/>
              </a:rPr>
              <a:t>successful robber who had </a:t>
            </a:r>
            <a:r>
              <a:rPr lang="en-US" sz="1200" b="1" dirty="0" smtClean="0">
                <a:latin typeface="Papyrus" panose="03070502060502030205" pitchFamily="66" charset="0"/>
              </a:rPr>
              <a:t>the </a:t>
            </a:r>
            <a:r>
              <a:rPr lang="en-US" sz="1200" b="1" dirty="0">
                <a:latin typeface="Papyrus" panose="03070502060502030205" pitchFamily="66" charset="0"/>
              </a:rPr>
              <a:t>power of metamorphosing both the stolen goods and himself</a:t>
            </a:r>
            <a:r>
              <a:rPr lang="hu-HU" sz="1200" b="1" dirty="0" smtClean="0">
                <a:latin typeface="Papyrus" panose="03070502060502030205" pitchFamily="66" charset="0"/>
              </a:rPr>
              <a:t>), </a:t>
            </a:r>
            <a:r>
              <a:rPr lang="hu-HU" sz="1200" b="1" dirty="0" err="1" smtClean="0">
                <a:latin typeface="Papyrus" panose="03070502060502030205" pitchFamily="66" charset="0"/>
              </a:rPr>
              <a:t>whose</a:t>
            </a:r>
            <a:r>
              <a:rPr lang="hu-HU" sz="1200" b="1" dirty="0" smtClean="0">
                <a:latin typeface="Papyrus" panose="03070502060502030205" pitchFamily="66" charset="0"/>
              </a:rPr>
              <a:t> grand-</a:t>
            </a:r>
            <a:r>
              <a:rPr lang="hu-HU" sz="1200" b="1" dirty="0" err="1" smtClean="0">
                <a:latin typeface="Papyrus" panose="03070502060502030205" pitchFamily="66" charset="0"/>
              </a:rPr>
              <a:t>son</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Odysseus</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hero</a:t>
            </a:r>
            <a:r>
              <a:rPr lang="hu-HU" sz="1200" b="1" dirty="0" smtClean="0">
                <a:latin typeface="Papyrus" panose="03070502060502030205" pitchFamily="66" charset="0"/>
              </a:rPr>
              <a:t> </a:t>
            </a:r>
            <a:r>
              <a:rPr lang="hu-HU" sz="1200" b="1" dirty="0" err="1" smtClean="0">
                <a:latin typeface="Papyrus" panose="03070502060502030205" pitchFamily="66" charset="0"/>
              </a:rPr>
              <a:t>known</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cunning</a:t>
            </a:r>
            <a:r>
              <a:rPr lang="hu-HU" sz="1200" b="1" dirty="0" smtClean="0">
                <a:latin typeface="Papyrus" panose="03070502060502030205" pitchFamily="66" charset="0"/>
              </a:rPr>
              <a:t> and </a:t>
            </a:r>
            <a:r>
              <a:rPr lang="hu-HU" sz="1200" b="1" dirty="0" err="1" smtClean="0">
                <a:latin typeface="Papyrus" panose="03070502060502030205" pitchFamily="66" charset="0"/>
              </a:rPr>
              <a:t>rethorical</a:t>
            </a:r>
            <a:r>
              <a:rPr lang="hu-HU" sz="1200" b="1" dirty="0" smtClean="0">
                <a:latin typeface="Papyrus" panose="03070502060502030205" pitchFamily="66" charset="0"/>
              </a:rPr>
              <a:t> </a:t>
            </a:r>
            <a:r>
              <a:rPr lang="hu-HU" sz="1200" b="1" dirty="0" err="1" smtClean="0">
                <a:latin typeface="Papyrus" panose="03070502060502030205" pitchFamily="66" charset="0"/>
              </a:rPr>
              <a:t>skills</a:t>
            </a:r>
            <a:endParaRPr lang="hu-HU" sz="1200" b="1" dirty="0" smtClean="0">
              <a:latin typeface="Papyrus" panose="03070502060502030205" pitchFamily="66" charset="0"/>
            </a:endParaRPr>
          </a:p>
          <a:p>
            <a:pPr marL="171450" indent="-171450">
              <a:buFontTx/>
              <a:buChar char="-"/>
            </a:pPr>
            <a:r>
              <a:rPr lang="hu-HU" sz="1200" b="1" dirty="0" err="1" smtClean="0">
                <a:latin typeface="Papyrus" panose="03070502060502030205" pitchFamily="66" charset="0"/>
              </a:rPr>
              <a:t>Angelia</a:t>
            </a:r>
            <a:r>
              <a:rPr lang="hu-HU" sz="1200" b="1" dirty="0" smtClean="0">
                <a:latin typeface="Papyrus" panose="03070502060502030205" pitchFamily="66" charset="0"/>
              </a:rPr>
              <a:t> (Messenger of </a:t>
            </a:r>
            <a:r>
              <a:rPr lang="hu-HU" sz="1200" b="1" dirty="0" err="1" smtClean="0">
                <a:latin typeface="Papyrus" panose="03070502060502030205" pitchFamily="66" charset="0"/>
              </a:rPr>
              <a:t>Gods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err="1" smtClean="0">
                <a:latin typeface="Papyrus" panose="03070502060502030205" pitchFamily="66" charset="0"/>
              </a:rPr>
              <a:t>Caduceus</a:t>
            </a:r>
            <a:r>
              <a:rPr lang="hu-HU" sz="1200" b="1" dirty="0" smtClean="0">
                <a:latin typeface="Papyrus" panose="03070502060502030205" pitchFamily="66" charset="0"/>
              </a:rPr>
              <a:t>, </a:t>
            </a:r>
            <a:r>
              <a:rPr lang="hu-HU" sz="1200" b="1" dirty="0" err="1">
                <a:latin typeface="Papyrus" panose="03070502060502030205" pitchFamily="66" charset="0"/>
              </a:rPr>
              <a:t>L</a:t>
            </a:r>
            <a:r>
              <a:rPr lang="hu-HU" sz="1200" b="1" dirty="0" err="1" smtClean="0">
                <a:latin typeface="Papyrus" panose="03070502060502030205" pitchFamily="66" charset="0"/>
              </a:rPr>
              <a:t>yre</a:t>
            </a:r>
            <a:r>
              <a:rPr lang="hu-HU" sz="1200" b="1" dirty="0" smtClean="0">
                <a:latin typeface="Papyrus" panose="03070502060502030205" pitchFamily="66" charset="0"/>
              </a:rPr>
              <a:t>, </a:t>
            </a:r>
            <a:r>
              <a:rPr lang="hu-HU" sz="1200" b="1" dirty="0" err="1" smtClean="0">
                <a:latin typeface="Papyrus" panose="03070502060502030205" pitchFamily="66" charset="0"/>
              </a:rPr>
              <a:t>Petasos</a:t>
            </a:r>
            <a:r>
              <a:rPr lang="hu-HU" sz="1200" b="1" dirty="0" smtClean="0">
                <a:latin typeface="Papyrus" panose="03070502060502030205" pitchFamily="66" charset="0"/>
              </a:rPr>
              <a:t> (</a:t>
            </a:r>
            <a:r>
              <a:rPr lang="hu-HU" sz="1200" b="1" dirty="0" err="1" smtClean="0">
                <a:latin typeface="Papyrus" panose="03070502060502030205" pitchFamily="66" charset="0"/>
              </a:rPr>
              <a:t>Winged</a:t>
            </a:r>
            <a:r>
              <a:rPr lang="hu-HU" sz="1200" b="1" dirty="0" smtClean="0">
                <a:latin typeface="Papyrus" panose="03070502060502030205" pitchFamily="66" charset="0"/>
              </a:rPr>
              <a:t> </a:t>
            </a:r>
            <a:r>
              <a:rPr lang="hu-HU" sz="1200" b="1" dirty="0" err="1" smtClean="0">
                <a:latin typeface="Papyrus" panose="03070502060502030205" pitchFamily="66" charset="0"/>
              </a:rPr>
              <a:t>helmet</a:t>
            </a:r>
            <a:r>
              <a:rPr lang="hu-HU" sz="1200" b="1" dirty="0" smtClean="0">
                <a:latin typeface="Papyrus" panose="03070502060502030205" pitchFamily="66" charset="0"/>
              </a:rPr>
              <a:t>), </a:t>
            </a:r>
            <a:r>
              <a:rPr lang="hu-HU" sz="1200" b="1" dirty="0" err="1" smtClean="0">
                <a:latin typeface="Papyrus" panose="03070502060502030205" pitchFamily="66" charset="0"/>
              </a:rPr>
              <a:t>Talaria</a:t>
            </a:r>
            <a:r>
              <a:rPr lang="hu-HU" sz="1200" b="1" dirty="0" smtClean="0">
                <a:latin typeface="Papyrus" panose="03070502060502030205" pitchFamily="66" charset="0"/>
              </a:rPr>
              <a:t> (</a:t>
            </a:r>
            <a:r>
              <a:rPr lang="hu-HU" sz="1200" b="1" dirty="0" err="1" smtClean="0">
                <a:latin typeface="Papyrus" panose="03070502060502030205" pitchFamily="66" charset="0"/>
              </a:rPr>
              <a:t>Winged</a:t>
            </a:r>
            <a:r>
              <a:rPr lang="hu-HU" sz="1200" b="1" dirty="0" smtClean="0">
                <a:latin typeface="Papyrus" panose="03070502060502030205" pitchFamily="66" charset="0"/>
              </a:rPr>
              <a:t> </a:t>
            </a:r>
            <a:r>
              <a:rPr lang="hu-HU" sz="1200" b="1" dirty="0" err="1" smtClean="0">
                <a:latin typeface="Papyrus" panose="03070502060502030205" pitchFamily="66" charset="0"/>
              </a:rPr>
              <a:t>sandals</a:t>
            </a:r>
            <a:r>
              <a:rPr lang="hu-HU" sz="1200" b="1" dirty="0" smtClean="0">
                <a:latin typeface="Papyrus" panose="03070502060502030205" pitchFamily="66" charset="0"/>
              </a:rPr>
              <a:t>)</a:t>
            </a: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Tortoise</a:t>
            </a:r>
            <a:r>
              <a:rPr lang="hu-HU" sz="1200" b="1" dirty="0" smtClean="0">
                <a:latin typeface="Papyrus" panose="03070502060502030205" pitchFamily="66" charset="0"/>
              </a:rPr>
              <a:t>, </a:t>
            </a:r>
            <a:r>
              <a:rPr lang="hu-HU" sz="1200" b="1" dirty="0" err="1" smtClean="0">
                <a:latin typeface="Papyrus" panose="03070502060502030205" pitchFamily="66" charset="0"/>
              </a:rPr>
              <a:t>Rooster</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t>
            </a:r>
            <a:r>
              <a:rPr lang="hu-HU" sz="1200" b="1" dirty="0" err="1" smtClean="0">
                <a:latin typeface="Papyrus" panose="03070502060502030205" pitchFamily="66" charset="0"/>
              </a:rPr>
              <a:t>Mercur</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Wednesday</a:t>
            </a:r>
            <a:r>
              <a:rPr lang="hu-HU" sz="1200" b="1" dirty="0" smtClean="0">
                <a:latin typeface="Papyrus" panose="03070502060502030205" pitchFamily="66" charset="0"/>
              </a:rPr>
              <a:t> </a:t>
            </a:r>
            <a:r>
              <a:rPr lang="hu-HU" sz="1200" b="1" dirty="0" smtClean="0">
                <a:latin typeface="Papyrus" panose="03070502060502030205" pitchFamily="66" charset="0"/>
                <a:sym typeface="Wingdings" panose="05000000000000000000" pitchFamily="2" charset="2"/>
              </a:rPr>
              <a:t> „D</a:t>
            </a:r>
            <a:r>
              <a:rPr lang="en-US" sz="1200" b="1" dirty="0" err="1" smtClean="0">
                <a:latin typeface="Papyrus" panose="03070502060502030205" pitchFamily="66" charset="0"/>
                <a:sym typeface="Wingdings" panose="05000000000000000000" pitchFamily="2" charset="2"/>
              </a:rPr>
              <a:t>ies</a:t>
            </a:r>
            <a:r>
              <a:rPr lang="en-US" sz="1200" b="1" dirty="0" smtClean="0">
                <a:latin typeface="Papyrus" panose="03070502060502030205" pitchFamily="66" charset="0"/>
                <a:sym typeface="Wingdings" panose="05000000000000000000" pitchFamily="2" charset="2"/>
              </a:rPr>
              <a:t> </a:t>
            </a:r>
            <a:r>
              <a:rPr lang="en-US" sz="1200" b="1" dirty="0" err="1" smtClean="0">
                <a:latin typeface="Papyrus" panose="03070502060502030205" pitchFamily="66" charset="0"/>
                <a:sym typeface="Wingdings" panose="05000000000000000000" pitchFamily="2" charset="2"/>
              </a:rPr>
              <a:t>Mercurii</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„D</a:t>
            </a:r>
            <a:r>
              <a:rPr lang="en-US" sz="1200" b="1" dirty="0" smtClean="0">
                <a:latin typeface="Papyrus" panose="03070502060502030205" pitchFamily="66" charset="0"/>
                <a:sym typeface="Wingdings" panose="05000000000000000000" pitchFamily="2" charset="2"/>
              </a:rPr>
              <a:t>ay of </a:t>
            </a:r>
            <a:r>
              <a:rPr lang="hu-HU" sz="1200" b="1" dirty="0" err="1" smtClean="0">
                <a:latin typeface="Papyrus" panose="03070502060502030205" pitchFamily="66" charset="0"/>
                <a:sym typeface="Wingdings" panose="05000000000000000000" pitchFamily="2" charset="2"/>
              </a:rPr>
              <a:t>Mercury</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name</a:t>
            </a:r>
            <a:r>
              <a:rPr lang="hu-HU" sz="1200" b="1" dirty="0" smtClean="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planet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Mercur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wears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Roman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form</a:t>
            </a:r>
            <a:r>
              <a:rPr lang="hu-HU" sz="1200" b="1" dirty="0" smtClean="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his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name</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Hermes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trickster</a:t>
            </a:r>
            <a:r>
              <a:rPr lang="hu-HU" sz="1200" b="1" dirty="0" smtClean="0">
                <a:latin typeface="Papyrus" panose="03070502060502030205" pitchFamily="66" charset="0"/>
              </a:rPr>
              <a:t> of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cunning</a:t>
            </a:r>
            <a:r>
              <a:rPr lang="hu-HU" sz="1200" b="1" dirty="0" smtClean="0">
                <a:latin typeface="Papyrus" panose="03070502060502030205" pitchFamily="66" charset="0"/>
              </a:rPr>
              <a:t> </a:t>
            </a:r>
            <a:r>
              <a:rPr lang="hu-HU" sz="1200" b="1" dirty="0" err="1" smtClean="0">
                <a:latin typeface="Papyrus" panose="03070502060502030205" pitchFamily="66" charset="0"/>
              </a:rPr>
              <a:t>without</a:t>
            </a:r>
            <a:r>
              <a:rPr lang="hu-HU" sz="1200" b="1" dirty="0" smtClean="0">
                <a:latin typeface="Papyrus" panose="03070502060502030205" pitchFamily="66" charset="0"/>
              </a:rPr>
              <a:t> being </a:t>
            </a:r>
            <a:r>
              <a:rPr lang="hu-HU" sz="1200" b="1" dirty="0" err="1" smtClean="0">
                <a:latin typeface="Papyrus" panose="03070502060502030205" pitchFamily="66" charset="0"/>
              </a:rPr>
              <a:t>evil</a:t>
            </a:r>
            <a:r>
              <a:rPr lang="hu-HU" sz="1200" b="1" dirty="0">
                <a:latin typeface="Papyrus" panose="03070502060502030205" pitchFamily="66" charset="0"/>
              </a:rPr>
              <a:t> </a:t>
            </a:r>
            <a:r>
              <a:rPr lang="hu-HU" sz="1200" b="1" dirty="0" smtClean="0">
                <a:latin typeface="Papyrus" panose="03070502060502030205" pitchFamily="66" charset="0"/>
              </a:rPr>
              <a:t>– he </a:t>
            </a:r>
            <a:r>
              <a:rPr lang="hu-HU" sz="1200" b="1" dirty="0" err="1" smtClean="0">
                <a:latin typeface="Papyrus" panose="03070502060502030205" pitchFamily="66" charset="0"/>
              </a:rPr>
              <a:t>liked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make</a:t>
            </a:r>
            <a:r>
              <a:rPr lang="hu-HU" sz="1200" b="1" dirty="0" smtClean="0">
                <a:latin typeface="Papyrus" panose="03070502060502030205" pitchFamily="66" charset="0"/>
              </a:rPr>
              <a:t> </a:t>
            </a:r>
            <a:r>
              <a:rPr lang="hu-HU" sz="1200" b="1" dirty="0" err="1" smtClean="0">
                <a:latin typeface="Papyrus" panose="03070502060502030205" pitchFamily="66" charset="0"/>
              </a:rPr>
              <a:t>fun</a:t>
            </a:r>
            <a:r>
              <a:rPr lang="hu-HU" sz="1200" b="1" dirty="0" smtClean="0">
                <a:latin typeface="Papyrus" panose="03070502060502030205" pitchFamily="66" charset="0"/>
              </a:rPr>
              <a:t> of </a:t>
            </a:r>
            <a:r>
              <a:rPr lang="hu-HU" sz="1200" b="1" dirty="0" err="1" smtClean="0">
                <a:latin typeface="Papyrus" panose="03070502060502030205" pitchFamily="66" charset="0"/>
              </a:rPr>
              <a:t>others</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being </a:t>
            </a:r>
            <a:r>
              <a:rPr lang="hu-HU" sz="1200" b="1" dirty="0" err="1" smtClean="0">
                <a:latin typeface="Papyrus" panose="03070502060502030205" pitchFamily="66" charset="0"/>
              </a:rPr>
              <a:t>the</a:t>
            </a:r>
            <a:r>
              <a:rPr lang="hu-HU" sz="1200" b="1" dirty="0" smtClean="0">
                <a:latin typeface="Papyrus" panose="03070502060502030205" pitchFamily="66" charset="0"/>
              </a:rPr>
              <a:t> god of </a:t>
            </a:r>
            <a:r>
              <a:rPr lang="hu-HU" sz="1200" b="1" dirty="0" err="1" smtClean="0">
                <a:latin typeface="Papyrus" panose="03070502060502030205" pitchFamily="66" charset="0"/>
              </a:rPr>
              <a:t>communication</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deputy</a:t>
            </a:r>
            <a:r>
              <a:rPr lang="hu-HU" sz="1200" b="1" dirty="0" smtClean="0">
                <a:latin typeface="Papyrus" panose="03070502060502030205" pitchFamily="66" charset="0"/>
              </a:rPr>
              <a:t> of </a:t>
            </a:r>
            <a:r>
              <a:rPr lang="hu-HU" sz="1200" b="1" dirty="0" err="1" smtClean="0">
                <a:latin typeface="Papyrus" panose="03070502060502030205" pitchFamily="66" charset="0"/>
              </a:rPr>
              <a:t>gods</a:t>
            </a:r>
            <a:r>
              <a:rPr lang="hu-HU" sz="1200" b="1" dirty="0" smtClean="0">
                <a:latin typeface="Papyrus" panose="03070502060502030205" pitchFamily="66" charset="0"/>
              </a:rPr>
              <a:t>, he </a:t>
            </a:r>
            <a:r>
              <a:rPr lang="hu-HU" sz="1200" b="1" dirty="0" err="1" smtClean="0">
                <a:latin typeface="Papyrus" panose="03070502060502030205" pitchFamily="66" charset="0"/>
              </a:rPr>
              <a:t>could</a:t>
            </a:r>
            <a:r>
              <a:rPr lang="hu-HU" sz="1200" b="1" dirty="0" smtClean="0">
                <a:latin typeface="Papyrus" panose="03070502060502030205" pitchFamily="66" charset="0"/>
              </a:rPr>
              <a:t> </a:t>
            </a:r>
            <a:r>
              <a:rPr lang="hu-HU" sz="1200" b="1" dirty="0" err="1" smtClean="0">
                <a:latin typeface="Papyrus" panose="03070502060502030205" pitchFamily="66" charset="0"/>
              </a:rPr>
              <a:t>easily</a:t>
            </a:r>
            <a:r>
              <a:rPr lang="hu-HU" sz="1200" b="1" dirty="0" smtClean="0">
                <a:latin typeface="Papyrus" panose="03070502060502030205" pitchFamily="66" charset="0"/>
              </a:rPr>
              <a:t> </a:t>
            </a:r>
            <a:r>
              <a:rPr lang="hu-HU" sz="1200" b="1" dirty="0" err="1" smtClean="0">
                <a:latin typeface="Papyrus" panose="03070502060502030205" pitchFamily="66" charset="0"/>
              </a:rPr>
              <a:t>get</a:t>
            </a:r>
            <a:r>
              <a:rPr lang="hu-HU" sz="1200" b="1" dirty="0" smtClean="0">
                <a:latin typeface="Papyrus" panose="03070502060502030205" pitchFamily="66" charset="0"/>
              </a:rPr>
              <a:t> </a:t>
            </a:r>
            <a:r>
              <a:rPr lang="hu-HU" sz="1200" b="1" dirty="0" err="1" smtClean="0">
                <a:latin typeface="Papyrus" panose="03070502060502030205" pitchFamily="66" charset="0"/>
              </a:rPr>
              <a:t>along</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and humans. It </a:t>
            </a:r>
            <a:r>
              <a:rPr lang="hu-HU" sz="1200" b="1" dirty="0" err="1" smtClean="0">
                <a:latin typeface="Papyrus" panose="03070502060502030205" pitchFamily="66" charset="0"/>
              </a:rPr>
              <a:t>meant</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 bit </a:t>
            </a:r>
            <a:r>
              <a:rPr lang="hu-HU" sz="1200" b="1" dirty="0" err="1" smtClean="0">
                <a:latin typeface="Papyrus" panose="03070502060502030205" pitchFamily="66" charset="0"/>
              </a:rPr>
              <a:t>hyperactive</a:t>
            </a:r>
            <a:r>
              <a:rPr lang="hu-HU" sz="1200" b="1" dirty="0" smtClean="0">
                <a:latin typeface="Papyrus" panose="03070502060502030205" pitchFamily="66" charset="0"/>
              </a:rPr>
              <a:t>, </a:t>
            </a:r>
            <a:r>
              <a:rPr lang="hu-HU" sz="1200" b="1" dirty="0" err="1" smtClean="0">
                <a:latin typeface="Papyrus" panose="03070502060502030205" pitchFamily="66" charset="0"/>
              </a:rPr>
              <a:t>never</a:t>
            </a:r>
            <a:r>
              <a:rPr lang="hu-HU" sz="1200" b="1" dirty="0" smtClean="0">
                <a:latin typeface="Papyrus" panose="03070502060502030205" pitchFamily="66" charset="0"/>
              </a:rPr>
              <a:t> rested (no </a:t>
            </a:r>
            <a:r>
              <a:rPr lang="hu-HU" sz="1200" b="1" dirty="0" err="1" smtClean="0">
                <a:latin typeface="Papyrus" panose="03070502060502030205" pitchFamily="66" charset="0"/>
              </a:rPr>
              <a:t>wonder</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patron of </a:t>
            </a:r>
            <a:r>
              <a:rPr lang="hu-HU" sz="1200" b="1" dirty="0" err="1" smtClean="0">
                <a:latin typeface="Papyrus" panose="03070502060502030205" pitchFamily="66" charset="0"/>
              </a:rPr>
              <a:t>athletes</a:t>
            </a:r>
            <a:r>
              <a:rPr lang="hu-HU" sz="1200" b="1" dirty="0" smtClean="0">
                <a:latin typeface="Papyrus" panose="03070502060502030205" pitchFamily="66" charset="0"/>
              </a:rPr>
              <a:t>!) : </a:t>
            </a:r>
            <a:r>
              <a:rPr lang="hu-HU" sz="1200" b="1" dirty="0" err="1" smtClean="0">
                <a:latin typeface="Papyrus" panose="03070502060502030205" pitchFamily="66" charset="0"/>
              </a:rPr>
              <a:t>right</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birth</a:t>
            </a:r>
            <a:r>
              <a:rPr lang="hu-HU" sz="1200" b="1" dirty="0" smtClean="0">
                <a:latin typeface="Papyrus" panose="03070502060502030205" pitchFamily="66" charset="0"/>
              </a:rPr>
              <a:t> he made a </a:t>
            </a:r>
            <a:r>
              <a:rPr lang="hu-HU" sz="1200" b="1" dirty="0" err="1" smtClean="0">
                <a:latin typeface="Papyrus" panose="03070502060502030205" pitchFamily="66" charset="0"/>
              </a:rPr>
              <a:t>lyre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tortoise-shell</a:t>
            </a:r>
            <a:r>
              <a:rPr lang="hu-HU" sz="1200" b="1" dirty="0" smtClean="0">
                <a:latin typeface="Papyrus" panose="03070502060502030205" pitchFamily="66" charset="0"/>
              </a:rPr>
              <a:t>, and </a:t>
            </a:r>
            <a:r>
              <a:rPr lang="hu-HU" sz="1200" b="1" dirty="0" err="1" smtClean="0">
                <a:latin typeface="Papyrus" panose="03070502060502030205" pitchFamily="66" charset="0"/>
              </a:rPr>
              <a:t>when</a:t>
            </a:r>
            <a:r>
              <a:rPr lang="hu-HU" sz="1200" b="1" dirty="0" smtClean="0">
                <a:latin typeface="Papyrus" panose="03070502060502030205" pitchFamily="66" charset="0"/>
              </a:rPr>
              <a:t> he got </a:t>
            </a:r>
            <a:r>
              <a:rPr lang="hu-HU" sz="1200" b="1" dirty="0" err="1" smtClean="0">
                <a:latin typeface="Papyrus" panose="03070502060502030205" pitchFamily="66" charset="0"/>
              </a:rPr>
              <a:t>bored</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it and </a:t>
            </a:r>
            <a:r>
              <a:rPr lang="hu-HU" sz="1200" b="1" dirty="0" err="1" smtClean="0">
                <a:latin typeface="Papyrus" panose="03070502060502030205" pitchFamily="66" charset="0"/>
              </a:rPr>
              <a:t>hungry</a:t>
            </a:r>
            <a:r>
              <a:rPr lang="hu-HU" sz="1200" b="1" dirty="0" smtClean="0">
                <a:latin typeface="Papyrus" panose="03070502060502030205" pitchFamily="66" charset="0"/>
              </a:rPr>
              <a:t>, he </a:t>
            </a:r>
            <a:r>
              <a:rPr lang="hu-HU" sz="1200" b="1" dirty="0" err="1" smtClean="0">
                <a:latin typeface="Papyrus" panose="03070502060502030205" pitchFamily="66" charset="0"/>
              </a:rPr>
              <a:t>stole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sacred</a:t>
            </a:r>
            <a:r>
              <a:rPr lang="hu-HU" sz="1200" b="1" dirty="0" smtClean="0">
                <a:latin typeface="Papyrus" panose="03070502060502030205" pitchFamily="66" charset="0"/>
              </a:rPr>
              <a:t> </a:t>
            </a:r>
            <a:r>
              <a:rPr lang="hu-HU" sz="1200" b="1" dirty="0" err="1" smtClean="0">
                <a:latin typeface="Papyrus" panose="03070502060502030205" pitchFamily="66" charset="0"/>
              </a:rPr>
              <a:t>cows</a:t>
            </a:r>
            <a:r>
              <a:rPr lang="hu-HU" sz="1200" b="1" dirty="0" smtClean="0">
                <a:latin typeface="Papyrus" panose="03070502060502030205" pitchFamily="66" charset="0"/>
              </a:rPr>
              <a:t> of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brother</a:t>
            </a:r>
            <a:r>
              <a:rPr lang="hu-HU" sz="1200" b="1" dirty="0" smtClean="0">
                <a:latin typeface="Papyrus" panose="03070502060502030205" pitchFamily="66" charset="0"/>
              </a:rPr>
              <a:t> </a:t>
            </a:r>
            <a:r>
              <a:rPr lang="hu-HU" sz="1200" b="1" dirty="0" err="1" smtClean="0">
                <a:latin typeface="Papyrus" panose="03070502060502030205" pitchFamily="66" charset="0"/>
              </a:rPr>
              <a:t>Appollon</a:t>
            </a:r>
            <a:r>
              <a:rPr lang="hu-HU" sz="1200" b="1" dirty="0" smtClean="0">
                <a:latin typeface="Papyrus" panose="03070502060502030205" pitchFamily="66" charset="0"/>
              </a:rPr>
              <a:t>, </a:t>
            </a:r>
            <a:r>
              <a:rPr lang="hu-HU" sz="1200" b="1" dirty="0" err="1" smtClean="0">
                <a:latin typeface="Papyrus" panose="03070502060502030205" pitchFamily="66" charset="0"/>
              </a:rPr>
              <a:t>covered</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act</a:t>
            </a:r>
            <a:r>
              <a:rPr lang="hu-HU" sz="1200" b="1" dirty="0" smtClean="0">
                <a:latin typeface="Papyrus" panose="03070502060502030205" pitchFamily="66" charset="0"/>
              </a:rPr>
              <a:t> </a:t>
            </a:r>
            <a:r>
              <a:rPr lang="hu-HU" sz="1200" b="1" dirty="0" err="1" smtClean="0">
                <a:latin typeface="Papyrus" panose="03070502060502030205" pitchFamily="66" charset="0"/>
              </a:rPr>
              <a:t>cleverly</a:t>
            </a:r>
            <a:r>
              <a:rPr lang="hu-HU" sz="1200" b="1" dirty="0" smtClean="0">
                <a:latin typeface="Papyrus" panose="03070502060502030205" pitchFamily="66" charset="0"/>
              </a:rPr>
              <a:t> and </a:t>
            </a:r>
            <a:r>
              <a:rPr lang="hu-HU" sz="1200" b="1" dirty="0" err="1" smtClean="0">
                <a:latin typeface="Papyrus" panose="03070502060502030205" pitchFamily="66" charset="0"/>
              </a:rPr>
              <a:t>ate</a:t>
            </a:r>
            <a:r>
              <a:rPr lang="hu-HU" sz="1200" b="1" dirty="0" smtClean="0">
                <a:latin typeface="Papyrus" panose="03070502060502030205" pitchFamily="66" charset="0"/>
              </a:rPr>
              <a:t> </a:t>
            </a:r>
            <a:r>
              <a:rPr lang="hu-HU" sz="1200" b="1" dirty="0" err="1" smtClean="0">
                <a:latin typeface="Papyrus" panose="03070502060502030205" pitchFamily="66" charset="0"/>
              </a:rPr>
              <a:t>two</a:t>
            </a:r>
            <a:r>
              <a:rPr lang="hu-HU" sz="1200" b="1" dirty="0" smtClean="0">
                <a:latin typeface="Papyrus" panose="03070502060502030205" pitchFamily="66" charset="0"/>
              </a:rPr>
              <a:t> of </a:t>
            </a:r>
            <a:r>
              <a:rPr lang="hu-HU" sz="1200" b="1" dirty="0" err="1" smtClean="0">
                <a:latin typeface="Papyrus" panose="03070502060502030205" pitchFamily="66" charset="0"/>
              </a:rPr>
              <a:t>them</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finish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first</a:t>
            </a:r>
            <a:r>
              <a:rPr lang="hu-HU" sz="1200" b="1" dirty="0" smtClean="0">
                <a:latin typeface="Papyrus" panose="03070502060502030205" pitchFamily="66" charset="0"/>
              </a:rPr>
              <a:t> </a:t>
            </a:r>
            <a:r>
              <a:rPr lang="hu-HU" sz="1200" b="1" dirty="0" err="1" smtClean="0">
                <a:latin typeface="Papyrus" panose="03070502060502030205" pitchFamily="66" charset="0"/>
              </a:rPr>
              <a:t>day</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Appollon</a:t>
            </a:r>
            <a:r>
              <a:rPr lang="hu-HU" sz="1200" b="1" dirty="0" smtClean="0">
                <a:latin typeface="Papyrus" panose="03070502060502030205" pitchFamily="66" charset="0"/>
              </a:rPr>
              <a:t> </a:t>
            </a:r>
            <a:r>
              <a:rPr lang="hu-HU" sz="1200" b="1" dirty="0" err="1" smtClean="0">
                <a:latin typeface="Papyrus" panose="03070502060502030205" pitchFamily="66" charset="0"/>
              </a:rPr>
              <a:t>found</a:t>
            </a:r>
            <a:r>
              <a:rPr lang="hu-HU" sz="1200" b="1" dirty="0" smtClean="0">
                <a:latin typeface="Papyrus" panose="03070502060502030205" pitchFamily="66" charset="0"/>
              </a:rPr>
              <a:t> out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happened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simply</a:t>
            </a:r>
            <a:r>
              <a:rPr lang="hu-HU" sz="1200" b="1" dirty="0" smtClean="0">
                <a:latin typeface="Papyrus" panose="03070502060502030205" pitchFamily="66" charset="0"/>
              </a:rPr>
              <a:t> </a:t>
            </a:r>
            <a:r>
              <a:rPr lang="hu-HU" sz="1200" b="1" dirty="0" err="1" smtClean="0">
                <a:latin typeface="Papyrus" panose="03070502060502030205" pitchFamily="66" charset="0"/>
              </a:rPr>
              <a:t>couldn’t</a:t>
            </a:r>
            <a:r>
              <a:rPr lang="hu-HU" sz="1200" b="1" dirty="0" smtClean="0">
                <a:latin typeface="Papyrus" panose="03070502060502030205" pitchFamily="66" charset="0"/>
              </a:rPr>
              <a:t> </a:t>
            </a:r>
            <a:r>
              <a:rPr lang="hu-HU" sz="1200" b="1" dirty="0" err="1" smtClean="0">
                <a:latin typeface="Papyrus" panose="03070502060502030205" pitchFamily="66" charset="0"/>
              </a:rPr>
              <a:t>get</a:t>
            </a:r>
            <a:r>
              <a:rPr lang="hu-HU" sz="1200" b="1" dirty="0" smtClean="0">
                <a:latin typeface="Papyrus" panose="03070502060502030205" pitchFamily="66" charset="0"/>
              </a:rPr>
              <a:t> </a:t>
            </a:r>
            <a:r>
              <a:rPr lang="hu-HU" sz="1200" b="1" dirty="0" err="1" smtClean="0">
                <a:latin typeface="Papyrus" panose="03070502060502030205" pitchFamily="66" charset="0"/>
              </a:rPr>
              <a:t>mad</a:t>
            </a:r>
            <a:r>
              <a:rPr lang="hu-HU" sz="1200" b="1" dirty="0" smtClean="0">
                <a:latin typeface="Papyrus" panose="03070502060502030205" pitchFamily="66" charset="0"/>
              </a:rPr>
              <a:t> </a:t>
            </a:r>
            <a:r>
              <a:rPr lang="hu-HU" sz="1200" b="1" dirty="0" err="1" smtClean="0">
                <a:latin typeface="Papyrus" panose="03070502060502030205" pitchFamily="66" charset="0"/>
              </a:rPr>
              <a:t>at</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small</a:t>
            </a:r>
            <a:r>
              <a:rPr lang="hu-HU" sz="1200" b="1" dirty="0" smtClean="0">
                <a:latin typeface="Papyrus" panose="03070502060502030205" pitchFamily="66" charset="0"/>
              </a:rPr>
              <a:t> </a:t>
            </a:r>
            <a:r>
              <a:rPr lang="hu-HU" sz="1200" b="1" dirty="0" err="1" smtClean="0">
                <a:latin typeface="Papyrus" panose="03070502060502030205" pitchFamily="66" charset="0"/>
              </a:rPr>
              <a:t>bro</a:t>
            </a:r>
            <a:r>
              <a:rPr lang="hu-HU" sz="1200" b="1" dirty="0" smtClean="0">
                <a:latin typeface="Papyrus" panose="03070502060502030205" pitchFamily="66" charset="0"/>
              </a:rPr>
              <a:t>, </a:t>
            </a:r>
            <a:r>
              <a:rPr lang="hu-HU" sz="1200" b="1" dirty="0" err="1" smtClean="0">
                <a:latin typeface="Papyrus" panose="03070502060502030205" pitchFamily="66" charset="0"/>
              </a:rPr>
              <a:t>especially</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Hermes</a:t>
            </a:r>
            <a:r>
              <a:rPr lang="hu-HU" sz="1200" b="1" dirty="0" smtClean="0">
                <a:latin typeface="Papyrus" panose="03070502060502030205" pitchFamily="66" charset="0"/>
              </a:rPr>
              <a:t> </a:t>
            </a:r>
            <a:r>
              <a:rPr lang="hu-HU" sz="1200" b="1" dirty="0" err="1" smtClean="0">
                <a:latin typeface="Papyrus" panose="03070502060502030205" pitchFamily="66" charset="0"/>
              </a:rPr>
              <a:t>apologized</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big</a:t>
            </a:r>
            <a:r>
              <a:rPr lang="hu-HU" sz="1200" b="1" dirty="0" smtClean="0">
                <a:latin typeface="Papyrus" panose="03070502060502030205" pitchFamily="66" charset="0"/>
              </a:rPr>
              <a:t> </a:t>
            </a:r>
            <a:r>
              <a:rPr lang="hu-HU" sz="1200" b="1" dirty="0" err="1" smtClean="0">
                <a:latin typeface="Papyrus" panose="03070502060502030205" pitchFamily="66" charset="0"/>
              </a:rPr>
              <a:t>eyes</a:t>
            </a:r>
            <a:r>
              <a:rPr lang="hu-HU" sz="1200" b="1" dirty="0" smtClean="0">
                <a:latin typeface="Papyrus" panose="03070502060502030205" pitchFamily="66" charset="0"/>
              </a:rPr>
              <a:t> and </a:t>
            </a:r>
            <a:r>
              <a:rPr lang="hu-HU" sz="1200" b="1" dirty="0" err="1" smtClean="0">
                <a:latin typeface="Papyrus" panose="03070502060502030205" pitchFamily="66" charset="0"/>
              </a:rPr>
              <a:t>give</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lyre</a:t>
            </a:r>
            <a:r>
              <a:rPr lang="hu-HU" sz="1200" b="1" dirty="0" smtClean="0">
                <a:latin typeface="Papyrus" panose="03070502060502030205" pitchFamily="66" charset="0"/>
              </a:rPr>
              <a:t> he made, and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Appollon</a:t>
            </a:r>
            <a:r>
              <a:rPr lang="hu-HU" sz="1200" b="1" dirty="0" smtClean="0">
                <a:latin typeface="Papyrus" panose="03070502060502030205" pitchFamily="66" charset="0"/>
              </a:rPr>
              <a:t>  </a:t>
            </a:r>
            <a:r>
              <a:rPr lang="hu-HU" sz="1200" b="1" dirty="0" err="1" smtClean="0">
                <a:latin typeface="Papyrus" panose="03070502060502030205" pitchFamily="66" charset="0"/>
              </a:rPr>
              <a:t>adored</a:t>
            </a:r>
            <a:r>
              <a:rPr lang="hu-HU" sz="1200" b="1" dirty="0" smtClean="0">
                <a:latin typeface="Papyrus" panose="03070502060502030205" pitchFamily="66" charset="0"/>
              </a:rPr>
              <a:t> and made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symbol</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day</a:t>
            </a:r>
            <a:r>
              <a:rPr lang="hu-HU" sz="1200" b="1" dirty="0" smtClean="0">
                <a:latin typeface="Papyrus" panose="03070502060502030205" pitchFamily="66" charset="0"/>
              </a:rPr>
              <a:t> </a:t>
            </a:r>
            <a:r>
              <a:rPr lang="hu-HU" sz="1200" b="1" dirty="0" err="1" smtClean="0">
                <a:latin typeface="Papyrus" panose="03070502060502030205" pitchFamily="66" charset="0"/>
              </a:rPr>
              <a:t>Hermes</a:t>
            </a:r>
            <a:r>
              <a:rPr lang="hu-HU" sz="1200" b="1" dirty="0" smtClean="0">
                <a:latin typeface="Papyrus" panose="03070502060502030205" pitchFamily="66" charset="0"/>
              </a:rPr>
              <a:t> is </a:t>
            </a:r>
            <a:r>
              <a:rPr lang="hu-HU" sz="1200" b="1" dirty="0" err="1" smtClean="0">
                <a:latin typeface="Papyrus" panose="03070502060502030205" pitchFamily="66" charset="0"/>
              </a:rPr>
              <a:t>the</a:t>
            </a:r>
            <a:r>
              <a:rPr lang="hu-HU" sz="1200" b="1" dirty="0" smtClean="0">
                <a:latin typeface="Papyrus" panose="03070502060502030205" pitchFamily="66" charset="0"/>
              </a:rPr>
              <a:t> god of </a:t>
            </a:r>
            <a:r>
              <a:rPr lang="hu-HU" sz="1200" b="1" dirty="0" err="1" smtClean="0">
                <a:latin typeface="Papyrus" panose="03070502060502030205" pitchFamily="66" charset="0"/>
              </a:rPr>
              <a:t>thieves</a:t>
            </a:r>
            <a:r>
              <a:rPr lang="hu-HU" sz="1200" b="1" dirty="0" smtClean="0">
                <a:latin typeface="Papyrus" panose="03070502060502030205" pitchFamily="66" charset="0"/>
              </a:rPr>
              <a:t> and </a:t>
            </a:r>
            <a:r>
              <a:rPr lang="hu-HU" sz="1200" b="1" dirty="0" err="1" smtClean="0">
                <a:latin typeface="Papyrus" panose="03070502060502030205" pitchFamily="66" charset="0"/>
              </a:rPr>
              <a:t>those</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wander</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of </a:t>
            </a:r>
            <a:r>
              <a:rPr lang="hu-HU" sz="1200" b="1" dirty="0" err="1" smtClean="0">
                <a:latin typeface="Papyrus" panose="03070502060502030205" pitchFamily="66" charset="0"/>
              </a:rPr>
              <a:t>smart</a:t>
            </a:r>
            <a:r>
              <a:rPr lang="hu-HU" sz="1200" b="1" dirty="0" smtClean="0">
                <a:latin typeface="Papyrus" panose="03070502060502030205" pitchFamily="66" charset="0"/>
              </a:rPr>
              <a:t> </a:t>
            </a:r>
            <a:r>
              <a:rPr lang="hu-HU" sz="1200" b="1" dirty="0" err="1" smtClean="0">
                <a:latin typeface="Papyrus" panose="03070502060502030205" pitchFamily="66" charset="0"/>
              </a:rPr>
              <a:t>wit</a:t>
            </a:r>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while</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intelligence</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it </a:t>
            </a:r>
            <a:r>
              <a:rPr lang="hu-HU" sz="1200" b="1" dirty="0" err="1" smtClean="0">
                <a:latin typeface="Papyrus" panose="03070502060502030205" pitchFamily="66" charset="0"/>
              </a:rPr>
              <a:t>was</a:t>
            </a:r>
            <a:r>
              <a:rPr lang="hu-HU" sz="1200" b="1" dirty="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task</a:t>
            </a:r>
            <a:r>
              <a:rPr lang="hu-HU" sz="1200" b="1" dirty="0" smtClean="0">
                <a:latin typeface="Papyrus" panose="03070502060502030205" pitchFamily="66" charset="0"/>
              </a:rPr>
              <a:t> of </a:t>
            </a:r>
            <a:r>
              <a:rPr lang="hu-HU" sz="1200" b="1" dirty="0" err="1" smtClean="0">
                <a:latin typeface="Papyrus" panose="03070502060502030205" pitchFamily="66" charset="0"/>
              </a:rPr>
              <a:t>Hermes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assing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intelligence</a:t>
            </a:r>
            <a:r>
              <a:rPr lang="hu-HU" sz="1200" b="1" dirty="0" smtClean="0">
                <a:latin typeface="Papyrus" panose="03070502060502030205" pitchFamily="66" charset="0"/>
              </a:rPr>
              <a:t> </a:t>
            </a:r>
            <a:r>
              <a:rPr lang="hu-HU" sz="1200" b="1" dirty="0" err="1" smtClean="0">
                <a:latin typeface="Papyrus" panose="03070502060502030205" pitchFamily="66" charset="0"/>
              </a:rPr>
              <a:t>level</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each</a:t>
            </a:r>
            <a:r>
              <a:rPr lang="hu-HU" sz="1200" b="1" dirty="0" smtClean="0">
                <a:latin typeface="Papyrus" panose="03070502060502030205" pitchFamily="66" charset="0"/>
              </a:rPr>
              <a:t> </a:t>
            </a:r>
            <a:r>
              <a:rPr lang="hu-HU" sz="1200" b="1" dirty="0" err="1" smtClean="0">
                <a:latin typeface="Papyrus" panose="03070502060502030205" pitchFamily="66" charset="0"/>
              </a:rPr>
              <a:t>person</a:t>
            </a:r>
            <a:r>
              <a:rPr lang="hu-HU" sz="1200" b="1" dirty="0" smtClean="0">
                <a:latin typeface="Papyrus" panose="03070502060502030205" pitchFamily="66" charset="0"/>
              </a:rPr>
              <a:t>.</a:t>
            </a:r>
          </a:p>
        </p:txBody>
      </p:sp>
    </p:spTree>
    <p:extLst>
      <p:ext uri="{BB962C8B-B14F-4D97-AF65-F5344CB8AC3E}">
        <p14:creationId xmlns:p14="http://schemas.microsoft.com/office/powerpoint/2010/main" val="202780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2970975" y="245427"/>
            <a:ext cx="6878419" cy="630942"/>
          </a:xfrm>
          <a:prstGeom prst="rect">
            <a:avLst/>
          </a:prstGeom>
          <a:noFill/>
        </p:spPr>
        <p:txBody>
          <a:bodyPr wrap="square" rtlCol="0">
            <a:spAutoFit/>
          </a:bodyPr>
          <a:lstStyle/>
          <a:p>
            <a:pPr algn="ctr"/>
            <a:r>
              <a:rPr lang="hu-HU" sz="3500" b="1" dirty="0" smtClean="0">
                <a:latin typeface="Papyrus" panose="03070502060502030205" pitchFamily="66" charset="0"/>
              </a:rPr>
              <a:t>HESTIA</a:t>
            </a:r>
          </a:p>
        </p:txBody>
      </p:sp>
      <p:sp>
        <p:nvSpPr>
          <p:cNvPr id="7" name="Szövegdoboz 6"/>
          <p:cNvSpPr txBox="1"/>
          <p:nvPr/>
        </p:nvSpPr>
        <p:spPr>
          <a:xfrm>
            <a:off x="2970976" y="978897"/>
            <a:ext cx="6878418"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9966"/>
                </a:solidFill>
              </a:rPr>
              <a:t>GODDESS</a:t>
            </a:r>
            <a:endParaRPr lang="hu-HU" sz="1400" dirty="0">
              <a:solidFill>
                <a:srgbClr val="FF9966"/>
              </a:solidFill>
            </a:endParaRPr>
          </a:p>
          <a:p>
            <a:r>
              <a:rPr lang="hu-HU" sz="1400" dirty="0" smtClean="0">
                <a:solidFill>
                  <a:srgbClr val="FF9966"/>
                </a:solidFill>
              </a:rPr>
              <a:t>OF </a:t>
            </a:r>
          </a:p>
          <a:p>
            <a:r>
              <a:rPr lang="en-US" sz="1400" dirty="0" smtClean="0">
                <a:solidFill>
                  <a:srgbClr val="FF9966"/>
                </a:solidFill>
              </a:rPr>
              <a:t> </a:t>
            </a:r>
            <a:r>
              <a:rPr lang="hu-HU" sz="1400" dirty="0" smtClean="0">
                <a:solidFill>
                  <a:srgbClr val="FF9966"/>
                </a:solidFill>
              </a:rPr>
              <a:t>HEARTH, HOME, HOUSE, FAMILY AND CHASTITY</a:t>
            </a:r>
            <a:endParaRPr lang="hu-HU" sz="1400" dirty="0">
              <a:solidFill>
                <a:srgbClr val="FF9966"/>
              </a:solidFill>
            </a:endParaRPr>
          </a:p>
        </p:txBody>
      </p:sp>
      <p:sp>
        <p:nvSpPr>
          <p:cNvPr id="13" name="Szövegdoboz 12"/>
          <p:cNvSpPr txBox="1"/>
          <p:nvPr/>
        </p:nvSpPr>
        <p:spPr>
          <a:xfrm>
            <a:off x="2970975" y="1997213"/>
            <a:ext cx="9221025" cy="4893647"/>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Cronus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Virgin </a:t>
            </a:r>
            <a:r>
              <a:rPr lang="hu-HU" sz="1200" b="1" dirty="0" err="1" smtClean="0">
                <a:latin typeface="Papyrus" panose="03070502060502030205" pitchFamily="66" charset="0"/>
              </a:rPr>
              <a:t>Goddess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 </a:t>
            </a:r>
            <a:r>
              <a:rPr lang="en-US" sz="1200" b="1" dirty="0">
                <a:latin typeface="Papyrus" panose="03070502060502030205" pitchFamily="66" charset="0"/>
              </a:rPr>
              <a:t>The goddess of the home and family never had a family of her own. At one time, </a:t>
            </a:r>
            <a:r>
              <a:rPr lang="en-US" sz="1200" b="1" dirty="0" smtClean="0">
                <a:latin typeface="Papyrus" panose="03070502060502030205" pitchFamily="66" charset="0"/>
              </a:rPr>
              <a:t>Poseidon </a:t>
            </a:r>
            <a:r>
              <a:rPr lang="en-US" sz="1200" b="1" dirty="0">
                <a:latin typeface="Papyrus" panose="03070502060502030205" pitchFamily="66" charset="0"/>
              </a:rPr>
              <a:t>and the younger god Apollo pursued her, and the competition for her favor threatened to get ugly. But her </a:t>
            </a:r>
            <a:r>
              <a:rPr lang="en-US" sz="1200" b="1" dirty="0" smtClean="0">
                <a:latin typeface="Papyrus" panose="03070502060502030205" pitchFamily="66" charset="0"/>
              </a:rPr>
              <a:t>dedication </a:t>
            </a:r>
            <a:r>
              <a:rPr lang="en-US" sz="1200" b="1" dirty="0">
                <a:latin typeface="Papyrus" panose="03070502060502030205" pitchFamily="66" charset="0"/>
              </a:rPr>
              <a:t>to peace never allowed Hestia to take part in wars, rivalries, or other disputes. So in order to maintain peace on Olympus, Hestia turned down both rivals and </a:t>
            </a:r>
            <a:r>
              <a:rPr lang="en-US" sz="1200" b="1" dirty="0" smtClean="0">
                <a:latin typeface="Papyrus" panose="03070502060502030205" pitchFamily="66" charset="0"/>
              </a:rPr>
              <a:t>swore</a:t>
            </a:r>
            <a:r>
              <a:rPr lang="hu-HU" sz="1200" b="1" dirty="0" smtClean="0">
                <a:latin typeface="Papyrus" panose="03070502060502030205" pitchFamily="66" charset="0"/>
              </a:rPr>
              <a:t> </a:t>
            </a:r>
            <a:r>
              <a:rPr lang="en-US" sz="1200" b="1" dirty="0" smtClean="0">
                <a:latin typeface="Papyrus" panose="03070502060502030205" pitchFamily="66" charset="0"/>
              </a:rPr>
              <a:t>to </a:t>
            </a:r>
            <a:r>
              <a:rPr lang="en-US" sz="1200" b="1" dirty="0">
                <a:latin typeface="Papyrus" panose="03070502060502030205" pitchFamily="66" charset="0"/>
              </a:rPr>
              <a:t>maintain her chastity forever. </a:t>
            </a:r>
            <a:r>
              <a:rPr lang="en-US" sz="1200" b="1" dirty="0" smtClean="0">
                <a:latin typeface="Papyrus" panose="03070502060502030205" pitchFamily="66" charset="0"/>
              </a:rPr>
              <a:t>Zeus </a:t>
            </a:r>
            <a:r>
              <a:rPr lang="en-US" sz="1200" b="1" dirty="0">
                <a:latin typeface="Papyrus" panose="03070502060502030205" pitchFamily="66" charset="0"/>
              </a:rPr>
              <a:t>rewarded her for this sacrifice by guaranteeing her the honor of receiving the first portion of every public sacrifice</a:t>
            </a:r>
            <a:r>
              <a:rPr lang="en-US" sz="1200" dirty="0" smtClean="0"/>
              <a:t>.</a:t>
            </a:r>
            <a:endParaRPr lang="hu-HU" sz="1200" b="1" dirty="0" smtClean="0">
              <a:latin typeface="Papyrus" panose="03070502060502030205" pitchFamily="66" charset="0"/>
            </a:endParaRP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err="1" smtClean="0">
                <a:latin typeface="Papyrus" panose="03070502060502030205" pitchFamily="66" charset="0"/>
              </a:rPr>
              <a:t>Hearth</a:t>
            </a:r>
            <a:r>
              <a:rPr lang="hu-HU" sz="1200" b="1" dirty="0" smtClean="0">
                <a:latin typeface="Papyrus" panose="03070502060502030205" pitchFamily="66" charset="0"/>
              </a:rPr>
              <a:t>, </a:t>
            </a:r>
            <a:r>
              <a:rPr lang="hu-HU" sz="1200" b="1" dirty="0" err="1" smtClean="0">
                <a:latin typeface="Papyrus" panose="03070502060502030205" pitchFamily="66" charset="0"/>
              </a:rPr>
              <a:t>Fire</a:t>
            </a:r>
            <a:r>
              <a:rPr lang="hu-HU" sz="1200" b="1" dirty="0" smtClean="0">
                <a:latin typeface="Papyrus" panose="03070502060502030205" pitchFamily="66" charset="0"/>
              </a:rPr>
              <a:t>, </a:t>
            </a:r>
            <a:r>
              <a:rPr lang="hu-HU" sz="1200" b="1" dirty="0" err="1" smtClean="0">
                <a:latin typeface="Papyrus" panose="03070502060502030205" pitchFamily="66" charset="0"/>
              </a:rPr>
              <a:t>Fireplace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Donkey</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t>
            </a:r>
            <a:r>
              <a:rPr lang="hu-HU" sz="1200" b="1" dirty="0" err="1" smtClean="0">
                <a:latin typeface="Papyrus" panose="03070502060502030205" pitchFamily="66" charset="0"/>
              </a:rPr>
              <a:t>Vesta</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NOWADAYS : The </a:t>
            </a:r>
            <a:r>
              <a:rPr lang="hu-HU" sz="1200" b="1" dirty="0" err="1" smtClean="0">
                <a:latin typeface="Papyrus" panose="03070502060502030205" pitchFamily="66" charset="0"/>
              </a:rPr>
              <a:t>second</a:t>
            </a:r>
            <a:r>
              <a:rPr lang="hu-HU" sz="1200" b="1" dirty="0" smtClean="0">
                <a:latin typeface="Papyrus" panose="03070502060502030205" pitchFamily="66" charset="0"/>
              </a:rPr>
              <a:t> </a:t>
            </a:r>
            <a:r>
              <a:rPr lang="hu-HU" sz="1200" b="1" dirty="0" err="1" smtClean="0">
                <a:latin typeface="Papyrus" panose="03070502060502030205" pitchFamily="66" charset="0"/>
              </a:rPr>
              <a:t>largest</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a:latin typeface="Papyrus" panose="03070502060502030205" pitchFamily="66" charset="0"/>
              </a:rPr>
              <a:t>brightest</a:t>
            </a:r>
            <a:r>
              <a:rPr lang="hu-HU" sz="1200" b="1" dirty="0">
                <a:latin typeface="Papyrus" panose="03070502060502030205" pitchFamily="66" charset="0"/>
              </a:rPr>
              <a:t> </a:t>
            </a:r>
            <a:r>
              <a:rPr lang="hu-HU" sz="1200" b="1" dirty="0" err="1">
                <a:latin typeface="Papyrus" panose="03070502060502030205" pitchFamily="66" charset="0"/>
              </a:rPr>
              <a:t>asteroid</a:t>
            </a:r>
            <a:r>
              <a:rPr lang="hu-HU" sz="1200" b="1" dirty="0">
                <a:latin typeface="Papyrus" panose="03070502060502030205" pitchFamily="66" charset="0"/>
              </a:rPr>
              <a:t> </a:t>
            </a:r>
            <a:r>
              <a:rPr lang="hu-HU" sz="1200" b="1" dirty="0" smtClean="0">
                <a:latin typeface="Papyrus" panose="03070502060502030205" pitchFamily="66" charset="0"/>
              </a:rPr>
              <a:t>of </a:t>
            </a:r>
            <a:r>
              <a:rPr lang="en-US" sz="1200" b="1" dirty="0" smtClean="0">
                <a:latin typeface="Papyrus" panose="03070502060502030205" pitchFamily="66" charset="0"/>
              </a:rPr>
              <a:t>the </a:t>
            </a:r>
            <a:r>
              <a:rPr lang="en-US" sz="1200" b="1" dirty="0">
                <a:latin typeface="Papyrus" panose="03070502060502030205" pitchFamily="66" charset="0"/>
              </a:rPr>
              <a:t>asteroid </a:t>
            </a:r>
            <a:r>
              <a:rPr lang="en-US" sz="1200" b="1" dirty="0" smtClean="0">
                <a:latin typeface="Papyrus" panose="03070502060502030205" pitchFamily="66" charset="0"/>
              </a:rPr>
              <a:t>belt</a:t>
            </a:r>
            <a:r>
              <a:rPr lang="hu-HU" sz="1200" b="1" dirty="0" smtClean="0">
                <a:latin typeface="Papyrus" panose="03070502060502030205" pitchFamily="66" charset="0"/>
              </a:rPr>
              <a:t> is </a:t>
            </a:r>
            <a:r>
              <a:rPr lang="hu-HU" sz="1200" b="1" dirty="0" err="1" smtClean="0">
                <a:latin typeface="Papyrus" panose="03070502060502030205" pitchFamily="66" charset="0"/>
              </a:rPr>
              <a:t>named</a:t>
            </a:r>
            <a:r>
              <a:rPr lang="hu-HU" sz="1200" b="1" dirty="0" smtClean="0">
                <a:latin typeface="Papyrus" panose="03070502060502030205" pitchFamily="66" charset="0"/>
              </a:rPr>
              <a:t> </a:t>
            </a:r>
            <a:r>
              <a:rPr lang="hu-HU" sz="1200" b="1" dirty="0" err="1" smtClean="0">
                <a:latin typeface="Papyrus" panose="03070502060502030205" pitchFamily="66" charset="0"/>
              </a:rPr>
              <a:t>Vesta</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en-US" sz="1200" b="1" dirty="0">
                <a:latin typeface="Papyrus" panose="03070502060502030205" pitchFamily="66" charset="0"/>
              </a:rPr>
              <a:t>The first-born of the six children of Rhea and Cronus, Hestia was the kindest, most virtuous, and most charitable of all the </a:t>
            </a:r>
            <a:r>
              <a:rPr lang="en-US" sz="1200" b="1" dirty="0" smtClean="0">
                <a:latin typeface="Papyrus" panose="03070502060502030205" pitchFamily="66" charset="0"/>
              </a:rPr>
              <a:t>Olympians.</a:t>
            </a:r>
            <a:r>
              <a:rPr lang="hu-HU" sz="1200" b="1" dirty="0" smtClean="0">
                <a:latin typeface="Papyrus" panose="03070502060502030205" pitchFamily="66" charset="0"/>
              </a:rPr>
              <a:t> It is told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arrived</a:t>
            </a:r>
            <a:r>
              <a:rPr lang="hu-HU" sz="1200" b="1" dirty="0" smtClean="0">
                <a:latin typeface="Papyrus" panose="03070502060502030205" pitchFamily="66" charset="0"/>
              </a:rPr>
              <a:t>, </a:t>
            </a:r>
            <a:r>
              <a:rPr lang="hu-HU" sz="1200" b="1" dirty="0" err="1" smtClean="0">
                <a:latin typeface="Papyrus" panose="03070502060502030205" pitchFamily="66" charset="0"/>
              </a:rPr>
              <a:t>Hestia</a:t>
            </a:r>
            <a:r>
              <a:rPr lang="hu-HU" sz="1200" b="1" dirty="0" smtClean="0">
                <a:latin typeface="Papyrus" panose="03070502060502030205" pitchFamily="66" charset="0"/>
              </a:rPr>
              <a:t> </a:t>
            </a:r>
            <a:r>
              <a:rPr lang="hu-HU" sz="1200" b="1" dirty="0" err="1" smtClean="0">
                <a:latin typeface="Papyrus" panose="03070502060502030205" pitchFamily="66" charset="0"/>
              </a:rPr>
              <a:t>sacrificed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status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allow</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young</a:t>
            </a:r>
            <a:r>
              <a:rPr lang="hu-HU" sz="1200" b="1" dirty="0" smtClean="0">
                <a:latin typeface="Papyrus" panose="03070502060502030205" pitchFamily="66" charset="0"/>
              </a:rPr>
              <a:t> god </a:t>
            </a:r>
            <a:r>
              <a:rPr lang="hu-HU" sz="1200" b="1" dirty="0" err="1" smtClean="0">
                <a:latin typeface="Papyrus" panose="03070502060502030205" pitchFamily="66" charset="0"/>
              </a:rPr>
              <a:t>join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main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tewlves</a:t>
            </a:r>
            <a:r>
              <a:rPr lang="hu-HU" sz="1200" b="1" dirty="0" smtClean="0">
                <a:latin typeface="Papyrus" panose="03070502060502030205" pitchFamily="66" charset="0"/>
              </a:rPr>
              <a:t>. </a:t>
            </a:r>
            <a:r>
              <a:rPr lang="en-US" sz="1200" b="1" dirty="0" smtClean="0">
                <a:latin typeface="Papyrus" panose="03070502060502030205" pitchFamily="66" charset="0"/>
              </a:rPr>
              <a:t>As </a:t>
            </a:r>
            <a:r>
              <a:rPr lang="en-US" sz="1200" b="1" dirty="0">
                <a:latin typeface="Papyrus" panose="03070502060502030205" pitchFamily="66" charset="0"/>
              </a:rPr>
              <a:t>goddess of the hearth and </a:t>
            </a:r>
            <a:r>
              <a:rPr lang="en-US" sz="1200" b="1" dirty="0" smtClean="0">
                <a:latin typeface="Papyrus" panose="03070502060502030205" pitchFamily="66" charset="0"/>
              </a:rPr>
              <a:t>fir</a:t>
            </a:r>
            <a:r>
              <a:rPr lang="hu-HU" sz="1200" b="1" dirty="0" smtClean="0">
                <a:latin typeface="Papyrus" panose="03070502060502030205" pitchFamily="66" charset="0"/>
              </a:rPr>
              <a:t>e, </a:t>
            </a:r>
            <a:r>
              <a:rPr lang="en-US" sz="1200" b="1" dirty="0" smtClean="0">
                <a:latin typeface="Papyrus" panose="03070502060502030205" pitchFamily="66" charset="0"/>
              </a:rPr>
              <a:t>the </a:t>
            </a:r>
            <a:r>
              <a:rPr lang="en-US" sz="1200" b="1" dirty="0">
                <a:latin typeface="Papyrus" panose="03070502060502030205" pitchFamily="66" charset="0"/>
              </a:rPr>
              <a:t>symbolic center of </a:t>
            </a:r>
            <a:r>
              <a:rPr lang="en-US" sz="1200" b="1" dirty="0" smtClean="0">
                <a:latin typeface="Papyrus" panose="03070502060502030205" pitchFamily="66" charset="0"/>
              </a:rPr>
              <a:t>home</a:t>
            </a:r>
            <a:r>
              <a:rPr lang="hu-HU" sz="1200" b="1" dirty="0" smtClean="0">
                <a:latin typeface="Papyrus" panose="03070502060502030205" pitchFamily="66" charset="0"/>
              </a:rPr>
              <a:t>, </a:t>
            </a:r>
            <a:r>
              <a:rPr lang="en-US" sz="1200" b="1" dirty="0" smtClean="0">
                <a:latin typeface="Papyrus" panose="03070502060502030205" pitchFamily="66" charset="0"/>
              </a:rPr>
              <a:t>Hestia </a:t>
            </a:r>
            <a:r>
              <a:rPr lang="en-US" sz="1200" b="1" dirty="0">
                <a:latin typeface="Papyrus" panose="03070502060502030205" pitchFamily="66" charset="0"/>
              </a:rPr>
              <a:t>watched over the </a:t>
            </a:r>
            <a:r>
              <a:rPr lang="hu-HU" sz="1200" b="1" dirty="0" err="1" smtClean="0">
                <a:latin typeface="Papyrus" panose="03070502060502030205" pitchFamily="66" charset="0"/>
              </a:rPr>
              <a:t>private</a:t>
            </a:r>
            <a:r>
              <a:rPr lang="hu-HU" sz="1200" b="1" dirty="0" smtClean="0">
                <a:latin typeface="Papyrus" panose="03070502060502030205" pitchFamily="66" charset="0"/>
              </a:rPr>
              <a:t> and </a:t>
            </a:r>
            <a:r>
              <a:rPr lang="hu-HU" sz="1200" b="1" dirty="0" err="1" smtClean="0">
                <a:latin typeface="Papyrus" panose="03070502060502030205" pitchFamily="66" charset="0"/>
              </a:rPr>
              <a:t>public</a:t>
            </a:r>
            <a:r>
              <a:rPr lang="hu-HU" sz="1200" b="1" dirty="0" smtClean="0">
                <a:latin typeface="Papyrus" panose="03070502060502030205" pitchFamily="66" charset="0"/>
              </a:rPr>
              <a:t> </a:t>
            </a:r>
            <a:r>
              <a:rPr lang="hu-HU" sz="1200" b="1" dirty="0" err="1" smtClean="0">
                <a:latin typeface="Papyrus" panose="03070502060502030205" pitchFamily="66" charset="0"/>
              </a:rPr>
              <a:t>home</a:t>
            </a:r>
            <a:r>
              <a:rPr lang="hu-HU" sz="1200" b="1" dirty="0" smtClean="0">
                <a:latin typeface="Papyrus" panose="03070502060502030205" pitchFamily="66" charset="0"/>
              </a:rPr>
              <a:t> of </a:t>
            </a:r>
            <a:r>
              <a:rPr lang="hu-HU" sz="1200" b="1" dirty="0" err="1" smtClean="0">
                <a:latin typeface="Papyrus" panose="03070502060502030205" pitchFamily="66" charset="0"/>
              </a:rPr>
              <a:t>humans</a:t>
            </a:r>
            <a:r>
              <a:rPr lang="hu-HU" sz="1200" b="1" dirty="0" smtClean="0">
                <a:latin typeface="Papyrus" panose="03070502060502030205" pitchFamily="66" charset="0"/>
              </a:rPr>
              <a:t> - </a:t>
            </a:r>
            <a:r>
              <a:rPr lang="en-US" sz="1200" b="1" dirty="0" smtClean="0">
                <a:latin typeface="Papyrus" panose="03070502060502030205" pitchFamily="66" charset="0"/>
              </a:rPr>
              <a:t>some </a:t>
            </a:r>
            <a:r>
              <a:rPr lang="en-US" sz="1200" b="1" dirty="0">
                <a:latin typeface="Papyrus" panose="03070502060502030205" pitchFamily="66" charset="0"/>
              </a:rPr>
              <a:t>storytellers assert that Hestia </a:t>
            </a:r>
            <a:r>
              <a:rPr lang="en-US" sz="1200" b="1" dirty="0" smtClean="0">
                <a:latin typeface="Papyrus" panose="03070502060502030205" pitchFamily="66" charset="0"/>
              </a:rPr>
              <a:t>invented </a:t>
            </a:r>
            <a:r>
              <a:rPr lang="en-US" sz="1200" b="1" dirty="0">
                <a:latin typeface="Papyrus" panose="03070502060502030205" pitchFamily="66" charset="0"/>
              </a:rPr>
              <a:t>the art of building </a:t>
            </a:r>
            <a:r>
              <a:rPr lang="en-US" sz="1200" b="1" dirty="0" smtClean="0">
                <a:latin typeface="Papyrus" panose="03070502060502030205" pitchFamily="66" charset="0"/>
              </a:rPr>
              <a:t>houses</a:t>
            </a:r>
            <a:r>
              <a:rPr lang="hu-HU" sz="1200" b="1" dirty="0" smtClean="0">
                <a:latin typeface="Papyrus" panose="03070502060502030205" pitchFamily="66" charset="0"/>
              </a:rPr>
              <a:t>, and </a:t>
            </a:r>
            <a:r>
              <a:rPr lang="hu-HU" sz="1200" b="1" dirty="0" err="1" smtClean="0">
                <a:latin typeface="Papyrus" panose="03070502060502030205" pitchFamily="66" charset="0"/>
              </a:rPr>
              <a:t>like</a:t>
            </a:r>
            <a:r>
              <a:rPr lang="hu-HU" sz="1200" b="1" dirty="0" smtClean="0">
                <a:latin typeface="Papyrus" panose="03070502060502030205" pitchFamily="66" charset="0"/>
              </a:rPr>
              <a:t> </a:t>
            </a:r>
            <a:r>
              <a:rPr lang="hu-HU" sz="1200" b="1" dirty="0" err="1" smtClean="0">
                <a:latin typeface="Papyrus" panose="03070502060502030205" pitchFamily="66" charset="0"/>
              </a:rPr>
              <a:t>this</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protected</a:t>
            </a:r>
            <a:r>
              <a:rPr lang="hu-HU" sz="1200" b="1" dirty="0" smtClean="0">
                <a:latin typeface="Papyrus" panose="03070502060502030205" pitchFamily="66" charset="0"/>
              </a:rPr>
              <a:t> </a:t>
            </a:r>
            <a:r>
              <a:rPr lang="en-US" sz="1200" b="1" dirty="0" smtClean="0">
                <a:latin typeface="Papyrus" panose="03070502060502030205" pitchFamily="66" charset="0"/>
              </a:rPr>
              <a:t>the</a:t>
            </a:r>
            <a:r>
              <a:rPr lang="hu-HU" sz="1200" b="1" dirty="0" smtClean="0">
                <a:latin typeface="Papyrus" panose="03070502060502030205" pitchFamily="66" charset="0"/>
              </a:rPr>
              <a:t> </a:t>
            </a:r>
            <a:r>
              <a:rPr lang="en-US" sz="1200" b="1" dirty="0" smtClean="0">
                <a:latin typeface="Papyrus" panose="03070502060502030205" pitchFamily="66" charset="0"/>
              </a:rPr>
              <a:t>civic </a:t>
            </a:r>
            <a:r>
              <a:rPr lang="en-US" sz="1200" b="1" dirty="0">
                <a:latin typeface="Papyrus" panose="03070502060502030205" pitchFamily="66" charset="0"/>
              </a:rPr>
              <a:t>affairs of the communal family</a:t>
            </a:r>
            <a:r>
              <a:rPr lang="en-US" sz="1200" b="1" dirty="0" smtClean="0">
                <a:latin typeface="Papyrus" panose="03070502060502030205" pitchFamily="66" charset="0"/>
              </a:rPr>
              <a:t>.</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basically</a:t>
            </a:r>
            <a:r>
              <a:rPr lang="hu-HU" sz="1200" b="1" dirty="0" smtClean="0">
                <a:latin typeface="Papyrus" panose="03070502060502030205" pitchFamily="66" charset="0"/>
              </a:rPr>
              <a:t> </a:t>
            </a:r>
            <a:r>
              <a:rPr lang="hu-HU" sz="1200" b="1" dirty="0" err="1" smtClean="0">
                <a:latin typeface="Papyrus" panose="03070502060502030205" pitchFamily="66" charset="0"/>
              </a:rPr>
              <a:t>every</a:t>
            </a:r>
            <a:r>
              <a:rPr lang="hu-HU" sz="1200" b="1" dirty="0" smtClean="0">
                <a:latin typeface="Papyrus" panose="03070502060502030205" pitchFamily="66" charset="0"/>
              </a:rPr>
              <a:t> </a:t>
            </a:r>
            <a:r>
              <a:rPr lang="hu-HU" sz="1200" b="1" dirty="0" err="1" smtClean="0">
                <a:latin typeface="Papyrus" panose="03070502060502030205" pitchFamily="66" charset="0"/>
              </a:rPr>
              <a:t>home</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en-US" sz="1200" b="1" dirty="0" smtClean="0">
                <a:latin typeface="Papyrus" panose="03070502060502030205" pitchFamily="66" charset="0"/>
              </a:rPr>
              <a:t>public </a:t>
            </a:r>
            <a:r>
              <a:rPr lang="en-US" sz="1200" b="1" dirty="0">
                <a:latin typeface="Papyrus" panose="03070502060502030205" pitchFamily="66" charset="0"/>
              </a:rPr>
              <a:t>hearth of every city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hers</a:t>
            </a:r>
            <a:r>
              <a:rPr lang="hu-HU" sz="1200" b="1" dirty="0" smtClean="0">
                <a:latin typeface="Papyrus" panose="03070502060502030205" pitchFamily="66" charset="0"/>
              </a:rPr>
              <a:t>, </a:t>
            </a:r>
            <a:r>
              <a:rPr lang="en-US" sz="1200" b="1" dirty="0" smtClean="0">
                <a:latin typeface="Papyrus" panose="03070502060502030205" pitchFamily="66" charset="0"/>
              </a:rPr>
              <a:t>Hestia </a:t>
            </a:r>
            <a:r>
              <a:rPr lang="en-US" sz="1200" b="1" dirty="0">
                <a:latin typeface="Papyrus" panose="03070502060502030205" pitchFamily="66" charset="0"/>
              </a:rPr>
              <a:t>had few shrines built to honor </a:t>
            </a:r>
            <a:r>
              <a:rPr lang="en-US" sz="1200" b="1" dirty="0" smtClean="0">
                <a:latin typeface="Papyrus" panose="03070502060502030205" pitchFamily="66" charset="0"/>
              </a:rPr>
              <a:t>her</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Rome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cult</a:t>
            </a:r>
            <a:r>
              <a:rPr lang="hu-HU" sz="1200" b="1" dirty="0" smtClean="0">
                <a:latin typeface="Papyrus" panose="03070502060502030205" pitchFamily="66" charset="0"/>
              </a:rPr>
              <a:t> of </a:t>
            </a:r>
            <a:r>
              <a:rPr lang="hu-HU" sz="1200" b="1" dirty="0" err="1" smtClean="0">
                <a:latin typeface="Papyrus" panose="03070502060502030205" pitchFamily="66" charset="0"/>
              </a:rPr>
              <a:t>Vesta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 </a:t>
            </a:r>
            <a:r>
              <a:rPr lang="hu-HU" sz="1200" b="1" dirty="0" err="1" smtClean="0">
                <a:latin typeface="Papyrus" panose="03070502060502030205" pitchFamily="66" charset="0"/>
              </a:rPr>
              <a:t>reputed</a:t>
            </a:r>
            <a:r>
              <a:rPr lang="hu-HU" sz="1200" b="1" dirty="0" smtClean="0">
                <a:latin typeface="Papyrus" panose="03070502060502030205" pitchFamily="66" charset="0"/>
              </a:rPr>
              <a:t> </a:t>
            </a:r>
            <a:r>
              <a:rPr lang="hu-HU" sz="1200" b="1" dirty="0" err="1" smtClean="0">
                <a:latin typeface="Papyrus" panose="03070502060502030205" pitchFamily="66" charset="0"/>
              </a:rPr>
              <a:t>group</a:t>
            </a:r>
            <a:r>
              <a:rPr lang="hu-HU" sz="1200" b="1" dirty="0" smtClean="0">
                <a:latin typeface="Papyrus" panose="03070502060502030205" pitchFamily="66" charset="0"/>
              </a:rPr>
              <a:t> of </a:t>
            </a:r>
            <a:r>
              <a:rPr lang="hu-HU" sz="1200" b="1" dirty="0" err="1" smtClean="0">
                <a:latin typeface="Papyrus" panose="03070502060502030205" pitchFamily="66" charset="0"/>
              </a:rPr>
              <a:t>virgins</a:t>
            </a:r>
            <a:r>
              <a:rPr lang="hu-HU" sz="1200" b="1" dirty="0" smtClean="0">
                <a:latin typeface="Papyrus" panose="03070502060502030205" pitchFamily="66" charset="0"/>
              </a:rPr>
              <a:t> </a:t>
            </a:r>
            <a:r>
              <a:rPr lang="hu-HU" sz="1200" b="1" dirty="0" err="1" smtClean="0">
                <a:latin typeface="Papyrus" panose="03070502060502030205" pitchFamily="66" charset="0"/>
              </a:rPr>
              <a:t>living</a:t>
            </a:r>
            <a:r>
              <a:rPr lang="hu-HU" sz="1200" b="1" dirty="0" smtClean="0">
                <a:latin typeface="Papyrus" panose="03070502060502030205" pitchFamily="66" charset="0"/>
              </a:rPr>
              <a:t> </a:t>
            </a:r>
            <a:r>
              <a:rPr lang="hu-HU" sz="1200" b="1" dirty="0" err="1" smtClean="0">
                <a:latin typeface="Papyrus" panose="03070502060502030205" pitchFamily="66" charset="0"/>
              </a:rPr>
              <a:t>together</a:t>
            </a:r>
            <a:r>
              <a:rPr lang="hu-HU" sz="1200" b="1" dirty="0" smtClean="0">
                <a:latin typeface="Papyrus" panose="03070502060502030205" pitchFamily="66" charset="0"/>
              </a:rPr>
              <a:t> in a </a:t>
            </a:r>
            <a:r>
              <a:rPr lang="hu-HU" sz="1200" b="1" dirty="0" err="1" smtClean="0">
                <a:latin typeface="Papyrus" panose="03070502060502030205" pitchFamily="66" charset="0"/>
              </a:rPr>
              <a:t>small</a:t>
            </a:r>
            <a:r>
              <a:rPr lang="hu-HU" sz="1200" b="1" dirty="0">
                <a:latin typeface="Papyrus" panose="03070502060502030205" pitchFamily="66" charset="0"/>
              </a:rPr>
              <a:t> </a:t>
            </a:r>
            <a:r>
              <a:rPr lang="hu-HU" sz="1200" b="1" dirty="0" err="1" smtClean="0">
                <a:latin typeface="Papyrus" panose="03070502060502030205" pitchFamily="66" charset="0"/>
              </a:rPr>
              <a:t>community</a:t>
            </a:r>
            <a:r>
              <a:rPr lang="hu-HU" sz="1200" b="1" dirty="0" smtClean="0">
                <a:latin typeface="Papyrus" panose="03070502060502030205" pitchFamily="66" charset="0"/>
              </a:rPr>
              <a:t>  </a:t>
            </a:r>
            <a:r>
              <a:rPr lang="hu-HU" sz="1200" b="1" dirty="0" err="1" smtClean="0">
                <a:latin typeface="Papyrus" panose="03070502060502030205" pitchFamily="66" charset="0"/>
              </a:rPr>
              <a:t>quietly</a:t>
            </a:r>
            <a:r>
              <a:rPr lang="hu-HU" sz="1200" b="1" dirty="0" smtClean="0">
                <a:latin typeface="Papyrus" panose="03070502060502030205" pitchFamily="66" charset="0"/>
              </a:rPr>
              <a:t> and </a:t>
            </a:r>
            <a:r>
              <a:rPr lang="hu-HU" sz="1200" b="1" dirty="0" err="1" smtClean="0">
                <a:latin typeface="Papyrus" panose="03070502060502030205" pitchFamily="66" charset="0"/>
              </a:rPr>
              <a:t>guarding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flame</a:t>
            </a:r>
            <a:r>
              <a:rPr lang="hu-HU" sz="1200" b="1" dirty="0" smtClean="0">
                <a:latin typeface="Papyrus" panose="03070502060502030205" pitchFamily="66" charset="0"/>
              </a:rPr>
              <a:t> of </a:t>
            </a:r>
            <a:r>
              <a:rPr lang="hu-HU" sz="1200" b="1" dirty="0" err="1" smtClean="0">
                <a:latin typeface="Papyrus" panose="03070502060502030205" pitchFamily="66" charset="0"/>
              </a:rPr>
              <a:t>Vesta</a:t>
            </a:r>
            <a:r>
              <a:rPr lang="hu-HU" sz="1200" b="1" dirty="0" smtClean="0">
                <a:latin typeface="Papyrus" panose="03070502060502030205" pitchFamily="66" charset="0"/>
              </a:rPr>
              <a:t>. </a:t>
            </a: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70975"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Tree>
    <p:extLst>
      <p:ext uri="{BB962C8B-B14F-4D97-AF65-F5344CB8AC3E}">
        <p14:creationId xmlns:p14="http://schemas.microsoft.com/office/powerpoint/2010/main" val="4333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663" y="0"/>
            <a:ext cx="2263336" cy="3185436"/>
          </a:xfrm>
          <a:prstGeom prst="rect">
            <a:avLst/>
          </a:prstGeom>
        </p:spPr>
      </p:pic>
      <p:sp>
        <p:nvSpPr>
          <p:cNvPr id="6" name="Szövegdoboz 5"/>
          <p:cNvSpPr txBox="1"/>
          <p:nvPr/>
        </p:nvSpPr>
        <p:spPr>
          <a:xfrm>
            <a:off x="3954783" y="262843"/>
            <a:ext cx="5877194" cy="630942"/>
          </a:xfrm>
          <a:prstGeom prst="rect">
            <a:avLst/>
          </a:prstGeom>
          <a:noFill/>
        </p:spPr>
        <p:txBody>
          <a:bodyPr wrap="square" rtlCol="0">
            <a:spAutoFit/>
          </a:bodyPr>
          <a:lstStyle/>
          <a:p>
            <a:pPr algn="ctr"/>
            <a:r>
              <a:rPr lang="hu-HU" sz="3500" b="1" dirty="0" smtClean="0">
                <a:latin typeface="Papyrus" panose="03070502060502030205" pitchFamily="66" charset="0"/>
              </a:rPr>
              <a:t>NIKE</a:t>
            </a:r>
          </a:p>
        </p:txBody>
      </p:sp>
      <p:sp>
        <p:nvSpPr>
          <p:cNvPr id="7" name="Szövegdoboz 6"/>
          <p:cNvSpPr txBox="1"/>
          <p:nvPr/>
        </p:nvSpPr>
        <p:spPr>
          <a:xfrm>
            <a:off x="3954782" y="987605"/>
            <a:ext cx="5877195"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FF00"/>
                </a:solidFill>
              </a:rPr>
              <a:t>GODDESS</a:t>
            </a:r>
            <a:endParaRPr lang="hu-HU" sz="1400" dirty="0">
              <a:solidFill>
                <a:srgbClr val="FFFF00"/>
              </a:solidFill>
            </a:endParaRPr>
          </a:p>
          <a:p>
            <a:r>
              <a:rPr lang="hu-HU" sz="1400" dirty="0" smtClean="0">
                <a:solidFill>
                  <a:srgbClr val="FFFF00"/>
                </a:solidFill>
              </a:rPr>
              <a:t>OF </a:t>
            </a:r>
          </a:p>
          <a:p>
            <a:r>
              <a:rPr lang="en-US" sz="1400" dirty="0" smtClean="0">
                <a:solidFill>
                  <a:srgbClr val="FFFF00"/>
                </a:solidFill>
              </a:rPr>
              <a:t>STRENGTH, SPEED, AND VICTORY</a:t>
            </a:r>
            <a:endParaRPr lang="hu-HU" sz="1400" dirty="0">
              <a:solidFill>
                <a:srgbClr val="FFFF00"/>
              </a:solidFill>
            </a:endParaRPr>
          </a:p>
        </p:txBody>
      </p:sp>
      <p:sp>
        <p:nvSpPr>
          <p:cNvPr id="13" name="Szövegdoboz 12"/>
          <p:cNvSpPr txBox="1"/>
          <p:nvPr/>
        </p:nvSpPr>
        <p:spPr>
          <a:xfrm>
            <a:off x="3954780" y="2214642"/>
            <a:ext cx="8237219" cy="4154984"/>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Pallas</a:t>
            </a:r>
            <a:r>
              <a:rPr lang="hu-HU" sz="1200" b="1" dirty="0" smtClean="0">
                <a:latin typeface="Papyrus" panose="03070502060502030205" pitchFamily="66" charset="0"/>
              </a:rPr>
              <a:t> and Styx</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Virgin </a:t>
            </a:r>
            <a:r>
              <a:rPr lang="hu-HU" sz="1200" b="1" dirty="0" err="1" smtClean="0">
                <a:latin typeface="Papyrus" panose="03070502060502030205" pitchFamily="66" charset="0"/>
              </a:rPr>
              <a:t>Goddess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does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t>
            </a:r>
            <a:r>
              <a:rPr lang="hu-HU" sz="1200" b="1" dirty="0" err="1" smtClean="0">
                <a:latin typeface="Papyrus" panose="03070502060502030205" pitchFamily="66" charset="0"/>
              </a:rPr>
              <a:t>any</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too</a:t>
            </a:r>
            <a:r>
              <a:rPr lang="hu-HU" sz="1200" b="1" dirty="0" smtClean="0">
                <a:latin typeface="Papyrus" panose="03070502060502030205" pitchFamily="66" charset="0"/>
              </a:rPr>
              <a:t> </a:t>
            </a:r>
            <a:r>
              <a:rPr lang="hu-HU" sz="1200" b="1" dirty="0" err="1" smtClean="0">
                <a:latin typeface="Papyrus" panose="03070502060502030205" pitchFamily="66" charset="0"/>
              </a:rPr>
              <a:t>busy</a:t>
            </a:r>
            <a:r>
              <a:rPr lang="hu-HU" sz="1200" b="1" dirty="0" smtClean="0">
                <a:latin typeface="Papyrus" panose="03070502060502030205" pitchFamily="66" charset="0"/>
              </a:rPr>
              <a:t> </a:t>
            </a:r>
            <a:r>
              <a:rPr lang="hu-HU" sz="1200" b="1" dirty="0" err="1" smtClean="0">
                <a:latin typeface="Papyrus" panose="03070502060502030205" pitchFamily="66" charset="0"/>
              </a:rPr>
              <a:t>flying</a:t>
            </a:r>
            <a:r>
              <a:rPr lang="hu-HU" sz="1200" b="1" dirty="0" smtClean="0">
                <a:latin typeface="Papyrus" panose="03070502060502030205" pitchFamily="66" charset="0"/>
              </a:rPr>
              <a:t> </a:t>
            </a:r>
            <a:r>
              <a:rPr lang="hu-HU" sz="1200" b="1" dirty="0" err="1" smtClean="0">
                <a:latin typeface="Papyrus" panose="03070502060502030205" pitchFamily="66" charset="0"/>
              </a:rPr>
              <a:t>around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battlefields</a:t>
            </a:r>
            <a:r>
              <a:rPr lang="hu-HU" sz="1200" b="1" dirty="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raging </a:t>
            </a:r>
            <a:r>
              <a:rPr lang="hu-HU" sz="1200" b="1" dirty="0" err="1" smtClean="0">
                <a:latin typeface="Papyrus" panose="03070502060502030205" pitchFamily="66" charset="0"/>
              </a:rPr>
              <a:t>greeks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a:latin typeface="Papyrus" panose="03070502060502030205" pitchFamily="66" charset="0"/>
              </a:rPr>
              <a:t>G</a:t>
            </a:r>
            <a:r>
              <a:rPr lang="hu-HU" sz="1200" b="1" dirty="0" smtClean="0">
                <a:latin typeface="Papyrus" panose="03070502060502030205" pitchFamily="66" charset="0"/>
              </a:rPr>
              <a:t>olden </a:t>
            </a:r>
            <a:r>
              <a:rPr lang="hu-HU" sz="1200" b="1" dirty="0" err="1" smtClean="0">
                <a:latin typeface="Papyrus" panose="03070502060502030205" pitchFamily="66" charset="0"/>
              </a:rPr>
              <a:t>sandals</a:t>
            </a:r>
            <a:r>
              <a:rPr lang="hu-HU" sz="1200" b="1" dirty="0" smtClean="0">
                <a:latin typeface="Papyrus" panose="03070502060502030205" pitchFamily="66" charset="0"/>
              </a:rPr>
              <a:t>, </a:t>
            </a:r>
            <a:r>
              <a:rPr lang="hu-HU" sz="1200" b="1" dirty="0" err="1">
                <a:latin typeface="Papyrus" panose="03070502060502030205" pitchFamily="66" charset="0"/>
              </a:rPr>
              <a:t>W</a:t>
            </a:r>
            <a:r>
              <a:rPr lang="hu-HU" sz="1200" b="1" dirty="0" err="1" smtClean="0">
                <a:latin typeface="Papyrus" panose="03070502060502030205" pitchFamily="66" charset="0"/>
              </a:rPr>
              <a:t>ings</a:t>
            </a:r>
            <a:r>
              <a:rPr lang="hu-HU" sz="1200" b="1" dirty="0" smtClean="0">
                <a:latin typeface="Papyrus" panose="03070502060502030205" pitchFamily="66" charset="0"/>
              </a:rPr>
              <a:t>, </a:t>
            </a:r>
            <a:r>
              <a:rPr lang="hu-HU" sz="1200" b="1" dirty="0" err="1">
                <a:latin typeface="Papyrus" panose="03070502060502030205" pitchFamily="66" charset="0"/>
              </a:rPr>
              <a:t>W</a:t>
            </a:r>
            <a:r>
              <a:rPr lang="hu-HU" sz="1200" b="1" dirty="0" err="1" smtClean="0">
                <a:latin typeface="Papyrus" panose="03070502060502030205" pitchFamily="66" charset="0"/>
              </a:rPr>
              <a:t>reaths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Eagle</a:t>
            </a: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Victoria</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Both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Roman</a:t>
            </a:r>
            <a:r>
              <a:rPr lang="hu-HU" sz="1200" b="1" dirty="0">
                <a:latin typeface="Papyrus" panose="03070502060502030205" pitchFamily="66" charset="0"/>
              </a:rPr>
              <a:t> </a:t>
            </a:r>
            <a:r>
              <a:rPr lang="hu-HU" sz="1200" b="1" dirty="0" smtClean="0">
                <a:latin typeface="Papyrus" panose="03070502060502030205" pitchFamily="66" charset="0"/>
              </a:rPr>
              <a:t>and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goddesse</a:t>
            </a:r>
            <a:r>
              <a:rPr lang="hu-HU" sz="1200" b="1" dirty="0" smtClean="0">
                <a:latin typeface="Papyrus" panose="03070502060502030205" pitchFamily="66" charset="0"/>
              </a:rPr>
              <a:t> </a:t>
            </a:r>
            <a:r>
              <a:rPr lang="hu-HU" sz="1200" b="1" dirty="0" err="1" smtClean="0">
                <a:latin typeface="Papyrus" panose="03070502060502030205" pitchFamily="66" charset="0"/>
              </a:rPr>
              <a:t>still</a:t>
            </a:r>
            <a:r>
              <a:rPr lang="hu-HU" sz="1200" b="1" dirty="0" smtClean="0">
                <a:latin typeface="Papyrus" panose="03070502060502030205" pitchFamily="66" charset="0"/>
              </a:rPr>
              <a:t> </a:t>
            </a:r>
            <a:r>
              <a:rPr lang="hu-HU" sz="1200" b="1" dirty="0" err="1" smtClean="0">
                <a:latin typeface="Papyrus" panose="03070502060502030205" pitchFamily="66" charset="0"/>
              </a:rPr>
              <a:t>lingers</a:t>
            </a:r>
            <a:r>
              <a:rPr lang="hu-HU" sz="1200" b="1" dirty="0" smtClean="0">
                <a:latin typeface="Papyrus" panose="03070502060502030205" pitchFamily="66" charset="0"/>
              </a:rPr>
              <a:t> </a:t>
            </a:r>
            <a:r>
              <a:rPr lang="hu-HU" sz="1200" b="1" dirty="0" err="1" smtClean="0">
                <a:latin typeface="Papyrus" panose="03070502060502030205" pitchFamily="66" charset="0"/>
              </a:rPr>
              <a:t>around</a:t>
            </a:r>
            <a:r>
              <a:rPr lang="hu-HU" sz="1200" b="1" dirty="0" smtClean="0">
                <a:latin typeface="Papyrus" panose="03070502060502030205" pitchFamily="66" charset="0"/>
              </a:rPr>
              <a:t> </a:t>
            </a:r>
            <a:r>
              <a:rPr lang="hu-HU" sz="1200" b="1" dirty="0" err="1" smtClean="0">
                <a:latin typeface="Papyrus" panose="03070502060502030205" pitchFamily="66" charset="0"/>
              </a:rPr>
              <a:t>us</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one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famous</a:t>
            </a:r>
            <a:r>
              <a:rPr lang="hu-HU" sz="1200" b="1" dirty="0" smtClean="0">
                <a:latin typeface="Papyrus" panose="03070502060502030205" pitchFamily="66" charset="0"/>
              </a:rPr>
              <a:t> </a:t>
            </a:r>
            <a:r>
              <a:rPr lang="hu-HU" sz="1200" b="1" dirty="0" err="1" smtClean="0">
                <a:latin typeface="Papyrus" panose="03070502060502030205" pitchFamily="66" charset="0"/>
              </a:rPr>
              <a:t>girl</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and </a:t>
            </a:r>
            <a:r>
              <a:rPr lang="hu-HU" sz="1200" b="1" dirty="0" err="1" smtClean="0">
                <a:latin typeface="Papyrus" panose="03070502060502030205" pitchFamily="66" charset="0"/>
              </a:rPr>
              <a:t>one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famous</a:t>
            </a:r>
            <a:r>
              <a:rPr lang="hu-HU" sz="1200" b="1" dirty="0" smtClean="0">
                <a:latin typeface="Papyrus" panose="03070502060502030205" pitchFamily="66" charset="0"/>
              </a:rPr>
              <a:t> sport </a:t>
            </a:r>
            <a:r>
              <a:rPr lang="hu-HU" sz="1200" b="1" dirty="0" err="1" smtClean="0">
                <a:latin typeface="Papyrus" panose="03070502060502030205" pitchFamily="66" charset="0"/>
              </a:rPr>
              <a:t>brand</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en-US" sz="1200" b="1" dirty="0" smtClean="0">
                <a:latin typeface="Papyrus" panose="03070502060502030205" pitchFamily="66" charset="0"/>
              </a:rPr>
              <a:t>Nike and her siblings were close companions of Zeus, the dominant deity of the Greek pantheon. According to classical (later) myth, Styx brought them to Zeus when the god was assembling allies for the </a:t>
            </a:r>
            <a:r>
              <a:rPr lang="en-US" sz="1200" b="1" dirty="0" err="1" smtClean="0">
                <a:latin typeface="Papyrus" panose="03070502060502030205" pitchFamily="66" charset="0"/>
              </a:rPr>
              <a:t>Titanomachy</a:t>
            </a:r>
            <a:r>
              <a:rPr lang="en-US" sz="1200" b="1" dirty="0" smtClean="0">
                <a:latin typeface="Papyrus" panose="03070502060502030205" pitchFamily="66" charset="0"/>
              </a:rPr>
              <a:t> against the older deities. Nike flew around battlefields rewarding the victors with glory and fame, symbolized by a wreath of laurel leaves (bay leaves).</a:t>
            </a:r>
            <a:r>
              <a:rPr lang="hu-HU" sz="1200" b="1" dirty="0" smtClean="0">
                <a:latin typeface="Papyrus" panose="03070502060502030205" pitchFamily="66" charset="0"/>
              </a:rPr>
              <a:t> </a:t>
            </a:r>
            <a:r>
              <a:rPr lang="en-US" sz="1200" b="1" dirty="0" smtClean="0">
                <a:latin typeface="Papyrus" panose="03070502060502030205" pitchFamily="66" charset="0"/>
              </a:rPr>
              <a:t>Nike was a</a:t>
            </a:r>
            <a:r>
              <a:rPr lang="hu-HU" sz="1200" b="1" dirty="0" err="1" smtClean="0">
                <a:latin typeface="Papyrus" panose="03070502060502030205" pitchFamily="66" charset="0"/>
              </a:rPr>
              <a:t>lso</a:t>
            </a:r>
            <a:r>
              <a:rPr lang="hu-HU" sz="1200" b="1" dirty="0" smtClean="0">
                <a:latin typeface="Papyrus" panose="03070502060502030205" pitchFamily="66" charset="0"/>
              </a:rPr>
              <a:t> a </a:t>
            </a:r>
            <a:r>
              <a:rPr lang="en-US" sz="1200" b="1" dirty="0" smtClean="0">
                <a:latin typeface="Papyrus" panose="03070502060502030205" pitchFamily="66" charset="0"/>
              </a:rPr>
              <a:t>very close acquaintance of Athena</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this</a:t>
            </a:r>
            <a:r>
              <a:rPr lang="hu-HU" sz="1200" b="1" dirty="0" smtClean="0">
                <a:latin typeface="Papyrus" panose="03070502060502030205" pitchFamily="66" charset="0"/>
              </a:rPr>
              <a:t> latest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strategy</a:t>
            </a:r>
            <a:r>
              <a:rPr lang="hu-HU" sz="1200" b="1" dirty="0" smtClean="0">
                <a:latin typeface="Papyrus" panose="03070502060502030205" pitchFamily="66" charset="0"/>
              </a:rPr>
              <a:t>, </a:t>
            </a:r>
            <a:r>
              <a:rPr lang="hu-HU" sz="1200" b="1" dirty="0" err="1" smtClean="0">
                <a:latin typeface="Papyrus" panose="03070502060502030205" pitchFamily="66" charset="0"/>
              </a:rPr>
              <a:t>representing</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mastery</a:t>
            </a:r>
            <a:r>
              <a:rPr lang="hu-HU" sz="1200" b="1" dirty="0" smtClean="0">
                <a:latin typeface="Papyrus" panose="03070502060502030205" pitchFamily="66" charset="0"/>
              </a:rPr>
              <a:t> and </a:t>
            </a:r>
            <a:r>
              <a:rPr lang="hu-HU" sz="1200" b="1" dirty="0" err="1" smtClean="0">
                <a:latin typeface="Papyrus" panose="03070502060502030205" pitchFamily="66" charset="0"/>
              </a:rPr>
              <a:t>strategy</a:t>
            </a:r>
            <a:r>
              <a:rPr lang="hu-HU" sz="1200" b="1" dirty="0" smtClean="0">
                <a:latin typeface="Papyrus" panose="03070502060502030205" pitchFamily="66" charset="0"/>
              </a:rPr>
              <a:t> </a:t>
            </a:r>
            <a:r>
              <a:rPr lang="hu-HU" sz="1200" b="1" dirty="0" err="1" smtClean="0">
                <a:latin typeface="Papyrus" panose="03070502060502030205" pitchFamily="66" charset="0"/>
              </a:rPr>
              <a:t>wins</a:t>
            </a:r>
            <a:r>
              <a:rPr lang="hu-HU" sz="1200" b="1" dirty="0" smtClean="0">
                <a:latin typeface="Papyrus" panose="03070502060502030205" pitchFamily="66" charset="0"/>
              </a:rPr>
              <a:t> over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chaos</a:t>
            </a:r>
            <a:r>
              <a:rPr lang="hu-HU" sz="1200" b="1" dirty="0" smtClean="0">
                <a:latin typeface="Papyrus" panose="03070502060502030205" pitchFamily="66" charset="0"/>
              </a:rPr>
              <a:t> and </a:t>
            </a:r>
            <a:r>
              <a:rPr lang="hu-HU" sz="1200" b="1" dirty="0" err="1" smtClean="0">
                <a:latin typeface="Papyrus" panose="03070502060502030205" pitchFamily="66" charset="0"/>
              </a:rPr>
              <a:t>bloodshed</a:t>
            </a:r>
            <a:r>
              <a:rPr lang="hu-HU" sz="1200" b="1" dirty="0" smtClean="0">
                <a:latin typeface="Papyrus" panose="03070502060502030205" pitchFamily="66" charset="0"/>
              </a:rPr>
              <a:t> of </a:t>
            </a:r>
            <a:r>
              <a:rPr lang="hu-HU" sz="1200" b="1" dirty="0" err="1" smtClean="0">
                <a:latin typeface="Papyrus" panose="03070502060502030205" pitchFamily="66" charset="0"/>
              </a:rPr>
              <a:t>Ares</a:t>
            </a:r>
            <a:r>
              <a:rPr lang="hu-HU" sz="1200" b="1" dirty="0" smtClean="0">
                <a:latin typeface="Papyrus" panose="03070502060502030205" pitchFamily="66" charset="0"/>
              </a:rPr>
              <a:t>.</a:t>
            </a:r>
          </a:p>
        </p:txBody>
      </p:sp>
      <p:pic>
        <p:nvPicPr>
          <p:cNvPr id="8" name="Kép 7"/>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3954780" cy="6858000"/>
          </a:xfrm>
          <a:prstGeom prst="rect">
            <a:avLst/>
          </a:prstGeom>
        </p:spPr>
      </p:pic>
    </p:spTree>
    <p:extLst>
      <p:ext uri="{BB962C8B-B14F-4D97-AF65-F5344CB8AC3E}">
        <p14:creationId xmlns:p14="http://schemas.microsoft.com/office/powerpoint/2010/main" val="87808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3045846" y="228009"/>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PERSEPHONE</a:t>
            </a:r>
          </a:p>
        </p:txBody>
      </p:sp>
      <p:sp>
        <p:nvSpPr>
          <p:cNvPr id="7" name="Szövegdoboz 6"/>
          <p:cNvSpPr txBox="1"/>
          <p:nvPr/>
        </p:nvSpPr>
        <p:spPr>
          <a:xfrm>
            <a:off x="3045846" y="952771"/>
            <a:ext cx="5594036"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7030A0"/>
                </a:solidFill>
              </a:rPr>
              <a:t>GODDESS</a:t>
            </a:r>
            <a:endParaRPr lang="hu-HU" sz="1400" dirty="0">
              <a:solidFill>
                <a:srgbClr val="7030A0"/>
              </a:solidFill>
            </a:endParaRPr>
          </a:p>
          <a:p>
            <a:r>
              <a:rPr lang="hu-HU" sz="1400" dirty="0" smtClean="0">
                <a:solidFill>
                  <a:srgbClr val="7030A0"/>
                </a:solidFill>
              </a:rPr>
              <a:t>OF </a:t>
            </a:r>
          </a:p>
          <a:p>
            <a:r>
              <a:rPr lang="en-US" sz="1400" dirty="0" smtClean="0">
                <a:solidFill>
                  <a:srgbClr val="7030A0"/>
                </a:solidFill>
              </a:rPr>
              <a:t> </a:t>
            </a:r>
            <a:r>
              <a:rPr lang="hu-HU" sz="1400" dirty="0" smtClean="0">
                <a:solidFill>
                  <a:srgbClr val="7030A0"/>
                </a:solidFill>
              </a:rPr>
              <a:t>SPRING</a:t>
            </a:r>
          </a:p>
          <a:p>
            <a:r>
              <a:rPr lang="hu-HU" sz="1400" dirty="0" smtClean="0">
                <a:solidFill>
                  <a:srgbClr val="7030A0"/>
                </a:solidFill>
              </a:rPr>
              <a:t>AND QUEEN OF THE UNDERWORLD</a:t>
            </a:r>
            <a:endParaRPr lang="hu-HU" sz="1400" dirty="0">
              <a:solidFill>
                <a:srgbClr val="7030A0"/>
              </a:solidFill>
            </a:endParaRPr>
          </a:p>
        </p:txBody>
      </p:sp>
      <p:sp>
        <p:nvSpPr>
          <p:cNvPr id="13" name="Szövegdoboz 12"/>
          <p:cNvSpPr txBox="1"/>
          <p:nvPr/>
        </p:nvSpPr>
        <p:spPr>
          <a:xfrm>
            <a:off x="3045844" y="2232344"/>
            <a:ext cx="9146155" cy="4708981"/>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Zeus</a:t>
            </a:r>
            <a:r>
              <a:rPr lang="hu-HU" sz="1200" b="1" dirty="0" smtClean="0">
                <a:latin typeface="Papyrus" panose="03070502060502030205" pitchFamily="66" charset="0"/>
              </a:rPr>
              <a:t> and Demeter</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Hades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 </a:t>
            </a:r>
            <a:r>
              <a:rPr lang="hu-HU" sz="1200" b="1" dirty="0" err="1" smtClean="0">
                <a:latin typeface="Papyrus" panose="03070502060502030205" pitchFamily="66" charset="0"/>
              </a:rPr>
              <a:t>Melinoe</a:t>
            </a:r>
            <a:r>
              <a:rPr lang="hu-HU" sz="1200" b="1" dirty="0" smtClean="0">
                <a:latin typeface="Papyrus" panose="03070502060502030205" pitchFamily="66" charset="0"/>
              </a:rPr>
              <a:t> (</a:t>
            </a:r>
            <a:r>
              <a:rPr lang="hu-HU" sz="1200" b="1" dirty="0" err="1" smtClean="0">
                <a:latin typeface="Papyrus" panose="03070502060502030205" pitchFamily="66" charset="0"/>
              </a:rPr>
              <a:t>Bringer</a:t>
            </a:r>
            <a:r>
              <a:rPr lang="hu-HU" sz="1200" b="1" dirty="0" smtClean="0">
                <a:latin typeface="Papyrus" panose="03070502060502030205" pitchFamily="66" charset="0"/>
              </a:rPr>
              <a:t> of </a:t>
            </a:r>
            <a:r>
              <a:rPr lang="hu-HU" sz="1200" b="1" dirty="0" err="1" smtClean="0">
                <a:latin typeface="Papyrus" panose="03070502060502030205" pitchFamily="66" charset="0"/>
              </a:rPr>
              <a:t>nightmares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Pomegranate, Seeds of Grain, Torch, Flowers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Deer</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Proserpina</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today</a:t>
            </a:r>
            <a:r>
              <a:rPr lang="hu-HU" sz="1200" b="1" dirty="0" smtClean="0">
                <a:latin typeface="Papyrus" panose="03070502060502030205" pitchFamily="66" charset="0"/>
              </a:rPr>
              <a:t> </a:t>
            </a:r>
            <a:r>
              <a:rPr lang="hu-HU" sz="1200" b="1" dirty="0" err="1" smtClean="0">
                <a:latin typeface="Papyrus" panose="03070502060502030205" pitchFamily="66" charset="0"/>
              </a:rPr>
              <a:t>represents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mysterious</a:t>
            </a:r>
            <a:r>
              <a:rPr lang="hu-HU" sz="1200" b="1" dirty="0" smtClean="0">
                <a:latin typeface="Papyrus" panose="03070502060502030205" pitchFamily="66" charset="0"/>
              </a:rPr>
              <a:t> </a:t>
            </a:r>
            <a:r>
              <a:rPr lang="hu-HU" sz="1200" b="1" dirty="0" err="1" smtClean="0">
                <a:latin typeface="Papyrus" panose="03070502060502030205" pitchFamily="66" charset="0"/>
              </a:rPr>
              <a:t>woman</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is </a:t>
            </a:r>
            <a:r>
              <a:rPr lang="hu-HU" sz="1200" b="1" dirty="0" err="1" smtClean="0">
                <a:latin typeface="Papyrus" panose="03070502060502030205" pitchFamily="66" charset="0"/>
              </a:rPr>
              <a:t>still</a:t>
            </a:r>
            <a:r>
              <a:rPr lang="hu-HU" sz="1200" b="1" dirty="0" smtClean="0">
                <a:latin typeface="Papyrus" panose="03070502060502030205" pitchFamily="66" charset="0"/>
              </a:rPr>
              <a:t> </a:t>
            </a:r>
            <a:r>
              <a:rPr lang="hu-HU" sz="1200" b="1" dirty="0" err="1" smtClean="0">
                <a:latin typeface="Papyrus" panose="03070502060502030205" pitchFamily="66" charset="0"/>
              </a:rPr>
              <a:t>used</a:t>
            </a:r>
            <a:r>
              <a:rPr lang="hu-HU" sz="1200" b="1" dirty="0" smtClean="0">
                <a:latin typeface="Papyrus" panose="03070502060502030205" pitchFamily="66" charset="0"/>
              </a:rPr>
              <a:t> – </a:t>
            </a:r>
            <a:r>
              <a:rPr lang="hu-HU" sz="1200" b="1" dirty="0" err="1" smtClean="0">
                <a:latin typeface="Papyrus" panose="03070502060502030205" pitchFamily="66" charset="0"/>
              </a:rPr>
              <a:t>just</a:t>
            </a:r>
            <a:r>
              <a:rPr lang="hu-HU" sz="1200" b="1" dirty="0" smtClean="0">
                <a:latin typeface="Papyrus" panose="03070502060502030205" pitchFamily="66" charset="0"/>
              </a:rPr>
              <a:t> </a:t>
            </a:r>
            <a:r>
              <a:rPr lang="hu-HU" sz="1200" b="1" dirty="0" err="1" smtClean="0">
                <a:latin typeface="Papyrus" panose="03070502060502030205" pitchFamily="66" charset="0"/>
              </a:rPr>
              <a:t>think</a:t>
            </a:r>
            <a:r>
              <a:rPr lang="hu-HU" sz="1200" b="1" dirty="0" smtClean="0">
                <a:latin typeface="Papyrus" panose="03070502060502030205" pitchFamily="66" charset="0"/>
              </a:rPr>
              <a:t> of </a:t>
            </a:r>
            <a:r>
              <a:rPr lang="hu-HU" sz="1200" b="1" dirty="0" err="1" smtClean="0">
                <a:latin typeface="Papyrus" panose="03070502060502030205" pitchFamily="66" charset="0"/>
              </a:rPr>
              <a:t>Matrix</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often</a:t>
            </a:r>
            <a:r>
              <a:rPr lang="hu-HU" sz="1200" b="1" dirty="0" smtClean="0">
                <a:latin typeface="Papyrus" panose="03070502060502030205" pitchFamily="66" charset="0"/>
              </a:rPr>
              <a:t> </a:t>
            </a:r>
            <a:r>
              <a:rPr lang="hu-HU" sz="1200" b="1" dirty="0" err="1" smtClean="0">
                <a:latin typeface="Papyrus" panose="03070502060502030205" pitchFamily="66" charset="0"/>
              </a:rPr>
              <a:t>called</a:t>
            </a:r>
            <a:r>
              <a:rPr lang="hu-HU" sz="1200" b="1" dirty="0" smtClean="0">
                <a:latin typeface="Papyrus" panose="03070502060502030205" pitchFamily="66" charset="0"/>
              </a:rPr>
              <a:t> „The </a:t>
            </a:r>
            <a:r>
              <a:rPr lang="hu-HU" sz="1200" b="1" dirty="0" err="1" smtClean="0">
                <a:latin typeface="Papyrus" panose="03070502060502030205" pitchFamily="66" charset="0"/>
              </a:rPr>
              <a:t>Maiden</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still</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Spring, </a:t>
            </a:r>
            <a:r>
              <a:rPr lang="hu-HU" sz="1200" b="1" dirty="0" err="1" smtClean="0">
                <a:latin typeface="Papyrus" panose="03070502060502030205" pitchFamily="66" charset="0"/>
              </a:rPr>
              <a:t>representing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age</a:t>
            </a:r>
            <a:r>
              <a:rPr lang="hu-HU" sz="1200" b="1" dirty="0" smtClean="0">
                <a:latin typeface="Papyrus" panose="03070502060502030205" pitchFamily="66" charset="0"/>
              </a:rPr>
              <a:t> of  </a:t>
            </a:r>
            <a:r>
              <a:rPr lang="hu-HU" sz="1200" b="1" dirty="0" err="1" smtClean="0">
                <a:latin typeface="Papyrus" panose="03070502060502030205" pitchFamily="66" charset="0"/>
              </a:rPr>
              <a:t>youth</a:t>
            </a:r>
            <a:r>
              <a:rPr lang="hu-HU" sz="1200" b="1" dirty="0" smtClean="0">
                <a:latin typeface="Papyrus" panose="03070502060502030205" pitchFamily="66" charset="0"/>
              </a:rPr>
              <a:t> in a </a:t>
            </a:r>
            <a:r>
              <a:rPr lang="hu-HU" sz="1200" b="1" dirty="0" err="1" smtClean="0">
                <a:latin typeface="Papyrus" panose="03070502060502030205" pitchFamily="66" charset="0"/>
              </a:rPr>
              <a:t>woman’s</a:t>
            </a:r>
            <a:r>
              <a:rPr lang="hu-HU" sz="1200" b="1" dirty="0" smtClean="0">
                <a:latin typeface="Papyrus" panose="03070502060502030205" pitchFamily="66" charset="0"/>
              </a:rPr>
              <a:t> life.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God of </a:t>
            </a:r>
            <a:r>
              <a:rPr lang="hu-HU" sz="1200" b="1" dirty="0" err="1" smtClean="0">
                <a:latin typeface="Papyrus" panose="03070502060502030205" pitchFamily="66" charset="0"/>
              </a:rPr>
              <a:t>Underworld</a:t>
            </a:r>
            <a:r>
              <a:rPr lang="hu-HU" sz="1200" b="1" dirty="0" smtClean="0">
                <a:latin typeface="Papyrus" panose="03070502060502030205" pitchFamily="66" charset="0"/>
              </a:rPr>
              <a:t> </a:t>
            </a:r>
            <a:r>
              <a:rPr lang="hu-HU" sz="1200" b="1" dirty="0" err="1" smtClean="0">
                <a:latin typeface="Papyrus" panose="03070502060502030205" pitchFamily="66" charset="0"/>
              </a:rPr>
              <a:t>fell</a:t>
            </a:r>
            <a:r>
              <a:rPr lang="hu-HU" sz="1200" b="1" dirty="0" smtClean="0">
                <a:latin typeface="Papyrus" panose="03070502060502030205" pitchFamily="66" charset="0"/>
              </a:rPr>
              <a:t> in love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abduct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and </a:t>
            </a:r>
            <a:r>
              <a:rPr lang="hu-HU" sz="1200" b="1" dirty="0" err="1" smtClean="0">
                <a:latin typeface="Papyrus" panose="03070502060502030205" pitchFamily="66" charset="0"/>
              </a:rPr>
              <a:t>tricked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be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offering</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a:latin typeface="Papyrus" panose="03070502060502030205" pitchFamily="66" charset="0"/>
              </a:rPr>
              <a:t> </a:t>
            </a:r>
            <a:r>
              <a:rPr lang="hu-HU" sz="1200" b="1" dirty="0" smtClean="0">
                <a:latin typeface="Papyrus" panose="03070502060502030205" pitchFamily="66" charset="0"/>
              </a:rPr>
              <a:t>a </a:t>
            </a:r>
            <a:r>
              <a:rPr lang="hu-HU" sz="1200" b="1" dirty="0" err="1" smtClean="0">
                <a:latin typeface="Papyrus" panose="03070502060502030205" pitchFamily="66" charset="0"/>
              </a:rPr>
              <a:t>seed</a:t>
            </a:r>
            <a:r>
              <a:rPr lang="hu-HU" sz="1200" b="1" dirty="0" smtClean="0">
                <a:latin typeface="Papyrus" panose="03070502060502030205" pitchFamily="66" charset="0"/>
              </a:rPr>
              <a:t> of </a:t>
            </a:r>
            <a:r>
              <a:rPr lang="hu-HU" sz="1200" b="1" dirty="0" err="1" smtClean="0">
                <a:latin typeface="Papyrus" panose="03070502060502030205" pitchFamily="66" charset="0"/>
              </a:rPr>
              <a:t>pomegranate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eat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mother</a:t>
            </a:r>
            <a:r>
              <a:rPr lang="hu-HU" sz="1200" b="1" dirty="0" smtClean="0">
                <a:latin typeface="Papyrus" panose="03070502060502030205" pitchFamily="66" charset="0"/>
              </a:rPr>
              <a:t> Demeter </a:t>
            </a:r>
            <a:r>
              <a:rPr lang="hu-HU" sz="1200" b="1" dirty="0" err="1" smtClean="0">
                <a:latin typeface="Papyrus" panose="03070502060502030205" pitchFamily="66" charset="0"/>
              </a:rPr>
              <a:t>went</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quest</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find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daughter</a:t>
            </a:r>
            <a:r>
              <a:rPr lang="hu-HU" sz="1200" b="1" dirty="0" smtClean="0">
                <a:latin typeface="Papyrus" panose="03070502060502030205" pitchFamily="66" charset="0"/>
              </a:rPr>
              <a:t> and </a:t>
            </a:r>
            <a:r>
              <a:rPr lang="hu-HU" sz="1200" b="1" dirty="0" err="1" smtClean="0">
                <a:latin typeface="Papyrus" panose="03070502060502030205" pitchFamily="66" charset="0"/>
              </a:rPr>
              <a:t>finally</a:t>
            </a:r>
            <a:r>
              <a:rPr lang="hu-HU" sz="1200" b="1" dirty="0" smtClean="0">
                <a:latin typeface="Papyrus" panose="03070502060502030205" pitchFamily="66" charset="0"/>
              </a:rPr>
              <a:t> made a </a:t>
            </a:r>
            <a:r>
              <a:rPr lang="hu-HU" sz="1200" b="1" dirty="0" err="1" smtClean="0">
                <a:latin typeface="Papyrus" panose="03070502060502030205" pitchFamily="66" charset="0"/>
              </a:rPr>
              <a:t>deal</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and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allow</a:t>
            </a:r>
            <a:r>
              <a:rPr lang="hu-HU" sz="1200" b="1" dirty="0" smtClean="0">
                <a:latin typeface="Papyrus" panose="03070502060502030205" pitchFamily="66" charset="0"/>
              </a:rPr>
              <a:t>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spending</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year</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underworld</a:t>
            </a:r>
            <a:r>
              <a:rPr lang="hu-HU" sz="1200" b="1" dirty="0" smtClean="0">
                <a:latin typeface="Papyrus" panose="03070502060502030205" pitchFamily="66" charset="0"/>
              </a:rPr>
              <a:t>, in </a:t>
            </a:r>
            <a:r>
              <a:rPr lang="hu-HU" sz="1200" b="1" dirty="0" err="1" smtClean="0">
                <a:latin typeface="Papyrus" panose="03070502060502030205" pitchFamily="66" charset="0"/>
              </a:rPr>
              <a:t>exchange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spend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of it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mother</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earth</a:t>
            </a:r>
            <a:r>
              <a:rPr lang="hu-HU" sz="1200" b="1" dirty="0" smtClean="0">
                <a:latin typeface="Papyrus" panose="03070502060502030205" pitchFamily="66" charset="0"/>
              </a:rPr>
              <a:t>. </a:t>
            </a:r>
            <a:r>
              <a:rPr lang="hu-HU" sz="1200" b="1" dirty="0" err="1" smtClean="0">
                <a:latin typeface="Papyrus" panose="03070502060502030205" pitchFamily="66" charset="0"/>
              </a:rPr>
              <a:t>Tough</a:t>
            </a:r>
            <a:r>
              <a:rPr lang="hu-HU" sz="1200" b="1" dirty="0" smtClean="0">
                <a:latin typeface="Papyrus" panose="03070502060502030205" pitchFamily="66" charset="0"/>
              </a:rPr>
              <a:t>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abducted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eventually</a:t>
            </a:r>
            <a:r>
              <a:rPr lang="hu-HU" sz="1200" b="1" dirty="0" smtClean="0">
                <a:latin typeface="Papyrus" panose="03070502060502030205" pitchFamily="66" charset="0"/>
              </a:rPr>
              <a:t> </a:t>
            </a:r>
            <a:r>
              <a:rPr lang="hu-HU" sz="1200" b="1" dirty="0" err="1" smtClean="0">
                <a:latin typeface="Papyrus" panose="03070502060502030205" pitchFamily="66" charset="0"/>
              </a:rPr>
              <a:t>learned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accept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husband</a:t>
            </a:r>
            <a:r>
              <a:rPr lang="hu-HU" sz="1200" b="1" dirty="0" smtClean="0">
                <a:latin typeface="Papyrus" panose="03070502060502030205" pitchFamily="66" charset="0"/>
              </a:rPr>
              <a:t> (</a:t>
            </a:r>
            <a:r>
              <a:rPr lang="hu-HU" sz="1200" b="1" dirty="0" err="1" smtClean="0">
                <a:latin typeface="Papyrus" panose="03070502060502030205" pitchFamily="66" charset="0"/>
              </a:rPr>
              <a:t>some</a:t>
            </a:r>
            <a:r>
              <a:rPr lang="hu-HU" sz="1200" b="1" dirty="0" smtClean="0">
                <a:latin typeface="Papyrus" panose="03070502060502030205" pitchFamily="66" charset="0"/>
              </a:rPr>
              <a:t> </a:t>
            </a:r>
            <a:r>
              <a:rPr lang="hu-HU" sz="1200" b="1" dirty="0" err="1" smtClean="0">
                <a:latin typeface="Papyrus" panose="03070502060502030205" pitchFamily="66" charset="0"/>
              </a:rPr>
              <a:t>myths</a:t>
            </a:r>
            <a:r>
              <a:rPr lang="hu-HU" sz="1200" b="1" dirty="0" smtClean="0">
                <a:latin typeface="Papyrus" panose="03070502060502030205" pitchFamily="66" charset="0"/>
              </a:rPr>
              <a:t> </a:t>
            </a:r>
            <a:r>
              <a:rPr lang="hu-HU" sz="1200" b="1" dirty="0" err="1" smtClean="0">
                <a:latin typeface="Papyrus" panose="03070502060502030205" pitchFamily="66" charset="0"/>
              </a:rPr>
              <a:t>suggest</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ate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seed</a:t>
            </a:r>
            <a:r>
              <a:rPr lang="hu-HU" sz="1200" b="1" dirty="0" smtClean="0">
                <a:latin typeface="Papyrus" panose="03070502060502030205" pitchFamily="66" charset="0"/>
              </a:rPr>
              <a:t> </a:t>
            </a:r>
            <a:r>
              <a:rPr lang="hu-HU" sz="1200" b="1" dirty="0" err="1" smtClean="0">
                <a:latin typeface="Papyrus" panose="03070502060502030205" pitchFamily="66" charset="0"/>
              </a:rPr>
              <a:t>willingly</a:t>
            </a:r>
            <a:r>
              <a:rPr lang="hu-HU" sz="1200" b="1" dirty="0" smtClean="0">
                <a:latin typeface="Papyrus" panose="03070502060502030205" pitchFamily="66" charset="0"/>
              </a:rPr>
              <a:t>) – it shows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found</a:t>
            </a:r>
            <a:r>
              <a:rPr lang="hu-HU" sz="1200" b="1" dirty="0" smtClean="0">
                <a:latin typeface="Papyrus" panose="03070502060502030205" pitchFamily="66" charset="0"/>
              </a:rPr>
              <a:t> out </a:t>
            </a:r>
            <a:r>
              <a:rPr lang="hu-HU" sz="1200" b="1" dirty="0" err="1" smtClean="0">
                <a:latin typeface="Papyrus" panose="03070502060502030205" pitchFamily="66" charset="0"/>
              </a:rPr>
              <a:t>that</a:t>
            </a:r>
            <a:r>
              <a:rPr lang="hu-HU" sz="1200" b="1" dirty="0" smtClean="0">
                <a:latin typeface="Papyrus" panose="03070502060502030205" pitchFamily="66" charset="0"/>
              </a:rPr>
              <a:t> t</a:t>
            </a:r>
            <a:r>
              <a:rPr lang="en-US" sz="1200" b="1" dirty="0" smtClean="0">
                <a:latin typeface="Papyrus" panose="03070502060502030205" pitchFamily="66" charset="0"/>
              </a:rPr>
              <a:t>he nymph </a:t>
            </a:r>
            <a:r>
              <a:rPr lang="en-US" sz="1200" b="1" dirty="0" err="1" smtClean="0">
                <a:latin typeface="Papyrus" panose="03070502060502030205" pitchFamily="66" charset="0"/>
              </a:rPr>
              <a:t>Minthe</a:t>
            </a:r>
            <a:r>
              <a:rPr lang="en-US" sz="1200" b="1" dirty="0" smtClean="0">
                <a:latin typeface="Papyrus" panose="03070502060502030205" pitchFamily="66" charset="0"/>
              </a:rPr>
              <a:t>, associated with the river Cocytus, loved by Hades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j</a:t>
            </a:r>
            <a:r>
              <a:rPr lang="en-US" sz="1200" b="1" dirty="0" err="1" smtClean="0">
                <a:latin typeface="Papyrus" panose="03070502060502030205" pitchFamily="66" charset="0"/>
              </a:rPr>
              <a:t>ealous</a:t>
            </a:r>
            <a:r>
              <a:rPr lang="en-US" sz="1200" b="1" dirty="0" smtClean="0">
                <a:latin typeface="Papyrus" panose="03070502060502030205" pitchFamily="66" charset="0"/>
              </a:rPr>
              <a:t> </a:t>
            </a:r>
            <a:r>
              <a:rPr lang="hu-HU" sz="1200" b="1" dirty="0" err="1" smtClean="0">
                <a:latin typeface="Papyrus" panose="03070502060502030205" pitchFamily="66" charset="0"/>
              </a:rPr>
              <a:t>Persephone</a:t>
            </a:r>
            <a:r>
              <a:rPr lang="en-US" sz="1200" b="1" dirty="0" smtClean="0">
                <a:latin typeface="Papyrus" panose="03070502060502030205" pitchFamily="66" charset="0"/>
              </a:rPr>
              <a:t> turned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en-US" sz="1200" b="1" dirty="0" smtClean="0">
                <a:latin typeface="Papyrus" panose="03070502060502030205" pitchFamily="66" charset="0"/>
              </a:rPr>
              <a:t> into the mint plant</a:t>
            </a:r>
            <a:r>
              <a:rPr lang="hu-HU" sz="1200" b="1" dirty="0" smtClean="0">
                <a:latin typeface="Papyrus" panose="03070502060502030205" pitchFamily="66" charset="0"/>
              </a:rPr>
              <a:t> (</a:t>
            </a:r>
            <a:r>
              <a:rPr lang="hu-HU" sz="1200" b="1" dirty="0" err="1" smtClean="0">
                <a:latin typeface="Papyrus" panose="03070502060502030205" pitchFamily="66" charset="0"/>
              </a:rPr>
              <a:t>though</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kept</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wearing</a:t>
            </a:r>
            <a:r>
              <a:rPr lang="hu-HU" sz="1200" b="1" dirty="0" smtClean="0">
                <a:latin typeface="Papyrus" panose="03070502060502030205" pitchFamily="66" charset="0"/>
              </a:rPr>
              <a:t> mint </a:t>
            </a:r>
            <a:r>
              <a:rPr lang="hu-HU" sz="1200" b="1" dirty="0" err="1" smtClean="0">
                <a:latin typeface="Papyrus" panose="03070502060502030205" pitchFamily="66" charset="0"/>
              </a:rPr>
              <a:t>leaf</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annoy</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In </a:t>
            </a:r>
            <a:r>
              <a:rPr lang="hu-HU" sz="1200" b="1" dirty="0" err="1" smtClean="0">
                <a:latin typeface="Papyrus" panose="03070502060502030205" pitchFamily="66" charset="0"/>
              </a:rPr>
              <a:t>fact</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story of </a:t>
            </a:r>
            <a:r>
              <a:rPr lang="hu-HU" sz="1200" b="1" dirty="0" err="1" smtClean="0">
                <a:latin typeface="Papyrus" panose="03070502060502030205" pitchFamily="66" charset="0"/>
              </a:rPr>
              <a:t>Hades</a:t>
            </a:r>
            <a:r>
              <a:rPr lang="hu-HU" sz="1200" b="1" dirty="0" smtClean="0">
                <a:latin typeface="Papyrus" panose="03070502060502030205" pitchFamily="66" charset="0"/>
              </a:rPr>
              <a:t> and </a:t>
            </a:r>
            <a:r>
              <a:rPr lang="hu-HU" sz="1200" b="1" dirty="0" err="1" smtClean="0">
                <a:latin typeface="Papyrus" panose="03070502060502030205" pitchFamily="66" charset="0"/>
              </a:rPr>
              <a:t>Persephone</a:t>
            </a:r>
            <a:r>
              <a:rPr lang="hu-HU" sz="1200" b="1" dirty="0" smtClean="0">
                <a:latin typeface="Papyrus" panose="03070502060502030205" pitchFamily="66" charset="0"/>
              </a:rPr>
              <a:t> is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first</a:t>
            </a:r>
            <a:r>
              <a:rPr lang="hu-HU" sz="1200" b="1" dirty="0" smtClean="0">
                <a:latin typeface="Papyrus" panose="03070502060502030205" pitchFamily="66" charset="0"/>
              </a:rPr>
              <a:t> </a:t>
            </a:r>
            <a:r>
              <a:rPr lang="hu-HU" sz="1200" b="1" dirty="0" err="1" smtClean="0">
                <a:latin typeface="Papyrus" panose="03070502060502030205" pitchFamily="66" charset="0"/>
              </a:rPr>
              <a:t>form</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story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Beauty</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Beast</a:t>
            </a:r>
            <a:r>
              <a:rPr lang="hu-HU" sz="1200" b="1" dirty="0" smtClean="0">
                <a:latin typeface="Papyrus" panose="03070502060502030205" pitchFamily="66" charset="0"/>
              </a:rPr>
              <a:t>. </a:t>
            </a:r>
            <a:r>
              <a:rPr lang="hu-HU" sz="1200" b="1" dirty="0" err="1" smtClean="0">
                <a:latin typeface="Papyrus" panose="03070502060502030205" pitchFamily="66" charset="0"/>
              </a:rPr>
              <a:t>Even</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Queen</a:t>
            </a:r>
            <a:r>
              <a:rPr lang="hu-HU" sz="1200" b="1" dirty="0" smtClean="0">
                <a:latin typeface="Papyrus" panose="03070502060502030205" pitchFamily="66" charset="0"/>
              </a:rPr>
              <a:t> of </a:t>
            </a:r>
            <a:r>
              <a:rPr lang="hu-HU" sz="1200" b="1" dirty="0" err="1" smtClean="0">
                <a:latin typeface="Papyrus" panose="03070502060502030205" pitchFamily="66" charset="0"/>
              </a:rPr>
              <a:t>Underworld</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remained</a:t>
            </a:r>
            <a:r>
              <a:rPr lang="hu-HU" sz="1200" b="1" dirty="0" smtClean="0">
                <a:latin typeface="Papyrus" panose="03070502060502030205" pitchFamily="66" charset="0"/>
              </a:rPr>
              <a:t> a </a:t>
            </a:r>
            <a:r>
              <a:rPr lang="hu-HU" sz="1200" b="1" dirty="0" err="1" smtClean="0">
                <a:latin typeface="Papyrus" panose="03070502060502030205" pitchFamily="66" charset="0"/>
              </a:rPr>
              <a:t>gentle</a:t>
            </a:r>
            <a:r>
              <a:rPr lang="hu-HU" sz="1200" b="1" dirty="0" smtClean="0">
                <a:latin typeface="Papyrus" panose="03070502060502030205" pitchFamily="66" charset="0"/>
              </a:rPr>
              <a:t> </a:t>
            </a:r>
            <a:r>
              <a:rPr lang="hu-HU" sz="1200" b="1" dirty="0" err="1" smtClean="0">
                <a:latin typeface="Papyrus" panose="03070502060502030205" pitchFamily="66" charset="0"/>
              </a:rPr>
              <a:t>character</a:t>
            </a:r>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one</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let</a:t>
            </a:r>
            <a:r>
              <a:rPr lang="hu-HU" sz="1200" b="1" dirty="0">
                <a:latin typeface="Papyrus" panose="03070502060502030205" pitchFamily="66" charset="0"/>
              </a:rPr>
              <a:t> back </a:t>
            </a:r>
            <a:r>
              <a:rPr lang="hu-HU" sz="1200" b="1" dirty="0" smtClean="0">
                <a:latin typeface="Papyrus" panose="03070502060502030205" pitchFamily="66" charset="0"/>
              </a:rPr>
              <a:t>Eurydice back </a:t>
            </a:r>
            <a:r>
              <a:rPr lang="hu-HU" sz="1200" b="1" dirty="0" err="1" smtClean="0">
                <a:latin typeface="Papyrus" panose="03070502060502030205" pitchFamily="66" charset="0"/>
              </a:rPr>
              <a:t>to</a:t>
            </a:r>
            <a:r>
              <a:rPr lang="hu-HU" sz="1200" b="1" dirty="0" smtClean="0">
                <a:latin typeface="Papyrus" panose="03070502060502030205" pitchFamily="66" charset="0"/>
              </a:rPr>
              <a:t> life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husband</a:t>
            </a:r>
            <a:r>
              <a:rPr lang="hu-HU" sz="1200" b="1" dirty="0" smtClean="0">
                <a:latin typeface="Papyrus" panose="03070502060502030205" pitchFamily="66" charset="0"/>
              </a:rPr>
              <a:t> Orpheus </a:t>
            </a:r>
            <a:r>
              <a:rPr lang="hu-HU" sz="1200" b="1" dirty="0" err="1" smtClean="0">
                <a:latin typeface="Papyrus" panose="03070502060502030205" pitchFamily="66" charset="0"/>
              </a:rPr>
              <a:t>came</a:t>
            </a:r>
            <a:r>
              <a:rPr lang="hu-HU" sz="1200" b="1" dirty="0" smtClean="0">
                <a:latin typeface="Papyrus" panose="03070502060502030205" pitchFamily="66" charset="0"/>
              </a:rPr>
              <a:t> down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Underowlrd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beg</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life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sweet</a:t>
            </a:r>
            <a:r>
              <a:rPr lang="hu-HU" sz="1200" b="1" dirty="0" smtClean="0">
                <a:latin typeface="Papyrus" panose="03070502060502030205" pitchFamily="66" charset="0"/>
              </a:rPr>
              <a:t> </a:t>
            </a:r>
            <a:r>
              <a:rPr lang="hu-HU" sz="1200" b="1" dirty="0" err="1" smtClean="0">
                <a:latin typeface="Papyrus" panose="03070502060502030205" pitchFamily="66" charset="0"/>
              </a:rPr>
              <a:t>music</a:t>
            </a:r>
            <a:r>
              <a:rPr lang="hu-HU" sz="1200" b="1" dirty="0" smtClean="0">
                <a:latin typeface="Papyrus" panose="03070502060502030205" pitchFamily="66" charset="0"/>
              </a:rPr>
              <a:t>.</a:t>
            </a: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5844"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3" y="0"/>
            <a:ext cx="2263336" cy="3185436"/>
          </a:xfrm>
          <a:prstGeom prst="rect">
            <a:avLst/>
          </a:prstGeom>
        </p:spPr>
      </p:pic>
    </p:spTree>
    <p:extLst>
      <p:ext uri="{BB962C8B-B14F-4D97-AF65-F5344CB8AC3E}">
        <p14:creationId xmlns:p14="http://schemas.microsoft.com/office/powerpoint/2010/main" val="147210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4662740" y="315094"/>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POSEIDON</a:t>
            </a:r>
          </a:p>
        </p:txBody>
      </p:sp>
      <p:sp>
        <p:nvSpPr>
          <p:cNvPr id="7" name="Szövegdoboz 6"/>
          <p:cNvSpPr txBox="1"/>
          <p:nvPr/>
        </p:nvSpPr>
        <p:spPr>
          <a:xfrm>
            <a:off x="4662740" y="1039856"/>
            <a:ext cx="5594036"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a:solidFill>
                  <a:srgbClr val="00CC99"/>
                </a:solidFill>
              </a:rPr>
              <a:t>GOD</a:t>
            </a:r>
          </a:p>
          <a:p>
            <a:r>
              <a:rPr lang="hu-HU" sz="1400" dirty="0" smtClean="0">
                <a:solidFill>
                  <a:srgbClr val="00CC99"/>
                </a:solidFill>
              </a:rPr>
              <a:t>OF </a:t>
            </a:r>
          </a:p>
          <a:p>
            <a:r>
              <a:rPr lang="en-US" sz="1400" dirty="0" smtClean="0">
                <a:solidFill>
                  <a:srgbClr val="00CC99"/>
                </a:solidFill>
              </a:rPr>
              <a:t> SEA, RIVERS, FLOODS, DROUGHTS, AND EARTHQUAKES</a:t>
            </a:r>
            <a:endParaRPr lang="hu-HU" sz="1400" dirty="0">
              <a:solidFill>
                <a:srgbClr val="00CC99"/>
              </a:solidFill>
            </a:endParaRP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62738"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13" name="Szövegdoboz 12"/>
          <p:cNvSpPr txBox="1"/>
          <p:nvPr/>
        </p:nvSpPr>
        <p:spPr>
          <a:xfrm>
            <a:off x="4662738" y="2087783"/>
            <a:ext cx="7529262" cy="5078313"/>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Cronus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Amphitrite</a:t>
            </a:r>
            <a:r>
              <a:rPr lang="hu-HU" sz="1200" b="1" dirty="0">
                <a:latin typeface="Papyrus" panose="03070502060502030205" pitchFamily="66" charset="0"/>
              </a:rPr>
              <a:t> </a:t>
            </a:r>
            <a:r>
              <a:rPr lang="hu-HU" sz="1200" b="1" dirty="0" smtClean="0">
                <a:latin typeface="Papyrus" panose="03070502060502030205" pitchFamily="66" charset="0"/>
              </a:rPr>
              <a:t>(</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Sea</a:t>
            </a:r>
            <a:r>
              <a:rPr lang="hu-HU" sz="1200" b="1" dirty="0" smtClean="0">
                <a:latin typeface="Papyrus" panose="03070502060502030205" pitchFamily="66" charset="0"/>
              </a:rPr>
              <a:t>)</a:t>
            </a:r>
          </a:p>
          <a:p>
            <a:endParaRPr lang="hu-HU" sz="1200" b="1" dirty="0" smtClean="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r>
              <a:rPr lang="hu-HU" sz="1200" b="1" dirty="0" err="1" smtClean="0">
                <a:latin typeface="Papyrus" panose="03070502060502030205" pitchFamily="66" charset="0"/>
              </a:rPr>
              <a:t>Poseidon</a:t>
            </a:r>
            <a:r>
              <a:rPr lang="hu-HU" sz="1200" b="1" dirty="0" smtClean="0">
                <a:latin typeface="Papyrus" panose="03070502060502030205" pitchFamily="66" charset="0"/>
              </a:rPr>
              <a:t> had </a:t>
            </a:r>
            <a:r>
              <a:rPr lang="hu-HU" sz="1200" b="1" dirty="0" err="1" smtClean="0">
                <a:latin typeface="Papyrus" panose="03070502060502030205" pitchFamily="66" charset="0"/>
              </a:rPr>
              <a:t>countless</a:t>
            </a:r>
            <a:r>
              <a:rPr lang="hu-HU" sz="1200" b="1" dirty="0" smtClean="0">
                <a:latin typeface="Papyrus" panose="03070502060502030205" pitchFamily="66" charset="0"/>
              </a:rPr>
              <a:t> </a:t>
            </a:r>
            <a:r>
              <a:rPr lang="hu-HU" sz="1200" b="1" dirty="0" err="1" smtClean="0">
                <a:latin typeface="Papyrus" panose="03070502060502030205" pitchFamily="66" charset="0"/>
              </a:rPr>
              <a:t>affairs</a:t>
            </a:r>
            <a:r>
              <a:rPr lang="hu-HU" sz="1200" b="1" dirty="0" smtClean="0">
                <a:latin typeface="Papyrus" panose="03070502060502030205" pitchFamily="66" charset="0"/>
              </a:rPr>
              <a:t> and </a:t>
            </a:r>
            <a:r>
              <a:rPr lang="hu-HU" sz="1200" b="1" dirty="0" err="1" smtClean="0">
                <a:latin typeface="Papyrus" panose="03070502060502030205" pitchFamily="66" charset="0"/>
              </a:rPr>
              <a:t>offpring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famous</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a:t>
            </a:r>
          </a:p>
          <a:p>
            <a:pPr marL="285750" indent="-285750">
              <a:buFontTx/>
              <a:buChar char="-"/>
            </a:pPr>
            <a:r>
              <a:rPr lang="en-US" sz="1200" b="1" dirty="0" smtClean="0">
                <a:latin typeface="Papyrus" panose="03070502060502030205" pitchFamily="66" charset="0"/>
              </a:rPr>
              <a:t>Theseus</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hero</a:t>
            </a:r>
            <a:r>
              <a:rPr lang="hu-HU" sz="1200" b="1" dirty="0" smtClean="0">
                <a:latin typeface="Papyrus" panose="03070502060502030205" pitchFamily="66" charset="0"/>
              </a:rPr>
              <a:t>), </a:t>
            </a:r>
            <a:r>
              <a:rPr lang="en-US" sz="1200" b="1" dirty="0" smtClean="0">
                <a:latin typeface="Papyrus" panose="03070502060502030205" pitchFamily="66" charset="0"/>
              </a:rPr>
              <a:t>Triton</a:t>
            </a:r>
            <a:r>
              <a:rPr lang="hu-HU" sz="1200" b="1" dirty="0" smtClean="0">
                <a:latin typeface="Papyrus" panose="03070502060502030205" pitchFamily="66" charset="0"/>
              </a:rPr>
              <a:t> (God of </a:t>
            </a:r>
            <a:r>
              <a:rPr lang="hu-HU" sz="1200" b="1" dirty="0" err="1" smtClean="0">
                <a:latin typeface="Papyrus" panose="03070502060502030205" pitchFamily="66" charset="0"/>
              </a:rPr>
              <a:t>Sea</a:t>
            </a:r>
            <a:r>
              <a:rPr lang="hu-HU" sz="1200" b="1" dirty="0" smtClean="0">
                <a:latin typeface="Papyrus" panose="03070502060502030205" pitchFamily="66" charset="0"/>
              </a:rPr>
              <a:t>), P</a:t>
            </a:r>
            <a:r>
              <a:rPr lang="en-US" sz="1200" b="1" dirty="0" err="1" smtClean="0">
                <a:latin typeface="Papyrus" panose="03070502060502030205" pitchFamily="66" charset="0"/>
              </a:rPr>
              <a:t>olyphemus</a:t>
            </a:r>
            <a:r>
              <a:rPr lang="hu-HU" sz="1200" b="1" dirty="0" smtClean="0">
                <a:latin typeface="Papyrus" panose="03070502060502030205" pitchFamily="66" charset="0"/>
              </a:rPr>
              <a:t> (</a:t>
            </a:r>
            <a:r>
              <a:rPr lang="hu-HU" sz="1200" b="1" dirty="0" err="1" smtClean="0">
                <a:latin typeface="Papyrus" panose="03070502060502030205" pitchFamily="66" charset="0"/>
              </a:rPr>
              <a:t>Cyclops</a:t>
            </a:r>
            <a:r>
              <a:rPr lang="hu-HU" sz="1200" b="1" dirty="0" smtClean="0">
                <a:latin typeface="Papyrus" panose="03070502060502030205" pitchFamily="66" charset="0"/>
              </a:rPr>
              <a:t>), </a:t>
            </a:r>
            <a:r>
              <a:rPr lang="en-US" sz="1200" b="1" dirty="0" smtClean="0">
                <a:latin typeface="Papyrus" panose="03070502060502030205" pitchFamily="66" charset="0"/>
              </a:rPr>
              <a:t>Orion</a:t>
            </a:r>
            <a:r>
              <a:rPr lang="hu-HU" sz="1200" b="1" dirty="0" smtClean="0">
                <a:latin typeface="Papyrus" panose="03070502060502030205" pitchFamily="66" charset="0"/>
              </a:rPr>
              <a:t> (</a:t>
            </a:r>
            <a:r>
              <a:rPr lang="hu-HU" sz="1200" b="1" dirty="0" err="1" smtClean="0">
                <a:latin typeface="Papyrus" panose="03070502060502030205" pitchFamily="66" charset="0"/>
              </a:rPr>
              <a:t>Giant</a:t>
            </a:r>
            <a:r>
              <a:rPr lang="hu-HU" sz="1200" b="1" dirty="0" smtClean="0">
                <a:latin typeface="Papyrus" panose="03070502060502030205" pitchFamily="66" charset="0"/>
              </a:rPr>
              <a:t> </a:t>
            </a:r>
            <a:r>
              <a:rPr lang="hu-HU" sz="1200" b="1" dirty="0" err="1" smtClean="0">
                <a:latin typeface="Papyrus" panose="03070502060502030205" pitchFamily="66" charset="0"/>
              </a:rPr>
              <a:t>hunter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en-US" sz="1200" b="1" dirty="0" smtClean="0">
                <a:latin typeface="Papyrus" panose="03070502060502030205" pitchFamily="66" charset="0"/>
              </a:rPr>
              <a:t>Atlas (the first king of Atlantis)</a:t>
            </a:r>
            <a:r>
              <a:rPr lang="hu-HU" sz="1200" b="1" dirty="0" smtClean="0">
                <a:latin typeface="Papyrus" panose="03070502060502030205" pitchFamily="66" charset="0"/>
              </a:rPr>
              <a:t>, </a:t>
            </a:r>
            <a:r>
              <a:rPr lang="en-US" sz="1200" b="1" dirty="0" smtClean="0">
                <a:latin typeface="Papyrus" panose="03070502060502030205" pitchFamily="66" charset="0"/>
              </a:rPr>
              <a:t>Pegasus</a:t>
            </a:r>
            <a:r>
              <a:rPr lang="hu-HU" sz="1200" b="1" dirty="0" smtClean="0">
                <a:latin typeface="Papyrus" panose="03070502060502030205" pitchFamily="66" charset="0"/>
              </a:rPr>
              <a:t> (</a:t>
            </a:r>
            <a:r>
              <a:rPr lang="hu-HU" sz="1200" b="1" dirty="0" err="1" smtClean="0">
                <a:latin typeface="Papyrus" panose="03070502060502030205" pitchFamily="66" charset="0"/>
              </a:rPr>
              <a:t>Horse</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wings</a:t>
            </a:r>
            <a:r>
              <a:rPr lang="hu-HU" sz="1200" b="1" dirty="0" smtClean="0">
                <a:latin typeface="Papyrus" panose="03070502060502030205" pitchFamily="66" charset="0"/>
              </a:rPr>
              <a:t>)</a:t>
            </a:r>
          </a:p>
          <a:p>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err="1" smtClean="0">
                <a:latin typeface="Papyrus" panose="03070502060502030205" pitchFamily="66" charset="0"/>
              </a:rPr>
              <a:t>Trident</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Horse</a:t>
            </a:r>
            <a:r>
              <a:rPr lang="hu-HU" sz="1200" b="1" dirty="0" smtClean="0">
                <a:latin typeface="Papyrus" panose="03070502060502030205" pitchFamily="66" charset="0"/>
              </a:rPr>
              <a:t>, Bull, </a:t>
            </a:r>
            <a:r>
              <a:rPr lang="hu-HU" sz="1200" b="1" dirty="0" err="1" smtClean="0">
                <a:latin typeface="Papyrus" panose="03070502060502030205" pitchFamily="66" charset="0"/>
              </a:rPr>
              <a:t>Dolphin</a:t>
            </a:r>
            <a:r>
              <a:rPr lang="hu-HU" sz="1200" b="1" dirty="0" smtClean="0">
                <a:latin typeface="Papyrus" panose="03070502060502030205" pitchFamily="66" charset="0"/>
              </a:rPr>
              <a:t>, </a:t>
            </a:r>
            <a:r>
              <a:rPr lang="hu-HU" sz="1200" b="1" dirty="0" err="1" smtClean="0">
                <a:latin typeface="Papyrus" panose="03070502060502030205" pitchFamily="66" charset="0"/>
              </a:rPr>
              <a:t>Fish</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t>
            </a:r>
            <a:r>
              <a:rPr lang="hu-HU" sz="1200" b="1" dirty="0" err="1" smtClean="0">
                <a:latin typeface="Papyrus" panose="03070502060502030205" pitchFamily="66" charset="0"/>
              </a:rPr>
              <a:t>Neptune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He </a:t>
            </a:r>
            <a:r>
              <a:rPr lang="hu-HU" sz="1200" b="1" dirty="0" err="1" smtClean="0">
                <a:latin typeface="Papyrus" panose="03070502060502030205" pitchFamily="66" charset="0"/>
              </a:rPr>
              <a:t>does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t>
            </a:r>
            <a:r>
              <a:rPr lang="hu-HU" sz="1200" b="1" dirty="0" err="1" smtClean="0">
                <a:latin typeface="Papyrus" panose="03070502060502030205" pitchFamily="66" charset="0"/>
              </a:rPr>
              <a:t>day</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planet</a:t>
            </a:r>
            <a:r>
              <a:rPr lang="hu-HU" sz="1200" b="1" dirty="0" smtClean="0">
                <a:latin typeface="Papyrus" panose="03070502060502030205" pitchFamily="66" charset="0"/>
              </a:rPr>
              <a:t> Neptunus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named</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(and he has a </a:t>
            </a:r>
            <a:r>
              <a:rPr lang="hu-HU" sz="1200" b="1" dirty="0" err="1" smtClean="0">
                <a:latin typeface="Papyrus" panose="03070502060502030205" pitchFamily="66" charset="0"/>
              </a:rPr>
              <a:t>lot</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do</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Little </a:t>
            </a:r>
            <a:r>
              <a:rPr lang="hu-HU" sz="1200" b="1" dirty="0" err="1" smtClean="0">
                <a:latin typeface="Papyrus" panose="03070502060502030205" pitchFamily="66" charset="0"/>
              </a:rPr>
              <a:t>Mermaid</a:t>
            </a:r>
            <a:r>
              <a:rPr lang="hu-HU" sz="1200" b="1" dirty="0" smtClean="0">
                <a:latin typeface="Papyrus" panose="03070502060502030205" pitchFamily="66" charset="0"/>
              </a:rPr>
              <a:t> and </a:t>
            </a:r>
            <a:r>
              <a:rPr lang="hu-HU" sz="1200" b="1" dirty="0" err="1" smtClean="0">
                <a:latin typeface="Papyrus" panose="03070502060502030205" pitchFamily="66" charset="0"/>
              </a:rPr>
              <a:t>Aquaman</a:t>
            </a:r>
            <a:r>
              <a:rPr lang="hu-HU" sz="1200" b="1" dirty="0" smtClean="0">
                <a:latin typeface="Papyrus" panose="03070502060502030205" pitchFamily="66" charset="0"/>
              </a:rPr>
              <a:t> </a:t>
            </a:r>
            <a:r>
              <a:rPr lang="hu-HU" sz="1200" b="1" dirty="0" err="1" smtClean="0">
                <a:latin typeface="Papyrus" panose="03070502060502030205" pitchFamily="66" charset="0"/>
              </a:rPr>
              <a:t>too</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 </a:t>
            </a:r>
          </a:p>
          <a:p>
            <a:r>
              <a:rPr lang="hu-HU" sz="1200" b="1" dirty="0" err="1" smtClean="0">
                <a:latin typeface="Papyrus" panose="03070502060502030205" pitchFamily="66" charset="0"/>
              </a:rPr>
              <a:t>Poseidon</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one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main 3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along</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borthers</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dominant</a:t>
            </a:r>
            <a:r>
              <a:rPr lang="hu-HU" sz="1200" b="1" dirty="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very</a:t>
            </a:r>
            <a:r>
              <a:rPr lang="hu-HU" sz="1200" b="1" dirty="0" smtClean="0">
                <a:latin typeface="Papyrus" panose="03070502060502030205" pitchFamily="66" charset="0"/>
              </a:rPr>
              <a:t> </a:t>
            </a:r>
            <a:r>
              <a:rPr lang="hu-HU" sz="1200" b="1" dirty="0" err="1" smtClean="0">
                <a:latin typeface="Papyrus" panose="03070502060502030205" pitchFamily="66" charset="0"/>
              </a:rPr>
              <a:t>sensitive</a:t>
            </a:r>
            <a:r>
              <a:rPr lang="hu-HU" sz="1200" b="1" dirty="0" smtClean="0">
                <a:latin typeface="Papyrus" panose="03070502060502030205" pitchFamily="66" charset="0"/>
              </a:rPr>
              <a:t> </a:t>
            </a:r>
            <a:r>
              <a:rPr lang="hu-HU" sz="1200" b="1" dirty="0" err="1" smtClean="0">
                <a:latin typeface="Papyrus" panose="03070502060502030205" pitchFamily="66" charset="0"/>
              </a:rPr>
              <a:t>about</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second</a:t>
            </a:r>
            <a:r>
              <a:rPr lang="hu-HU" sz="1200" b="1" dirty="0" smtClean="0">
                <a:latin typeface="Papyrus" panose="03070502060502030205" pitchFamily="66" charset="0"/>
              </a:rPr>
              <a:t> </a:t>
            </a:r>
            <a:r>
              <a:rPr lang="hu-HU" sz="1200" b="1" dirty="0" err="1" smtClean="0">
                <a:latin typeface="Papyrus" panose="03070502060502030205" pitchFamily="66" charset="0"/>
              </a:rPr>
              <a:t>position</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told </a:t>
            </a:r>
            <a:r>
              <a:rPr lang="hu-HU" sz="1200" b="1" dirty="0" err="1" smtClean="0">
                <a:latin typeface="Papyrus" panose="03070502060502030205" pitchFamily="66" charset="0"/>
              </a:rPr>
              <a:t>to</a:t>
            </a:r>
            <a:r>
              <a:rPr lang="hu-HU" sz="1200" b="1" dirty="0" smtClean="0">
                <a:latin typeface="Papyrus" panose="03070502060502030205" pitchFamily="66" charset="0"/>
              </a:rPr>
              <a:t> be a </a:t>
            </a:r>
            <a:r>
              <a:rPr lang="hu-HU" sz="1200" b="1" dirty="0" err="1" smtClean="0">
                <a:latin typeface="Papyrus" panose="03070502060502030205" pitchFamily="66" charset="0"/>
              </a:rPr>
              <a:t>quickly</a:t>
            </a:r>
            <a:r>
              <a:rPr lang="hu-HU" sz="1200" b="1" dirty="0" smtClean="0">
                <a:latin typeface="Papyrus" panose="03070502060502030205" pitchFamily="66" charset="0"/>
              </a:rPr>
              <a:t> </a:t>
            </a:r>
            <a:r>
              <a:rPr lang="hu-HU" sz="1200" b="1" dirty="0" err="1" smtClean="0">
                <a:latin typeface="Papyrus" panose="03070502060502030205" pitchFamily="66" charset="0"/>
              </a:rPr>
              <a:t>angered</a:t>
            </a:r>
            <a:r>
              <a:rPr lang="hu-HU" sz="1200" b="1" dirty="0" smtClean="0">
                <a:latin typeface="Papyrus" panose="03070502060502030205" pitchFamily="66" charset="0"/>
              </a:rPr>
              <a:t> and </a:t>
            </a:r>
            <a:r>
              <a:rPr lang="hu-HU" sz="1200" b="1" dirty="0" err="1" smtClean="0">
                <a:latin typeface="Papyrus" panose="03070502060502030205" pitchFamily="66" charset="0"/>
              </a:rPr>
              <a:t>sassy</a:t>
            </a:r>
            <a:r>
              <a:rPr lang="hu-HU" sz="1200" b="1" dirty="0" smtClean="0">
                <a:latin typeface="Papyrus" panose="03070502060502030205" pitchFamily="66" charset="0"/>
              </a:rPr>
              <a:t> god – no </a:t>
            </a:r>
            <a:r>
              <a:rPr lang="hu-HU" sz="1200" b="1" dirty="0" err="1" smtClean="0">
                <a:latin typeface="Papyrus" panose="03070502060502030205" pitchFamily="66" charset="0"/>
              </a:rPr>
              <a:t>wonder</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prefered</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having</a:t>
            </a:r>
            <a:r>
              <a:rPr lang="hu-HU" sz="1200" b="1" dirty="0" smtClean="0">
                <a:latin typeface="Papyrus" panose="03070502060502030205" pitchFamily="66" charset="0"/>
              </a:rPr>
              <a:t> </a:t>
            </a:r>
            <a:r>
              <a:rPr lang="hu-HU" sz="1200" b="1" dirty="0" err="1" smtClean="0">
                <a:latin typeface="Papyrus" panose="03070502060502030205" pitchFamily="66" charset="0"/>
              </a:rPr>
              <a:t>under-water</a:t>
            </a:r>
            <a:r>
              <a:rPr lang="hu-HU" sz="1200" b="1" dirty="0" smtClean="0">
                <a:latin typeface="Papyrus" panose="03070502060502030205" pitchFamily="66" charset="0"/>
              </a:rPr>
              <a:t>, </a:t>
            </a:r>
            <a:r>
              <a:rPr lang="hu-HU" sz="1200" b="1" dirty="0" err="1" smtClean="0">
                <a:latin typeface="Papyrus" panose="03070502060502030205" pitchFamily="66" charset="0"/>
              </a:rPr>
              <a:t>where</a:t>
            </a:r>
            <a:r>
              <a:rPr lang="hu-HU" sz="1200" b="1" dirty="0" smtClean="0">
                <a:latin typeface="Papyrus" panose="03070502060502030205" pitchFamily="66" charset="0"/>
              </a:rPr>
              <a:t> he </a:t>
            </a:r>
            <a:r>
              <a:rPr lang="hu-HU" sz="1200" b="1" dirty="0" err="1" smtClean="0">
                <a:latin typeface="Papyrus" panose="03070502060502030205" pitchFamily="66" charset="0"/>
              </a:rPr>
              <a:t>could</a:t>
            </a:r>
            <a:r>
              <a:rPr lang="hu-HU" sz="1200" b="1" dirty="0" smtClean="0">
                <a:latin typeface="Papyrus" panose="03070502060502030205" pitchFamily="66" charset="0"/>
              </a:rPr>
              <a:t> </a:t>
            </a:r>
            <a:r>
              <a:rPr lang="hu-HU" sz="1200" b="1" dirty="0" err="1" smtClean="0">
                <a:latin typeface="Papyrus" panose="03070502060502030205" pitchFamily="66" charset="0"/>
              </a:rPr>
              <a:t>amuse</a:t>
            </a:r>
            <a:r>
              <a:rPr lang="hu-HU" sz="1200" b="1" dirty="0" smtClean="0">
                <a:latin typeface="Papyrus" panose="03070502060502030205" pitchFamily="66" charset="0"/>
              </a:rPr>
              <a:t> </a:t>
            </a:r>
            <a:r>
              <a:rPr lang="hu-HU" sz="1200" b="1" dirty="0" err="1" smtClean="0">
                <a:latin typeface="Papyrus" panose="03070502060502030205" pitchFamily="66" charset="0"/>
              </a:rPr>
              <a:t>himself</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sending</a:t>
            </a:r>
            <a:r>
              <a:rPr lang="hu-HU" sz="1200" b="1" dirty="0" smtClean="0">
                <a:latin typeface="Papyrus" panose="03070502060502030205" pitchFamily="66" charset="0"/>
              </a:rPr>
              <a:t> </a:t>
            </a:r>
            <a:r>
              <a:rPr lang="hu-HU" sz="1200" b="1" dirty="0" err="1" smtClean="0">
                <a:latin typeface="Papyrus" panose="03070502060502030205" pitchFamily="66" charset="0"/>
              </a:rPr>
              <a:t>earthquakes</a:t>
            </a:r>
            <a:r>
              <a:rPr lang="hu-HU" sz="1200" b="1" dirty="0" smtClean="0">
                <a:latin typeface="Papyrus" panose="03070502060502030205" pitchFamily="66" charset="0"/>
              </a:rPr>
              <a:t> and </a:t>
            </a:r>
            <a:r>
              <a:rPr lang="hu-HU" sz="1200" b="1" dirty="0" err="1" smtClean="0">
                <a:latin typeface="Papyrus" panose="03070502060502030205" pitchFamily="66" charset="0"/>
              </a:rPr>
              <a:t>storms</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those</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respect</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He </a:t>
            </a:r>
            <a:r>
              <a:rPr lang="hu-HU" sz="1200" b="1" dirty="0" err="1" smtClean="0">
                <a:latin typeface="Papyrus" panose="03070502060502030205" pitchFamily="66" charset="0"/>
              </a:rPr>
              <a:t>constantly</a:t>
            </a:r>
            <a:r>
              <a:rPr lang="hu-HU" sz="1200" b="1" dirty="0" smtClean="0">
                <a:latin typeface="Papyrus" panose="03070502060502030205" pitchFamily="66" charset="0"/>
              </a:rPr>
              <a:t> </a:t>
            </a:r>
            <a:r>
              <a:rPr lang="hu-HU" sz="1200" b="1" dirty="0" err="1" smtClean="0">
                <a:latin typeface="Papyrus" panose="03070502060502030205" pitchFamily="66" charset="0"/>
              </a:rPr>
              <a:t>tried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expand</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power</a:t>
            </a:r>
            <a:r>
              <a:rPr lang="hu-HU" sz="1200" b="1" dirty="0" smtClean="0">
                <a:latin typeface="Papyrus" panose="03070502060502030205" pitchFamily="66" charset="0"/>
              </a:rPr>
              <a:t> over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cities</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land</a:t>
            </a:r>
            <a:r>
              <a:rPr lang="hu-HU" sz="1200" b="1" dirty="0">
                <a:latin typeface="Papyrus" panose="03070502060502030205" pitchFamily="66" charset="0"/>
              </a:rPr>
              <a:t> </a:t>
            </a:r>
            <a:r>
              <a:rPr lang="hu-HU" sz="1200" b="1" dirty="0" smtClean="0">
                <a:latin typeface="Papyrus" panose="03070502060502030205" pitchFamily="66" charset="0"/>
              </a:rPr>
              <a:t>: h</a:t>
            </a:r>
            <a:r>
              <a:rPr lang="en-US" sz="1200" b="1" dirty="0" smtClean="0">
                <a:latin typeface="Papyrus" panose="03070502060502030205" pitchFamily="66" charset="0"/>
              </a:rPr>
              <a:t>e </a:t>
            </a:r>
            <a:r>
              <a:rPr lang="en-US" sz="1200" b="1" dirty="0">
                <a:latin typeface="Papyrus" panose="03070502060502030205" pitchFamily="66" charset="0"/>
              </a:rPr>
              <a:t>contested </a:t>
            </a:r>
            <a:r>
              <a:rPr lang="hu-HU" sz="1200" b="1" dirty="0" err="1" smtClean="0">
                <a:latin typeface="Papyrus" panose="03070502060502030205" pitchFamily="66" charset="0"/>
              </a:rPr>
              <a:t>for</a:t>
            </a:r>
            <a:r>
              <a:rPr lang="en-US" sz="1200" b="1" dirty="0" smtClean="0">
                <a:latin typeface="Papyrus" panose="03070502060502030205" pitchFamily="66" charset="0"/>
              </a:rPr>
              <a:t> </a:t>
            </a:r>
            <a:r>
              <a:rPr lang="en-US" sz="1200" b="1" dirty="0">
                <a:latin typeface="Papyrus" panose="03070502060502030205" pitchFamily="66" charset="0"/>
              </a:rPr>
              <a:t>Argos with </a:t>
            </a:r>
            <a:r>
              <a:rPr lang="en-US" sz="1200" b="1" dirty="0"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en-US" sz="1200" b="1" dirty="0" smtClean="0">
                <a:latin typeface="Papyrus" panose="03070502060502030205" pitchFamily="66" charset="0"/>
              </a:rPr>
              <a:t>Corinth </a:t>
            </a:r>
            <a:r>
              <a:rPr lang="en-US" sz="1200" b="1" dirty="0">
                <a:latin typeface="Papyrus" panose="03070502060502030205" pitchFamily="66" charset="0"/>
              </a:rPr>
              <a:t>with </a:t>
            </a:r>
            <a:r>
              <a:rPr lang="en-US" sz="1200" b="1" dirty="0" err="1" smtClean="0">
                <a:latin typeface="Papyrus" panose="03070502060502030205" pitchFamily="66" charset="0"/>
              </a:rPr>
              <a:t>Helius</a:t>
            </a:r>
            <a:r>
              <a:rPr lang="hu-HU" sz="1200" b="1" dirty="0" smtClean="0">
                <a:latin typeface="Papyrus" panose="03070502060502030205" pitchFamily="66" charset="0"/>
              </a:rPr>
              <a:t> and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Athen</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he </a:t>
            </a:r>
            <a:r>
              <a:rPr lang="hu-HU" sz="1200" b="1" dirty="0" err="1" smtClean="0">
                <a:latin typeface="Papyrus" panose="03070502060502030205" pitchFamily="66" charset="0"/>
              </a:rPr>
              <a:t>lost</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3</a:t>
            </a:r>
            <a:r>
              <a:rPr lang="en-US" sz="1200" b="1" dirty="0" smtClean="0">
                <a:latin typeface="Papyrus" panose="03070502060502030205" pitchFamily="66" charset="0"/>
              </a:rPr>
              <a:t> disputes</a:t>
            </a:r>
            <a:r>
              <a:rPr lang="hu-HU" sz="1200" b="1" dirty="0" smtClean="0">
                <a:latin typeface="Papyrus" panose="03070502060502030205" pitchFamily="66" charset="0"/>
              </a:rPr>
              <a:t>, </a:t>
            </a:r>
            <a:r>
              <a:rPr lang="hu-HU" sz="1200" b="1" dirty="0" err="1" smtClean="0">
                <a:latin typeface="Papyrus" panose="03070502060502030205" pitchFamily="66" charset="0"/>
              </a:rPr>
              <a:t>so</a:t>
            </a:r>
            <a:r>
              <a:rPr lang="hu-HU" sz="1200" b="1" dirty="0" smtClean="0">
                <a:latin typeface="Papyrus" panose="03070502060502030205" pitchFamily="66" charset="0"/>
              </a:rPr>
              <a:t> </a:t>
            </a:r>
            <a:r>
              <a:rPr lang="hu-HU" sz="1200" b="1" dirty="0" err="1" smtClean="0">
                <a:latin typeface="Papyrus" panose="03070502060502030205" pitchFamily="66" charset="0"/>
              </a:rPr>
              <a:t>remaind</a:t>
            </a:r>
            <a:r>
              <a:rPr lang="hu-HU" sz="1200" b="1" dirty="0" smtClean="0">
                <a:latin typeface="Papyrus" panose="03070502060502030205" pitchFamily="66" charset="0"/>
              </a:rPr>
              <a:t>  </a:t>
            </a:r>
            <a:r>
              <a:rPr lang="en-US" sz="1200" b="1" dirty="0" smtClean="0">
                <a:latin typeface="Papyrus" panose="03070502060502030205" pitchFamily="66" charset="0"/>
              </a:rPr>
              <a:t>the </a:t>
            </a:r>
            <a:r>
              <a:rPr lang="en-US" sz="1200" b="1" dirty="0">
                <a:latin typeface="Papyrus" panose="03070502060502030205" pitchFamily="66" charset="0"/>
              </a:rPr>
              <a:t>patronage of various islands and seaports</a:t>
            </a:r>
            <a:r>
              <a:rPr lang="en-US" sz="1200" b="1" dirty="0" smtClean="0">
                <a:latin typeface="Papyrus" panose="03070502060502030205" pitchFamily="66" charset="0"/>
              </a:rPr>
              <a:t>.</a:t>
            </a:r>
            <a:r>
              <a:rPr lang="hu-HU" sz="1200" b="1" dirty="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greedy</a:t>
            </a:r>
            <a:r>
              <a:rPr lang="hu-HU" sz="1200" b="1" dirty="0" smtClean="0">
                <a:latin typeface="Papyrus" panose="03070502060502030205" pitchFamily="66" charset="0"/>
              </a:rPr>
              <a:t> </a:t>
            </a:r>
            <a:r>
              <a:rPr lang="hu-HU" sz="1200" b="1" dirty="0" err="1" smtClean="0">
                <a:latin typeface="Papyrus" panose="03070502060502030205" pitchFamily="66" charset="0"/>
              </a:rPr>
              <a:t>nature</a:t>
            </a:r>
            <a:r>
              <a:rPr lang="hu-HU" sz="1200" b="1" dirty="0" smtClean="0">
                <a:latin typeface="Papyrus" panose="03070502060502030205" pitchFamily="66" charset="0"/>
              </a:rPr>
              <a:t> had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good</a:t>
            </a:r>
            <a:r>
              <a:rPr lang="hu-HU" sz="1200" b="1" dirty="0" smtClean="0">
                <a:latin typeface="Papyrus" panose="03070502060502030205" pitchFamily="66" charset="0"/>
              </a:rPr>
              <a:t> </a:t>
            </a:r>
            <a:r>
              <a:rPr lang="hu-HU" sz="1200" b="1" dirty="0" err="1" smtClean="0">
                <a:latin typeface="Papyrus" panose="03070502060502030205" pitchFamily="66" charset="0"/>
              </a:rPr>
              <a:t>side</a:t>
            </a:r>
            <a:r>
              <a:rPr lang="hu-HU" sz="1200" b="1" dirty="0" smtClean="0">
                <a:latin typeface="Papyrus" panose="03070502060502030205" pitchFamily="66" charset="0"/>
              </a:rPr>
              <a:t> of being </a:t>
            </a:r>
            <a:r>
              <a:rPr lang="hu-HU" sz="1200" b="1" dirty="0" err="1" smtClean="0">
                <a:latin typeface="Papyrus" panose="03070502060502030205" pitchFamily="66" charset="0"/>
              </a:rPr>
              <a:t>very</a:t>
            </a:r>
            <a:r>
              <a:rPr lang="hu-HU" sz="1200" b="1" dirty="0" smtClean="0">
                <a:latin typeface="Papyrus" panose="03070502060502030205" pitchFamily="66" charset="0"/>
              </a:rPr>
              <a:t> </a:t>
            </a:r>
            <a:r>
              <a:rPr lang="hu-HU" sz="1200" b="1" dirty="0" err="1" smtClean="0">
                <a:latin typeface="Papyrus" panose="03070502060502030205" pitchFamily="66" charset="0"/>
              </a:rPr>
              <a:t>protective</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of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example</a:t>
            </a:r>
            <a:r>
              <a:rPr lang="hu-HU" sz="1200" b="1" dirty="0" smtClean="0">
                <a:latin typeface="Papyrus" panose="03070502060502030205" pitchFamily="66" charset="0"/>
              </a:rPr>
              <a:t> he </a:t>
            </a:r>
            <a:r>
              <a:rPr lang="hu-HU" sz="1200" b="1" dirty="0" err="1" smtClean="0">
                <a:latin typeface="Papyrus" panose="03070502060502030205" pitchFamily="66" charset="0"/>
              </a:rPr>
              <a:t>chased</a:t>
            </a:r>
            <a:r>
              <a:rPr lang="hu-HU" sz="1200" b="1" dirty="0" smtClean="0">
                <a:latin typeface="Papyrus" panose="03070502060502030205" pitchFamily="66" charset="0"/>
              </a:rPr>
              <a:t> </a:t>
            </a:r>
            <a:r>
              <a:rPr lang="hu-HU" sz="1200" b="1" dirty="0" err="1" smtClean="0">
                <a:latin typeface="Papyrus" panose="03070502060502030205" pitchFamily="66" charset="0"/>
              </a:rPr>
              <a:t>Odysseus</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10 </a:t>
            </a:r>
            <a:r>
              <a:rPr lang="hu-HU" sz="1200" b="1" dirty="0" err="1" smtClean="0">
                <a:latin typeface="Papyrus" panose="03070502060502030205" pitchFamily="66" charset="0"/>
              </a:rPr>
              <a:t>years</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hero</a:t>
            </a:r>
            <a:r>
              <a:rPr lang="hu-HU" sz="1200" b="1" dirty="0" smtClean="0">
                <a:latin typeface="Papyrus" panose="03070502060502030205" pitchFamily="66" charset="0"/>
              </a:rPr>
              <a:t> </a:t>
            </a:r>
            <a:r>
              <a:rPr lang="hu-HU" sz="1200" b="1" dirty="0" err="1" smtClean="0">
                <a:latin typeface="Papyrus" panose="03070502060502030205" pitchFamily="66" charset="0"/>
              </a:rPr>
              <a:t>blinded</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Cyclops</a:t>
            </a:r>
            <a:r>
              <a:rPr lang="hu-HU" sz="1200" b="1" dirty="0" smtClean="0">
                <a:latin typeface="Papyrus" panose="03070502060502030205" pitchFamily="66" charset="0"/>
              </a:rPr>
              <a:t> </a:t>
            </a:r>
            <a:r>
              <a:rPr lang="hu-HU" sz="1200" b="1" dirty="0" err="1" smtClean="0">
                <a:latin typeface="Papyrus" panose="03070502060502030205" pitchFamily="66" charset="0"/>
              </a:rPr>
              <a:t>son</a:t>
            </a:r>
            <a:r>
              <a:rPr lang="hu-HU" sz="1200" b="1" dirty="0" smtClean="0">
                <a:latin typeface="Papyrus" panose="03070502060502030205" pitchFamily="66" charset="0"/>
              </a:rPr>
              <a:t>.</a:t>
            </a:r>
          </a:p>
        </p:txBody>
      </p:sp>
    </p:spTree>
    <p:extLst>
      <p:ext uri="{BB962C8B-B14F-4D97-AF65-F5344CB8AC3E}">
        <p14:creationId xmlns:p14="http://schemas.microsoft.com/office/powerpoint/2010/main" val="254353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2960914" y="281016"/>
            <a:ext cx="6967748" cy="630942"/>
          </a:xfrm>
          <a:prstGeom prst="rect">
            <a:avLst/>
          </a:prstGeom>
          <a:noFill/>
        </p:spPr>
        <p:txBody>
          <a:bodyPr wrap="square" rtlCol="0">
            <a:spAutoFit/>
          </a:bodyPr>
          <a:lstStyle/>
          <a:p>
            <a:pPr algn="ctr"/>
            <a:r>
              <a:rPr lang="hu-HU" sz="3500" b="1" dirty="0" smtClean="0">
                <a:latin typeface="Papyrus" panose="03070502060502030205" pitchFamily="66" charset="0"/>
              </a:rPr>
              <a:t>ZEUS</a:t>
            </a:r>
          </a:p>
        </p:txBody>
      </p:sp>
      <p:sp>
        <p:nvSpPr>
          <p:cNvPr id="7" name="Szövegdoboz 6"/>
          <p:cNvSpPr txBox="1"/>
          <p:nvPr/>
        </p:nvSpPr>
        <p:spPr>
          <a:xfrm>
            <a:off x="2960916" y="978897"/>
            <a:ext cx="6967748"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en-US" sz="1400" dirty="0" smtClean="0">
                <a:solidFill>
                  <a:srgbClr val="FF3300"/>
                </a:solidFill>
              </a:rPr>
              <a:t>KING OF THE GODS, RULER OF MOUNT OLYMPUS </a:t>
            </a:r>
            <a:endParaRPr lang="hu-HU" sz="1400" dirty="0" smtClean="0">
              <a:solidFill>
                <a:srgbClr val="FF3300"/>
              </a:solidFill>
            </a:endParaRPr>
          </a:p>
          <a:p>
            <a:r>
              <a:rPr lang="hu-HU" sz="1400" dirty="0" smtClean="0">
                <a:solidFill>
                  <a:srgbClr val="FF3300"/>
                </a:solidFill>
              </a:rPr>
              <a:t>GOD</a:t>
            </a:r>
          </a:p>
          <a:p>
            <a:r>
              <a:rPr lang="hu-HU" sz="1400" dirty="0" smtClean="0">
                <a:solidFill>
                  <a:srgbClr val="FF3300"/>
                </a:solidFill>
              </a:rPr>
              <a:t>OF </a:t>
            </a:r>
          </a:p>
          <a:p>
            <a:r>
              <a:rPr lang="en-US" sz="1400" dirty="0" smtClean="0">
                <a:solidFill>
                  <a:srgbClr val="FF3300"/>
                </a:solidFill>
              </a:rPr>
              <a:t>SKY, WEATHER, THUNDER, LIGHTNING, LA</a:t>
            </a:r>
            <a:r>
              <a:rPr lang="hu-HU" sz="1400" dirty="0" smtClean="0">
                <a:solidFill>
                  <a:srgbClr val="FF3300"/>
                </a:solidFill>
              </a:rPr>
              <a:t>W </a:t>
            </a:r>
            <a:r>
              <a:rPr lang="en-US" sz="1400" dirty="0" smtClean="0">
                <a:solidFill>
                  <a:srgbClr val="FF3300"/>
                </a:solidFill>
              </a:rPr>
              <a:t>AND JUSTICE</a:t>
            </a:r>
            <a:endParaRPr lang="hu-HU" sz="1400" dirty="0">
              <a:solidFill>
                <a:srgbClr val="FF3300"/>
              </a:solidFill>
            </a:endParaRP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914" cy="6850528"/>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13" name="Szövegdoboz 12"/>
          <p:cNvSpPr txBox="1"/>
          <p:nvPr/>
        </p:nvSpPr>
        <p:spPr>
          <a:xfrm>
            <a:off x="2960914" y="2066882"/>
            <a:ext cx="9231086" cy="5078313"/>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Cronus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Hera</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fell</a:t>
            </a:r>
            <a:r>
              <a:rPr lang="hu-HU" sz="1200" b="1" dirty="0" smtClean="0">
                <a:latin typeface="Papyrus" panose="03070502060502030205" pitchFamily="66" charset="0"/>
              </a:rPr>
              <a:t> in love </a:t>
            </a:r>
            <a:r>
              <a:rPr lang="hu-HU" sz="1200" b="1" dirty="0" err="1" smtClean="0">
                <a:latin typeface="Papyrus" panose="03070502060502030205" pitchFamily="66" charset="0"/>
              </a:rPr>
              <a:t>easily</a:t>
            </a:r>
            <a:r>
              <a:rPr lang="hu-HU" sz="1200" b="1" dirty="0" smtClean="0">
                <a:latin typeface="Papyrus" panose="03070502060502030205" pitchFamily="66" charset="0"/>
              </a:rPr>
              <a:t> and he </a:t>
            </a:r>
            <a:r>
              <a:rPr lang="hu-HU" sz="1200" b="1" dirty="0" err="1" smtClean="0">
                <a:latin typeface="Papyrus" panose="03070502060502030205" pitchFamily="66" charset="0"/>
              </a:rPr>
              <a:t>tried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father</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possible</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love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Greece</a:t>
            </a:r>
            <a:r>
              <a:rPr lang="hu-HU" sz="1200" b="1" dirty="0" smtClean="0">
                <a:latin typeface="Papyrus" panose="03070502060502030205" pitchFamily="66" charset="0"/>
              </a:rPr>
              <a:t> made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want</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populate</a:t>
            </a:r>
            <a:r>
              <a:rPr lang="hu-HU" sz="1200" b="1" dirty="0" smtClean="0">
                <a:latin typeface="Papyrus" panose="03070502060502030205" pitchFamily="66" charset="0"/>
              </a:rPr>
              <a:t> it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great</a:t>
            </a:r>
            <a:r>
              <a:rPr lang="hu-HU" sz="1200" b="1" dirty="0" smtClean="0">
                <a:latin typeface="Papyrus" panose="03070502060502030205" pitchFamily="66" charset="0"/>
              </a:rPr>
              <a:t> </a:t>
            </a:r>
            <a:r>
              <a:rPr lang="hu-HU" sz="1200" b="1" dirty="0" err="1" smtClean="0">
                <a:latin typeface="Papyrus" panose="03070502060502030205" pitchFamily="66" charset="0"/>
              </a:rPr>
              <a:t>heros</a:t>
            </a:r>
            <a:r>
              <a:rPr lang="hu-HU" sz="1200" b="1" dirty="0" smtClean="0">
                <a:latin typeface="Papyrus" panose="03070502060502030205" pitchFamily="66" charset="0"/>
              </a:rPr>
              <a:t> and </a:t>
            </a:r>
            <a:r>
              <a:rPr lang="hu-HU" sz="1200" b="1" dirty="0" err="1" smtClean="0">
                <a:latin typeface="Papyrus" panose="03070502060502030205" pitchFamily="66" charset="0"/>
              </a:rPr>
              <a:t>gods</a:t>
            </a:r>
            <a:r>
              <a:rPr lang="hu-HU" sz="1200" b="1" dirty="0" smtClean="0">
                <a:latin typeface="Papyrus" panose="03070502060502030205" pitchFamily="66" charset="0"/>
              </a:rPr>
              <a:t>, and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quite</a:t>
            </a:r>
            <a:r>
              <a:rPr lang="hu-HU" sz="1200" b="1" dirty="0" smtClean="0">
                <a:latin typeface="Papyrus" panose="03070502060502030205" pitchFamily="66" charset="0"/>
              </a:rPr>
              <a:t> </a:t>
            </a:r>
            <a:r>
              <a:rPr lang="hu-HU" sz="1200" b="1" dirty="0" err="1" smtClean="0">
                <a:latin typeface="Papyrus" panose="03070502060502030205" pitchFamily="66" charset="0"/>
              </a:rPr>
              <a:t>successful</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most </a:t>
            </a:r>
            <a:r>
              <a:rPr lang="hu-HU" sz="1200" b="1" dirty="0" err="1" smtClean="0">
                <a:latin typeface="Papyrus" panose="03070502060502030205" pitchFamily="66" charset="0"/>
              </a:rPr>
              <a:t>famous</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a:t>
            </a:r>
          </a:p>
          <a:p>
            <a:pPr marL="285750" indent="-285750">
              <a:buFontTx/>
              <a:buChar char="-"/>
            </a:pPr>
            <a:r>
              <a:rPr lang="hu-HU" sz="1200" b="1" dirty="0" err="1" smtClean="0">
                <a:latin typeface="Papyrus" panose="03070502060502030205" pitchFamily="66" charset="0"/>
              </a:rPr>
              <a:t>Gods</a:t>
            </a:r>
            <a:r>
              <a:rPr lang="hu-HU" sz="1200" b="1" dirty="0" smtClean="0">
                <a:latin typeface="Papyrus" panose="03070502060502030205" pitchFamily="66" charset="0"/>
              </a:rPr>
              <a:t> : </a:t>
            </a:r>
            <a:r>
              <a:rPr lang="hu-HU" sz="1200" b="1" dirty="0" err="1" smtClean="0">
                <a:latin typeface="Papyrus" panose="03070502060502030205" pitchFamily="66" charset="0"/>
              </a:rPr>
              <a:t>Aphrodite</a:t>
            </a:r>
            <a:r>
              <a:rPr lang="hu-HU" sz="1200" b="1" dirty="0" smtClean="0">
                <a:latin typeface="Papyrus" panose="03070502060502030205" pitchFamily="66" charset="0"/>
              </a:rPr>
              <a:t> (Love), Apollo (Arts and Music), </a:t>
            </a:r>
            <a:r>
              <a:rPr lang="hu-HU" sz="1200" b="1" dirty="0" err="1" smtClean="0">
                <a:latin typeface="Papyrus" panose="03070502060502030205" pitchFamily="66" charset="0"/>
              </a:rPr>
              <a:t>Ares</a:t>
            </a:r>
            <a:r>
              <a:rPr lang="hu-HU" sz="1200" b="1" dirty="0" smtClean="0">
                <a:latin typeface="Papyrus" panose="03070502060502030205" pitchFamily="66" charset="0"/>
              </a:rPr>
              <a:t>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Artemis</a:t>
            </a:r>
            <a:r>
              <a:rPr lang="hu-HU" sz="1200" b="1" dirty="0" smtClean="0">
                <a:latin typeface="Papyrus" panose="03070502060502030205" pitchFamily="66" charset="0"/>
              </a:rPr>
              <a:t> (Hunt),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Wisdom</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Wine</a:t>
            </a:r>
            <a:r>
              <a:rPr lang="hu-HU" sz="1200" b="1" dirty="0" smtClean="0">
                <a:latin typeface="Papyrus" panose="03070502060502030205" pitchFamily="66" charset="0"/>
              </a:rPr>
              <a:t>), </a:t>
            </a:r>
            <a:r>
              <a:rPr lang="hu-HU" sz="1200" b="1" dirty="0" err="1" smtClean="0">
                <a:latin typeface="Papyrus" panose="03070502060502030205" pitchFamily="66" charset="0"/>
              </a:rPr>
              <a:t>Eileithyia</a:t>
            </a:r>
            <a:r>
              <a:rPr lang="hu-HU" sz="1200" b="1" dirty="0" smtClean="0">
                <a:latin typeface="Papyrus" panose="03070502060502030205" pitchFamily="66" charset="0"/>
              </a:rPr>
              <a:t> (</a:t>
            </a:r>
            <a:r>
              <a:rPr lang="hu-HU" sz="1200" b="1" dirty="0" err="1" smtClean="0">
                <a:latin typeface="Papyrus" panose="03070502060502030205" pitchFamily="66" charset="0"/>
              </a:rPr>
              <a:t>Childbirth</a:t>
            </a:r>
            <a:r>
              <a:rPr lang="hu-HU" sz="1200" b="1" dirty="0" smtClean="0">
                <a:latin typeface="Papyrus" panose="03070502060502030205" pitchFamily="66" charset="0"/>
              </a:rPr>
              <a:t>), </a:t>
            </a:r>
            <a:r>
              <a:rPr lang="hu-HU" sz="1200" b="1" dirty="0" err="1" smtClean="0">
                <a:latin typeface="Papyrus" panose="03070502060502030205" pitchFamily="66" charset="0"/>
              </a:rPr>
              <a:t>Enyo</a:t>
            </a:r>
            <a:r>
              <a:rPr lang="hu-HU" sz="1200" b="1" dirty="0" smtClean="0">
                <a:latin typeface="Papyrus" panose="03070502060502030205" pitchFamily="66" charset="0"/>
              </a:rPr>
              <a:t>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Eris</a:t>
            </a:r>
            <a:r>
              <a:rPr lang="hu-HU" sz="1200" b="1" dirty="0" smtClean="0">
                <a:latin typeface="Papyrus" panose="03070502060502030205" pitchFamily="66" charset="0"/>
              </a:rPr>
              <a:t> (</a:t>
            </a:r>
            <a:r>
              <a:rPr lang="hu-HU" sz="1200" b="1" dirty="0" err="1" smtClean="0">
                <a:latin typeface="Papyrus" panose="03070502060502030205" pitchFamily="66" charset="0"/>
              </a:rPr>
              <a:t>Discord</a:t>
            </a:r>
            <a:r>
              <a:rPr lang="hu-HU" sz="1200" b="1" dirty="0" smtClean="0">
                <a:latin typeface="Papyrus" panose="03070502060502030205" pitchFamily="66" charset="0"/>
              </a:rPr>
              <a:t>), </a:t>
            </a:r>
            <a:r>
              <a:rPr lang="hu-HU" sz="1200" b="1" dirty="0" err="1" smtClean="0">
                <a:latin typeface="Papyrus" panose="03070502060502030205" pitchFamily="66" charset="0"/>
              </a:rPr>
              <a:t>Hebe</a:t>
            </a:r>
            <a:r>
              <a:rPr lang="hu-HU" sz="1200" b="1" dirty="0" smtClean="0">
                <a:latin typeface="Papyrus" panose="03070502060502030205" pitchFamily="66" charset="0"/>
              </a:rPr>
              <a:t> (</a:t>
            </a:r>
            <a:r>
              <a:rPr lang="hu-HU" sz="1200" b="1" dirty="0" err="1" smtClean="0">
                <a:latin typeface="Papyrus" panose="03070502060502030205" pitchFamily="66" charset="0"/>
              </a:rPr>
              <a:t>Youth</a:t>
            </a:r>
            <a:r>
              <a:rPr lang="hu-HU" sz="1200" b="1" dirty="0" smtClean="0">
                <a:latin typeface="Papyrus" panose="03070502060502030205" pitchFamily="66" charset="0"/>
              </a:rPr>
              <a:t>), </a:t>
            </a:r>
            <a:r>
              <a:rPr lang="hu-HU" sz="1200" b="1" dirty="0" err="1">
                <a:latin typeface="Papyrus" panose="03070502060502030205" pitchFamily="66" charset="0"/>
              </a:rPr>
              <a:t>Helen</a:t>
            </a:r>
            <a:r>
              <a:rPr lang="hu-HU" sz="1200" b="1" dirty="0">
                <a:latin typeface="Papyrus" panose="03070502060502030205" pitchFamily="66" charset="0"/>
              </a:rPr>
              <a:t> of </a:t>
            </a:r>
            <a:r>
              <a:rPr lang="hu-HU" sz="1200" b="1" dirty="0" err="1">
                <a:latin typeface="Papyrus" panose="03070502060502030205" pitchFamily="66" charset="0"/>
              </a:rPr>
              <a:t>Troy</a:t>
            </a:r>
            <a:r>
              <a:rPr lang="hu-HU" sz="1200" b="1" dirty="0">
                <a:latin typeface="Papyrus" panose="03070502060502030205" pitchFamily="66" charset="0"/>
              </a:rPr>
              <a:t>, </a:t>
            </a:r>
            <a:r>
              <a:rPr lang="hu-HU" sz="1200" b="1" dirty="0" err="1" smtClean="0">
                <a:latin typeface="Papyrus" panose="03070502060502030205" pitchFamily="66" charset="0"/>
              </a:rPr>
              <a:t>Heracles</a:t>
            </a:r>
            <a:r>
              <a:rPr lang="hu-HU" sz="1200" b="1" dirty="0">
                <a:latin typeface="Papyrus" panose="03070502060502030205" pitchFamily="66" charset="0"/>
              </a:rPr>
              <a:t>, </a:t>
            </a:r>
            <a:r>
              <a:rPr lang="hu-HU" sz="1200" b="1" dirty="0" err="1" smtClean="0">
                <a:latin typeface="Papyrus" panose="03070502060502030205" pitchFamily="66" charset="0"/>
              </a:rPr>
              <a:t>Hermes</a:t>
            </a:r>
            <a:r>
              <a:rPr lang="hu-HU" sz="1200" b="1" dirty="0" smtClean="0">
                <a:latin typeface="Papyrus" panose="03070502060502030205" pitchFamily="66" charset="0"/>
              </a:rPr>
              <a:t> (</a:t>
            </a:r>
            <a:r>
              <a:rPr lang="hu-HU" sz="1200" b="1" dirty="0" err="1" smtClean="0">
                <a:latin typeface="Papyrus" panose="03070502060502030205" pitchFamily="66" charset="0"/>
              </a:rPr>
              <a:t>Language</a:t>
            </a:r>
            <a:r>
              <a:rPr lang="hu-HU" sz="1200" b="1" dirty="0" smtClean="0">
                <a:latin typeface="Papyrus" panose="03070502060502030205" pitchFamily="66" charset="0"/>
              </a:rPr>
              <a:t>), </a:t>
            </a:r>
            <a:r>
              <a:rPr lang="hu-HU" sz="1200" b="1" dirty="0" err="1" smtClean="0">
                <a:latin typeface="Papyrus" panose="03070502060502030205" pitchFamily="66" charset="0"/>
              </a:rPr>
              <a:t>Persephone</a:t>
            </a:r>
            <a:r>
              <a:rPr lang="hu-HU" sz="1200" b="1" dirty="0" smtClean="0">
                <a:latin typeface="Papyrus" panose="03070502060502030205" pitchFamily="66" charset="0"/>
              </a:rPr>
              <a:t> (Spring),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Muses</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Moirai</a:t>
            </a:r>
            <a:r>
              <a:rPr lang="hu-HU" sz="1200" b="1" dirty="0" smtClean="0">
                <a:latin typeface="Papyrus" panose="03070502060502030205" pitchFamily="66" charset="0"/>
              </a:rPr>
              <a:t> (3 </a:t>
            </a:r>
            <a:r>
              <a:rPr lang="hu-HU" sz="1200" b="1" dirty="0" err="1" smtClean="0">
                <a:latin typeface="Papyrus" panose="03070502060502030205" pitchFamily="66" charset="0"/>
              </a:rPr>
              <a:t>goddesses</a:t>
            </a:r>
            <a:r>
              <a:rPr lang="hu-HU" sz="1200" b="1" dirty="0" smtClean="0">
                <a:latin typeface="Papyrus" panose="03070502060502030205" pitchFamily="66" charset="0"/>
              </a:rPr>
              <a:t> of </a:t>
            </a:r>
            <a:r>
              <a:rPr lang="hu-HU" sz="1200" b="1" dirty="0" err="1" smtClean="0">
                <a:latin typeface="Papyrus" panose="03070502060502030205" pitchFamily="66" charset="0"/>
              </a:rPr>
              <a:t>Faith</a:t>
            </a:r>
            <a:r>
              <a:rPr lang="hu-HU" sz="1200" b="1" dirty="0" smtClean="0">
                <a:latin typeface="Papyrus" panose="03070502060502030205" pitchFamily="66" charset="0"/>
              </a:rPr>
              <a:t>)</a:t>
            </a:r>
          </a:p>
          <a:p>
            <a:pPr marL="285750" indent="-285750">
              <a:buFontTx/>
              <a:buChar char="-"/>
            </a:pPr>
            <a:r>
              <a:rPr lang="hu-HU" sz="1200" b="1" dirty="0" err="1" smtClean="0">
                <a:latin typeface="Papyrus" panose="03070502060502030205" pitchFamily="66" charset="0"/>
              </a:rPr>
              <a:t>Mortals</a:t>
            </a:r>
            <a:r>
              <a:rPr lang="hu-HU" sz="1200" b="1" dirty="0" smtClean="0">
                <a:latin typeface="Papyrus" panose="03070502060502030205" pitchFamily="66" charset="0"/>
              </a:rPr>
              <a:t> : King Minos</a:t>
            </a:r>
            <a:r>
              <a:rPr lang="hu-HU" sz="1200" b="1" dirty="0">
                <a:latin typeface="Papyrus" panose="03070502060502030205" pitchFamily="66" charset="0"/>
              </a:rPr>
              <a:t>, </a:t>
            </a:r>
            <a:r>
              <a:rPr lang="hu-HU" sz="1200" b="1" dirty="0" err="1" smtClean="0">
                <a:latin typeface="Papyrus" panose="03070502060502030205" pitchFamily="66" charset="0"/>
              </a:rPr>
              <a:t>Hero</a:t>
            </a:r>
            <a:r>
              <a:rPr lang="hu-HU" sz="1200" b="1" dirty="0" smtClean="0">
                <a:latin typeface="Papyrus" panose="03070502060502030205" pitchFamily="66" charset="0"/>
              </a:rPr>
              <a:t> Perseus, </a:t>
            </a:r>
            <a:r>
              <a:rPr lang="hu-HU" sz="1200" b="1" dirty="0" err="1" smtClean="0">
                <a:latin typeface="Papyrus" panose="03070502060502030205" pitchFamily="66" charset="0"/>
              </a:rPr>
              <a:t>Hero</a:t>
            </a:r>
            <a:r>
              <a:rPr lang="hu-HU" sz="1200" b="1" dirty="0" smtClean="0">
                <a:latin typeface="Papyrus" panose="03070502060502030205" pitchFamily="66" charset="0"/>
              </a:rPr>
              <a:t> </a:t>
            </a:r>
            <a:r>
              <a:rPr lang="hu-HU" sz="1200" b="1" dirty="0" err="1" smtClean="0">
                <a:latin typeface="Papyrus" panose="03070502060502030205" pitchFamily="66" charset="0"/>
              </a:rPr>
              <a:t>Heracles</a:t>
            </a:r>
            <a:r>
              <a:rPr lang="hu-HU" sz="1200" b="1" dirty="0" smtClean="0">
                <a:latin typeface="Papyrus" panose="03070502060502030205" pitchFamily="66" charset="0"/>
              </a:rPr>
              <a:t>, </a:t>
            </a:r>
            <a:r>
              <a:rPr lang="hu-HU" sz="1200" b="1" dirty="0" err="1" smtClean="0">
                <a:latin typeface="Papyrus" panose="03070502060502030205" pitchFamily="66" charset="0"/>
              </a:rPr>
              <a:t>Helen</a:t>
            </a:r>
            <a:r>
              <a:rPr lang="hu-HU" sz="1200" b="1" dirty="0" smtClean="0">
                <a:latin typeface="Papyrus" panose="03070502060502030205" pitchFamily="66" charset="0"/>
              </a:rPr>
              <a:t> of </a:t>
            </a:r>
            <a:r>
              <a:rPr lang="hu-HU" sz="1200" b="1" dirty="0" err="1" smtClean="0">
                <a:latin typeface="Papyrus" panose="03070502060502030205" pitchFamily="66" charset="0"/>
              </a:rPr>
              <a:t>Troy</a:t>
            </a:r>
            <a:endParaRPr lang="hu-HU" sz="1200" b="1" dirty="0" smtClean="0">
              <a:latin typeface="Papyrus" panose="03070502060502030205" pitchFamily="66" charset="0"/>
            </a:endParaRP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err="1" smtClean="0">
                <a:latin typeface="Papyrus" panose="03070502060502030205" pitchFamily="66" charset="0"/>
              </a:rPr>
              <a:t>Thunderbolt</a:t>
            </a:r>
            <a:r>
              <a:rPr lang="hu-HU" sz="1200" b="1" dirty="0" smtClean="0">
                <a:latin typeface="Papyrus" panose="03070502060502030205" pitchFamily="66" charset="0"/>
              </a:rPr>
              <a:t>, </a:t>
            </a:r>
            <a:r>
              <a:rPr lang="hu-HU" sz="1200" b="1" dirty="0" err="1">
                <a:latin typeface="Papyrus" panose="03070502060502030205" pitchFamily="66" charset="0"/>
              </a:rPr>
              <a:t>O</a:t>
            </a:r>
            <a:r>
              <a:rPr lang="hu-HU" sz="1200" b="1" dirty="0" err="1" smtClean="0">
                <a:latin typeface="Papyrus" panose="03070502060502030205" pitchFamily="66" charset="0"/>
              </a:rPr>
              <a:t>ak</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E</a:t>
            </a:r>
            <a:r>
              <a:rPr lang="hu-HU" sz="1200" b="1" dirty="0" smtClean="0">
                <a:latin typeface="Papyrus" panose="03070502060502030205" pitchFamily="66" charset="0"/>
              </a:rPr>
              <a:t>agle, Bull</a:t>
            </a: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Jupiter</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a:t>
            </a:r>
            <a:r>
              <a:rPr lang="hu-HU" sz="1200" b="1" dirty="0" err="1" smtClean="0">
                <a:latin typeface="Papyrus" panose="03070502060502030205" pitchFamily="66" charset="0"/>
              </a:rPr>
              <a:t>Thursday</a:t>
            </a:r>
            <a:r>
              <a:rPr lang="hu-HU" sz="1200" b="1" dirty="0" smtClean="0">
                <a:latin typeface="Papyrus" panose="03070502060502030205" pitchFamily="66" charset="0"/>
              </a:rPr>
              <a:t> </a:t>
            </a:r>
            <a:r>
              <a:rPr lang="hu-HU" sz="1200" b="1" dirty="0" smtClean="0">
                <a:latin typeface="Papyrus" panose="03070502060502030205" pitchFamily="66" charset="0"/>
                <a:sym typeface="Wingdings" panose="05000000000000000000" pitchFamily="2" charset="2"/>
              </a:rPr>
              <a:t> „D</a:t>
            </a:r>
            <a:r>
              <a:rPr lang="en-US" sz="1200" b="1" dirty="0" err="1" smtClean="0">
                <a:latin typeface="Papyrus" panose="03070502060502030205" pitchFamily="66" charset="0"/>
                <a:sym typeface="Wingdings" panose="05000000000000000000" pitchFamily="2" charset="2"/>
              </a:rPr>
              <a:t>ies</a:t>
            </a:r>
            <a:r>
              <a:rPr lang="en-US"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Iovis</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„D</a:t>
            </a:r>
            <a:r>
              <a:rPr lang="en-US" sz="1200" b="1" dirty="0" smtClean="0">
                <a:latin typeface="Papyrus" panose="03070502060502030205" pitchFamily="66" charset="0"/>
                <a:sym typeface="Wingdings" panose="05000000000000000000" pitchFamily="2" charset="2"/>
              </a:rPr>
              <a:t>ay of </a:t>
            </a:r>
            <a:r>
              <a:rPr lang="hu-HU" sz="1200" b="1" dirty="0" smtClean="0">
                <a:latin typeface="Papyrus" panose="03070502060502030205" pitchFamily="66" charset="0"/>
                <a:sym typeface="Wingdings" panose="05000000000000000000" pitchFamily="2" charset="2"/>
              </a:rPr>
              <a:t>Jupiter</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a:t>
            </a:r>
            <a:r>
              <a:rPr lang="hu-HU" sz="1200" b="1" dirty="0" err="1" smtClean="0">
                <a:latin typeface="Papyrus" panose="03070502060502030205" pitchFamily="66" charset="0"/>
                <a:sym typeface="Wingdings" panose="05000000000000000000" pitchFamily="2" charset="2"/>
              </a:rPr>
              <a:t>also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planet</a:t>
            </a:r>
            <a:r>
              <a:rPr lang="hu-HU" sz="1200" b="1" dirty="0" smtClean="0">
                <a:latin typeface="Papyrus" panose="03070502060502030205" pitchFamily="66" charset="0"/>
                <a:sym typeface="Wingdings" panose="05000000000000000000" pitchFamily="2" charset="2"/>
              </a:rPr>
              <a:t> Jupiter,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biggest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planet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belongs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Zeus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first</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a:latin typeface="Papyrus" panose="03070502060502030205" pitchFamily="66" charset="0"/>
              </a:rPr>
              <a:t> </a:t>
            </a:r>
            <a:r>
              <a:rPr lang="hu-HU" sz="1200" b="1" dirty="0" smtClean="0">
                <a:latin typeface="Papyrus" panose="03070502060502030205" pitchFamily="66" charset="0"/>
              </a:rPr>
              <a:t>and </a:t>
            </a:r>
            <a:r>
              <a:rPr lang="hu-HU" sz="1200" b="1" dirty="0" err="1" smtClean="0">
                <a:latin typeface="Papyrus" panose="03070502060502030205" pitchFamily="66" charset="0"/>
              </a:rPr>
              <a:t>became</a:t>
            </a:r>
            <a:r>
              <a:rPr lang="hu-HU" sz="1200" b="1" dirty="0" smtClean="0">
                <a:latin typeface="Papyrus" panose="03070502060502030205" pitchFamily="66" charset="0"/>
              </a:rPr>
              <a:t> </a:t>
            </a:r>
            <a:r>
              <a:rPr lang="hu-HU" sz="1200" b="1" dirty="0" err="1" smtClean="0">
                <a:latin typeface="Papyrus" panose="03070502060502030205" pitchFamily="66" charset="0"/>
              </a:rPr>
              <a:t>their</a:t>
            </a:r>
            <a:r>
              <a:rPr lang="hu-HU" sz="1200" b="1" dirty="0" smtClean="0">
                <a:latin typeface="Papyrus" panose="03070502060502030205" pitchFamily="66" charset="0"/>
              </a:rPr>
              <a:t> </a:t>
            </a:r>
            <a:r>
              <a:rPr lang="hu-HU" sz="1200" b="1" dirty="0" err="1" smtClean="0">
                <a:latin typeface="Papyrus" panose="03070502060502030205" pitchFamily="66" charset="0"/>
              </a:rPr>
              <a:t>king</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killing</a:t>
            </a:r>
            <a:r>
              <a:rPr lang="hu-HU" sz="1200" b="1" dirty="0" smtClean="0">
                <a:latin typeface="Papyrus" panose="03070502060502030205" pitchFamily="66" charset="0"/>
              </a:rPr>
              <a:t> </a:t>
            </a:r>
            <a:r>
              <a:rPr lang="hu-HU" sz="1200" b="1" dirty="0" err="1" smtClean="0">
                <a:latin typeface="Papyrus" panose="03070502060502030205" pitchFamily="66" charset="0"/>
              </a:rPr>
              <a:t>Cronus</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a:latin typeface="Papyrus" panose="03070502060502030205" pitchFamily="66" charset="0"/>
              </a:rPr>
              <a:t> </a:t>
            </a:r>
            <a:r>
              <a:rPr lang="hu-HU" sz="1200" b="1" dirty="0" smtClean="0">
                <a:latin typeface="Papyrus" panose="03070502060502030205" pitchFamily="66" charset="0"/>
              </a:rPr>
              <a:t>and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twelve’s</a:t>
            </a:r>
            <a:r>
              <a:rPr lang="hu-HU" sz="1200" b="1" dirty="0" smtClean="0">
                <a:latin typeface="Papyrus" panose="03070502060502030205" pitchFamily="66" charset="0"/>
              </a:rPr>
              <a:t> </a:t>
            </a:r>
            <a:r>
              <a:rPr lang="hu-HU" sz="1200" b="1" dirty="0" err="1" smtClean="0">
                <a:latin typeface="Papyrus" panose="03070502060502030205" pitchFamily="66" charset="0"/>
              </a:rPr>
              <a:t>father</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ate</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and </a:t>
            </a:r>
            <a:r>
              <a:rPr lang="hu-HU" sz="1200" b="1" dirty="0" err="1" smtClean="0">
                <a:latin typeface="Papyrus" panose="03070502060502030205" pitchFamily="66" charset="0"/>
              </a:rPr>
              <a:t>released</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sisters</a:t>
            </a:r>
            <a:r>
              <a:rPr lang="hu-HU" sz="1200" b="1" dirty="0" smtClean="0">
                <a:latin typeface="Papyrus" panose="03070502060502030205" pitchFamily="66" charset="0"/>
              </a:rPr>
              <a:t> and </a:t>
            </a:r>
            <a:r>
              <a:rPr lang="hu-HU" sz="1200" b="1" dirty="0" err="1" smtClean="0">
                <a:latin typeface="Papyrus" panose="03070502060502030205" pitchFamily="66" charset="0"/>
              </a:rPr>
              <a:t>brothers</a:t>
            </a:r>
            <a:r>
              <a:rPr lang="hu-HU" sz="1200" b="1" dirty="0" smtClean="0">
                <a:latin typeface="Papyrus" panose="03070502060502030205" pitchFamily="66" charset="0"/>
              </a:rPr>
              <a:t>. </a:t>
            </a:r>
            <a:r>
              <a:rPr lang="hu-HU" sz="1200" b="1" dirty="0" err="1" smtClean="0">
                <a:latin typeface="Papyrus" panose="03070502060502030205" pitchFamily="66" charset="0"/>
              </a:rPr>
              <a:t>Together</a:t>
            </a:r>
            <a:r>
              <a:rPr lang="hu-HU" sz="1200" b="1" dirty="0" smtClean="0">
                <a:latin typeface="Papyrus" panose="03070502060502030205" pitchFamily="66" charset="0"/>
              </a:rPr>
              <a:t> </a:t>
            </a:r>
            <a:r>
              <a:rPr lang="hu-HU" sz="1200" b="1" dirty="0" err="1" smtClean="0">
                <a:latin typeface="Papyrus" panose="03070502060502030205" pitchFamily="66" charset="0"/>
              </a:rPr>
              <a:t>they</a:t>
            </a:r>
            <a:r>
              <a:rPr lang="hu-HU" sz="1200" b="1" dirty="0" smtClean="0">
                <a:latin typeface="Papyrus" panose="03070502060502030205" pitchFamily="66" charset="0"/>
              </a:rPr>
              <a:t> </a:t>
            </a:r>
            <a:r>
              <a:rPr lang="hu-HU" sz="1200" b="1" dirty="0" err="1" smtClean="0">
                <a:latin typeface="Papyrus" panose="03070502060502030205" pitchFamily="66" charset="0"/>
              </a:rPr>
              <a:t>beath</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Titans</a:t>
            </a:r>
            <a:r>
              <a:rPr lang="hu-HU" sz="1200" b="1" dirty="0" smtClean="0">
                <a:latin typeface="Papyrus" panose="03070502060502030205" pitchFamily="66" charset="0"/>
              </a:rPr>
              <a:t> and </a:t>
            </a:r>
            <a:r>
              <a:rPr lang="hu-HU" sz="1200" b="1" dirty="0" err="1" smtClean="0">
                <a:latin typeface="Papyrus" panose="03070502060502030205" pitchFamily="66" charset="0"/>
              </a:rPr>
              <a:t>moved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Mount </a:t>
            </a:r>
            <a:r>
              <a:rPr lang="hu-HU" sz="1200" b="1" dirty="0" err="1">
                <a:latin typeface="Papyrus" panose="03070502060502030205" pitchFamily="66" charset="0"/>
              </a:rPr>
              <a:t>Olympus</a:t>
            </a:r>
            <a:r>
              <a:rPr lang="hu-HU" sz="1200" b="1" dirty="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watch</a:t>
            </a:r>
            <a:r>
              <a:rPr lang="hu-HU" sz="1200" b="1" dirty="0" smtClean="0">
                <a:latin typeface="Papyrus" panose="03070502060502030205" pitchFamily="66" charset="0"/>
              </a:rPr>
              <a:t> over </a:t>
            </a:r>
            <a:r>
              <a:rPr lang="hu-HU" sz="1200" b="1" dirty="0" err="1" smtClean="0">
                <a:latin typeface="Papyrus" panose="03070502060502030205" pitchFamily="66" charset="0"/>
              </a:rPr>
              <a:t>the</a:t>
            </a:r>
            <a:r>
              <a:rPr lang="hu-HU" sz="1200" b="1" dirty="0" smtClean="0">
                <a:latin typeface="Papyrus" panose="03070502060502030205" pitchFamily="66" charset="0"/>
              </a:rPr>
              <a:t> humans.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ruled</a:t>
            </a:r>
            <a:r>
              <a:rPr lang="hu-HU" sz="1200" b="1" dirty="0" smtClean="0">
                <a:latin typeface="Papyrus" panose="03070502060502030205" pitchFamily="66" charset="0"/>
              </a:rPr>
              <a:t> over </a:t>
            </a:r>
            <a:r>
              <a:rPr lang="hu-HU" sz="1200" b="1" dirty="0" err="1" smtClean="0">
                <a:latin typeface="Papyrus" panose="03070502060502030205" pitchFamily="66" charset="0"/>
              </a:rPr>
              <a:t>them</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justice</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an </a:t>
            </a:r>
            <a:r>
              <a:rPr lang="hu-HU" sz="1200" b="1" dirty="0" err="1" smtClean="0">
                <a:latin typeface="Papyrus" panose="03070502060502030205" pitchFamily="66" charset="0"/>
              </a:rPr>
              <a:t>incorrigible</a:t>
            </a:r>
            <a:r>
              <a:rPr lang="hu-HU" sz="1200" b="1" dirty="0" smtClean="0">
                <a:latin typeface="Papyrus" panose="03070502060502030205" pitchFamily="66" charset="0"/>
              </a:rPr>
              <a:t> Don Juan, </a:t>
            </a:r>
            <a:r>
              <a:rPr lang="hu-HU" sz="1200" b="1" dirty="0" err="1" smtClean="0">
                <a:latin typeface="Papyrus" panose="03070502060502030205" pitchFamily="66" charset="0"/>
              </a:rPr>
              <a:t>seducing</a:t>
            </a:r>
            <a:r>
              <a:rPr lang="hu-HU" sz="1200" b="1" dirty="0" smtClean="0">
                <a:latin typeface="Papyrus" panose="03070502060502030205" pitchFamily="66" charset="0"/>
              </a:rPr>
              <a:t> </a:t>
            </a:r>
            <a:r>
              <a:rPr lang="hu-HU" sz="1200" b="1" dirty="0" err="1" smtClean="0">
                <a:latin typeface="Papyrus" panose="03070502060502030205" pitchFamily="66" charset="0"/>
              </a:rPr>
              <a:t>women</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he </a:t>
            </a:r>
            <a:r>
              <a:rPr lang="hu-HU" sz="1200" b="1" dirty="0" err="1" smtClean="0">
                <a:latin typeface="Papyrus" panose="03070502060502030205" pitchFamily="66" charset="0"/>
              </a:rPr>
              <a:t>could</a:t>
            </a:r>
            <a:r>
              <a:rPr lang="hu-HU" sz="1200" b="1" dirty="0" smtClean="0">
                <a:latin typeface="Papyrus" panose="03070502060502030205" pitchFamily="66" charset="0"/>
              </a:rPr>
              <a:t> (</a:t>
            </a:r>
            <a:r>
              <a:rPr lang="hu-HU" sz="1200" b="1" dirty="0" err="1" smtClean="0">
                <a:latin typeface="Papyrus" panose="03070502060502030205" pitchFamily="66" charset="0"/>
              </a:rPr>
              <a:t>Leda</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 </a:t>
            </a:r>
            <a:r>
              <a:rPr lang="hu-HU" sz="1200" b="1" dirty="0" err="1" smtClean="0">
                <a:latin typeface="Papyrus" panose="03070502060502030205" pitchFamily="66" charset="0"/>
              </a:rPr>
              <a:t>swann</a:t>
            </a:r>
            <a:r>
              <a:rPr lang="hu-HU" sz="1200" b="1" dirty="0" smtClean="0">
                <a:latin typeface="Papyrus" panose="03070502060502030205" pitchFamily="66" charset="0"/>
              </a:rPr>
              <a:t>,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 </a:t>
            </a:r>
            <a:r>
              <a:rPr lang="hu-HU" sz="1200" b="1" dirty="0" err="1" smtClean="0">
                <a:latin typeface="Papyrus" panose="03070502060502030205" pitchFamily="66" charset="0"/>
              </a:rPr>
              <a:t>cuckoo</a:t>
            </a:r>
            <a:r>
              <a:rPr lang="hu-HU" sz="1200" b="1" dirty="0" smtClean="0">
                <a:latin typeface="Papyrus" panose="03070502060502030205" pitchFamily="66" charset="0"/>
              </a:rPr>
              <a:t>, Europe </a:t>
            </a:r>
            <a:r>
              <a:rPr lang="hu-HU" sz="1200" b="1" dirty="0" err="1" smtClean="0">
                <a:latin typeface="Papyrus" panose="03070502060502030205" pitchFamily="66" charset="0"/>
              </a:rPr>
              <a:t>as</a:t>
            </a:r>
            <a:r>
              <a:rPr lang="hu-HU" sz="1200" b="1" dirty="0" smtClean="0">
                <a:latin typeface="Papyrus" panose="03070502060502030205" pitchFamily="66" charset="0"/>
              </a:rPr>
              <a:t> a </a:t>
            </a:r>
            <a:r>
              <a:rPr lang="hu-HU" sz="1200" b="1" dirty="0" err="1" smtClean="0">
                <a:latin typeface="Papyrus" panose="03070502060502030205" pitchFamily="66" charset="0"/>
              </a:rPr>
              <a:t>bull</a:t>
            </a:r>
            <a:r>
              <a:rPr lang="hu-HU" sz="1200" b="1" dirty="0" smtClean="0">
                <a:latin typeface="Papyrus" panose="03070502060502030205" pitchFamily="66" charset="0"/>
              </a:rPr>
              <a:t>)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 constant </a:t>
            </a:r>
            <a:r>
              <a:rPr lang="hu-HU" sz="1200" b="1" dirty="0" err="1" smtClean="0">
                <a:latin typeface="Papyrus" panose="03070502060502030205" pitchFamily="66" charset="0"/>
              </a:rPr>
              <a:t>source</a:t>
            </a:r>
            <a:r>
              <a:rPr lang="hu-HU" sz="1200" b="1" dirty="0" smtClean="0">
                <a:latin typeface="Papyrus" panose="03070502060502030205" pitchFamily="66" charset="0"/>
              </a:rPr>
              <a:t> of </a:t>
            </a:r>
            <a:r>
              <a:rPr lang="hu-HU" sz="1200" b="1" dirty="0" err="1" smtClean="0">
                <a:latin typeface="Papyrus" panose="03070502060502030205" pitchFamily="66" charset="0"/>
              </a:rPr>
              <a:t>conflict</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whose</a:t>
            </a:r>
            <a:r>
              <a:rPr lang="hu-HU" sz="1200" b="1" dirty="0" smtClean="0">
                <a:latin typeface="Papyrus" panose="03070502060502030205" pitchFamily="66" charset="0"/>
              </a:rPr>
              <a:t> </a:t>
            </a:r>
            <a:r>
              <a:rPr lang="hu-HU" sz="1200" b="1" dirty="0" err="1" smtClean="0">
                <a:latin typeface="Papyrus" panose="03070502060502030205" pitchFamily="66" charset="0"/>
              </a:rPr>
              <a:t>rage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only</a:t>
            </a:r>
            <a:r>
              <a:rPr lang="hu-HU" sz="1200" b="1" dirty="0" smtClean="0">
                <a:latin typeface="Papyrus" panose="03070502060502030205" pitchFamily="66" charset="0"/>
              </a:rPr>
              <a:t> </a:t>
            </a:r>
            <a:r>
              <a:rPr lang="hu-HU" sz="1200" b="1" dirty="0" err="1" smtClean="0">
                <a:latin typeface="Papyrus" panose="03070502060502030205" pitchFamily="66" charset="0"/>
              </a:rPr>
              <a:t>thing</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feared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beside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endless</a:t>
            </a:r>
            <a:r>
              <a:rPr lang="hu-HU" sz="1200" b="1" dirty="0" smtClean="0">
                <a:latin typeface="Papyrus" panose="03070502060502030205" pitchFamily="66" charset="0"/>
              </a:rPr>
              <a:t> </a:t>
            </a:r>
            <a:r>
              <a:rPr lang="hu-HU" sz="1200" b="1" dirty="0" err="1" smtClean="0">
                <a:latin typeface="Papyrus" panose="03070502060502030205" pitchFamily="66" charset="0"/>
              </a:rPr>
              <a:t>troubles</a:t>
            </a:r>
            <a:r>
              <a:rPr lang="hu-HU" sz="1200" b="1" dirty="0" smtClean="0">
                <a:latin typeface="Papyrus" panose="03070502060502030205" pitchFamily="66" charset="0"/>
              </a:rPr>
              <a:t>, </a:t>
            </a:r>
            <a:r>
              <a:rPr lang="hu-HU" sz="1200" b="1" dirty="0" err="1" smtClean="0">
                <a:latin typeface="Papyrus" panose="03070502060502030205" pitchFamily="66" charset="0"/>
              </a:rPr>
              <a:t>Zeus’s</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shaped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mythology</a:t>
            </a:r>
            <a:r>
              <a:rPr lang="hu-HU" sz="1200" b="1" dirty="0">
                <a:latin typeface="Papyrus" panose="03070502060502030205" pitchFamily="66" charset="0"/>
              </a:rPr>
              <a:t> </a:t>
            </a:r>
            <a:r>
              <a:rPr lang="hu-HU" sz="1200" b="1" dirty="0" smtClean="0">
                <a:latin typeface="Papyrus" panose="03070502060502030205" pitchFamily="66" charset="0"/>
              </a:rPr>
              <a:t>and </a:t>
            </a:r>
            <a:r>
              <a:rPr lang="hu-HU" sz="1200" b="1" dirty="0" err="1" smtClean="0">
                <a:latin typeface="Papyrus" panose="03070502060502030205" pitchFamily="66" charset="0"/>
              </a:rPr>
              <a:t>therefore</a:t>
            </a:r>
            <a:r>
              <a:rPr lang="hu-HU" sz="1200" b="1" dirty="0" smtClean="0">
                <a:latin typeface="Papyrus" panose="03070502060502030205" pitchFamily="66" charset="0"/>
              </a:rPr>
              <a:t> </a:t>
            </a:r>
            <a:r>
              <a:rPr lang="hu-HU" sz="1200" b="1" dirty="0" err="1" smtClean="0">
                <a:latin typeface="Papyrus" panose="03070502060502030205" pitchFamily="66" charset="0"/>
              </a:rPr>
              <a:t>at</a:t>
            </a:r>
            <a:r>
              <a:rPr lang="hu-HU" sz="1200" b="1" dirty="0" smtClean="0">
                <a:latin typeface="Papyrus" panose="03070502060502030205" pitchFamily="66" charset="0"/>
              </a:rPr>
              <a:t> </a:t>
            </a:r>
            <a:r>
              <a:rPr lang="hu-HU" sz="1200" b="1" dirty="0" err="1" smtClean="0">
                <a:latin typeface="Papyrus" panose="03070502060502030205" pitchFamily="66" charset="0"/>
              </a:rPr>
              <a:t>least</a:t>
            </a:r>
            <a:r>
              <a:rPr lang="hu-HU" sz="1200" b="1" dirty="0" smtClean="0">
                <a:latin typeface="Papyrus" panose="03070502060502030205" pitchFamily="66" charset="0"/>
              </a:rPr>
              <a:t> it </a:t>
            </a:r>
            <a:r>
              <a:rPr lang="hu-HU" sz="1200" b="1" dirty="0" err="1" smtClean="0">
                <a:latin typeface="Papyrus" panose="03070502060502030205" pitchFamily="66" charset="0"/>
              </a:rPr>
              <a:t>ws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a:latin typeface="Papyrus" panose="03070502060502030205" pitchFamily="66" charset="0"/>
              </a:rPr>
              <a:t>a </a:t>
            </a:r>
            <a:r>
              <a:rPr lang="hu-HU" sz="1200" b="1" dirty="0" smtClean="0">
                <a:latin typeface="Papyrus" panose="03070502060502030205" pitchFamily="66" charset="0"/>
              </a:rPr>
              <a:t>‚</a:t>
            </a:r>
            <a:r>
              <a:rPr lang="hu-HU" sz="1200" b="1" dirty="0" err="1">
                <a:latin typeface="Papyrus" panose="03070502060502030205" pitchFamily="66" charset="0"/>
              </a:rPr>
              <a:t>m</a:t>
            </a:r>
            <a:r>
              <a:rPr lang="hu-HU" sz="1200" b="1" dirty="0" err="1" smtClean="0">
                <a:latin typeface="Papyrus" panose="03070502060502030205" pitchFamily="66" charset="0"/>
              </a:rPr>
              <a:t>uch</a:t>
            </a:r>
            <a:r>
              <a:rPr lang="hu-HU" sz="1200" b="1" dirty="0" smtClean="0">
                <a:latin typeface="Papyrus" panose="03070502060502030205" pitchFamily="66" charset="0"/>
              </a:rPr>
              <a:t> </a:t>
            </a:r>
            <a:r>
              <a:rPr lang="hu-HU" sz="1200" b="1" dirty="0" err="1" smtClean="0">
                <a:latin typeface="Papyrus" panose="03070502060502030205" pitchFamily="66" charset="0"/>
              </a:rPr>
              <a:t>ado</a:t>
            </a:r>
            <a:r>
              <a:rPr lang="hu-HU" sz="1200" b="1" dirty="0" smtClean="0">
                <a:latin typeface="Papyrus" panose="03070502060502030205" pitchFamily="66" charset="0"/>
              </a:rPr>
              <a:t> </a:t>
            </a:r>
            <a:r>
              <a:rPr lang="hu-HU" sz="1200" b="1" dirty="0" err="1" smtClean="0">
                <a:latin typeface="Papyrus" panose="03070502060502030205" pitchFamily="66" charset="0"/>
              </a:rPr>
              <a:t>about</a:t>
            </a:r>
            <a:r>
              <a:rPr lang="hu-HU" sz="1200" b="1" dirty="0" smtClean="0">
                <a:latin typeface="Papyrus" panose="03070502060502030205" pitchFamily="66" charset="0"/>
              </a:rPr>
              <a:t> </a:t>
            </a:r>
            <a:r>
              <a:rPr lang="hu-HU" sz="1200" b="1" dirty="0" err="1">
                <a:latin typeface="Papyrus" panose="03070502060502030205" pitchFamily="66" charset="0"/>
              </a:rPr>
              <a:t>n</a:t>
            </a:r>
            <a:r>
              <a:rPr lang="hu-HU" sz="1200" b="1" dirty="0" err="1" smtClean="0">
                <a:latin typeface="Papyrus" panose="03070502060502030205" pitchFamily="66" charset="0"/>
              </a:rPr>
              <a:t>othing</a:t>
            </a:r>
            <a:r>
              <a:rPr lang="hu-HU" sz="1200" b="1" dirty="0" smtClean="0">
                <a:latin typeface="Papyrus" panose="03070502060502030205" pitchFamily="66" charset="0"/>
              </a:rPr>
              <a:t>’!</a:t>
            </a:r>
          </a:p>
        </p:txBody>
      </p:sp>
    </p:spTree>
    <p:extLst>
      <p:ext uri="{BB962C8B-B14F-4D97-AF65-F5344CB8AC3E}">
        <p14:creationId xmlns:p14="http://schemas.microsoft.com/office/powerpoint/2010/main" val="20694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2790940" y="179126"/>
            <a:ext cx="6348810" cy="630942"/>
          </a:xfrm>
          <a:prstGeom prst="rect">
            <a:avLst/>
          </a:prstGeom>
          <a:noFill/>
        </p:spPr>
        <p:txBody>
          <a:bodyPr wrap="square" rtlCol="0">
            <a:spAutoFit/>
          </a:bodyPr>
          <a:lstStyle/>
          <a:p>
            <a:pPr algn="ctr"/>
            <a:r>
              <a:rPr lang="hu-HU" sz="3500" b="1" dirty="0" smtClean="0">
                <a:latin typeface="Papyrus" panose="03070502060502030205" pitchFamily="66" charset="0"/>
              </a:rPr>
              <a:t>ARES</a:t>
            </a:r>
          </a:p>
        </p:txBody>
      </p:sp>
      <p:sp>
        <p:nvSpPr>
          <p:cNvPr id="7" name="Szövegdoboz 6"/>
          <p:cNvSpPr txBox="1"/>
          <p:nvPr/>
        </p:nvSpPr>
        <p:spPr>
          <a:xfrm>
            <a:off x="2790940" y="989194"/>
            <a:ext cx="6348811"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0000"/>
                </a:solidFill>
              </a:rPr>
              <a:t>GOD</a:t>
            </a:r>
          </a:p>
          <a:p>
            <a:r>
              <a:rPr lang="hu-HU" sz="1400" dirty="0" smtClean="0">
                <a:solidFill>
                  <a:srgbClr val="FF0000"/>
                </a:solidFill>
              </a:rPr>
              <a:t>OF </a:t>
            </a:r>
          </a:p>
          <a:p>
            <a:r>
              <a:rPr lang="hu-HU" sz="1400" dirty="0" smtClean="0">
                <a:solidFill>
                  <a:srgbClr val="FF0000"/>
                </a:solidFill>
              </a:rPr>
              <a:t>DESTRUCTIVE WAR, BLODSHED AND VIOLENCE</a:t>
            </a:r>
            <a:endParaRPr lang="hu-HU" sz="1400" dirty="0">
              <a:solidFill>
                <a:srgbClr val="FF0000"/>
              </a:solidFill>
            </a:endParaRPr>
          </a:p>
        </p:txBody>
      </p:sp>
      <p:sp>
        <p:nvSpPr>
          <p:cNvPr id="13" name="Szövegdoboz 12"/>
          <p:cNvSpPr txBox="1"/>
          <p:nvPr/>
        </p:nvSpPr>
        <p:spPr>
          <a:xfrm>
            <a:off x="2790940" y="2307770"/>
            <a:ext cx="9401060" cy="4524315"/>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Son</a:t>
            </a:r>
            <a:r>
              <a:rPr lang="hu-HU" sz="1200" b="1" dirty="0" smtClean="0">
                <a:latin typeface="Papyrus" panose="03070502060502030205" pitchFamily="66" charset="0"/>
              </a:rPr>
              <a:t> of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Hera</a:t>
            </a:r>
            <a:endParaRPr lang="hu-HU" sz="1200" b="1" dirty="0" smtClean="0">
              <a:latin typeface="Papyrus" panose="03070502060502030205" pitchFamily="66" charset="0"/>
            </a:endParaRPr>
          </a:p>
          <a:p>
            <a:r>
              <a:rPr lang="hu-HU" sz="1200" b="1" dirty="0" smtClean="0">
                <a:latin typeface="Papyrus" panose="03070502060502030205" pitchFamily="66" charset="0"/>
              </a:rPr>
              <a:t> </a:t>
            </a:r>
          </a:p>
          <a:p>
            <a:r>
              <a:rPr lang="hu-HU" sz="1200" b="1" dirty="0" smtClean="0">
                <a:latin typeface="Papyrus" panose="03070502060502030205" pitchFamily="66" charset="0"/>
              </a:rPr>
              <a:t>CONSORT : </a:t>
            </a:r>
            <a:r>
              <a:rPr lang="hu-HU" sz="1200" b="1" dirty="0" err="1" smtClean="0">
                <a:latin typeface="Papyrus" panose="03070502060502030205" pitchFamily="66" charset="0"/>
              </a:rPr>
              <a:t>Lover</a:t>
            </a:r>
            <a:r>
              <a:rPr lang="hu-HU" sz="1200" b="1" dirty="0" smtClean="0">
                <a:latin typeface="Papyrus" panose="03070502060502030205" pitchFamily="66" charset="0"/>
              </a:rPr>
              <a:t> of </a:t>
            </a:r>
            <a:r>
              <a:rPr lang="hu-HU" sz="1200" b="1" dirty="0" err="1" smtClean="0">
                <a:latin typeface="Papyrus" panose="03070502060502030205" pitchFamily="66" charset="0"/>
              </a:rPr>
              <a:t>Aphrodite</a:t>
            </a:r>
            <a:r>
              <a:rPr lang="hu-HU" sz="1200" b="1" dirty="0" smtClean="0">
                <a:latin typeface="Papyrus" panose="03070502060502030205" pitchFamily="66" charset="0"/>
              </a:rPr>
              <a:t> (and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time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time</a:t>
            </a:r>
            <a:r>
              <a:rPr lang="hu-HU" sz="1200" b="1" dirty="0" smtClean="0">
                <a:latin typeface="Papyrus" panose="03070502060502030205" pitchFamily="66" charset="0"/>
              </a:rPr>
              <a:t>)</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en-US" sz="1200" b="1" dirty="0" smtClean="0">
                <a:latin typeface="Papyrus" panose="03070502060502030205" pitchFamily="66" charset="0"/>
              </a:rPr>
              <a:t>Eros (Love and Attraction)</a:t>
            </a:r>
            <a:r>
              <a:rPr lang="hu-HU" sz="1200" b="1" dirty="0" smtClean="0">
                <a:latin typeface="Papyrus" panose="03070502060502030205" pitchFamily="66" charset="0"/>
              </a:rPr>
              <a:t> , </a:t>
            </a:r>
            <a:r>
              <a:rPr lang="hu-HU" sz="1200" b="1" dirty="0" err="1" smtClean="0">
                <a:latin typeface="Papyrus" panose="03070502060502030205" pitchFamily="66" charset="0"/>
              </a:rPr>
              <a:t>Anteros</a:t>
            </a:r>
            <a:r>
              <a:rPr lang="hu-HU" sz="1200" b="1" dirty="0" smtClean="0">
                <a:latin typeface="Papyrus" panose="03070502060502030205" pitchFamily="66" charset="0"/>
              </a:rPr>
              <a:t> (</a:t>
            </a:r>
            <a:r>
              <a:rPr lang="hu-HU" sz="1200" b="1" dirty="0" err="1" smtClean="0">
                <a:latin typeface="Papyrus" panose="03070502060502030205" pitchFamily="66" charset="0"/>
              </a:rPr>
              <a:t>Returned</a:t>
            </a:r>
            <a:r>
              <a:rPr lang="hu-HU" sz="1200" b="1" dirty="0" smtClean="0">
                <a:latin typeface="Papyrus" panose="03070502060502030205" pitchFamily="66" charset="0"/>
              </a:rPr>
              <a:t> Love)</a:t>
            </a:r>
            <a:r>
              <a:rPr lang="en-US" sz="1200" b="1" dirty="0" smtClean="0">
                <a:latin typeface="Papyrus" panose="03070502060502030205" pitchFamily="66" charset="0"/>
              </a:rPr>
              <a:t>, Harmonia (Harmony), </a:t>
            </a:r>
            <a:r>
              <a:rPr lang="en-US" sz="1200" b="1" dirty="0" err="1" smtClean="0">
                <a:latin typeface="Papyrus" panose="03070502060502030205" pitchFamily="66" charset="0"/>
              </a:rPr>
              <a:t>Phobos</a:t>
            </a:r>
            <a:r>
              <a:rPr lang="en-US" sz="1200" b="1" dirty="0" smtClean="0">
                <a:latin typeface="Papyrus" panose="03070502060502030205" pitchFamily="66" charset="0"/>
              </a:rPr>
              <a:t> (Fear), </a:t>
            </a:r>
            <a:endParaRPr lang="hu-HU" sz="1200" b="1" dirty="0" smtClean="0">
              <a:latin typeface="Papyrus" panose="03070502060502030205" pitchFamily="66" charset="0"/>
            </a:endParaRPr>
          </a:p>
          <a:p>
            <a:r>
              <a:rPr lang="hu-HU" sz="1200" b="1" dirty="0">
                <a:latin typeface="Papyrus" panose="03070502060502030205" pitchFamily="66" charset="0"/>
              </a:rPr>
              <a:t> </a:t>
            </a:r>
            <a:r>
              <a:rPr lang="hu-HU" sz="1200" b="1" dirty="0" smtClean="0">
                <a:latin typeface="Papyrus" panose="03070502060502030205" pitchFamily="66" charset="0"/>
              </a:rPr>
              <a:t>        </a:t>
            </a:r>
            <a:r>
              <a:rPr lang="en-US" sz="1200" b="1" dirty="0" smtClean="0">
                <a:latin typeface="Papyrus" panose="03070502060502030205" pitchFamily="66" charset="0"/>
              </a:rPr>
              <a:t>Deimos (Terror), </a:t>
            </a:r>
            <a:r>
              <a:rPr lang="hu-HU" sz="1200" b="1" dirty="0" err="1" smtClean="0">
                <a:latin typeface="Papyrus" panose="03070502060502030205" pitchFamily="66" charset="0"/>
              </a:rPr>
              <a:t>Adrestia</a:t>
            </a:r>
            <a:r>
              <a:rPr lang="hu-HU" sz="1200" b="1" dirty="0" smtClean="0">
                <a:latin typeface="Papyrus" panose="03070502060502030205" pitchFamily="66" charset="0"/>
              </a:rPr>
              <a:t> (</a:t>
            </a:r>
            <a:r>
              <a:rPr lang="hu-HU" sz="1200" b="1" dirty="0" err="1" smtClean="0">
                <a:latin typeface="Papyrus" panose="03070502060502030205" pitchFamily="66" charset="0"/>
              </a:rPr>
              <a:t>Revolt</a:t>
            </a:r>
            <a:r>
              <a:rPr lang="hu-HU" sz="1200" b="1" dirty="0" smtClean="0">
                <a:latin typeface="Papyrus" panose="03070502060502030205" pitchFamily="66" charset="0"/>
              </a:rPr>
              <a:t>),</a:t>
            </a:r>
            <a:r>
              <a:rPr lang="en-US" sz="1200" b="1" dirty="0" smtClean="0">
                <a:latin typeface="Papyrus" panose="03070502060502030205" pitchFamily="66" charset="0"/>
              </a:rPr>
              <a:t> fathered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Aphrodite</a:t>
            </a:r>
            <a:r>
              <a:rPr lang="en-US"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Phlegyas</a:t>
            </a:r>
            <a:r>
              <a:rPr lang="hu-HU" sz="1200" b="1" dirty="0" smtClean="0">
                <a:latin typeface="Papyrus" panose="03070502060502030205" pitchFamily="66" charset="0"/>
              </a:rPr>
              <a:t> (King of </a:t>
            </a:r>
            <a:r>
              <a:rPr lang="hu-HU" sz="1200" b="1" dirty="0" err="1" smtClean="0">
                <a:latin typeface="Papyrus" panose="03070502060502030205" pitchFamily="66" charset="0"/>
              </a:rPr>
              <a:t>Lapiths</a:t>
            </a:r>
            <a:r>
              <a:rPr lang="hu-HU" sz="1200" b="1" dirty="0" smtClean="0">
                <a:latin typeface="Papyrus" panose="03070502060502030205" pitchFamily="66" charset="0"/>
              </a:rPr>
              <a:t>), </a:t>
            </a:r>
            <a:r>
              <a:rPr lang="hu-HU" sz="1200" b="1" dirty="0" err="1" smtClean="0">
                <a:latin typeface="Papyrus" panose="03070502060502030205" pitchFamily="66" charset="0"/>
              </a:rPr>
              <a:t>Oenomaus</a:t>
            </a:r>
            <a:r>
              <a:rPr lang="hu-HU" sz="1200" b="1" dirty="0" smtClean="0">
                <a:latin typeface="Papyrus" panose="03070502060502030205" pitchFamily="66" charset="0"/>
              </a:rPr>
              <a:t> (King of Pisa),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mortal</a:t>
            </a:r>
            <a:r>
              <a:rPr lang="hu-HU" sz="1200" b="1" dirty="0" smtClean="0">
                <a:latin typeface="Papyrus" panose="03070502060502030205" pitchFamily="66" charset="0"/>
              </a:rPr>
              <a:t> </a:t>
            </a:r>
            <a:r>
              <a:rPr lang="hu-HU" sz="1200" b="1" dirty="0" err="1" smtClean="0">
                <a:latin typeface="Papyrus" panose="03070502060502030205" pitchFamily="66" charset="0"/>
              </a:rPr>
              <a:t>women</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The </a:t>
            </a:r>
            <a:r>
              <a:rPr lang="hu-HU" sz="1200" b="1" dirty="0" err="1" smtClean="0">
                <a:latin typeface="Papyrus" panose="03070502060502030205" pitchFamily="66" charset="0"/>
              </a:rPr>
              <a:t>Amazons</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Harmonia</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Sword, </a:t>
            </a:r>
            <a:r>
              <a:rPr lang="hu-HU" sz="1200" b="1" dirty="0" smtClean="0">
                <a:latin typeface="Papyrus" panose="03070502060502030205" pitchFamily="66" charset="0"/>
              </a:rPr>
              <a:t>S</a:t>
            </a:r>
            <a:r>
              <a:rPr lang="en-US" sz="1200" b="1" dirty="0" smtClean="0">
                <a:latin typeface="Papyrus" panose="03070502060502030205" pitchFamily="66" charset="0"/>
              </a:rPr>
              <a:t>pear, </a:t>
            </a:r>
            <a:r>
              <a:rPr lang="hu-HU" sz="1200" b="1" dirty="0" smtClean="0">
                <a:latin typeface="Papyrus" panose="03070502060502030205" pitchFamily="66" charset="0"/>
              </a:rPr>
              <a:t>S</a:t>
            </a:r>
            <a:r>
              <a:rPr lang="en-US" sz="1200" b="1" dirty="0" err="1" smtClean="0">
                <a:latin typeface="Papyrus" panose="03070502060502030205" pitchFamily="66" charset="0"/>
              </a:rPr>
              <a:t>hield</a:t>
            </a:r>
            <a:r>
              <a:rPr lang="en-US" sz="1200" b="1" dirty="0" smtClean="0">
                <a:latin typeface="Papyrus" panose="03070502060502030205" pitchFamily="66" charset="0"/>
              </a:rPr>
              <a:t>, </a:t>
            </a:r>
            <a:r>
              <a:rPr lang="hu-HU" sz="1200" b="1" dirty="0" smtClean="0">
                <a:latin typeface="Papyrus" panose="03070502060502030205" pitchFamily="66" charset="0"/>
              </a:rPr>
              <a:t>H</a:t>
            </a:r>
            <a:r>
              <a:rPr lang="en-US" sz="1200" b="1" dirty="0" err="1" smtClean="0">
                <a:latin typeface="Papyrus" panose="03070502060502030205" pitchFamily="66" charset="0"/>
              </a:rPr>
              <a:t>elmet</a:t>
            </a:r>
            <a:r>
              <a:rPr lang="en-US" sz="1200" b="1" dirty="0" smtClean="0">
                <a:latin typeface="Papyrus" panose="03070502060502030205" pitchFamily="66" charset="0"/>
              </a:rPr>
              <a:t>, </a:t>
            </a:r>
            <a:r>
              <a:rPr lang="hu-HU" sz="1200" b="1" dirty="0">
                <a:latin typeface="Papyrus" panose="03070502060502030205" pitchFamily="66" charset="0"/>
              </a:rPr>
              <a:t>C</a:t>
            </a:r>
            <a:r>
              <a:rPr lang="en-US" sz="1200" b="1" dirty="0" err="1" smtClean="0">
                <a:latin typeface="Papyrus" panose="03070502060502030205" pitchFamily="66" charset="0"/>
              </a:rPr>
              <a:t>hariot</a:t>
            </a:r>
            <a:r>
              <a:rPr lang="en-US" sz="1200" b="1" dirty="0" smtClean="0">
                <a:latin typeface="Papyrus" panose="03070502060502030205" pitchFamily="66" charset="0"/>
              </a:rPr>
              <a:t>, </a:t>
            </a:r>
            <a:r>
              <a:rPr lang="hu-HU" sz="1200" b="1" dirty="0" smtClean="0">
                <a:latin typeface="Papyrus" panose="03070502060502030205" pitchFamily="66" charset="0"/>
              </a:rPr>
              <a:t>F</a:t>
            </a:r>
            <a:r>
              <a:rPr lang="en-US" sz="1200" b="1" dirty="0" smtClean="0">
                <a:latin typeface="Papyrus" panose="03070502060502030205" pitchFamily="66" charset="0"/>
              </a:rPr>
              <a:t>laming torch</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D</a:t>
            </a:r>
            <a:r>
              <a:rPr lang="en-US" sz="1200" b="1" dirty="0" err="1" smtClean="0">
                <a:latin typeface="Papyrus" panose="03070502060502030205" pitchFamily="66" charset="0"/>
              </a:rPr>
              <a:t>og</a:t>
            </a:r>
            <a:r>
              <a:rPr lang="en-US" sz="1200" b="1" dirty="0" smtClean="0">
                <a:latin typeface="Papyrus" panose="03070502060502030205" pitchFamily="66" charset="0"/>
              </a:rPr>
              <a:t>, </a:t>
            </a:r>
            <a:r>
              <a:rPr lang="hu-HU" sz="1200" b="1" dirty="0" smtClean="0">
                <a:latin typeface="Papyrus" panose="03070502060502030205" pitchFamily="66" charset="0"/>
              </a:rPr>
              <a:t>B</a:t>
            </a:r>
            <a:r>
              <a:rPr lang="en-US" sz="1200" b="1" dirty="0" smtClean="0">
                <a:latin typeface="Papyrus" panose="03070502060502030205" pitchFamily="66" charset="0"/>
              </a:rPr>
              <a:t>oar, </a:t>
            </a:r>
            <a:r>
              <a:rPr lang="hu-HU" sz="1200" b="1" dirty="0" smtClean="0">
                <a:latin typeface="Papyrus" panose="03070502060502030205" pitchFamily="66" charset="0"/>
              </a:rPr>
              <a:t>V</a:t>
            </a:r>
            <a:r>
              <a:rPr lang="en-US" sz="1200" b="1" dirty="0" err="1" smtClean="0">
                <a:latin typeface="Papyrus" panose="03070502060502030205" pitchFamily="66" charset="0"/>
              </a:rPr>
              <a:t>ulture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Mars</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Tuesday</a:t>
            </a:r>
            <a:r>
              <a:rPr lang="hu-HU" sz="1200" b="1" dirty="0" smtClean="0">
                <a:latin typeface="Papyrus" panose="03070502060502030205" pitchFamily="66" charset="0"/>
              </a:rPr>
              <a:t> </a:t>
            </a:r>
            <a:r>
              <a:rPr lang="hu-HU" sz="1200" b="1" dirty="0" smtClean="0">
                <a:latin typeface="Papyrus" panose="03070502060502030205" pitchFamily="66" charset="0"/>
                <a:sym typeface="Wingdings" panose="05000000000000000000" pitchFamily="2" charset="2"/>
              </a:rPr>
              <a:t> „</a:t>
            </a:r>
            <a:r>
              <a:rPr lang="hu-HU" sz="1200" b="1" dirty="0">
                <a:latin typeface="Papyrus" panose="03070502060502030205" pitchFamily="66" charset="0"/>
                <a:sym typeface="Wingdings" panose="05000000000000000000" pitchFamily="2" charset="2"/>
              </a:rPr>
              <a:t>D</a:t>
            </a:r>
            <a:r>
              <a:rPr lang="en-US" sz="1200" b="1" dirty="0" err="1" smtClean="0">
                <a:latin typeface="Papyrus" panose="03070502060502030205" pitchFamily="66" charset="0"/>
                <a:sym typeface="Wingdings" panose="05000000000000000000" pitchFamily="2" charset="2"/>
              </a:rPr>
              <a:t>ies</a:t>
            </a:r>
            <a:r>
              <a:rPr lang="en-US" sz="1200" b="1" dirty="0" smtClean="0">
                <a:latin typeface="Papyrus" panose="03070502060502030205" pitchFamily="66" charset="0"/>
                <a:sym typeface="Wingdings" panose="05000000000000000000" pitchFamily="2" charset="2"/>
              </a:rPr>
              <a:t> </a:t>
            </a:r>
            <a:r>
              <a:rPr lang="en-US" sz="1200" b="1" dirty="0" err="1" smtClean="0">
                <a:latin typeface="Papyrus" panose="03070502060502030205" pitchFamily="66" charset="0"/>
                <a:sym typeface="Wingdings" panose="05000000000000000000" pitchFamily="2" charset="2"/>
              </a:rPr>
              <a:t>Martis</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„D</a:t>
            </a:r>
            <a:r>
              <a:rPr lang="en-US" sz="1200" b="1" dirty="0" smtClean="0">
                <a:latin typeface="Papyrus" panose="03070502060502030205" pitchFamily="66" charset="0"/>
                <a:sym typeface="Wingdings" panose="05000000000000000000" pitchFamily="2" charset="2"/>
              </a:rPr>
              <a:t>ay of </a:t>
            </a:r>
            <a:r>
              <a:rPr lang="hu-HU" sz="1200" b="1" dirty="0" smtClean="0">
                <a:latin typeface="Papyrus" panose="03070502060502030205" pitchFamily="66" charset="0"/>
                <a:sym typeface="Wingdings" panose="05000000000000000000" pitchFamily="2" charset="2"/>
              </a:rPr>
              <a:t>Mars</a:t>
            </a:r>
            <a:r>
              <a:rPr lang="en-US" sz="1200" b="1" dirty="0" smtClean="0">
                <a:latin typeface="Papyrus" panose="03070502060502030205" pitchFamily="66" charset="0"/>
                <a:sym typeface="Wingdings" panose="05000000000000000000" pitchFamily="2" charset="2"/>
              </a:rPr>
              <a:t>”</a:t>
            </a:r>
            <a:r>
              <a:rPr lang="hu-HU" sz="1200" b="1" dirty="0">
                <a:latin typeface="Papyrus" panose="03070502060502030205" pitchFamily="66" charset="0"/>
                <a:sym typeface="Wingdings" panose="05000000000000000000" pitchFamily="2" charset="2"/>
              </a:rPr>
              <a:t> + </a:t>
            </a:r>
            <a:r>
              <a:rPr lang="hu-HU" sz="1200" b="1" dirty="0" err="1">
                <a:latin typeface="Papyrus" panose="03070502060502030205" pitchFamily="66" charset="0"/>
                <a:sym typeface="Wingdings" panose="05000000000000000000" pitchFamily="2" charset="2"/>
              </a:rPr>
              <a:t>the</a:t>
            </a:r>
            <a:r>
              <a:rPr lang="hu-HU" sz="1200" b="1" dirty="0">
                <a:latin typeface="Papyrus" panose="03070502060502030205" pitchFamily="66" charset="0"/>
                <a:sym typeface="Wingdings" panose="05000000000000000000" pitchFamily="2" charset="2"/>
              </a:rPr>
              <a:t> </a:t>
            </a:r>
            <a:r>
              <a:rPr lang="hu-HU" sz="1200" b="1" dirty="0" err="1">
                <a:latin typeface="Papyrus" panose="03070502060502030205" pitchFamily="66" charset="0"/>
                <a:sym typeface="Wingdings" panose="05000000000000000000" pitchFamily="2" charset="2"/>
              </a:rPr>
              <a:t>planet</a:t>
            </a:r>
            <a:r>
              <a:rPr lang="hu-HU" sz="1200" b="1" dirty="0">
                <a:latin typeface="Papyrus" panose="03070502060502030205" pitchFamily="66" charset="0"/>
                <a:sym typeface="Wingdings" panose="05000000000000000000" pitchFamily="2" charset="2"/>
              </a:rPr>
              <a:t> </a:t>
            </a:r>
            <a:r>
              <a:rPr lang="hu-HU" sz="1200" b="1" dirty="0" smtClean="0">
                <a:latin typeface="Papyrus" panose="03070502060502030205" pitchFamily="66" charset="0"/>
                <a:sym typeface="Wingdings" panose="05000000000000000000" pitchFamily="2" charset="2"/>
              </a:rPr>
              <a:t>Mars </a:t>
            </a:r>
            <a:r>
              <a:rPr lang="hu-HU" sz="1200" b="1" dirty="0" err="1">
                <a:latin typeface="Papyrus" panose="03070502060502030205" pitchFamily="66" charset="0"/>
                <a:sym typeface="Wingdings" panose="05000000000000000000" pitchFamily="2" charset="2"/>
              </a:rPr>
              <a:t>wears</a:t>
            </a:r>
            <a:r>
              <a:rPr lang="hu-HU" sz="1200" b="1" dirty="0">
                <a:latin typeface="Papyrus" panose="03070502060502030205" pitchFamily="66" charset="0"/>
                <a:sym typeface="Wingdings" panose="05000000000000000000" pitchFamily="2" charset="2"/>
              </a:rPr>
              <a:t> </a:t>
            </a:r>
            <a:r>
              <a:rPr lang="hu-HU" sz="1200" b="1" dirty="0" err="1">
                <a:latin typeface="Papyrus" panose="03070502060502030205" pitchFamily="66" charset="0"/>
                <a:sym typeface="Wingdings" panose="05000000000000000000" pitchFamily="2" charset="2"/>
              </a:rPr>
              <a:t>the</a:t>
            </a:r>
            <a:r>
              <a:rPr lang="hu-HU" sz="1200" b="1" dirty="0">
                <a:latin typeface="Papyrus" panose="03070502060502030205" pitchFamily="66" charset="0"/>
                <a:sym typeface="Wingdings" panose="05000000000000000000" pitchFamily="2" charset="2"/>
              </a:rPr>
              <a:t> </a:t>
            </a:r>
            <a:r>
              <a:rPr lang="hu-HU" sz="1200" b="1" dirty="0" err="1">
                <a:latin typeface="Papyrus" panose="03070502060502030205" pitchFamily="66" charset="0"/>
                <a:sym typeface="Wingdings" panose="05000000000000000000" pitchFamily="2" charset="2"/>
              </a:rPr>
              <a:t>Roman</a:t>
            </a:r>
            <a:r>
              <a:rPr lang="hu-HU" sz="1200" b="1" dirty="0">
                <a:latin typeface="Papyrus" panose="03070502060502030205" pitchFamily="66" charset="0"/>
                <a:sym typeface="Wingdings" panose="05000000000000000000" pitchFamily="2" charset="2"/>
              </a:rPr>
              <a:t> </a:t>
            </a:r>
            <a:r>
              <a:rPr lang="hu-HU" sz="1200" b="1" dirty="0" err="1">
                <a:latin typeface="Papyrus" panose="03070502060502030205" pitchFamily="66" charset="0"/>
                <a:sym typeface="Wingdings" panose="05000000000000000000" pitchFamily="2" charset="2"/>
              </a:rPr>
              <a:t>form</a:t>
            </a:r>
            <a:r>
              <a:rPr lang="hu-HU" sz="1200" b="1" dirty="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his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name</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a:latin typeface="Papyrus" panose="03070502060502030205" pitchFamily="66" charset="0"/>
              </a:rPr>
              <a:t>LITTLE INTRODUCTION </a:t>
            </a:r>
            <a:r>
              <a:rPr lang="hu-HU" sz="1200" b="1" dirty="0" smtClean="0">
                <a:latin typeface="Papyrus" panose="03070502060502030205" pitchFamily="66" charset="0"/>
              </a:rPr>
              <a:t>: </a:t>
            </a:r>
          </a:p>
          <a:p>
            <a:r>
              <a:rPr lang="hu-HU" sz="1200" b="1" dirty="0" err="1" smtClean="0">
                <a:latin typeface="Papyrus" panose="03070502060502030205" pitchFamily="66" charset="0"/>
              </a:rPr>
              <a:t>Ares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least</a:t>
            </a:r>
            <a:r>
              <a:rPr lang="hu-HU" sz="1200" b="1" dirty="0" smtClean="0">
                <a:latin typeface="Papyrus" panose="03070502060502030205" pitchFamily="66" charset="0"/>
              </a:rPr>
              <a:t> </a:t>
            </a:r>
            <a:r>
              <a:rPr lang="hu-HU" sz="1200" b="1" dirty="0" err="1" smtClean="0">
                <a:latin typeface="Papyrus" panose="03070502060502030205" pitchFamily="66" charset="0"/>
              </a:rPr>
              <a:t>liked</a:t>
            </a:r>
            <a:r>
              <a:rPr lang="hu-HU" sz="1200" b="1" dirty="0" smtClean="0">
                <a:latin typeface="Papyrus" panose="03070502060502030205" pitchFamily="66" charset="0"/>
              </a:rPr>
              <a:t> god </a:t>
            </a:r>
            <a:r>
              <a:rPr lang="hu-HU" sz="1200" b="1" dirty="0" err="1" smtClean="0">
                <a:latin typeface="Papyrus" panose="03070502060502030205" pitchFamily="66" charset="0"/>
              </a:rPr>
              <a:t>both</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earth</a:t>
            </a:r>
            <a:r>
              <a:rPr lang="hu-HU" sz="1200" b="1" dirty="0" smtClean="0">
                <a:latin typeface="Papyrus" panose="03070502060502030205" pitchFamily="66" charset="0"/>
              </a:rPr>
              <a:t> and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 </a:t>
            </a:r>
            <a:r>
              <a:rPr lang="hu-HU" sz="1200" b="1" dirty="0" err="1" smtClean="0">
                <a:latin typeface="Papyrus" panose="03070502060502030205" pitchFamily="66" charset="0"/>
              </a:rPr>
              <a:t>even</a:t>
            </a:r>
            <a:r>
              <a:rPr lang="hu-HU" sz="1200" b="1" dirty="0" smtClean="0">
                <a:latin typeface="Papyrus" panose="03070502060502030205" pitchFamily="66" charset="0"/>
              </a:rPr>
              <a:t> </a:t>
            </a:r>
            <a:r>
              <a:rPr lang="hu-HU" sz="1200" b="1" dirty="0" err="1" smtClean="0">
                <a:latin typeface="Papyrus" panose="03070502060502030205" pitchFamily="66" charset="0"/>
              </a:rPr>
              <a:t>if</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 </a:t>
            </a:r>
            <a:r>
              <a:rPr lang="hu-HU" sz="1200" b="1" dirty="0" err="1" smtClean="0">
                <a:latin typeface="Papyrus" panose="03070502060502030205" pitchFamily="66" charset="0"/>
              </a:rPr>
              <a:t>really</a:t>
            </a:r>
            <a:r>
              <a:rPr lang="hu-HU" sz="1200" b="1" dirty="0" smtClean="0">
                <a:latin typeface="Papyrus" panose="03070502060502030205" pitchFamily="66" charset="0"/>
              </a:rPr>
              <a:t> </a:t>
            </a:r>
            <a:r>
              <a:rPr lang="hu-HU" sz="1200" b="1" dirty="0" err="1" smtClean="0">
                <a:latin typeface="Papyrus" panose="03070502060502030205" pitchFamily="66" charset="0"/>
              </a:rPr>
              <a:t>handsome</a:t>
            </a:r>
            <a:r>
              <a:rPr lang="hu-HU" sz="1200" b="1" dirty="0" smtClean="0">
                <a:latin typeface="Papyrus" panose="03070502060502030205" pitchFamily="66" charset="0"/>
              </a:rPr>
              <a:t> </a:t>
            </a:r>
            <a:r>
              <a:rPr lang="hu-HU" sz="1200" b="1" dirty="0" err="1" smtClean="0">
                <a:latin typeface="Papyrus" panose="03070502060502030205" pitchFamily="66" charset="0"/>
              </a:rPr>
              <a:t>guy</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he </a:t>
            </a:r>
            <a:r>
              <a:rPr lang="hu-HU" sz="1200" b="1" dirty="0" err="1" smtClean="0">
                <a:latin typeface="Papyrus" panose="03070502060502030205" pitchFamily="66" charset="0"/>
              </a:rPr>
              <a:t>missed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humour</a:t>
            </a:r>
            <a:r>
              <a:rPr lang="hu-HU" sz="1200" b="1" dirty="0" smtClean="0">
                <a:latin typeface="Papyrus" panose="03070502060502030205" pitchFamily="66" charset="0"/>
              </a:rPr>
              <a:t> – no </a:t>
            </a:r>
            <a:r>
              <a:rPr lang="hu-HU" sz="1200" b="1" dirty="0" err="1" smtClean="0">
                <a:latin typeface="Papyrus" panose="03070502060502030205" pitchFamily="66" charset="0"/>
              </a:rPr>
              <a:t>wonder</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mostly</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wondering</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battlefields</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charming</a:t>
            </a:r>
            <a:r>
              <a:rPr lang="hu-HU" sz="1200" b="1" dirty="0" smtClean="0">
                <a:latin typeface="Papyrus" panose="03070502060502030205" pitchFamily="66" charset="0"/>
              </a:rPr>
              <a:t> </a:t>
            </a:r>
            <a:r>
              <a:rPr lang="hu-HU" sz="1200" b="1" dirty="0" err="1" smtClean="0">
                <a:latin typeface="Papyrus" panose="03070502060502030205" pitchFamily="66" charset="0"/>
              </a:rPr>
              <a:t>sons</a:t>
            </a:r>
            <a:r>
              <a:rPr lang="hu-HU" sz="1200" b="1" dirty="0" smtClean="0">
                <a:latin typeface="Papyrus" panose="03070502060502030205" pitchFamily="66" charset="0"/>
              </a:rPr>
              <a:t> </a:t>
            </a:r>
            <a:r>
              <a:rPr lang="hu-HU" sz="1200" b="1" dirty="0" err="1" smtClean="0">
                <a:latin typeface="Papyrus" panose="03070502060502030205" pitchFamily="66" charset="0"/>
              </a:rPr>
              <a:t>Deimos</a:t>
            </a:r>
            <a:r>
              <a:rPr lang="hu-HU" sz="1200" b="1" dirty="0" smtClean="0">
                <a:latin typeface="Papyrus" panose="03070502060502030205" pitchFamily="66" charset="0"/>
              </a:rPr>
              <a:t> (Terror) and </a:t>
            </a:r>
            <a:r>
              <a:rPr lang="hu-HU" sz="1200" b="1" dirty="0" err="1" smtClean="0">
                <a:latin typeface="Papyrus" panose="03070502060502030205" pitchFamily="66" charset="0"/>
              </a:rPr>
              <a:t>Phobos</a:t>
            </a:r>
            <a:r>
              <a:rPr lang="hu-HU" sz="1200" b="1" dirty="0" smtClean="0">
                <a:latin typeface="Papyrus" panose="03070502060502030205" pitchFamily="66" charset="0"/>
              </a:rPr>
              <a:t> (</a:t>
            </a:r>
            <a:r>
              <a:rPr lang="hu-HU" sz="1200" b="1" dirty="0" err="1" smtClean="0">
                <a:latin typeface="Papyrus" panose="03070502060502030205" pitchFamily="66" charset="0"/>
              </a:rPr>
              <a:t>Fear</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only</a:t>
            </a:r>
            <a:r>
              <a:rPr lang="hu-HU" sz="1200" b="1" dirty="0" smtClean="0">
                <a:latin typeface="Papyrus" panose="03070502060502030205" pitchFamily="66" charset="0"/>
              </a:rPr>
              <a:t> </a:t>
            </a:r>
            <a:r>
              <a:rPr lang="hu-HU" sz="1200" b="1" dirty="0" err="1" smtClean="0">
                <a:latin typeface="Papyrus" panose="03070502060502030205" pitchFamily="66" charset="0"/>
              </a:rPr>
              <a:t>weak</a:t>
            </a:r>
            <a:r>
              <a:rPr lang="hu-HU" sz="1200" b="1" dirty="0" smtClean="0">
                <a:latin typeface="Papyrus" panose="03070502060502030205" pitchFamily="66" charset="0"/>
              </a:rPr>
              <a:t> </a:t>
            </a:r>
            <a:r>
              <a:rPr lang="hu-HU" sz="1200" b="1" dirty="0" err="1" smtClean="0">
                <a:latin typeface="Papyrus" panose="03070502060502030205" pitchFamily="66" charset="0"/>
              </a:rPr>
              <a:t>point</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Aphrodite</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borther’s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he had a </a:t>
            </a:r>
            <a:r>
              <a:rPr lang="hu-HU" sz="1200" b="1" dirty="0" err="1" smtClean="0">
                <a:latin typeface="Papyrus" panose="03070502060502030205" pitchFamily="66" charset="0"/>
              </a:rPr>
              <a:t>long-term</a:t>
            </a:r>
            <a:r>
              <a:rPr lang="hu-HU" sz="1200" b="1" dirty="0" smtClean="0">
                <a:latin typeface="Papyrus" panose="03070502060502030205" pitchFamily="66" charset="0"/>
              </a:rPr>
              <a:t> </a:t>
            </a:r>
            <a:r>
              <a:rPr lang="hu-HU" sz="1200" b="1" dirty="0" err="1" smtClean="0">
                <a:latin typeface="Papyrus" panose="03070502060502030205" pitchFamily="66" charset="0"/>
              </a:rPr>
              <a:t>relationship</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a:t>
            </a:r>
            <a:r>
              <a:rPr lang="hu-HU" sz="1200" b="1" dirty="0" err="1" smtClean="0">
                <a:latin typeface="Papyrus" panose="03070502060502030205" pitchFamily="66" charset="0"/>
              </a:rPr>
              <a:t>caused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embarrasing</a:t>
            </a:r>
            <a:r>
              <a:rPr lang="hu-HU" sz="1200" b="1" dirty="0" smtClean="0">
                <a:latin typeface="Papyrus" panose="03070502060502030205" pitchFamily="66" charset="0"/>
              </a:rPr>
              <a:t> </a:t>
            </a:r>
            <a:r>
              <a:rPr lang="hu-HU" sz="1200" b="1" dirty="0" err="1" smtClean="0">
                <a:latin typeface="Papyrus" panose="03070502060502030205" pitchFamily="66" charset="0"/>
              </a:rPr>
              <a:t>incident</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 : </a:t>
            </a:r>
            <a:r>
              <a:rPr lang="hu-HU" sz="1200" b="1" dirty="0" err="1">
                <a:latin typeface="Papyrus" panose="03070502060502030205" pitchFamily="66" charset="0"/>
              </a:rPr>
              <a:t>O</a:t>
            </a:r>
            <a:r>
              <a:rPr lang="hu-HU" sz="1200" b="1" dirty="0" err="1" smtClean="0">
                <a:latin typeface="Papyrus" panose="03070502060502030205" pitchFamily="66" charset="0"/>
              </a:rPr>
              <a:t>nce</a:t>
            </a:r>
            <a:r>
              <a:rPr lang="hu-HU" sz="1200" b="1" dirty="0" smtClean="0">
                <a:latin typeface="Papyrus" panose="03070502060502030205" pitchFamily="66" charset="0"/>
              </a:rPr>
              <a:t> </a:t>
            </a:r>
            <a:r>
              <a:rPr lang="hu-HU" sz="1200" b="1" dirty="0" err="1" smtClean="0">
                <a:latin typeface="Papyrus" panose="03070502060502030205" pitchFamily="66" charset="0"/>
              </a:rPr>
              <a:t>Helios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God of Sun </a:t>
            </a:r>
            <a:r>
              <a:rPr lang="hu-HU" sz="1200" b="1" dirty="0" err="1" smtClean="0">
                <a:latin typeface="Papyrus" panose="03070502060502030205" pitchFamily="66" charset="0"/>
              </a:rPr>
              <a:t>discovered</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having</a:t>
            </a:r>
            <a:r>
              <a:rPr lang="hu-HU" sz="1200" b="1" dirty="0" smtClean="0">
                <a:latin typeface="Papyrus" panose="03070502060502030205" pitchFamily="66" charset="0"/>
              </a:rPr>
              <a:t> </a:t>
            </a:r>
            <a:r>
              <a:rPr lang="hu-HU" sz="1200" b="1" dirty="0" err="1" smtClean="0">
                <a:latin typeface="Papyrus" panose="03070502060502030205" pitchFamily="66" charset="0"/>
              </a:rPr>
              <a:t>some</a:t>
            </a:r>
            <a:r>
              <a:rPr lang="hu-HU" sz="1200" b="1" dirty="0" smtClean="0">
                <a:latin typeface="Papyrus" panose="03070502060502030205" pitchFamily="66" charset="0"/>
              </a:rPr>
              <a:t> </a:t>
            </a:r>
            <a:r>
              <a:rPr lang="hu-HU" sz="1200" b="1" dirty="0" err="1" smtClean="0">
                <a:latin typeface="Papyrus" panose="03070502060502030205" pitchFamily="66" charset="0"/>
              </a:rPr>
              <a:t>moments</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Aphrodite</a:t>
            </a:r>
            <a:r>
              <a:rPr lang="hu-HU" sz="1200" b="1" dirty="0" smtClean="0">
                <a:latin typeface="Papyrus" panose="03070502060502030205" pitchFamily="66" charset="0"/>
              </a:rPr>
              <a:t>, and </a:t>
            </a:r>
            <a:r>
              <a:rPr lang="hu-HU" sz="1200" b="1" dirty="0" err="1" smtClean="0">
                <a:latin typeface="Papyrus" panose="03070502060502030205" pitchFamily="66" charset="0"/>
              </a:rPr>
              <a:t>ran</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tell</a:t>
            </a:r>
            <a:r>
              <a:rPr lang="hu-HU" sz="1200" b="1" dirty="0" smtClean="0">
                <a:latin typeface="Papyrus" panose="03070502060502030205" pitchFamily="66" charset="0"/>
              </a:rPr>
              <a:t> </a:t>
            </a:r>
            <a:r>
              <a:rPr lang="hu-HU" sz="1200" b="1" dirty="0" err="1" smtClean="0">
                <a:latin typeface="Papyrus" panose="03070502060502030205" pitchFamily="66" charset="0"/>
              </a:rPr>
              <a:t>Hephaestus</a:t>
            </a:r>
            <a:r>
              <a:rPr lang="hu-HU" sz="1200" b="1" dirty="0" smtClean="0">
                <a:latin typeface="Papyrus" panose="03070502060502030205" pitchFamily="66" charset="0"/>
              </a:rPr>
              <a:t>. He, being </a:t>
            </a:r>
            <a:r>
              <a:rPr lang="hu-HU" sz="1200" b="1" dirty="0" err="1" smtClean="0">
                <a:latin typeface="Papyrus" panose="03070502060502030205" pitchFamily="66" charset="0"/>
              </a:rPr>
              <a:t>the</a:t>
            </a:r>
            <a:r>
              <a:rPr lang="hu-HU" sz="1200" b="1" dirty="0" smtClean="0">
                <a:latin typeface="Papyrus" panose="03070502060502030205" pitchFamily="66" charset="0"/>
              </a:rPr>
              <a:t> God of Metal, </a:t>
            </a:r>
            <a:r>
              <a:rPr lang="hu-HU" sz="1200" b="1" dirty="0" err="1" smtClean="0">
                <a:latin typeface="Papyrus" panose="03070502060502030205" pitchFamily="66" charset="0"/>
              </a:rPr>
              <a:t>created</a:t>
            </a:r>
            <a:r>
              <a:rPr lang="hu-HU" sz="1200" b="1" dirty="0" smtClean="0">
                <a:latin typeface="Papyrus" panose="03070502060502030205" pitchFamily="66" charset="0"/>
              </a:rPr>
              <a:t> an </a:t>
            </a:r>
            <a:r>
              <a:rPr lang="hu-HU" sz="1200" b="1" dirty="0" err="1" smtClean="0">
                <a:latin typeface="Papyrus" panose="03070502060502030205" pitchFamily="66" charset="0"/>
              </a:rPr>
              <a:t>armour</a:t>
            </a:r>
            <a:r>
              <a:rPr lang="hu-HU" sz="1200" b="1" dirty="0" smtClean="0">
                <a:latin typeface="Papyrus" panose="03070502060502030205" pitchFamily="66" charset="0"/>
              </a:rPr>
              <a:t> </a:t>
            </a:r>
            <a:r>
              <a:rPr lang="hu-HU" sz="1200" b="1" dirty="0" err="1" smtClean="0">
                <a:latin typeface="Papyrus" panose="03070502060502030205" pitchFamily="66" charset="0"/>
              </a:rPr>
              <a:t>making</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invisible</a:t>
            </a:r>
            <a:r>
              <a:rPr lang="hu-HU" sz="1200" b="1" dirty="0" smtClean="0">
                <a:latin typeface="Papyrus" panose="03070502060502030205" pitchFamily="66" charset="0"/>
              </a:rPr>
              <a:t>, </a:t>
            </a:r>
            <a:r>
              <a:rPr lang="hu-HU" sz="1200" b="1" dirty="0" err="1" smtClean="0">
                <a:latin typeface="Papyrus" panose="03070502060502030205" pitchFamily="66" charset="0"/>
              </a:rPr>
              <a:t>then</a:t>
            </a:r>
            <a:r>
              <a:rPr lang="hu-HU" sz="1200" b="1" dirty="0" smtClean="0">
                <a:latin typeface="Papyrus" panose="03070502060502030205" pitchFamily="66" charset="0"/>
              </a:rPr>
              <a:t> </a:t>
            </a:r>
            <a:r>
              <a:rPr lang="hu-HU" sz="1200" b="1" dirty="0" err="1" smtClean="0">
                <a:latin typeface="Papyrus" panose="03070502060502030205" pitchFamily="66" charset="0"/>
              </a:rPr>
              <a:t>locked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pair</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room</a:t>
            </a:r>
            <a:r>
              <a:rPr lang="hu-HU" sz="1200" b="1" dirty="0" smtClean="0">
                <a:latin typeface="Papyrus" panose="03070502060502030205" pitchFamily="66" charset="0"/>
              </a:rPr>
              <a:t>, </a:t>
            </a:r>
            <a:r>
              <a:rPr lang="hu-HU" sz="1200" b="1" dirty="0" err="1" smtClean="0">
                <a:latin typeface="Papyrus" panose="03070502060502030205" pitchFamily="66" charset="0"/>
              </a:rPr>
              <a:t>called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only</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men </a:t>
            </a:r>
            <a:r>
              <a:rPr lang="hu-HU" sz="1200" b="1" dirty="0" err="1" smtClean="0">
                <a:latin typeface="Papyrus" panose="03070502060502030205" pitchFamily="66" charset="0"/>
              </a:rPr>
              <a:t>went</a:t>
            </a:r>
            <a:r>
              <a:rPr lang="hu-HU" sz="1200" b="1" dirty="0" smtClean="0">
                <a:latin typeface="Papyrus" panose="03070502060502030205" pitchFamily="66" charset="0"/>
              </a:rPr>
              <a:t>) and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some</a:t>
            </a:r>
            <a:r>
              <a:rPr lang="hu-HU" sz="1200" b="1" dirty="0" smtClean="0">
                <a:latin typeface="Papyrus" panose="03070502060502030205" pitchFamily="66" charset="0"/>
              </a:rPr>
              <a:t> old-</a:t>
            </a:r>
            <a:r>
              <a:rPr lang="hu-HU" sz="1200" b="1" dirty="0" err="1" smtClean="0">
                <a:latin typeface="Papyrus" panose="03070502060502030205" pitchFamily="66" charset="0"/>
              </a:rPr>
              <a:t>fashioned</a:t>
            </a:r>
            <a:r>
              <a:rPr lang="hu-HU" sz="1200" b="1" dirty="0" smtClean="0">
                <a:latin typeface="Papyrus" panose="03070502060502030205" pitchFamily="66" charset="0"/>
              </a:rPr>
              <a:t> </a:t>
            </a:r>
            <a:r>
              <a:rPr lang="hu-HU" sz="1200" b="1" dirty="0" err="1" smtClean="0">
                <a:latin typeface="Papyrus" panose="03070502060502030205" pitchFamily="66" charset="0"/>
              </a:rPr>
              <a:t>public</a:t>
            </a:r>
            <a:r>
              <a:rPr lang="hu-HU" sz="1200" b="1" dirty="0" smtClean="0">
                <a:latin typeface="Papyrus" panose="03070502060502030205" pitchFamily="66" charset="0"/>
              </a:rPr>
              <a:t> </a:t>
            </a:r>
            <a:r>
              <a:rPr lang="hu-HU" sz="1200" b="1" dirty="0" err="1" smtClean="0">
                <a:latin typeface="Papyrus" panose="03070502060502030205" pitchFamily="66" charset="0"/>
              </a:rPr>
              <a:t>humiliation</a:t>
            </a:r>
            <a:r>
              <a:rPr lang="hu-HU" sz="1200" b="1" dirty="0" smtClean="0">
                <a:latin typeface="Papyrus" panose="03070502060502030205" pitchFamily="66" charset="0"/>
              </a:rPr>
              <a:t> </a:t>
            </a:r>
            <a:endParaRPr lang="hu-HU" sz="1200" b="1" dirty="0">
              <a:latin typeface="Papyrus" panose="03070502060502030205" pitchFamily="66" charset="0"/>
            </a:endParaRP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90940"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8060"/>
            <a:ext cx="2263336" cy="3185436"/>
          </a:xfrm>
          <a:prstGeom prst="rect">
            <a:avLst/>
          </a:prstGeom>
        </p:spPr>
      </p:pic>
    </p:spTree>
    <p:extLst>
      <p:ext uri="{BB962C8B-B14F-4D97-AF65-F5344CB8AC3E}">
        <p14:creationId xmlns:p14="http://schemas.microsoft.com/office/powerpoint/2010/main" val="407906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4201584" y="300252"/>
            <a:ext cx="6348810" cy="630942"/>
          </a:xfrm>
          <a:prstGeom prst="rect">
            <a:avLst/>
          </a:prstGeom>
          <a:noFill/>
        </p:spPr>
        <p:txBody>
          <a:bodyPr wrap="square" rtlCol="0">
            <a:spAutoFit/>
          </a:bodyPr>
          <a:lstStyle/>
          <a:p>
            <a:pPr algn="ctr"/>
            <a:r>
              <a:rPr lang="hu-HU" sz="3500" b="1" dirty="0" smtClean="0">
                <a:latin typeface="Papyrus" panose="03070502060502030205" pitchFamily="66" charset="0"/>
              </a:rPr>
              <a:t>ARTEMIS</a:t>
            </a:r>
          </a:p>
        </p:txBody>
      </p:sp>
      <p:sp>
        <p:nvSpPr>
          <p:cNvPr id="7" name="Szövegdoboz 6"/>
          <p:cNvSpPr txBox="1"/>
          <p:nvPr/>
        </p:nvSpPr>
        <p:spPr>
          <a:xfrm>
            <a:off x="4201582" y="1066136"/>
            <a:ext cx="6348811"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00B050"/>
                </a:solidFill>
              </a:rPr>
              <a:t>GODDESS</a:t>
            </a:r>
          </a:p>
          <a:p>
            <a:r>
              <a:rPr lang="hu-HU" sz="1400" dirty="0" smtClean="0">
                <a:solidFill>
                  <a:srgbClr val="00B050"/>
                </a:solidFill>
              </a:rPr>
              <a:t>OF </a:t>
            </a:r>
          </a:p>
          <a:p>
            <a:r>
              <a:rPr lang="en-US" sz="1400" dirty="0" smtClean="0">
                <a:solidFill>
                  <a:srgbClr val="00B050"/>
                </a:solidFill>
              </a:rPr>
              <a:t>HUNT, </a:t>
            </a:r>
            <a:r>
              <a:rPr lang="hu-HU" sz="1400" dirty="0" smtClean="0">
                <a:solidFill>
                  <a:srgbClr val="00B050"/>
                </a:solidFill>
              </a:rPr>
              <a:t> </a:t>
            </a:r>
            <a:r>
              <a:rPr lang="en-US" sz="1400" dirty="0" smtClean="0">
                <a:solidFill>
                  <a:srgbClr val="00B050"/>
                </a:solidFill>
              </a:rPr>
              <a:t>WILDERNESS, WILD ANIMALS,</a:t>
            </a:r>
            <a:r>
              <a:rPr lang="hu-HU" sz="1400" dirty="0" smtClean="0">
                <a:solidFill>
                  <a:srgbClr val="00B050"/>
                </a:solidFill>
              </a:rPr>
              <a:t> </a:t>
            </a:r>
          </a:p>
          <a:p>
            <a:r>
              <a:rPr lang="hu-HU" sz="1400" dirty="0" smtClean="0">
                <a:solidFill>
                  <a:srgbClr val="00B050"/>
                </a:solidFill>
              </a:rPr>
              <a:t>YOUNG GIRLS,</a:t>
            </a:r>
            <a:r>
              <a:rPr lang="hu-HU" sz="1400" dirty="0">
                <a:solidFill>
                  <a:srgbClr val="00B050"/>
                </a:solidFill>
              </a:rPr>
              <a:t> </a:t>
            </a:r>
            <a:r>
              <a:rPr lang="en-US" sz="1400" dirty="0" smtClean="0">
                <a:solidFill>
                  <a:srgbClr val="00B050"/>
                </a:solidFill>
              </a:rPr>
              <a:t>CHASTITY</a:t>
            </a:r>
            <a:r>
              <a:rPr lang="hu-HU" sz="1400" dirty="0" smtClean="0">
                <a:solidFill>
                  <a:srgbClr val="00B050"/>
                </a:solidFill>
              </a:rPr>
              <a:t> AND MOON</a:t>
            </a:r>
            <a:endParaRPr lang="hu-HU" sz="1400" dirty="0">
              <a:solidFill>
                <a:srgbClr val="00B050"/>
              </a:solidFill>
            </a:endParaRPr>
          </a:p>
        </p:txBody>
      </p:sp>
      <p:sp>
        <p:nvSpPr>
          <p:cNvPr id="13" name="Szövegdoboz 12"/>
          <p:cNvSpPr txBox="1"/>
          <p:nvPr/>
        </p:nvSpPr>
        <p:spPr>
          <a:xfrm>
            <a:off x="4201582" y="2255518"/>
            <a:ext cx="7990417" cy="4708981"/>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Daugther</a:t>
            </a:r>
            <a:r>
              <a:rPr lang="hu-HU" sz="1200" b="1" dirty="0" smtClean="0">
                <a:latin typeface="Papyrus" panose="03070502060502030205" pitchFamily="66" charset="0"/>
              </a:rPr>
              <a:t> of </a:t>
            </a:r>
            <a:r>
              <a:rPr lang="hu-HU" sz="1200" b="1" dirty="0" err="1" smtClean="0">
                <a:latin typeface="Papyrus" panose="03070502060502030205" pitchFamily="66" charset="0"/>
              </a:rPr>
              <a:t>Zeus</a:t>
            </a:r>
            <a:r>
              <a:rPr lang="hu-HU" sz="1200" b="1" dirty="0" smtClean="0">
                <a:latin typeface="Papyrus" panose="03070502060502030205" pitchFamily="66" charset="0"/>
              </a:rPr>
              <a:t> and Leto, </a:t>
            </a:r>
            <a:r>
              <a:rPr lang="hu-HU" sz="1200" b="1" dirty="0" err="1" smtClean="0">
                <a:latin typeface="Papyrus" panose="03070502060502030205" pitchFamily="66" charset="0"/>
              </a:rPr>
              <a:t>twin</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of Apollo</a:t>
            </a:r>
          </a:p>
          <a:p>
            <a:r>
              <a:rPr lang="hu-HU" sz="1200" b="1" dirty="0" smtClean="0">
                <a:latin typeface="Papyrus" panose="03070502060502030205" pitchFamily="66" charset="0"/>
              </a:rPr>
              <a:t> </a:t>
            </a:r>
          </a:p>
          <a:p>
            <a:r>
              <a:rPr lang="hu-HU" sz="1200" b="1" dirty="0" smtClean="0">
                <a:latin typeface="Papyrus" panose="03070502060502030205" pitchFamily="66" charset="0"/>
              </a:rPr>
              <a:t>CONSORT : Virgin </a:t>
            </a:r>
            <a:r>
              <a:rPr lang="hu-HU" sz="1200" b="1" dirty="0" err="1">
                <a:latin typeface="Papyrus" panose="03070502060502030205" pitchFamily="66" charset="0"/>
              </a:rPr>
              <a:t>G</a:t>
            </a:r>
            <a:r>
              <a:rPr lang="hu-HU" sz="1200" b="1" dirty="0" err="1" smtClean="0">
                <a:latin typeface="Papyrus" panose="03070502060502030205" pitchFamily="66" charset="0"/>
              </a:rPr>
              <a:t>oddess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Though</a:t>
            </a:r>
            <a:r>
              <a:rPr lang="hu-HU" sz="1200" b="1" dirty="0" smtClean="0">
                <a:latin typeface="Papyrus" panose="03070502060502030205" pitchFamily="66" charset="0"/>
              </a:rPr>
              <a:t> </a:t>
            </a:r>
            <a:r>
              <a:rPr lang="hu-HU" sz="1200" b="1" dirty="0" err="1" smtClean="0">
                <a:latin typeface="Papyrus" panose="03070502060502030205" pitchFamily="66" charset="0"/>
              </a:rPr>
              <a:t>Artemis</a:t>
            </a:r>
            <a:r>
              <a:rPr lang="hu-HU" sz="1200" b="1" dirty="0" smtClean="0">
                <a:latin typeface="Papyrus" panose="03070502060502030205" pitchFamily="66" charset="0"/>
              </a:rPr>
              <a:t> </a:t>
            </a:r>
            <a:r>
              <a:rPr lang="hu-HU" sz="1200" b="1" dirty="0" err="1" smtClean="0">
                <a:latin typeface="Papyrus" panose="03070502060502030205" pitchFamily="66" charset="0"/>
              </a:rPr>
              <a:t>never</a:t>
            </a:r>
            <a:r>
              <a:rPr lang="hu-HU" sz="1200" b="1" dirty="0" smtClean="0">
                <a:latin typeface="Papyrus" panose="03070502060502030205" pitchFamily="66" charset="0"/>
              </a:rPr>
              <a:t> had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en-US" sz="1200" b="1" dirty="0" smtClean="0">
                <a:latin typeface="Papyrus" panose="03070502060502030205" pitchFamily="66" charset="0"/>
              </a:rPr>
              <a:t>the patron and protector of young girls</a:t>
            </a:r>
            <a:r>
              <a:rPr lang="hu-HU" sz="1200" b="1" dirty="0" smtClean="0">
                <a:latin typeface="Papyrus" panose="03070502060502030205" pitchFamily="66" charset="0"/>
              </a:rPr>
              <a:t> -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company</a:t>
            </a:r>
            <a:r>
              <a:rPr lang="hu-HU" sz="1200" b="1" dirty="0" smtClean="0">
                <a:latin typeface="Papyrus" panose="03070502060502030205" pitchFamily="66" charset="0"/>
              </a:rPr>
              <a:t> </a:t>
            </a:r>
            <a:r>
              <a:rPr lang="hu-HU" sz="1200" b="1" dirty="0" err="1" smtClean="0">
                <a:latin typeface="Papyrus" panose="03070502060502030205" pitchFamily="66" charset="0"/>
              </a:rPr>
              <a:t>included</a:t>
            </a:r>
            <a:r>
              <a:rPr lang="hu-HU" sz="1200" b="1" dirty="0" smtClean="0">
                <a:latin typeface="Papyrus" panose="03070502060502030205" pitchFamily="66" charset="0"/>
              </a:rPr>
              <a:t> 60 </a:t>
            </a:r>
            <a:r>
              <a:rPr lang="hu-HU" sz="1200" b="1" dirty="0" err="1" smtClean="0">
                <a:latin typeface="Papyrus" panose="03070502060502030205" pitchFamily="66" charset="0"/>
              </a:rPr>
              <a:t>young</a:t>
            </a:r>
            <a:r>
              <a:rPr lang="hu-HU" sz="1200" b="1" dirty="0" smtClean="0">
                <a:latin typeface="Papyrus" panose="03070502060502030205" pitchFamily="66" charset="0"/>
              </a:rPr>
              <a:t> </a:t>
            </a:r>
            <a:r>
              <a:rPr lang="hu-HU" sz="1200" b="1" dirty="0" err="1" smtClean="0">
                <a:latin typeface="Papyrus" panose="03070502060502030205" pitchFamily="66" charset="0"/>
              </a:rPr>
              <a:t>girls</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choir</a:t>
            </a:r>
            <a:r>
              <a:rPr lang="hu-HU" sz="1200" b="1" dirty="0" smtClean="0">
                <a:latin typeface="Papyrus" panose="03070502060502030205" pitchFamily="66" charset="0"/>
              </a:rPr>
              <a:t>, and 20 </a:t>
            </a:r>
            <a:r>
              <a:rPr lang="hu-HU" sz="1200" b="1" dirty="0" err="1" smtClean="0">
                <a:latin typeface="Papyrus" panose="03070502060502030205" pitchFamily="66" charset="0"/>
              </a:rPr>
              <a:t>nymphs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be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handmaidens</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guarded</a:t>
            </a:r>
            <a:r>
              <a:rPr lang="hu-HU" sz="1200" b="1" dirty="0" smtClean="0">
                <a:latin typeface="Papyrus" panose="03070502060502030205" pitchFamily="66" charset="0"/>
              </a:rPr>
              <a:t> </a:t>
            </a:r>
            <a:r>
              <a:rPr lang="hu-HU" sz="1200" b="1" dirty="0" err="1" smtClean="0">
                <a:latin typeface="Papyrus" panose="03070502060502030205" pitchFamily="66" charset="0"/>
              </a:rPr>
              <a:t>closely</a:t>
            </a:r>
            <a:r>
              <a:rPr lang="en-US"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en-US" sz="1200" b="1" dirty="0" smtClean="0">
                <a:latin typeface="Papyrus" panose="03070502060502030205" pitchFamily="66" charset="0"/>
              </a:rPr>
              <a:t> worshipped as one of the primary goddesses of childbirth and midwifery along with Eileithyia.</a:t>
            </a:r>
            <a:endParaRPr lang="hu-HU" sz="1200" b="1" dirty="0" smtClean="0">
              <a:latin typeface="Papyrus" panose="03070502060502030205" pitchFamily="66" charset="0"/>
            </a:endParaRP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Bow, </a:t>
            </a:r>
            <a:r>
              <a:rPr lang="hu-HU" sz="1200" b="1" dirty="0" smtClean="0">
                <a:latin typeface="Papyrus" panose="03070502060502030205" pitchFamily="66" charset="0"/>
              </a:rPr>
              <a:t>A</a:t>
            </a:r>
            <a:r>
              <a:rPr lang="en-US" sz="1200" b="1" dirty="0" err="1" smtClean="0">
                <a:latin typeface="Papyrus" panose="03070502060502030205" pitchFamily="66" charset="0"/>
              </a:rPr>
              <a:t>rrows</a:t>
            </a:r>
            <a:r>
              <a:rPr lang="en-US" sz="1200" b="1" dirty="0" smtClean="0">
                <a:latin typeface="Papyrus" panose="03070502060502030205" pitchFamily="66" charset="0"/>
              </a:rPr>
              <a:t>, </a:t>
            </a:r>
            <a:r>
              <a:rPr lang="hu-HU" sz="1200" b="1" dirty="0">
                <a:latin typeface="Papyrus" panose="03070502060502030205" pitchFamily="66" charset="0"/>
              </a:rPr>
              <a:t> </a:t>
            </a:r>
            <a:r>
              <a:rPr lang="en-US" sz="1200" b="1" dirty="0" smtClean="0">
                <a:latin typeface="Papyrus" panose="03070502060502030205" pitchFamily="66" charset="0"/>
              </a:rPr>
              <a:t>Moon</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S</a:t>
            </a:r>
            <a:r>
              <a:rPr lang="en-US" sz="1200" b="1" dirty="0" smtClean="0">
                <a:latin typeface="Papyrus" panose="03070502060502030205" pitchFamily="66" charset="0"/>
              </a:rPr>
              <a:t>tags, </a:t>
            </a:r>
            <a:r>
              <a:rPr lang="hu-HU" sz="1200" b="1" dirty="0" smtClean="0">
                <a:latin typeface="Papyrus" panose="03070502060502030205" pitchFamily="66" charset="0"/>
              </a:rPr>
              <a:t>H</a:t>
            </a:r>
            <a:r>
              <a:rPr lang="en-US" sz="1200" b="1" dirty="0" err="1" smtClean="0">
                <a:latin typeface="Papyrus" panose="03070502060502030205" pitchFamily="66" charset="0"/>
              </a:rPr>
              <a:t>unting</a:t>
            </a:r>
            <a:r>
              <a:rPr lang="en-US" sz="1200" b="1" dirty="0" smtClean="0">
                <a:latin typeface="Papyrus" panose="03070502060502030205" pitchFamily="66" charset="0"/>
              </a:rPr>
              <a:t> dog</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Diana</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Monday</a:t>
            </a:r>
            <a:r>
              <a:rPr lang="hu-HU" sz="1200" b="1" dirty="0" smtClean="0">
                <a:latin typeface="Papyrus" panose="03070502060502030205" pitchFamily="66" charset="0"/>
              </a:rPr>
              <a:t> </a:t>
            </a:r>
            <a:r>
              <a:rPr lang="hu-HU" sz="1200" b="1" dirty="0" smtClean="0">
                <a:latin typeface="Papyrus" panose="03070502060502030205" pitchFamily="66" charset="0"/>
                <a:sym typeface="Wingdings" panose="05000000000000000000" pitchFamily="2" charset="2"/>
              </a:rPr>
              <a:t> „</a:t>
            </a:r>
            <a:r>
              <a:rPr lang="hu-HU" sz="1200" b="1" dirty="0" err="1">
                <a:latin typeface="Papyrus" panose="03070502060502030205" pitchFamily="66" charset="0"/>
                <a:sym typeface="Wingdings" panose="05000000000000000000" pitchFamily="2" charset="2"/>
              </a:rPr>
              <a:t>D</a:t>
            </a:r>
            <a:r>
              <a:rPr lang="hu-HU" sz="1200" b="1" dirty="0" err="1" smtClean="0">
                <a:latin typeface="Papyrus" panose="03070502060502030205" pitchFamily="66" charset="0"/>
                <a:sym typeface="Wingdings" panose="05000000000000000000" pitchFamily="2" charset="2"/>
              </a:rPr>
              <a:t>ies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Lunae</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 „D</a:t>
            </a:r>
            <a:r>
              <a:rPr lang="en-US" sz="1200" b="1" dirty="0" smtClean="0">
                <a:latin typeface="Papyrus" panose="03070502060502030205" pitchFamily="66" charset="0"/>
                <a:sym typeface="Wingdings" panose="05000000000000000000" pitchFamily="2" charset="2"/>
              </a:rPr>
              <a:t>ay of </a:t>
            </a:r>
            <a:r>
              <a:rPr lang="hu-HU" sz="1200" b="1" dirty="0" smtClean="0">
                <a:latin typeface="Papyrus" panose="03070502060502030205" pitchFamily="66" charset="0"/>
                <a:sym typeface="Wingdings" panose="05000000000000000000" pitchFamily="2" charset="2"/>
              </a:rPr>
              <a:t>Moon</a:t>
            </a:r>
            <a:r>
              <a:rPr lang="en-US" sz="1200" b="1" dirty="0" smtClean="0">
                <a:latin typeface="Papyrus" panose="03070502060502030205" pitchFamily="66" charset="0"/>
                <a:sym typeface="Wingdings" panose="05000000000000000000" pitchFamily="2" charset="2"/>
              </a:rPr>
              <a:t>”</a:t>
            </a:r>
            <a:r>
              <a:rPr lang="hu-HU" sz="1200" b="1" dirty="0" smtClean="0">
                <a:latin typeface="Papyrus" panose="03070502060502030205" pitchFamily="66" charset="0"/>
                <a:sym typeface="Wingdings" panose="05000000000000000000" pitchFamily="2" charset="2"/>
              </a:rPr>
              <a:t> </a:t>
            </a:r>
          </a:p>
          <a:p>
            <a:r>
              <a:rPr lang="hu-HU" sz="1200" b="1" dirty="0" smtClean="0">
                <a:latin typeface="Papyrus" panose="03070502060502030205" pitchFamily="66" charset="0"/>
                <a:sym typeface="Wingdings" panose="05000000000000000000" pitchFamily="2" charset="2"/>
              </a:rPr>
              <a:t>(</a:t>
            </a:r>
            <a:r>
              <a:rPr lang="hu-HU" sz="1200" b="1" dirty="0" err="1" smtClean="0">
                <a:latin typeface="Papyrus" panose="03070502060502030205" pitchFamily="66" charset="0"/>
                <a:sym typeface="Wingdings" panose="05000000000000000000" pitchFamily="2" charset="2"/>
              </a:rPr>
              <a:t>Though</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this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day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actually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belongs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Selene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or</a:t>
            </a:r>
            <a:r>
              <a:rPr lang="hu-HU" sz="1200" b="1" dirty="0" smtClean="0">
                <a:latin typeface="Papyrus" panose="03070502060502030205" pitchFamily="66" charset="0"/>
                <a:sym typeface="Wingdings" panose="05000000000000000000" pitchFamily="2" charset="2"/>
              </a:rPr>
              <a:t> more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Roman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counterpart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Luna</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a:t>
            </a:r>
            <a:r>
              <a:rPr lang="hu-HU" sz="1200" b="1" dirty="0" err="1" smtClean="0">
                <a:latin typeface="Papyrus" panose="03070502060502030205" pitchFamily="66" charset="0"/>
              </a:rPr>
              <a:t>he</a:t>
            </a:r>
            <a:r>
              <a:rPr lang="hu-HU" sz="1200" b="1" dirty="0" smtClean="0">
                <a:latin typeface="Papyrus" panose="03070502060502030205" pitchFamily="66" charset="0"/>
              </a:rPr>
              <a:t> main </a:t>
            </a:r>
            <a:r>
              <a:rPr lang="hu-HU" sz="1200" b="1" dirty="0" err="1" smtClean="0">
                <a:latin typeface="Papyrus" panose="03070502060502030205" pitchFamily="66" charset="0"/>
              </a:rPr>
              <a:t>goddess</a:t>
            </a:r>
            <a:r>
              <a:rPr lang="hu-HU" sz="1200" b="1" dirty="0" smtClean="0">
                <a:latin typeface="Papyrus" panose="03070502060502030205" pitchFamily="66" charset="0"/>
              </a:rPr>
              <a:t> and </a:t>
            </a:r>
            <a:r>
              <a:rPr lang="hu-HU" sz="1200" b="1" dirty="0" err="1" smtClean="0">
                <a:latin typeface="Papyrus" panose="03070502060502030205" pitchFamily="66" charset="0"/>
              </a:rPr>
              <a:t>actual</a:t>
            </a:r>
            <a:r>
              <a:rPr lang="hu-HU" sz="1200" b="1" dirty="0" smtClean="0">
                <a:latin typeface="Papyrus" panose="03070502060502030205" pitchFamily="66" charset="0"/>
              </a:rPr>
              <a:t> </a:t>
            </a:r>
            <a:r>
              <a:rPr lang="hu-HU" sz="1200" b="1" dirty="0" err="1" smtClean="0">
                <a:latin typeface="Papyrus" panose="03070502060502030205" pitchFamily="66" charset="0"/>
              </a:rPr>
              <a:t>personification</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Moon,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but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since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Artemis</a:t>
            </a:r>
            <a:r>
              <a:rPr lang="hu-HU" sz="1200" b="1" dirty="0" smtClean="0">
                <a:latin typeface="Papyrus" panose="03070502060502030205" pitchFamily="66" charset="0"/>
                <a:sym typeface="Wingdings" panose="05000000000000000000" pitchFamily="2" charset="2"/>
              </a:rPr>
              <a:t> is </a:t>
            </a:r>
            <a:r>
              <a:rPr lang="hu-HU" sz="1200" b="1" dirty="0" err="1" smtClean="0">
                <a:latin typeface="Papyrus" panose="03070502060502030205" pitchFamily="66" charset="0"/>
                <a:sym typeface="Wingdings" panose="05000000000000000000" pitchFamily="2" charset="2"/>
              </a:rPr>
              <a:t>also</a:t>
            </a:r>
            <a:r>
              <a:rPr lang="hu-HU" sz="1200" b="1" dirty="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one</a:t>
            </a:r>
            <a:r>
              <a:rPr lang="hu-HU" sz="1200" b="1" dirty="0" smtClean="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lunar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goddesses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let’s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give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honor</a:t>
            </a:r>
            <a:r>
              <a:rPr lang="hu-HU" sz="1200" b="1" dirty="0" smtClean="0">
                <a:latin typeface="Papyrus" panose="03070502060502030205" pitchFamily="66" charset="0"/>
                <a:sym typeface="Wingdings" panose="05000000000000000000" pitchFamily="2" charset="2"/>
              </a:rPr>
              <a:t>!)</a:t>
            </a:r>
          </a:p>
          <a:p>
            <a:endParaRPr lang="hu-HU" sz="1200" b="1" dirty="0">
              <a:latin typeface="Papyrus" panose="03070502060502030205" pitchFamily="66" charset="0"/>
              <a:sym typeface="Wingdings" panose="05000000000000000000" pitchFamily="2" charset="2"/>
            </a:endParaRPr>
          </a:p>
          <a:p>
            <a:r>
              <a:rPr lang="hu-HU" sz="1200" b="1" dirty="0">
                <a:latin typeface="Papyrus" panose="03070502060502030205" pitchFamily="66" charset="0"/>
              </a:rPr>
              <a:t>LITTLE </a:t>
            </a:r>
            <a:r>
              <a:rPr lang="hu-HU" sz="1200" b="1" dirty="0" smtClean="0">
                <a:latin typeface="Papyrus" panose="03070502060502030205" pitchFamily="66" charset="0"/>
              </a:rPr>
              <a:t>INTRODUCTION </a:t>
            </a:r>
            <a:r>
              <a:rPr lang="hu-HU" sz="1200" b="1" dirty="0" smtClean="0">
                <a:latin typeface="Papyrus" panose="03070502060502030205" pitchFamily="66" charset="0"/>
                <a:sym typeface="Wingdings" panose="05000000000000000000" pitchFamily="2" charset="2"/>
              </a:rPr>
              <a:t>: </a:t>
            </a:r>
          </a:p>
          <a:p>
            <a:r>
              <a:rPr lang="hu-HU" sz="1200" b="1" dirty="0" err="1" smtClean="0">
                <a:latin typeface="Papyrus" panose="03070502060502030205" pitchFamily="66" charset="0"/>
                <a:sym typeface="Wingdings" panose="05000000000000000000" pitchFamily="2" charset="2"/>
              </a:rPr>
              <a:t>Artmesis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was</a:t>
            </a:r>
            <a:r>
              <a:rPr lang="hu-HU" sz="1200" b="1" dirty="0" smtClean="0">
                <a:latin typeface="Papyrus" panose="03070502060502030205" pitchFamily="66" charset="0"/>
                <a:sym typeface="Wingdings" panose="05000000000000000000" pitchFamily="2" charset="2"/>
              </a:rPr>
              <a:t> a </a:t>
            </a:r>
            <a:r>
              <a:rPr lang="hu-HU" sz="1200" b="1" dirty="0" err="1" smtClean="0">
                <a:latin typeface="Papyrus" panose="03070502060502030205" pitchFamily="66" charset="0"/>
                <a:sym typeface="Wingdings" panose="05000000000000000000" pitchFamily="2" charset="2"/>
              </a:rPr>
              <a:t>very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determined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young</a:t>
            </a:r>
            <a:r>
              <a:rPr lang="hu-HU" sz="1200" b="1" dirty="0" smtClean="0">
                <a:latin typeface="Papyrus" panose="03070502060502030205" pitchFamily="66" charset="0"/>
                <a:sym typeface="Wingdings" panose="05000000000000000000" pitchFamily="2" charset="2"/>
              </a:rPr>
              <a:t> lady – </a:t>
            </a:r>
            <a:r>
              <a:rPr lang="hu-HU" sz="1200" b="1" dirty="0" err="1" smtClean="0">
                <a:latin typeface="Papyrus" panose="03070502060502030205" pitchFamily="66" charset="0"/>
                <a:sym typeface="Wingdings" panose="05000000000000000000" pitchFamily="2" charset="2"/>
              </a:rPr>
              <a:t>right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after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was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born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presented</a:t>
            </a:r>
            <a:r>
              <a:rPr lang="hu-HU" sz="1200" b="1" dirty="0" smtClean="0">
                <a:latin typeface="Papyrus" panose="03070502060502030205" pitchFamily="66" charset="0"/>
                <a:sym typeface="Wingdings" panose="05000000000000000000" pitchFamily="2" charset="2"/>
              </a:rPr>
              <a:t> a </a:t>
            </a:r>
            <a:r>
              <a:rPr lang="hu-HU" sz="1200" b="1" dirty="0" err="1" smtClean="0">
                <a:latin typeface="Papyrus" panose="03070502060502030205" pitchFamily="66" charset="0"/>
                <a:sym typeface="Wingdings" panose="05000000000000000000" pitchFamily="2" charset="2"/>
              </a:rPr>
              <a:t>wish</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list</a:t>
            </a:r>
            <a:r>
              <a:rPr lang="hu-HU" sz="1200" b="1" dirty="0" smtClean="0">
                <a:latin typeface="Papyrus" panose="03070502060502030205" pitchFamily="66" charset="0"/>
                <a:sym typeface="Wingdings" panose="05000000000000000000" pitchFamily="2" charset="2"/>
              </a:rPr>
              <a:t> of 10 </a:t>
            </a:r>
            <a:r>
              <a:rPr lang="hu-HU" sz="1200" b="1" dirty="0" err="1" smtClean="0">
                <a:latin typeface="Papyrus" panose="03070502060502030205" pitchFamily="66" charset="0"/>
                <a:sym typeface="Wingdings" panose="05000000000000000000" pitchFamily="2" charset="2"/>
              </a:rPr>
              <a:t>points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father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Zeus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including</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wish</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never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marry</a:t>
            </a:r>
            <a:r>
              <a:rPr lang="hu-HU" sz="1200" b="1" dirty="0" smtClean="0">
                <a:latin typeface="Papyrus" panose="03070502060502030205" pitchFamily="66" charset="0"/>
                <a:sym typeface="Wingdings" panose="05000000000000000000" pitchFamily="2" charset="2"/>
              </a:rPr>
              <a:t> and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be </a:t>
            </a:r>
            <a:r>
              <a:rPr lang="hu-HU" sz="1200" b="1" dirty="0" err="1" smtClean="0">
                <a:latin typeface="Papyrus" panose="03070502060502030205" pitchFamily="66" charset="0"/>
                <a:sym typeface="Wingdings" panose="05000000000000000000" pitchFamily="2" charset="2"/>
              </a:rPr>
              <a:t>differenciated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strongly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from</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twin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brother</a:t>
            </a:r>
            <a:r>
              <a:rPr lang="hu-HU" sz="1200" b="1" dirty="0" smtClean="0">
                <a:latin typeface="Papyrus" panose="03070502060502030205" pitchFamily="66" charset="0"/>
                <a:sym typeface="Wingdings" panose="05000000000000000000" pitchFamily="2" charset="2"/>
              </a:rPr>
              <a:t> Apollo (oh, and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be </a:t>
            </a:r>
            <a:r>
              <a:rPr lang="hu-HU" sz="1200" b="1" dirty="0" err="1" smtClean="0">
                <a:latin typeface="Papyrus" panose="03070502060502030205" pitchFamily="66" charset="0"/>
                <a:sym typeface="Wingdings" panose="05000000000000000000" pitchFamily="2" charset="2"/>
              </a:rPr>
              <a:t>called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Light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Brighter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have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all</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mountains</a:t>
            </a:r>
            <a:r>
              <a:rPr lang="hu-HU" sz="1200" b="1" dirty="0" smtClean="0">
                <a:latin typeface="Papyrus" panose="03070502060502030205" pitchFamily="66" charset="0"/>
                <a:sym typeface="Wingdings" panose="05000000000000000000" pitchFamily="2" charset="2"/>
              </a:rPr>
              <a:t> and </a:t>
            </a:r>
            <a:r>
              <a:rPr lang="hu-HU" sz="1200" b="1" dirty="0" err="1" smtClean="0">
                <a:latin typeface="Papyrus" panose="03070502060502030205" pitchFamily="66" charset="0"/>
                <a:sym typeface="Wingdings" panose="05000000000000000000" pitchFamily="2" charset="2"/>
              </a:rPr>
              <a:t>any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cities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Later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became</a:t>
            </a:r>
            <a:r>
              <a:rPr lang="hu-HU" sz="1200" b="1" dirty="0" smtClean="0">
                <a:latin typeface="Papyrus" panose="03070502060502030205" pitchFamily="66" charset="0"/>
                <a:sym typeface="Wingdings" panose="05000000000000000000" pitchFamily="2" charset="2"/>
              </a:rPr>
              <a:t> a </a:t>
            </a:r>
            <a:r>
              <a:rPr lang="hu-HU" sz="1200" b="1" dirty="0" err="1" smtClean="0">
                <a:latin typeface="Papyrus" panose="03070502060502030205" pitchFamily="66" charset="0"/>
                <a:sym typeface="Wingdings" panose="05000000000000000000" pitchFamily="2" charset="2"/>
              </a:rPr>
              <a:t>badass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goddess</a:t>
            </a:r>
            <a:r>
              <a:rPr lang="hu-HU" sz="1200" b="1" dirty="0" smtClean="0">
                <a:latin typeface="Papyrus" panose="03070502060502030205" pitchFamily="66" charset="0"/>
                <a:sym typeface="Wingdings" panose="05000000000000000000" pitchFamily="2" charset="2"/>
              </a:rPr>
              <a:t> and </a:t>
            </a:r>
            <a:r>
              <a:rPr lang="hu-HU" sz="1200" b="1" dirty="0" err="1" smtClean="0">
                <a:latin typeface="Papyrus" panose="03070502060502030205" pitchFamily="66" charset="0"/>
                <a:sym typeface="Wingdings" panose="05000000000000000000" pitchFamily="2" charset="2"/>
              </a:rPr>
              <a:t>punised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every</a:t>
            </a:r>
            <a:r>
              <a:rPr lang="hu-HU" sz="1200" b="1" dirty="0" smtClean="0">
                <a:latin typeface="Papyrus" panose="03070502060502030205" pitchFamily="66" charset="0"/>
                <a:sym typeface="Wingdings" panose="05000000000000000000" pitchFamily="2" charset="2"/>
              </a:rPr>
              <a:t> man </a:t>
            </a:r>
            <a:r>
              <a:rPr lang="hu-HU" sz="1200" b="1" dirty="0" err="1" smtClean="0">
                <a:latin typeface="Papyrus" panose="03070502060502030205" pitchFamily="66" charset="0"/>
                <a:sym typeface="Wingdings" panose="05000000000000000000" pitchFamily="2" charset="2"/>
              </a:rPr>
              <a:t>who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wanted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force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himself</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 – </a:t>
            </a:r>
            <a:r>
              <a:rPr lang="hu-HU" sz="1200" b="1" dirty="0" err="1" smtClean="0">
                <a:latin typeface="Papyrus" panose="03070502060502030205" pitchFamily="66" charset="0"/>
                <a:sym typeface="Wingdings" panose="05000000000000000000" pitchFamily="2" charset="2"/>
              </a:rPr>
              <a:t>once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turned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them</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into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deers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to</a:t>
            </a:r>
            <a:r>
              <a:rPr lang="hu-HU" sz="1200" b="1" dirty="0" smtClean="0">
                <a:latin typeface="Papyrus" panose="03070502060502030205" pitchFamily="66" charset="0"/>
                <a:sym typeface="Wingdings" panose="05000000000000000000" pitchFamily="2" charset="2"/>
              </a:rPr>
              <a:t> be </a:t>
            </a:r>
            <a:r>
              <a:rPr lang="hu-HU" sz="1200" b="1" dirty="0" err="1" smtClean="0">
                <a:latin typeface="Papyrus" panose="03070502060502030205" pitchFamily="66" charset="0"/>
                <a:sym typeface="Wingdings" panose="05000000000000000000" pitchFamily="2" charset="2"/>
              </a:rPr>
              <a:t>killed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their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own</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hounds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another</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time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turned</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them</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into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girls</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but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once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she</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just</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simply</a:t>
            </a:r>
            <a:r>
              <a:rPr lang="hu-HU" sz="1200" b="1" dirty="0" smtClean="0">
                <a:latin typeface="Papyrus" panose="03070502060502030205" pitchFamily="66" charset="0"/>
                <a:sym typeface="Wingdings" panose="05000000000000000000" pitchFamily="2" charset="2"/>
              </a:rPr>
              <a:t> stroke a man </a:t>
            </a:r>
            <a:r>
              <a:rPr lang="hu-HU" sz="1200" b="1" dirty="0" err="1" smtClean="0">
                <a:latin typeface="Papyrus" panose="03070502060502030205" pitchFamily="66" charset="0"/>
                <a:sym typeface="Wingdings" panose="05000000000000000000" pitchFamily="2" charset="2"/>
              </a:rPr>
              <a:t>who</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only</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thought</a:t>
            </a:r>
            <a:r>
              <a:rPr lang="hu-HU" sz="1200" b="1" dirty="0" smtClean="0">
                <a:latin typeface="Papyrus" panose="03070502060502030205" pitchFamily="66" charset="0"/>
                <a:sym typeface="Wingdings" panose="05000000000000000000" pitchFamily="2" charset="2"/>
              </a:rPr>
              <a:t> of </a:t>
            </a:r>
            <a:r>
              <a:rPr lang="hu-HU" sz="1200" b="1" dirty="0" err="1" smtClean="0">
                <a:latin typeface="Papyrus" panose="03070502060502030205" pitchFamily="66" charset="0"/>
                <a:sym typeface="Wingdings" panose="05000000000000000000" pitchFamily="2" charset="2"/>
              </a:rPr>
              <a:t>approaching</a:t>
            </a:r>
            <a:r>
              <a:rPr lang="hu-HU" sz="1200" b="1" dirty="0" smtClean="0">
                <a:latin typeface="Papyrus" panose="03070502060502030205" pitchFamily="66" charset="0"/>
                <a:sym typeface="Wingdings" panose="05000000000000000000" pitchFamily="2" charset="2"/>
              </a:rPr>
              <a:t> </a:t>
            </a:r>
            <a:r>
              <a:rPr lang="hu-HU" sz="1200" b="1" dirty="0" err="1" smtClean="0">
                <a:latin typeface="Papyrus" panose="03070502060502030205" pitchFamily="66" charset="0"/>
                <a:sym typeface="Wingdings" panose="05000000000000000000" pitchFamily="2" charset="2"/>
              </a:rPr>
              <a:t>her</a:t>
            </a:r>
            <a:r>
              <a:rPr lang="hu-HU" sz="1200" b="1" dirty="0" smtClean="0">
                <a:latin typeface="Papyrus" panose="03070502060502030205" pitchFamily="66" charset="0"/>
                <a:sym typeface="Wingdings" panose="05000000000000000000" pitchFamily="2" charset="2"/>
              </a:rPr>
              <a:t>.</a:t>
            </a:r>
            <a:endParaRPr lang="hu-HU" sz="1200" b="1" dirty="0" smtClean="0">
              <a:latin typeface="Papyrus" panose="03070502060502030205" pitchFamily="66" charset="0"/>
            </a:endParaRPr>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201583" cy="6858000"/>
          </a:xfrm>
          <a:prstGeom prst="rect">
            <a:avLst/>
          </a:prstGeom>
        </p:spPr>
      </p:pic>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Tree>
    <p:extLst>
      <p:ext uri="{BB962C8B-B14F-4D97-AF65-F5344CB8AC3E}">
        <p14:creationId xmlns:p14="http://schemas.microsoft.com/office/powerpoint/2010/main" val="25171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6" name="Szövegdoboz 5"/>
          <p:cNvSpPr txBox="1"/>
          <p:nvPr/>
        </p:nvSpPr>
        <p:spPr>
          <a:xfrm>
            <a:off x="2959025" y="228009"/>
            <a:ext cx="6348810" cy="630942"/>
          </a:xfrm>
          <a:prstGeom prst="rect">
            <a:avLst/>
          </a:prstGeom>
          <a:noFill/>
        </p:spPr>
        <p:txBody>
          <a:bodyPr wrap="square" rtlCol="0">
            <a:spAutoFit/>
          </a:bodyPr>
          <a:lstStyle/>
          <a:p>
            <a:pPr algn="ctr"/>
            <a:r>
              <a:rPr lang="hu-HU" sz="3500" b="1" dirty="0" smtClean="0">
                <a:latin typeface="Papyrus" panose="03070502060502030205" pitchFamily="66" charset="0"/>
              </a:rPr>
              <a:t>(PALLAS) ATHENA</a:t>
            </a:r>
          </a:p>
        </p:txBody>
      </p:sp>
      <p:sp>
        <p:nvSpPr>
          <p:cNvPr id="7" name="Szövegdoboz 6"/>
          <p:cNvSpPr txBox="1"/>
          <p:nvPr/>
        </p:nvSpPr>
        <p:spPr>
          <a:xfrm>
            <a:off x="2959024" y="970188"/>
            <a:ext cx="6348811"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chemeClr val="accent1">
                    <a:lumMod val="75000"/>
                  </a:schemeClr>
                </a:solidFill>
              </a:rPr>
              <a:t>GODDESS</a:t>
            </a:r>
          </a:p>
          <a:p>
            <a:r>
              <a:rPr lang="hu-HU" sz="1400" dirty="0" smtClean="0">
                <a:solidFill>
                  <a:schemeClr val="accent1">
                    <a:lumMod val="75000"/>
                  </a:schemeClr>
                </a:solidFill>
              </a:rPr>
              <a:t>OF </a:t>
            </a:r>
          </a:p>
          <a:p>
            <a:r>
              <a:rPr lang="en-US" sz="1400" dirty="0" smtClean="0">
                <a:solidFill>
                  <a:schemeClr val="accent1">
                    <a:lumMod val="75000"/>
                  </a:schemeClr>
                </a:solidFill>
              </a:rPr>
              <a:t>REASON, WISDOM, INTELLIGENCE,</a:t>
            </a:r>
            <a:r>
              <a:rPr lang="hu-HU" sz="1400" dirty="0" smtClean="0">
                <a:solidFill>
                  <a:schemeClr val="accent1">
                    <a:lumMod val="75000"/>
                  </a:schemeClr>
                </a:solidFill>
              </a:rPr>
              <a:t> </a:t>
            </a:r>
          </a:p>
          <a:p>
            <a:r>
              <a:rPr lang="hu-HU" sz="1400" dirty="0" smtClean="0">
                <a:solidFill>
                  <a:schemeClr val="accent1">
                    <a:lumMod val="75000"/>
                  </a:schemeClr>
                </a:solidFill>
              </a:rPr>
              <a:t>SKILL, </a:t>
            </a:r>
            <a:r>
              <a:rPr lang="en-US" sz="1400" dirty="0" smtClean="0">
                <a:solidFill>
                  <a:schemeClr val="accent1">
                    <a:lumMod val="75000"/>
                  </a:schemeClr>
                </a:solidFill>
              </a:rPr>
              <a:t>HANDICRAFTS</a:t>
            </a:r>
            <a:r>
              <a:rPr lang="hu-HU" sz="1400" dirty="0" smtClean="0">
                <a:solidFill>
                  <a:schemeClr val="accent1">
                    <a:lumMod val="75000"/>
                  </a:schemeClr>
                </a:solidFill>
              </a:rPr>
              <a:t> AND </a:t>
            </a:r>
            <a:r>
              <a:rPr lang="en-US" sz="1400" dirty="0" smtClean="0">
                <a:solidFill>
                  <a:schemeClr val="accent1">
                    <a:lumMod val="75000"/>
                  </a:schemeClr>
                </a:solidFill>
              </a:rPr>
              <a:t>WAR</a:t>
            </a:r>
            <a:r>
              <a:rPr lang="hu-HU" sz="1400" dirty="0" smtClean="0">
                <a:solidFill>
                  <a:schemeClr val="accent1">
                    <a:lumMod val="75000"/>
                  </a:schemeClr>
                </a:solidFill>
              </a:rPr>
              <a:t> </a:t>
            </a:r>
            <a:r>
              <a:rPr lang="en-US" sz="1400" dirty="0" smtClean="0">
                <a:solidFill>
                  <a:schemeClr val="accent1">
                    <a:lumMod val="75000"/>
                  </a:schemeClr>
                </a:solidFill>
              </a:rPr>
              <a:t>STRATEGY</a:t>
            </a:r>
            <a:endParaRPr lang="hu-HU" sz="1400" dirty="0">
              <a:solidFill>
                <a:schemeClr val="accent1">
                  <a:lumMod val="75000"/>
                </a:schemeClr>
              </a:solidFill>
            </a:endParaRPr>
          </a:p>
        </p:txBody>
      </p:sp>
      <p:sp>
        <p:nvSpPr>
          <p:cNvPr id="13" name="Szövegdoboz 12"/>
          <p:cNvSpPr txBox="1"/>
          <p:nvPr/>
        </p:nvSpPr>
        <p:spPr>
          <a:xfrm>
            <a:off x="2959024" y="2241053"/>
            <a:ext cx="9232977" cy="4524315"/>
          </a:xfrm>
          <a:prstGeom prst="rect">
            <a:avLst/>
          </a:prstGeom>
          <a:noFill/>
        </p:spPr>
        <p:txBody>
          <a:bodyPr wrap="square" rtlCol="0">
            <a:spAutoFit/>
          </a:bodyPr>
          <a:lstStyle/>
          <a:p>
            <a:r>
              <a:rPr lang="hu-HU" sz="1200" b="1" dirty="0" smtClean="0">
                <a:latin typeface="Papyrus" panose="03070502060502030205" pitchFamily="66" charset="0"/>
              </a:rPr>
              <a:t>PARENTS :  It </a:t>
            </a:r>
            <a:r>
              <a:rPr lang="hu-HU" sz="1200" b="1" dirty="0" err="1" smtClean="0">
                <a:latin typeface="Papyrus" panose="03070502060502030205" pitchFamily="66" charset="0"/>
              </a:rPr>
              <a:t>was</a:t>
            </a:r>
            <a:r>
              <a:rPr lang="hu-HU" sz="1200" b="1" dirty="0" smtClean="0">
                <a:latin typeface="Papyrus" panose="03070502060502030205" pitchFamily="66" charset="0"/>
              </a:rPr>
              <a:t> told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en-US" sz="1200" b="1" dirty="0" smtClean="0">
                <a:latin typeface="Papyrus" panose="03070502060502030205" pitchFamily="66" charset="0"/>
              </a:rPr>
              <a:t>she was born from Zeus's forehead, fully formed and armored</a:t>
            </a:r>
            <a:r>
              <a:rPr lang="hu-HU" sz="1200" b="1" dirty="0" smtClean="0">
                <a:latin typeface="Papyrus" panose="03070502060502030205" pitchFamily="66" charset="0"/>
              </a:rPr>
              <a:t>. </a:t>
            </a:r>
          </a:p>
          <a:p>
            <a:r>
              <a:rPr lang="hu-HU" sz="1200" b="1" dirty="0" smtClean="0">
                <a:latin typeface="Papyrus" panose="03070502060502030205" pitchFamily="66" charset="0"/>
              </a:rPr>
              <a:t>	</a:t>
            </a:r>
          </a:p>
          <a:p>
            <a:r>
              <a:rPr lang="hu-HU" sz="1200" b="1" dirty="0" smtClean="0">
                <a:latin typeface="Papyrus" panose="03070502060502030205" pitchFamily="66" charset="0"/>
              </a:rPr>
              <a:t>CONSORT : Virgin </a:t>
            </a:r>
            <a:r>
              <a:rPr lang="hu-HU" sz="1200" b="1" dirty="0" err="1" smtClean="0">
                <a:latin typeface="Papyrus" panose="03070502060502030205" pitchFamily="66" charset="0"/>
              </a:rPr>
              <a:t>Goddess</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Tough</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t>
            </a:r>
            <a:r>
              <a:rPr lang="hu-HU" sz="1200" b="1" dirty="0" err="1" smtClean="0">
                <a:latin typeface="Papyrus" panose="03070502060502030205" pitchFamily="66" charset="0"/>
              </a:rPr>
              <a:t>children</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 </a:t>
            </a:r>
            <a:r>
              <a:rPr lang="hu-HU" sz="1200" b="1" dirty="0" err="1" smtClean="0">
                <a:latin typeface="Papyrus" panose="03070502060502030205" pitchFamily="66" charset="0"/>
              </a:rPr>
              <a:t>real</a:t>
            </a:r>
            <a:r>
              <a:rPr lang="hu-HU" sz="1200" b="1" dirty="0" smtClean="0">
                <a:latin typeface="Papyrus" panose="03070502060502030205" pitchFamily="66" charset="0"/>
              </a:rPr>
              <a:t> </a:t>
            </a:r>
            <a:r>
              <a:rPr lang="hu-HU" sz="1200" b="1" dirty="0" err="1" smtClean="0">
                <a:latin typeface="Papyrus" panose="03070502060502030205" pitchFamily="66" charset="0"/>
              </a:rPr>
              <a:t>mother-type</a:t>
            </a:r>
            <a:r>
              <a:rPr lang="hu-HU" sz="1200" b="1" dirty="0" smtClean="0">
                <a:latin typeface="Papyrus" panose="03070502060502030205" pitchFamily="66" charset="0"/>
              </a:rPr>
              <a:t>, being </a:t>
            </a:r>
            <a:r>
              <a:rPr lang="hu-HU" sz="1200" b="1" dirty="0" err="1" smtClean="0">
                <a:latin typeface="Papyrus" panose="03070502060502030205" pitchFamily="66" charset="0"/>
              </a:rPr>
              <a:t>the</a:t>
            </a:r>
            <a:r>
              <a:rPr lang="hu-HU" sz="1200" b="1" dirty="0" smtClean="0">
                <a:latin typeface="Papyrus" panose="03070502060502030205" pitchFamily="66" charset="0"/>
              </a:rPr>
              <a:t> patron of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heroes</a:t>
            </a:r>
            <a:r>
              <a:rPr lang="hu-HU" sz="1200" b="1" dirty="0" smtClean="0">
                <a:latin typeface="Papyrus" panose="03070502060502030205" pitchFamily="66" charset="0"/>
              </a:rPr>
              <a:t> (ex. Perseus, </a:t>
            </a:r>
            <a:r>
              <a:rPr lang="hu-HU" sz="1200" b="1" dirty="0" err="1" smtClean="0">
                <a:latin typeface="Papyrus" panose="03070502060502030205" pitchFamily="66" charset="0"/>
              </a:rPr>
              <a:t>Heracles</a:t>
            </a:r>
            <a:r>
              <a:rPr lang="hu-HU" sz="1200" b="1" dirty="0" smtClean="0">
                <a:latin typeface="Papyrus" panose="03070502060502030205" pitchFamily="66" charset="0"/>
              </a:rPr>
              <a:t>, </a:t>
            </a:r>
            <a:r>
              <a:rPr lang="hu-HU" sz="1200" b="1" dirty="0" err="1" smtClean="0">
                <a:latin typeface="Papyrus" panose="03070502060502030205" pitchFamily="66" charset="0"/>
              </a:rPr>
              <a:t>Bellerophon</a:t>
            </a:r>
            <a:r>
              <a:rPr lang="hu-HU" sz="1200" b="1" dirty="0" smtClean="0">
                <a:latin typeface="Papyrus" panose="03070502060502030205" pitchFamily="66" charset="0"/>
              </a:rPr>
              <a:t>, </a:t>
            </a:r>
            <a:r>
              <a:rPr lang="hu-HU" sz="1200" b="1" dirty="0" err="1" smtClean="0">
                <a:latin typeface="Papyrus" panose="03070502060502030205" pitchFamily="66" charset="0"/>
              </a:rPr>
              <a:t>Odysseus</a:t>
            </a:r>
            <a:r>
              <a:rPr lang="hu-HU" sz="1200" b="1" dirty="0" smtClean="0">
                <a:latin typeface="Papyrus" panose="03070502060502030205" pitchFamily="66" charset="0"/>
              </a:rPr>
              <a:t>) and </a:t>
            </a:r>
            <a:r>
              <a:rPr lang="hu-HU" sz="1200" b="1" dirty="0" err="1" smtClean="0">
                <a:latin typeface="Papyrus" panose="03070502060502030205" pitchFamily="66" charset="0"/>
              </a:rPr>
              <a:t>cities</a:t>
            </a:r>
            <a:r>
              <a:rPr lang="hu-HU" sz="1200" b="1" dirty="0" smtClean="0">
                <a:latin typeface="Papyrus" panose="03070502060502030205" pitchFamily="66" charset="0"/>
              </a:rPr>
              <a:t> (</a:t>
            </a:r>
            <a:r>
              <a:rPr lang="hu-HU" sz="1200" b="1" dirty="0" err="1" smtClean="0">
                <a:latin typeface="Papyrus" panose="03070502060502030205" pitchFamily="66" charset="0"/>
              </a:rPr>
              <a:t>Athen</a:t>
            </a:r>
            <a:r>
              <a:rPr lang="hu-HU" sz="1200" b="1" dirty="0" smtClean="0">
                <a:latin typeface="Papyrus" panose="03070502060502030205" pitchFamily="66" charset="0"/>
              </a:rPr>
              <a:t> of </a:t>
            </a:r>
            <a:r>
              <a:rPr lang="hu-HU" sz="1200" b="1" dirty="0" err="1" smtClean="0">
                <a:latin typeface="Papyrus" panose="03070502060502030205" pitchFamily="66" charset="0"/>
              </a:rPr>
              <a:t>course</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Argos</a:t>
            </a:r>
            <a:r>
              <a:rPr lang="hu-HU" sz="1200" b="1" dirty="0" smtClean="0">
                <a:latin typeface="Papyrus" panose="03070502060502030205" pitchFamily="66" charset="0"/>
              </a:rPr>
              <a:t>, </a:t>
            </a:r>
            <a:r>
              <a:rPr lang="hu-HU" sz="1200" b="1" dirty="0" err="1" smtClean="0">
                <a:latin typeface="Papyrus" panose="03070502060502030205" pitchFamily="66" charset="0"/>
              </a:rPr>
              <a:t>Sparta</a:t>
            </a:r>
            <a:r>
              <a:rPr lang="hu-HU" sz="1200" b="1" dirty="0" smtClean="0">
                <a:latin typeface="Papyrus" panose="03070502060502030205" pitchFamily="66" charset="0"/>
              </a:rPr>
              <a:t>, </a:t>
            </a:r>
            <a:r>
              <a:rPr lang="hu-HU" sz="1200" b="1" dirty="0" err="1" smtClean="0">
                <a:latin typeface="Papyrus" panose="03070502060502030205" pitchFamily="66" charset="0"/>
              </a:rPr>
              <a:t>Gortyn</a:t>
            </a:r>
            <a:r>
              <a:rPr lang="hu-HU" sz="1200" b="1" dirty="0" smtClean="0">
                <a:latin typeface="Papyrus" panose="03070502060502030205" pitchFamily="66" charset="0"/>
              </a:rPr>
              <a:t>, </a:t>
            </a:r>
            <a:r>
              <a:rPr lang="hu-HU" sz="1200" b="1" dirty="0" err="1" smtClean="0">
                <a:latin typeface="Papyrus" panose="03070502060502030205" pitchFamily="66" charset="0"/>
              </a:rPr>
              <a:t>Lindos</a:t>
            </a:r>
            <a:r>
              <a:rPr lang="hu-HU" sz="1200" b="1" dirty="0" smtClean="0">
                <a:latin typeface="Papyrus" panose="03070502060502030205" pitchFamily="66" charset="0"/>
              </a:rPr>
              <a:t>, </a:t>
            </a:r>
            <a:r>
              <a:rPr lang="hu-HU" sz="1200" b="1" dirty="0" err="1" smtClean="0">
                <a:latin typeface="Papyrus" panose="03070502060502030205" pitchFamily="66" charset="0"/>
              </a:rPr>
              <a:t>Larisa</a:t>
            </a:r>
            <a:r>
              <a:rPr lang="hu-HU" sz="1200" b="1" dirty="0" smtClean="0">
                <a:latin typeface="Papyrus" panose="03070502060502030205" pitchFamily="66" charset="0"/>
              </a:rPr>
              <a:t>).</a:t>
            </a:r>
          </a:p>
          <a:p>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Sword, </a:t>
            </a:r>
            <a:r>
              <a:rPr lang="hu-HU" sz="1200" b="1" dirty="0" smtClean="0">
                <a:latin typeface="Papyrus" panose="03070502060502030205" pitchFamily="66" charset="0"/>
              </a:rPr>
              <a:t>S</a:t>
            </a:r>
            <a:r>
              <a:rPr lang="en-US" sz="1200" b="1" dirty="0" smtClean="0">
                <a:latin typeface="Papyrus" panose="03070502060502030205" pitchFamily="66" charset="0"/>
              </a:rPr>
              <a:t>pear, </a:t>
            </a:r>
            <a:r>
              <a:rPr lang="hu-HU" sz="1200" b="1" dirty="0" smtClean="0">
                <a:latin typeface="Papyrus" panose="03070502060502030205" pitchFamily="66" charset="0"/>
              </a:rPr>
              <a:t>S</a:t>
            </a:r>
            <a:r>
              <a:rPr lang="en-US" sz="1200" b="1" dirty="0" err="1" smtClean="0">
                <a:latin typeface="Papyrus" panose="03070502060502030205" pitchFamily="66" charset="0"/>
              </a:rPr>
              <a:t>hield</a:t>
            </a:r>
            <a:r>
              <a:rPr lang="en-US" sz="1200" b="1" dirty="0" smtClean="0">
                <a:latin typeface="Papyrus" panose="03070502060502030205" pitchFamily="66" charset="0"/>
              </a:rPr>
              <a:t>, </a:t>
            </a:r>
            <a:r>
              <a:rPr lang="hu-HU" sz="1200" b="1" dirty="0" smtClean="0">
                <a:latin typeface="Papyrus" panose="03070502060502030205" pitchFamily="66" charset="0"/>
              </a:rPr>
              <a:t>H</a:t>
            </a:r>
            <a:r>
              <a:rPr lang="en-US" sz="1200" b="1" dirty="0" err="1" smtClean="0">
                <a:latin typeface="Papyrus" panose="03070502060502030205" pitchFamily="66" charset="0"/>
              </a:rPr>
              <a:t>elmet</a:t>
            </a:r>
            <a:r>
              <a:rPr lang="en-US" sz="1200" b="1" dirty="0" smtClean="0">
                <a:latin typeface="Papyrus" panose="03070502060502030205" pitchFamily="66" charset="0"/>
              </a:rPr>
              <a:t>, </a:t>
            </a:r>
            <a:r>
              <a:rPr lang="hu-HU" sz="1200" b="1" dirty="0">
                <a:latin typeface="Papyrus" panose="03070502060502030205" pitchFamily="66" charset="0"/>
              </a:rPr>
              <a:t>C</a:t>
            </a:r>
            <a:r>
              <a:rPr lang="en-US" sz="1200" b="1" dirty="0" err="1" smtClean="0">
                <a:latin typeface="Papyrus" panose="03070502060502030205" pitchFamily="66" charset="0"/>
              </a:rPr>
              <a:t>hariot</a:t>
            </a:r>
            <a:r>
              <a:rPr lang="en-US" sz="1200" b="1" dirty="0" smtClean="0">
                <a:latin typeface="Papyrus" panose="03070502060502030205" pitchFamily="66" charset="0"/>
              </a:rPr>
              <a:t>, </a:t>
            </a:r>
            <a:r>
              <a:rPr lang="hu-HU" sz="1200" b="1" dirty="0" smtClean="0">
                <a:latin typeface="Papyrus" panose="03070502060502030205" pitchFamily="66" charset="0"/>
              </a:rPr>
              <a:t>F</a:t>
            </a:r>
            <a:r>
              <a:rPr lang="en-US" sz="1200" b="1" dirty="0" smtClean="0">
                <a:latin typeface="Papyrus" panose="03070502060502030205" pitchFamily="66" charset="0"/>
              </a:rPr>
              <a:t>laming torch</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D</a:t>
            </a:r>
            <a:r>
              <a:rPr lang="en-US" sz="1200" b="1" dirty="0" err="1" smtClean="0">
                <a:latin typeface="Papyrus" panose="03070502060502030205" pitchFamily="66" charset="0"/>
              </a:rPr>
              <a:t>og</a:t>
            </a:r>
            <a:r>
              <a:rPr lang="en-US" sz="1200" b="1" dirty="0" smtClean="0">
                <a:latin typeface="Papyrus" panose="03070502060502030205" pitchFamily="66" charset="0"/>
              </a:rPr>
              <a:t>, </a:t>
            </a:r>
            <a:r>
              <a:rPr lang="hu-HU" sz="1200" b="1" dirty="0" smtClean="0">
                <a:latin typeface="Papyrus" panose="03070502060502030205" pitchFamily="66" charset="0"/>
              </a:rPr>
              <a:t>B</a:t>
            </a:r>
            <a:r>
              <a:rPr lang="en-US" sz="1200" b="1" dirty="0" smtClean="0">
                <a:latin typeface="Papyrus" panose="03070502060502030205" pitchFamily="66" charset="0"/>
              </a:rPr>
              <a:t>oar, </a:t>
            </a:r>
            <a:r>
              <a:rPr lang="hu-HU" sz="1200" b="1" dirty="0" smtClean="0">
                <a:latin typeface="Papyrus" panose="03070502060502030205" pitchFamily="66" charset="0"/>
              </a:rPr>
              <a:t>V</a:t>
            </a:r>
            <a:r>
              <a:rPr lang="en-US" sz="1200" b="1" dirty="0" err="1" smtClean="0">
                <a:latin typeface="Papyrus" panose="03070502060502030205" pitchFamily="66" charset="0"/>
              </a:rPr>
              <a:t>ulture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Minerva</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The city of </a:t>
            </a:r>
            <a:r>
              <a:rPr lang="hu-HU" sz="1200" b="1" dirty="0" err="1" smtClean="0">
                <a:latin typeface="Papyrus" panose="03070502060502030205" pitchFamily="66" charset="0"/>
              </a:rPr>
              <a:t>Athen</a:t>
            </a:r>
            <a:r>
              <a:rPr lang="hu-HU" sz="1200" b="1" dirty="0" smtClean="0">
                <a:latin typeface="Papyrus" panose="03070502060502030205" pitchFamily="66" charset="0"/>
              </a:rPr>
              <a:t> </a:t>
            </a:r>
            <a:r>
              <a:rPr lang="hu-HU" sz="1200" b="1" dirty="0" err="1" smtClean="0">
                <a:latin typeface="Papyrus" panose="03070502060502030205" pitchFamily="66" charset="0"/>
              </a:rPr>
              <a:t>wears</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a:t>
            </a:r>
            <a:r>
              <a:rPr lang="hu-HU" sz="1200" b="1" dirty="0" err="1" smtClean="0">
                <a:latin typeface="Papyrus" panose="03070502060502030205" pitchFamily="66" charset="0"/>
              </a:rPr>
              <a:t>even</a:t>
            </a:r>
            <a:r>
              <a:rPr lang="hu-HU" sz="1200" b="1" dirty="0" smtClean="0">
                <a:latin typeface="Papyrus" panose="03070502060502030205" pitchFamily="66" charset="0"/>
              </a:rPr>
              <a:t> </a:t>
            </a:r>
            <a:r>
              <a:rPr lang="hu-HU" sz="1200" b="1" dirty="0" err="1" smtClean="0">
                <a:latin typeface="Papyrus" panose="03070502060502030205" pitchFamily="66" charset="0"/>
              </a:rPr>
              <a:t>now</a:t>
            </a:r>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won</a:t>
            </a:r>
            <a:r>
              <a:rPr lang="hu-HU" sz="1200" b="1" dirty="0" smtClean="0">
                <a:latin typeface="Papyrus" panose="03070502060502030205" pitchFamily="66" charset="0"/>
              </a:rPr>
              <a:t> it </a:t>
            </a:r>
            <a:r>
              <a:rPr lang="hu-HU" sz="1200" b="1" dirty="0" err="1" smtClean="0">
                <a:latin typeface="Papyrus" panose="03070502060502030205" pitchFamily="66" charset="0"/>
              </a:rPr>
              <a:t>against</a:t>
            </a:r>
            <a:r>
              <a:rPr lang="hu-HU" sz="1200" b="1" dirty="0" smtClean="0">
                <a:latin typeface="Papyrus" panose="03070502060502030205" pitchFamily="66" charset="0"/>
              </a:rPr>
              <a:t> </a:t>
            </a:r>
            <a:r>
              <a:rPr lang="hu-HU" sz="1200" b="1" dirty="0" err="1" smtClean="0">
                <a:latin typeface="Papyrus" panose="03070502060502030205" pitchFamily="66" charset="0"/>
              </a:rPr>
              <a:t>Poseidon</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creating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olive</a:t>
            </a:r>
            <a:r>
              <a:rPr lang="hu-HU" sz="1200" b="1" dirty="0" smtClean="0">
                <a:latin typeface="Papyrus" panose="03070502060502030205" pitchFamily="66" charset="0"/>
              </a:rPr>
              <a:t> </a:t>
            </a:r>
            <a:r>
              <a:rPr lang="hu-HU" sz="1200" b="1" dirty="0" err="1" smtClean="0">
                <a:latin typeface="Papyrus" panose="03070502060502030205" pitchFamily="66" charset="0"/>
              </a:rPr>
              <a:t>tree</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wisest</a:t>
            </a:r>
            <a:r>
              <a:rPr lang="hu-HU" sz="1200" b="1" dirty="0" smtClean="0">
                <a:latin typeface="Papyrus" panose="03070502060502030205" pitchFamily="66" charset="0"/>
              </a:rPr>
              <a:t> of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and </a:t>
            </a:r>
            <a:r>
              <a:rPr lang="hu-HU" sz="1200" b="1" dirty="0" err="1" smtClean="0">
                <a:latin typeface="Papyrus" panose="03070502060502030205" pitchFamily="66" charset="0"/>
              </a:rPr>
              <a:t>one</a:t>
            </a:r>
            <a:r>
              <a:rPr lang="hu-HU" sz="1200" b="1" dirty="0" smtClean="0">
                <a:latin typeface="Papyrus" panose="03070502060502030205" pitchFamily="66" charset="0"/>
              </a:rPr>
              <a:t> of </a:t>
            </a:r>
            <a:r>
              <a:rPr lang="hu-HU" sz="1200" b="1" dirty="0" err="1" smtClean="0">
                <a:latin typeface="Papyrus" panose="03070502060502030205" pitchFamily="66" charset="0"/>
              </a:rPr>
              <a:t>Zeus’s</a:t>
            </a:r>
            <a:r>
              <a:rPr lang="hu-HU" sz="1200" b="1" dirty="0" smtClean="0">
                <a:latin typeface="Papyrus" panose="03070502060502030205" pitchFamily="66" charset="0"/>
              </a:rPr>
              <a:t> </a:t>
            </a:r>
            <a:r>
              <a:rPr lang="hu-HU" sz="1200" b="1" dirty="0" err="1" smtClean="0">
                <a:latin typeface="Papyrus" panose="03070502060502030205" pitchFamily="66" charset="0"/>
              </a:rPr>
              <a:t>personal</a:t>
            </a:r>
            <a:r>
              <a:rPr lang="hu-HU" sz="1200" b="1" dirty="0" smtClean="0">
                <a:latin typeface="Papyrus" panose="03070502060502030205" pitchFamily="66" charset="0"/>
              </a:rPr>
              <a:t> </a:t>
            </a:r>
            <a:r>
              <a:rPr lang="hu-HU" sz="1200" b="1" dirty="0" err="1" smtClean="0">
                <a:latin typeface="Papyrus" panose="03070502060502030205" pitchFamily="66" charset="0"/>
              </a:rPr>
              <a:t>favourite</a:t>
            </a:r>
            <a:r>
              <a:rPr lang="hu-HU" sz="1200" b="1" dirty="0" smtClean="0">
                <a:latin typeface="Papyrus" panose="03070502060502030205" pitchFamily="66" charset="0"/>
              </a:rPr>
              <a:t>. </a:t>
            </a:r>
            <a:r>
              <a:rPr lang="hu-HU" sz="1200" b="1" dirty="0" err="1" smtClean="0">
                <a:latin typeface="Papyrus" panose="03070502060502030205" pitchFamily="66" charset="0"/>
              </a:rPr>
              <a:t>Ares</a:t>
            </a:r>
            <a:r>
              <a:rPr lang="hu-HU" sz="1200" b="1" dirty="0" smtClean="0">
                <a:latin typeface="Papyrus" panose="03070502060502030205" pitchFamily="66" charset="0"/>
              </a:rPr>
              <a:t> </a:t>
            </a:r>
            <a:r>
              <a:rPr lang="hu-HU" sz="1200" b="1" dirty="0" err="1" smtClean="0">
                <a:latin typeface="Papyrus" panose="03070502060502030205" pitchFamily="66" charset="0"/>
              </a:rPr>
              <a:t>often</a:t>
            </a:r>
            <a:r>
              <a:rPr lang="hu-HU" sz="1200" b="1" dirty="0" smtClean="0">
                <a:latin typeface="Papyrus" panose="03070502060502030205" pitchFamily="66" charset="0"/>
              </a:rPr>
              <a:t> </a:t>
            </a:r>
            <a:r>
              <a:rPr lang="hu-HU" sz="1200" b="1" dirty="0" err="1" smtClean="0">
                <a:latin typeface="Papyrus" panose="03070502060502030205" pitchFamily="66" charset="0"/>
              </a:rPr>
              <a:t>complained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he </a:t>
            </a:r>
            <a:r>
              <a:rPr lang="hu-HU" sz="1200" b="1" dirty="0" err="1" smtClean="0">
                <a:latin typeface="Papyrus" panose="03070502060502030205" pitchFamily="66" charset="0"/>
              </a:rPr>
              <a:t>prefers</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r>
              <a:rPr lang="hu-HU" sz="1200" b="1" dirty="0" err="1" smtClean="0">
                <a:latin typeface="Papyrus" panose="03070502060502030205" pitchFamily="66" charset="0"/>
              </a:rPr>
              <a:t>among</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undeniable</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represented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warfare</a:t>
            </a:r>
            <a:r>
              <a:rPr lang="hu-HU" sz="1200" b="1" dirty="0" smtClean="0">
                <a:latin typeface="Papyrus" panose="03070502060502030205" pitchFamily="66" charset="0"/>
              </a:rPr>
              <a:t> </a:t>
            </a:r>
            <a:r>
              <a:rPr lang="hu-HU" sz="1200" b="1" dirty="0" err="1" smtClean="0">
                <a:latin typeface="Papyrus" panose="03070502060502030205" pitchFamily="66" charset="0"/>
              </a:rPr>
              <a:t>strategy</a:t>
            </a:r>
            <a:r>
              <a:rPr lang="hu-HU" sz="1200" b="1" dirty="0" smtClean="0">
                <a:latin typeface="Papyrus" panose="03070502060502030205" pitchFamily="66" charset="0"/>
              </a:rPr>
              <a:t> and </a:t>
            </a:r>
            <a:r>
              <a:rPr lang="hu-HU" sz="1200" b="1" dirty="0" err="1" smtClean="0">
                <a:latin typeface="Papyrus" panose="03070502060502030205" pitchFamily="66" charset="0"/>
              </a:rPr>
              <a:t>war</a:t>
            </a:r>
            <a:r>
              <a:rPr lang="hu-HU" sz="1200" b="1" dirty="0" smtClean="0">
                <a:latin typeface="Papyrus" panose="03070502060502030205" pitchFamily="66" charset="0"/>
              </a:rPr>
              <a:t> </a:t>
            </a:r>
            <a:r>
              <a:rPr lang="hu-HU" sz="1200" b="1" dirty="0" err="1" smtClean="0">
                <a:latin typeface="Papyrus" panose="03070502060502030205" pitchFamily="66" charset="0"/>
              </a:rPr>
              <a:t>heroism</a:t>
            </a:r>
            <a:r>
              <a:rPr lang="hu-HU" sz="1200" b="1" dirty="0" smtClean="0">
                <a:latin typeface="Papyrus" panose="03070502060502030205" pitchFamily="66" charset="0"/>
              </a:rPr>
              <a:t>, </a:t>
            </a:r>
            <a:r>
              <a:rPr lang="hu-HU" sz="1200" b="1" dirty="0" err="1" smtClean="0">
                <a:latin typeface="Papyrus" panose="03070502060502030205" pitchFamily="66" charset="0"/>
              </a:rPr>
              <a:t>contrary</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presented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aimless</a:t>
            </a:r>
            <a:r>
              <a:rPr lang="hu-HU" sz="1200" b="1" dirty="0" smtClean="0">
                <a:latin typeface="Papyrus" panose="03070502060502030205" pitchFamily="66" charset="0"/>
              </a:rPr>
              <a:t> and </a:t>
            </a:r>
            <a:r>
              <a:rPr lang="hu-HU" sz="1200" b="1" dirty="0" err="1" smtClean="0">
                <a:latin typeface="Papyrus" panose="03070502060502030205" pitchFamily="66" charset="0"/>
              </a:rPr>
              <a:t>violent</a:t>
            </a:r>
            <a:r>
              <a:rPr lang="hu-HU" sz="1200" b="1" dirty="0" smtClean="0">
                <a:latin typeface="Papyrus" panose="03070502060502030205" pitchFamily="66" charset="0"/>
              </a:rPr>
              <a:t> </a:t>
            </a:r>
            <a:r>
              <a:rPr lang="hu-HU" sz="1200" b="1" dirty="0" err="1" smtClean="0">
                <a:latin typeface="Papyrus" panose="03070502060502030205" pitchFamily="66" charset="0"/>
              </a:rPr>
              <a:t>bloodshed</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literally</a:t>
            </a:r>
            <a:r>
              <a:rPr lang="hu-HU" sz="1200" b="1" dirty="0" smtClean="0">
                <a:latin typeface="Papyrus" panose="03070502060502030205" pitchFamily="66" charset="0"/>
              </a:rPr>
              <a:t> „</a:t>
            </a:r>
            <a:r>
              <a:rPr lang="hu-HU" sz="1200" b="1" dirty="0" err="1" smtClean="0">
                <a:latin typeface="Papyrus" panose="03070502060502030205" pitchFamily="66" charset="0"/>
              </a:rPr>
              <a:t>daddy’s</a:t>
            </a:r>
            <a:r>
              <a:rPr lang="hu-HU" sz="1200" b="1" dirty="0" smtClean="0">
                <a:latin typeface="Papyrus" panose="03070502060502030205" pitchFamily="66" charset="0"/>
              </a:rPr>
              <a:t> </a:t>
            </a:r>
            <a:r>
              <a:rPr lang="hu-HU" sz="1200" b="1" dirty="0" err="1" smtClean="0">
                <a:latin typeface="Papyrus" panose="03070502060502030205" pitchFamily="66" charset="0"/>
              </a:rPr>
              <a:t>girl</a:t>
            </a:r>
            <a:r>
              <a:rPr lang="hu-HU" sz="1200" b="1" dirty="0" smtClean="0">
                <a:latin typeface="Papyrus" panose="03070502060502030205" pitchFamily="66" charset="0"/>
              </a:rPr>
              <a:t>”, </a:t>
            </a:r>
            <a:r>
              <a:rPr lang="hu-HU" sz="1200" b="1" dirty="0" err="1" smtClean="0">
                <a:latin typeface="Papyrus" panose="03070502060502030205" pitchFamily="66" charset="0"/>
              </a:rPr>
              <a:t>given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circonstances</a:t>
            </a:r>
            <a:r>
              <a:rPr lang="hu-HU" sz="1200" b="1" dirty="0" smtClean="0">
                <a:latin typeface="Papyrus" panose="03070502060502030205" pitchFamily="66" charset="0"/>
              </a:rPr>
              <a:t> of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birth</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liked</a:t>
            </a:r>
            <a:r>
              <a:rPr lang="hu-HU" sz="1200" b="1" dirty="0" smtClean="0">
                <a:latin typeface="Papyrus" panose="03070502060502030205" pitchFamily="66" charset="0"/>
              </a:rPr>
              <a:t> </a:t>
            </a:r>
            <a:r>
              <a:rPr lang="hu-HU" sz="1200" b="1" dirty="0" err="1" smtClean="0">
                <a:latin typeface="Papyrus" panose="03070502060502030205" pitchFamily="66" charset="0"/>
              </a:rPr>
              <a:t>humans</a:t>
            </a:r>
            <a:r>
              <a:rPr lang="hu-HU" sz="1200" b="1" dirty="0" smtClean="0">
                <a:latin typeface="Papyrus" panose="03070502060502030205" pitchFamily="66" charset="0"/>
              </a:rPr>
              <a:t> and </a:t>
            </a:r>
            <a:r>
              <a:rPr lang="hu-HU" sz="1200" b="1" dirty="0" err="1" smtClean="0">
                <a:latin typeface="Papyrus" panose="03070502060502030205" pitchFamily="66" charset="0"/>
              </a:rPr>
              <a:t>helped</a:t>
            </a:r>
            <a:r>
              <a:rPr lang="hu-HU" sz="1200" b="1" dirty="0" smtClean="0">
                <a:latin typeface="Papyrus" panose="03070502060502030205" pitchFamily="66" charset="0"/>
              </a:rPr>
              <a:t> </a:t>
            </a:r>
            <a:r>
              <a:rPr lang="hu-HU" sz="1200" b="1" dirty="0" err="1" smtClean="0">
                <a:latin typeface="Papyrus" panose="03070502060502030205" pitchFamily="66" charset="0"/>
              </a:rPr>
              <a:t>them</a:t>
            </a:r>
            <a:r>
              <a:rPr lang="hu-HU" sz="1200" b="1" dirty="0" smtClean="0">
                <a:latin typeface="Papyrus" panose="03070502060502030205" pitchFamily="66" charset="0"/>
              </a:rPr>
              <a:t> </a:t>
            </a:r>
            <a:r>
              <a:rPr lang="hu-HU" sz="1200" b="1" dirty="0" err="1" smtClean="0">
                <a:latin typeface="Papyrus" panose="03070502060502030205" pitchFamily="66" charset="0"/>
              </a:rPr>
              <a:t>where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could</a:t>
            </a:r>
            <a:r>
              <a:rPr lang="hu-HU" sz="1200" b="1" dirty="0" smtClean="0">
                <a:latin typeface="Papyrus" panose="03070502060502030205" pitchFamily="66" charset="0"/>
              </a:rPr>
              <a:t> :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taugth</a:t>
            </a:r>
            <a:r>
              <a:rPr lang="hu-HU" sz="1200" b="1" dirty="0" smtClean="0">
                <a:latin typeface="Papyrus" panose="03070502060502030205" pitchFamily="66" charset="0"/>
              </a:rPr>
              <a:t> </a:t>
            </a:r>
            <a:r>
              <a:rPr lang="hu-HU" sz="1200" b="1" dirty="0" err="1" smtClean="0">
                <a:latin typeface="Papyrus" panose="03070502060502030205" pitchFamily="66" charset="0"/>
              </a:rPr>
              <a:t>them</a:t>
            </a:r>
            <a:r>
              <a:rPr lang="hu-HU" sz="1200" b="1" dirty="0" smtClean="0">
                <a:latin typeface="Papyrus" panose="03070502060502030205" pitchFamily="66" charset="0"/>
              </a:rPr>
              <a:t> arts and </a:t>
            </a:r>
            <a:r>
              <a:rPr lang="hu-HU" sz="1200" b="1" dirty="0" err="1" smtClean="0">
                <a:latin typeface="Papyrus" panose="03070502060502030205" pitchFamily="66" charset="0"/>
              </a:rPr>
              <a:t>crafts</a:t>
            </a:r>
            <a:r>
              <a:rPr lang="hu-HU" sz="1200" b="1" dirty="0" smtClean="0">
                <a:latin typeface="Papyrus" panose="03070502060502030205" pitchFamily="66" charset="0"/>
              </a:rPr>
              <a:t>, </a:t>
            </a:r>
            <a:r>
              <a:rPr lang="hu-HU" sz="1200" b="1" dirty="0" err="1" smtClean="0">
                <a:latin typeface="Papyrus" panose="03070502060502030205" pitchFamily="66" charset="0"/>
              </a:rPr>
              <a:t>how</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live</a:t>
            </a:r>
            <a:r>
              <a:rPr lang="hu-HU" sz="1200" b="1" dirty="0" smtClean="0">
                <a:latin typeface="Papyrus" panose="03070502060502030205" pitchFamily="66" charset="0"/>
              </a:rPr>
              <a:t> </a:t>
            </a:r>
            <a:r>
              <a:rPr lang="hu-HU" sz="1200" b="1" dirty="0" err="1" smtClean="0">
                <a:latin typeface="Papyrus" panose="03070502060502030205" pitchFamily="66" charset="0"/>
              </a:rPr>
              <a:t>well</a:t>
            </a:r>
            <a:r>
              <a:rPr lang="hu-HU" sz="1200" b="1" dirty="0" smtClean="0">
                <a:latin typeface="Papyrus" panose="03070502060502030205" pitchFamily="66" charset="0"/>
              </a:rPr>
              <a:t> and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how</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think</a:t>
            </a:r>
            <a:r>
              <a:rPr lang="hu-HU" sz="1200" b="1" dirty="0" smtClean="0">
                <a:latin typeface="Papyrus" panose="03070502060502030205" pitchFamily="66" charset="0"/>
              </a:rPr>
              <a:t> </a:t>
            </a:r>
            <a:r>
              <a:rPr lang="hu-HU" sz="1200" b="1" dirty="0" err="1" smtClean="0">
                <a:latin typeface="Papyrus" panose="03070502060502030205" pitchFamily="66" charset="0"/>
              </a:rPr>
              <a:t>clearly</a:t>
            </a:r>
            <a:r>
              <a:rPr lang="hu-HU" sz="1200" b="1" dirty="0" smtClean="0">
                <a:latin typeface="Papyrus" panose="03070502060502030205" pitchFamily="66" charset="0"/>
              </a:rPr>
              <a:t>, </a:t>
            </a:r>
            <a:r>
              <a:rPr lang="hu-HU" sz="1200" b="1" dirty="0" err="1" smtClean="0">
                <a:latin typeface="Papyrus" panose="03070502060502030205" pitchFamily="66" charset="0"/>
              </a:rPr>
              <a:t>so</a:t>
            </a:r>
            <a:r>
              <a:rPr lang="hu-HU" sz="1200" b="1" dirty="0" smtClean="0">
                <a:latin typeface="Papyrus" panose="03070502060502030205" pitchFamily="66" charset="0"/>
              </a:rPr>
              <a:t> </a:t>
            </a:r>
            <a:r>
              <a:rPr lang="hu-HU" sz="1200" b="1" dirty="0" err="1" smtClean="0">
                <a:latin typeface="Papyrus" panose="03070502060502030205" pitchFamily="66" charset="0"/>
              </a:rPr>
              <a:t>basically</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started</a:t>
            </a:r>
            <a:r>
              <a:rPr lang="hu-HU" sz="1200" b="1" dirty="0" smtClean="0">
                <a:latin typeface="Papyrus" panose="03070502060502030205" pitchFamily="66" charset="0"/>
              </a:rPr>
              <a:t> </a:t>
            </a:r>
            <a:r>
              <a:rPr lang="hu-HU" sz="1200" b="1" dirty="0" err="1" smtClean="0">
                <a:latin typeface="Papyrus" panose="03070502060502030205" pitchFamily="66" charset="0"/>
              </a:rPr>
              <a:t>philosophy</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 </a:t>
            </a:r>
            <a:r>
              <a:rPr lang="hu-HU" sz="1200" b="1" dirty="0" err="1" smtClean="0">
                <a:latin typeface="Papyrus" panose="03070502060502030205" pitchFamily="66" charset="0"/>
              </a:rPr>
              <a:t>proud</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and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like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be </a:t>
            </a:r>
            <a:r>
              <a:rPr lang="hu-HU" sz="1200" b="1" dirty="0" err="1" smtClean="0">
                <a:latin typeface="Papyrus" panose="03070502060502030205" pitchFamily="66" charset="0"/>
              </a:rPr>
              <a:t>outsmarted</a:t>
            </a:r>
            <a:r>
              <a:rPr lang="hu-HU" sz="1200" b="1" dirty="0">
                <a:latin typeface="Papyrus" panose="03070502060502030205" pitchFamily="66" charset="0"/>
              </a:rPr>
              <a:t> </a:t>
            </a:r>
            <a:r>
              <a:rPr lang="hu-HU" sz="1200" b="1" dirty="0" smtClean="0">
                <a:latin typeface="Papyrus" panose="03070502060502030205" pitchFamily="66" charset="0"/>
              </a:rPr>
              <a:t>– a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princess</a:t>
            </a:r>
            <a:r>
              <a:rPr lang="hu-HU" sz="1200" b="1" dirty="0" smtClean="0">
                <a:latin typeface="Papyrus" panose="03070502060502030205" pitchFamily="66" charset="0"/>
              </a:rPr>
              <a:t> and </a:t>
            </a:r>
            <a:r>
              <a:rPr lang="hu-HU" sz="1200" b="1" dirty="0" err="1" smtClean="0">
                <a:latin typeface="Papyrus" panose="03070502060502030205" pitchFamily="66" charset="0"/>
              </a:rPr>
              <a:t>Athena’s</a:t>
            </a:r>
            <a:r>
              <a:rPr lang="hu-HU" sz="1200" b="1" dirty="0" smtClean="0">
                <a:latin typeface="Papyrus" panose="03070502060502030205" pitchFamily="66" charset="0"/>
              </a:rPr>
              <a:t> </a:t>
            </a:r>
            <a:r>
              <a:rPr lang="hu-HU" sz="1200" b="1" dirty="0" err="1" smtClean="0">
                <a:latin typeface="Papyrus" panose="03070502060502030205" pitchFamily="66" charset="0"/>
              </a:rPr>
              <a:t>student</a:t>
            </a:r>
            <a:r>
              <a:rPr lang="hu-HU" sz="1200" b="1" dirty="0" smtClean="0">
                <a:latin typeface="Papyrus" panose="03070502060502030205" pitchFamily="66" charset="0"/>
              </a:rPr>
              <a:t>, </a:t>
            </a:r>
            <a:r>
              <a:rPr lang="hu-HU" sz="1200" b="1" dirty="0" err="1" smtClean="0">
                <a:latin typeface="Papyrus" panose="03070502060502030205" pitchFamily="66" charset="0"/>
              </a:rPr>
              <a:t>Arachne</a:t>
            </a:r>
            <a:r>
              <a:rPr lang="hu-HU" sz="1200" b="1" dirty="0" smtClean="0">
                <a:latin typeface="Papyrus" panose="03070502060502030205" pitchFamily="66" charset="0"/>
              </a:rPr>
              <a:t> </a:t>
            </a:r>
            <a:r>
              <a:rPr lang="hu-HU" sz="1200" b="1" dirty="0" err="1" smtClean="0">
                <a:latin typeface="Papyrus" panose="03070502060502030205" pitchFamily="66" charset="0"/>
              </a:rPr>
              <a:t>once</a:t>
            </a:r>
            <a:r>
              <a:rPr lang="hu-HU" sz="1200" b="1" dirty="0" smtClean="0">
                <a:latin typeface="Papyrus" panose="03070502060502030205" pitchFamily="66" charset="0"/>
              </a:rPr>
              <a:t> </a:t>
            </a:r>
            <a:r>
              <a:rPr lang="hu-HU" sz="1200" b="1" dirty="0" err="1" smtClean="0">
                <a:latin typeface="Papyrus" panose="03070502060502030205" pitchFamily="66" charset="0"/>
              </a:rPr>
              <a:t>started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spread</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skills</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greater</a:t>
            </a:r>
            <a:r>
              <a:rPr lang="hu-HU" sz="1200" b="1" dirty="0" smtClean="0">
                <a:latin typeface="Papyrus" panose="03070502060502030205" pitchFamily="66" charset="0"/>
              </a:rPr>
              <a:t> </a:t>
            </a:r>
            <a:r>
              <a:rPr lang="hu-HU" sz="1200" b="1" dirty="0" err="1" smtClean="0">
                <a:latin typeface="Papyrus" panose="03070502060502030205" pitchFamily="66" charset="0"/>
              </a:rPr>
              <a:t>than</a:t>
            </a:r>
            <a:r>
              <a:rPr lang="hu-HU" sz="1200" b="1" dirty="0" smtClean="0">
                <a:latin typeface="Papyrus" panose="03070502060502030205" pitchFamily="66" charset="0"/>
              </a:rPr>
              <a:t> </a:t>
            </a:r>
            <a:r>
              <a:rPr lang="hu-HU" sz="1200" b="1" dirty="0" err="1" smtClean="0">
                <a:latin typeface="Papyrus" panose="03070502060502030205" pitchFamily="66" charset="0"/>
              </a:rPr>
              <a:t>Athena’s</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engaged</a:t>
            </a:r>
            <a:r>
              <a:rPr lang="hu-HU" sz="1200" b="1" dirty="0" smtClean="0">
                <a:latin typeface="Papyrus" panose="03070502060502030205" pitchFamily="66" charset="0"/>
              </a:rPr>
              <a:t> in a </a:t>
            </a:r>
            <a:r>
              <a:rPr lang="hu-HU" sz="1200" b="1" dirty="0" err="1" smtClean="0">
                <a:latin typeface="Papyrus" panose="03070502060502030205" pitchFamily="66" charset="0"/>
              </a:rPr>
              <a:t>weaving</a:t>
            </a:r>
            <a:r>
              <a:rPr lang="hu-HU" sz="1200" b="1" dirty="0" smtClean="0">
                <a:latin typeface="Papyrus" panose="03070502060502030205" pitchFamily="66" charset="0"/>
              </a:rPr>
              <a:t> contest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chose</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present</a:t>
            </a:r>
            <a:r>
              <a:rPr lang="hu-HU" sz="1200" b="1" dirty="0" smtClean="0">
                <a:latin typeface="Papyrus" panose="03070502060502030205" pitchFamily="66" charset="0"/>
              </a:rPr>
              <a:t> </a:t>
            </a:r>
            <a:r>
              <a:rPr lang="hu-HU" sz="1200" b="1" dirty="0" err="1" smtClean="0">
                <a:latin typeface="Papyrus" panose="03070502060502030205" pitchFamily="66" charset="0"/>
              </a:rPr>
              <a:t>Zeus’s</a:t>
            </a:r>
            <a:r>
              <a:rPr lang="hu-HU" sz="1200" b="1" dirty="0" smtClean="0">
                <a:latin typeface="Papyrus" panose="03070502060502030205" pitchFamily="66" charset="0"/>
              </a:rPr>
              <a:t> </a:t>
            </a:r>
            <a:r>
              <a:rPr lang="hu-HU" sz="1200" b="1" dirty="0" err="1" smtClean="0">
                <a:latin typeface="Papyrus" panose="03070502060502030205" pitchFamily="66" charset="0"/>
              </a:rPr>
              <a:t>affairs</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mortals</a:t>
            </a:r>
            <a:r>
              <a:rPr lang="hu-HU" sz="1200" b="1" dirty="0" smtClean="0">
                <a:latin typeface="Papyrus" panose="03070502060502030205" pitchFamily="66" charset="0"/>
              </a:rPr>
              <a:t>,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outraged</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fact</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a:latin typeface="Papyrus" panose="03070502060502030205" pitchFamily="66" charset="0"/>
              </a:rPr>
              <a:t> </a:t>
            </a:r>
            <a:r>
              <a:rPr lang="hu-HU" sz="1200" b="1" dirty="0" smtClean="0">
                <a:latin typeface="Papyrus" panose="03070502060502030205" pitchFamily="66" charset="0"/>
              </a:rPr>
              <a:t>it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indeed</a:t>
            </a:r>
            <a:r>
              <a:rPr lang="hu-HU" sz="1200" b="1" dirty="0" smtClean="0">
                <a:latin typeface="Papyrus" panose="03070502060502030205" pitchFamily="66" charset="0"/>
              </a:rPr>
              <a:t> </a:t>
            </a:r>
            <a:r>
              <a:rPr lang="hu-HU" sz="1200" b="1" dirty="0" err="1" smtClean="0">
                <a:latin typeface="Papyrus" panose="03070502060502030205" pitchFamily="66" charset="0"/>
              </a:rPr>
              <a:t>better</a:t>
            </a:r>
            <a:r>
              <a:rPr lang="hu-HU" sz="1200" b="1" dirty="0" smtClean="0">
                <a:latin typeface="Papyrus" panose="03070502060502030205" pitchFamily="66" charset="0"/>
              </a:rPr>
              <a:t> </a:t>
            </a:r>
            <a:r>
              <a:rPr lang="hu-HU" sz="1200" b="1" dirty="0" err="1" smtClean="0">
                <a:latin typeface="Papyrus" panose="03070502060502030205" pitchFamily="66" charset="0"/>
              </a:rPr>
              <a:t>work</a:t>
            </a:r>
            <a:r>
              <a:rPr lang="hu-HU" sz="1200" b="1" dirty="0" smtClean="0">
                <a:latin typeface="Papyrus" panose="03070502060502030205" pitchFamily="66" charset="0"/>
              </a:rPr>
              <a:t> </a:t>
            </a:r>
            <a:r>
              <a:rPr lang="hu-HU" sz="1200" b="1" dirty="0" err="1" smtClean="0">
                <a:latin typeface="Papyrus" panose="03070502060502030205" pitchFamily="66" charset="0"/>
              </a:rPr>
              <a:t>than</a:t>
            </a:r>
            <a:r>
              <a:rPr lang="hu-HU" sz="1200" b="1" dirty="0" smtClean="0">
                <a:latin typeface="Papyrus" panose="03070502060502030205" pitchFamily="66" charset="0"/>
              </a:rPr>
              <a:t> </a:t>
            </a:r>
            <a:r>
              <a:rPr lang="hu-HU" sz="1200" b="1" dirty="0" err="1" smtClean="0">
                <a:latin typeface="Papyrus" panose="03070502060502030205" pitchFamily="66" charset="0"/>
              </a:rPr>
              <a:t>her’s</a:t>
            </a:r>
            <a:r>
              <a:rPr lang="hu-HU" sz="1200" b="1" dirty="0" smtClean="0">
                <a:latin typeface="Papyrus" panose="03070502060502030205" pitchFamily="66" charset="0"/>
              </a:rPr>
              <a:t>) and </a:t>
            </a:r>
            <a:r>
              <a:rPr lang="hu-HU" sz="1200" b="1" dirty="0" err="1" smtClean="0">
                <a:latin typeface="Papyrus" panose="03070502060502030205" pitchFamily="66" charset="0"/>
              </a:rPr>
              <a:t>turned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rival</a:t>
            </a:r>
            <a:r>
              <a:rPr lang="hu-HU" sz="1200" b="1" dirty="0" smtClean="0">
                <a:latin typeface="Papyrus" panose="03070502060502030205" pitchFamily="66" charset="0"/>
              </a:rPr>
              <a:t> </a:t>
            </a:r>
            <a:r>
              <a:rPr lang="hu-HU" sz="1200" b="1" dirty="0" err="1" smtClean="0">
                <a:latin typeface="Papyrus" panose="03070502060502030205" pitchFamily="66" charset="0"/>
              </a:rPr>
              <a:t>into</a:t>
            </a:r>
            <a:r>
              <a:rPr lang="hu-HU" sz="1200" b="1" dirty="0" smtClean="0">
                <a:latin typeface="Papyrus" panose="03070502060502030205" pitchFamily="66" charset="0"/>
              </a:rPr>
              <a:t> a </a:t>
            </a:r>
            <a:r>
              <a:rPr lang="hu-HU" sz="1200" b="1" dirty="0" err="1" smtClean="0">
                <a:latin typeface="Papyrus" panose="03070502060502030205" pitchFamily="66" charset="0"/>
              </a:rPr>
              <a:t>spider</a:t>
            </a:r>
            <a:r>
              <a:rPr lang="hu-HU" sz="1200" b="1" dirty="0">
                <a:latin typeface="Papyrus" panose="03070502060502030205" pitchFamily="66" charset="0"/>
              </a:rPr>
              <a:t>.</a:t>
            </a:r>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 y="0"/>
            <a:ext cx="2957248" cy="6858000"/>
          </a:xfrm>
          <a:prstGeom prst="rect">
            <a:avLst/>
          </a:prstGeom>
        </p:spPr>
      </p:pic>
    </p:spTree>
    <p:extLst>
      <p:ext uri="{BB962C8B-B14F-4D97-AF65-F5344CB8AC3E}">
        <p14:creationId xmlns:p14="http://schemas.microsoft.com/office/powerpoint/2010/main" val="259918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zövegdoboz 5"/>
          <p:cNvSpPr txBox="1"/>
          <p:nvPr/>
        </p:nvSpPr>
        <p:spPr>
          <a:xfrm>
            <a:off x="4056682" y="236717"/>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DEMETER</a:t>
            </a:r>
          </a:p>
        </p:txBody>
      </p:sp>
      <p:sp>
        <p:nvSpPr>
          <p:cNvPr id="7" name="Szövegdoboz 6"/>
          <p:cNvSpPr txBox="1"/>
          <p:nvPr/>
        </p:nvSpPr>
        <p:spPr>
          <a:xfrm>
            <a:off x="4056682" y="961479"/>
            <a:ext cx="5594036"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9900"/>
                </a:solidFill>
              </a:rPr>
              <a:t>GODDESS</a:t>
            </a:r>
          </a:p>
          <a:p>
            <a:r>
              <a:rPr lang="hu-HU" sz="1400" dirty="0" smtClean="0">
                <a:solidFill>
                  <a:srgbClr val="FF9900"/>
                </a:solidFill>
              </a:rPr>
              <a:t>OF </a:t>
            </a:r>
          </a:p>
          <a:p>
            <a:r>
              <a:rPr lang="en-US" sz="1400" dirty="0" smtClean="0">
                <a:solidFill>
                  <a:srgbClr val="FF9900"/>
                </a:solidFill>
              </a:rPr>
              <a:t> GRAIN, AGRICULTURE, HARVEST, GROWTH, AND NOURISHMENT</a:t>
            </a:r>
            <a:endParaRPr lang="hu-HU" sz="1400" dirty="0">
              <a:solidFill>
                <a:srgbClr val="FF9900"/>
              </a:solidFill>
            </a:endParaRPr>
          </a:p>
        </p:txBody>
      </p:sp>
      <p:sp>
        <p:nvSpPr>
          <p:cNvPr id="13" name="Szövegdoboz 12"/>
          <p:cNvSpPr txBox="1"/>
          <p:nvPr/>
        </p:nvSpPr>
        <p:spPr>
          <a:xfrm>
            <a:off x="4056681" y="2049464"/>
            <a:ext cx="8135320" cy="4893647"/>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a:latin typeface="Papyrus" panose="03070502060502030205" pitchFamily="66" charset="0"/>
              </a:rPr>
              <a:t>C</a:t>
            </a:r>
            <a:r>
              <a:rPr lang="hu-HU" sz="1200" b="1" dirty="0" err="1" smtClean="0">
                <a:latin typeface="Papyrus" panose="03070502060502030205" pitchFamily="66" charset="0"/>
              </a:rPr>
              <a:t>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No</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Spring and </a:t>
            </a:r>
            <a:r>
              <a:rPr lang="hu-HU" sz="1200" b="1" dirty="0" err="1" smtClean="0">
                <a:latin typeface="Papyrus" panose="03070502060502030205" pitchFamily="66" charset="0"/>
              </a:rPr>
              <a:t>Nature</a:t>
            </a:r>
            <a:r>
              <a:rPr lang="hu-HU" sz="1200" b="1" dirty="0" smtClean="0">
                <a:latin typeface="Papyrus" panose="03070502060502030205" pitchFamily="66" charset="0"/>
              </a:rPr>
              <a:t>, </a:t>
            </a:r>
            <a:r>
              <a:rPr lang="hu-HU" sz="1200" b="1" dirty="0" err="1" smtClean="0">
                <a:latin typeface="Papyrus" panose="03070502060502030205" pitchFamily="66" charset="0"/>
              </a:rPr>
              <a:t>then</a:t>
            </a:r>
            <a:r>
              <a:rPr lang="hu-HU" sz="1200" b="1" dirty="0" smtClean="0">
                <a:latin typeface="Papyrus" panose="03070502060502030205" pitchFamily="66" charset="0"/>
              </a:rPr>
              <a:t> </a:t>
            </a:r>
            <a:r>
              <a:rPr lang="hu-HU" sz="1200" b="1" dirty="0" err="1" smtClean="0">
                <a:latin typeface="Papyrus" panose="03070502060502030205" pitchFamily="66" charset="0"/>
              </a:rPr>
              <a:t>Queen</a:t>
            </a:r>
            <a:r>
              <a:rPr lang="hu-HU" sz="1200" b="1" dirty="0" smtClean="0">
                <a:latin typeface="Papyrus" panose="03070502060502030205" pitchFamily="66" charset="0"/>
              </a:rPr>
              <a:t> of </a:t>
            </a:r>
            <a:r>
              <a:rPr lang="hu-HU" sz="1200" b="1" dirty="0" err="1" smtClean="0">
                <a:latin typeface="Papyrus" panose="03070502060502030205" pitchFamily="66" charset="0"/>
              </a:rPr>
              <a:t>Underworld</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Zeus</a:t>
            </a:r>
            <a:endParaRPr lang="hu-HU" sz="1200" b="1" dirty="0" smtClean="0">
              <a:latin typeface="Papyrus" panose="03070502060502030205" pitchFamily="66" charset="0"/>
            </a:endParaRP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Cornucopia, </a:t>
            </a:r>
            <a:r>
              <a:rPr lang="hu-HU" sz="1200" b="1" dirty="0" smtClean="0">
                <a:latin typeface="Papyrus" panose="03070502060502030205" pitchFamily="66" charset="0"/>
              </a:rPr>
              <a:t>W</a:t>
            </a:r>
            <a:r>
              <a:rPr lang="en-US" sz="1200" b="1" dirty="0" smtClean="0">
                <a:latin typeface="Papyrus" panose="03070502060502030205" pitchFamily="66" charset="0"/>
              </a:rPr>
              <a:t>heat, </a:t>
            </a:r>
            <a:r>
              <a:rPr lang="hu-HU" sz="1200" b="1" dirty="0" smtClean="0">
                <a:latin typeface="Papyrus" panose="03070502060502030205" pitchFamily="66" charset="0"/>
              </a:rPr>
              <a:t>T</a:t>
            </a:r>
            <a:r>
              <a:rPr lang="en-US" sz="1200" b="1" dirty="0" err="1" smtClean="0">
                <a:latin typeface="Papyrus" panose="03070502060502030205" pitchFamily="66" charset="0"/>
              </a:rPr>
              <a:t>orch</a:t>
            </a:r>
            <a:r>
              <a:rPr lang="en-US" sz="1200" b="1" dirty="0" smtClean="0">
                <a:latin typeface="Papyrus" panose="03070502060502030205" pitchFamily="66" charset="0"/>
              </a:rPr>
              <a:t>, </a:t>
            </a:r>
            <a:r>
              <a:rPr lang="hu-HU" sz="1200" b="1" dirty="0" smtClean="0">
                <a:latin typeface="Papyrus" panose="03070502060502030205" pitchFamily="66" charset="0"/>
              </a:rPr>
              <a:t>B</a:t>
            </a:r>
            <a:r>
              <a:rPr lang="en-US" sz="1200" b="1" dirty="0" smtClean="0">
                <a:latin typeface="Papyrus" panose="03070502060502030205" pitchFamily="66" charset="0"/>
              </a:rPr>
              <a:t>read</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rather</a:t>
            </a:r>
            <a:r>
              <a:rPr lang="hu-HU" sz="1200" b="1" dirty="0" smtClean="0">
                <a:latin typeface="Papyrus" panose="03070502060502030205" pitchFamily="66" charset="0"/>
              </a:rPr>
              <a:t> a </a:t>
            </a:r>
            <a:r>
              <a:rPr lang="hu-HU" sz="1200" b="1" dirty="0" err="1" smtClean="0">
                <a:latin typeface="Papyrus" panose="03070502060502030205" pitchFamily="66" charset="0"/>
              </a:rPr>
              <a:t>vegetable</a:t>
            </a:r>
            <a:r>
              <a:rPr lang="hu-HU" sz="1200" b="1" dirty="0" smtClean="0">
                <a:latin typeface="Papyrus" panose="03070502060502030205" pitchFamily="66" charset="0"/>
              </a:rPr>
              <a:t> </a:t>
            </a:r>
            <a:r>
              <a:rPr lang="hu-HU" sz="1200" b="1" dirty="0" err="1" smtClean="0">
                <a:latin typeface="Papyrus" panose="03070502060502030205" pitchFamily="66" charset="0"/>
              </a:rPr>
              <a:t>person</a:t>
            </a:r>
            <a:r>
              <a:rPr lang="hu-HU" sz="1200" b="1" dirty="0" smtClean="0">
                <a:latin typeface="Papyrus" panose="03070502060502030205" pitchFamily="66" charset="0"/>
              </a:rPr>
              <a:t>.</a:t>
            </a: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Ceres</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a:latin typeface="Papyrus" panose="03070502060502030205" pitchFamily="66" charset="0"/>
              </a:rPr>
              <a:t>W</a:t>
            </a:r>
            <a:r>
              <a:rPr lang="hu-HU" sz="1200" b="1" dirty="0" smtClean="0">
                <a:latin typeface="Papyrus" panose="03070502060502030205" pitchFamily="66" charset="0"/>
              </a:rPr>
              <a:t>e </a:t>
            </a:r>
            <a:r>
              <a:rPr lang="hu-HU" sz="1200" b="1" dirty="0" err="1" smtClean="0">
                <a:latin typeface="Papyrus" panose="03070502060502030205" pitchFamily="66" charset="0"/>
              </a:rPr>
              <a:t>use</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daily</a:t>
            </a:r>
            <a:r>
              <a:rPr lang="hu-HU" sz="1200" b="1" dirty="0" smtClean="0">
                <a:latin typeface="Papyrus" panose="03070502060502030205" pitchFamily="66" charset="0"/>
              </a:rPr>
              <a:t> </a:t>
            </a:r>
            <a:r>
              <a:rPr lang="hu-HU" sz="1200" b="1" dirty="0" err="1" smtClean="0">
                <a:latin typeface="Papyrus" panose="03070502060502030205" pitchFamily="66" charset="0"/>
              </a:rPr>
              <a:t>basis</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world</a:t>
            </a:r>
            <a:r>
              <a:rPr lang="hu-HU" sz="1200" b="1" dirty="0" smtClean="0">
                <a:latin typeface="Papyrus" panose="03070502060502030205" pitchFamily="66" charset="0"/>
              </a:rPr>
              <a:t> „</a:t>
            </a:r>
            <a:r>
              <a:rPr lang="hu-HU" sz="1200" b="1" dirty="0" err="1" smtClean="0">
                <a:latin typeface="Papyrus" panose="03070502060502030205" pitchFamily="66" charset="0"/>
              </a:rPr>
              <a:t>cereal</a:t>
            </a:r>
            <a:r>
              <a:rPr lang="hu-HU" sz="1200" b="1" dirty="0" smtClean="0">
                <a:latin typeface="Papyrus" panose="03070502060502030205" pitchFamily="66" charset="0"/>
              </a:rPr>
              <a:t>” is </a:t>
            </a:r>
            <a:r>
              <a:rPr lang="hu-HU" sz="1200" b="1" dirty="0" err="1" smtClean="0">
                <a:latin typeface="Papyrus" panose="03070502060502030205" pitchFamily="66" charset="0"/>
              </a:rPr>
              <a:t>coming</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Roman</a:t>
            </a:r>
            <a:r>
              <a:rPr lang="hu-HU" sz="1200" b="1" dirty="0" smtClean="0">
                <a:latin typeface="Papyrus" panose="03070502060502030205" pitchFamily="66" charset="0"/>
              </a:rPr>
              <a:t> version of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Ceres.</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smtClean="0">
                <a:latin typeface="Papyrus" panose="03070502060502030205" pitchFamily="66" charset="0"/>
              </a:rPr>
              <a:t>Demeter </a:t>
            </a:r>
            <a:r>
              <a:rPr lang="hu-HU" sz="1200" b="1" dirty="0" err="1" smtClean="0">
                <a:latin typeface="Papyrus" panose="03070502060502030205" pitchFamily="66" charset="0"/>
              </a:rPr>
              <a:t>was</a:t>
            </a:r>
            <a:r>
              <a:rPr lang="hu-HU" sz="1200" b="1" dirty="0" smtClean="0">
                <a:latin typeface="Papyrus" panose="03070502060502030205" pitchFamily="66" charset="0"/>
              </a:rPr>
              <a:t> a </a:t>
            </a:r>
            <a:r>
              <a:rPr lang="hu-HU" sz="1200" b="1" dirty="0" err="1" smtClean="0">
                <a:latin typeface="Papyrus" panose="03070502060502030205" pitchFamily="66" charset="0"/>
              </a:rPr>
              <a:t>highly</a:t>
            </a:r>
            <a:r>
              <a:rPr lang="hu-HU" sz="1200" b="1" dirty="0" smtClean="0">
                <a:latin typeface="Papyrus" panose="03070502060502030205" pitchFamily="66" charset="0"/>
              </a:rPr>
              <a:t> </a:t>
            </a:r>
            <a:r>
              <a:rPr lang="hu-HU" sz="1200" b="1" dirty="0" err="1" smtClean="0">
                <a:latin typeface="Papyrus" panose="03070502060502030205" pitchFamily="66" charset="0"/>
              </a:rPr>
              <a:t>respected</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responsible</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change</a:t>
            </a:r>
            <a:r>
              <a:rPr lang="hu-HU" sz="1200" b="1" dirty="0" smtClean="0">
                <a:latin typeface="Papyrus" panose="03070502060502030205" pitchFamily="66" charset="0"/>
              </a:rPr>
              <a:t> of </a:t>
            </a:r>
            <a:r>
              <a:rPr lang="hu-HU" sz="1200" b="1" dirty="0" err="1" smtClean="0">
                <a:latin typeface="Papyrus" panose="03070502060502030205" pitchFamily="66" charset="0"/>
              </a:rPr>
              <a:t>seasons</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growing</a:t>
            </a:r>
            <a:r>
              <a:rPr lang="hu-HU" sz="1200" b="1" dirty="0" smtClean="0">
                <a:latin typeface="Papyrus" panose="03070502060502030205" pitchFamily="66" charset="0"/>
              </a:rPr>
              <a:t> of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things</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earth</a:t>
            </a:r>
            <a:r>
              <a:rPr lang="hu-HU" sz="1200" b="1" dirty="0" smtClean="0">
                <a:latin typeface="Papyrus" panose="03070502060502030205" pitchFamily="66" charset="0"/>
              </a:rPr>
              <a:t>,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happily</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when</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abducted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a:t>
            </a:r>
            <a:r>
              <a:rPr lang="hu-HU" sz="1200" b="1" dirty="0" err="1" smtClean="0">
                <a:latin typeface="Papyrus" panose="03070502060502030205" pitchFamily="66" charset="0"/>
              </a:rPr>
              <a:t>Persephone</a:t>
            </a:r>
            <a:r>
              <a:rPr lang="hu-HU" sz="1200" b="1" dirty="0" smtClean="0">
                <a:latin typeface="Papyrus" panose="03070502060502030205" pitchFamily="66" charset="0"/>
              </a:rPr>
              <a:t>, Demeter </a:t>
            </a:r>
            <a:r>
              <a:rPr lang="hu-HU" sz="1200" b="1" dirty="0" err="1" smtClean="0">
                <a:latin typeface="Papyrus" panose="03070502060502030205" pitchFamily="66" charset="0"/>
              </a:rPr>
              <a:t>went</a:t>
            </a:r>
            <a:r>
              <a:rPr lang="hu-HU" sz="1200" b="1" dirty="0" smtClean="0">
                <a:latin typeface="Papyrus" panose="03070502060502030205" pitchFamily="66" charset="0"/>
              </a:rPr>
              <a:t> out-of-</a:t>
            </a:r>
            <a:r>
              <a:rPr lang="hu-HU" sz="1200" b="1" dirty="0" err="1" smtClean="0">
                <a:latin typeface="Papyrus" panose="03070502060502030205" pitchFamily="66" charset="0"/>
              </a:rPr>
              <a:t>office</a:t>
            </a:r>
            <a:r>
              <a:rPr lang="hu-HU" sz="1200" b="1" dirty="0" smtClean="0">
                <a:latin typeface="Papyrus" panose="03070502060502030205" pitchFamily="66" charset="0"/>
              </a:rPr>
              <a:t> and </a:t>
            </a:r>
            <a:r>
              <a:rPr lang="hu-HU" sz="1200" b="1" dirty="0" err="1" smtClean="0">
                <a:latin typeface="Papyrus" panose="03070502060502030205" pitchFamily="66" charset="0"/>
              </a:rPr>
              <a:t>started</a:t>
            </a:r>
            <a:r>
              <a:rPr lang="hu-HU" sz="1200" b="1" dirty="0" smtClean="0">
                <a:latin typeface="Papyrus" panose="03070502060502030205" pitchFamily="66" charset="0"/>
              </a:rPr>
              <a:t> a </a:t>
            </a:r>
            <a:r>
              <a:rPr lang="hu-HU" sz="1200" b="1" dirty="0" err="1" smtClean="0">
                <a:latin typeface="Papyrus" panose="03070502060502030205" pitchFamily="66" charset="0"/>
              </a:rPr>
              <a:t>desperate</a:t>
            </a:r>
            <a:r>
              <a:rPr lang="hu-HU" sz="1200" b="1" dirty="0" smtClean="0">
                <a:latin typeface="Papyrus" panose="03070502060502030205" pitchFamily="66" charset="0"/>
              </a:rPr>
              <a:t> </a:t>
            </a:r>
            <a:r>
              <a:rPr lang="hu-HU" sz="1200" b="1" dirty="0" err="1" smtClean="0">
                <a:latin typeface="Papyrus" panose="03070502060502030205" pitchFamily="66" charset="0"/>
              </a:rPr>
              <a:t>search</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a:t>
            </a:r>
            <a:r>
              <a:rPr lang="hu-HU" sz="1200" b="1" dirty="0" err="1" smtClean="0">
                <a:latin typeface="Papyrus" panose="03070502060502030205" pitchFamily="66" charset="0"/>
              </a:rPr>
              <a:t>While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away</a:t>
            </a:r>
            <a:r>
              <a:rPr lang="hu-HU" sz="1200" b="1" dirty="0" smtClean="0">
                <a:latin typeface="Papyrus" panose="03070502060502030205" pitchFamily="66" charset="0"/>
              </a:rPr>
              <a:t>, </a:t>
            </a:r>
            <a:r>
              <a:rPr lang="hu-HU" sz="1200" b="1" dirty="0" err="1" smtClean="0">
                <a:latin typeface="Papyrus" panose="03070502060502030205" pitchFamily="66" charset="0"/>
              </a:rPr>
              <a:t>all</a:t>
            </a:r>
            <a:r>
              <a:rPr lang="hu-HU" sz="1200" b="1" dirty="0" smtClean="0">
                <a:latin typeface="Papyrus" panose="03070502060502030205" pitchFamily="66" charset="0"/>
              </a:rPr>
              <a:t> </a:t>
            </a:r>
            <a:r>
              <a:rPr lang="hu-HU" sz="1200" b="1" dirty="0" err="1" smtClean="0">
                <a:latin typeface="Papyrus" panose="03070502060502030205" pitchFamily="66" charset="0"/>
              </a:rPr>
              <a:t>things</a:t>
            </a:r>
            <a:r>
              <a:rPr lang="hu-HU" sz="1200" b="1" dirty="0" smtClean="0">
                <a:latin typeface="Papyrus" panose="03070502060502030205" pitchFamily="66" charset="0"/>
              </a:rPr>
              <a:t> </a:t>
            </a:r>
            <a:r>
              <a:rPr lang="hu-HU" sz="1200" b="1" dirty="0" err="1" smtClean="0">
                <a:latin typeface="Papyrus" panose="03070502060502030205" pitchFamily="66" charset="0"/>
              </a:rPr>
              <a:t>stared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die</a:t>
            </a:r>
            <a:r>
              <a:rPr lang="hu-HU" sz="1200" b="1" dirty="0" smtClean="0">
                <a:latin typeface="Papyrus" panose="03070502060502030205" pitchFamily="66" charset="0"/>
              </a:rPr>
              <a:t>, </a:t>
            </a:r>
            <a:r>
              <a:rPr lang="hu-HU" sz="1200" b="1" dirty="0" err="1" smtClean="0">
                <a:latin typeface="Papyrus" panose="03070502060502030205" pitchFamily="66" charset="0"/>
              </a:rPr>
              <a:t>forcing</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tell</a:t>
            </a:r>
            <a:r>
              <a:rPr lang="hu-HU" sz="1200" b="1" dirty="0" smtClean="0">
                <a:latin typeface="Papyrus" panose="03070502060502030205" pitchFamily="66" charset="0"/>
              </a:rPr>
              <a:t> Demeter </a:t>
            </a:r>
            <a:r>
              <a:rPr lang="hu-HU" sz="1200" b="1" dirty="0" err="1" smtClean="0">
                <a:latin typeface="Papyrus" panose="03070502060502030205" pitchFamily="66" charset="0"/>
              </a:rPr>
              <a:t>where</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is and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order</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give</a:t>
            </a:r>
            <a:r>
              <a:rPr lang="hu-HU" sz="1200" b="1" dirty="0" smtClean="0">
                <a:latin typeface="Papyrus" panose="03070502060502030205" pitchFamily="66" charset="0"/>
              </a:rPr>
              <a:t> back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while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underground,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ate</a:t>
            </a:r>
            <a:r>
              <a:rPr lang="hu-HU" sz="1200" b="1" dirty="0" smtClean="0">
                <a:latin typeface="Papyrus" panose="03070502060502030205" pitchFamily="66" charset="0"/>
              </a:rPr>
              <a:t> a </a:t>
            </a:r>
            <a:r>
              <a:rPr lang="hu-HU" sz="1200" b="1" dirty="0" err="1" smtClean="0">
                <a:latin typeface="Papyrus" panose="03070502060502030205" pitchFamily="66" charset="0"/>
              </a:rPr>
              <a:t>pomegranate</a:t>
            </a:r>
            <a:r>
              <a:rPr lang="hu-HU" sz="1200" b="1" dirty="0" smtClean="0">
                <a:latin typeface="Papyrus" panose="03070502060502030205" pitchFamily="66" charset="0"/>
              </a:rPr>
              <a:t> </a:t>
            </a:r>
            <a:r>
              <a:rPr lang="hu-HU" sz="1200" b="1" dirty="0" err="1" smtClean="0">
                <a:latin typeface="Papyrus" panose="03070502060502030205" pitchFamily="66" charset="0"/>
              </a:rPr>
              <a:t>seed</a:t>
            </a:r>
            <a:r>
              <a:rPr lang="hu-HU" sz="1200" b="1" dirty="0" smtClean="0">
                <a:latin typeface="Papyrus" panose="03070502060502030205" pitchFamily="66" charset="0"/>
              </a:rPr>
              <a:t> and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meant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can</a:t>
            </a:r>
            <a:r>
              <a:rPr lang="hu-HU" sz="1200" b="1" dirty="0" smtClean="0">
                <a:latin typeface="Papyrus" panose="03070502060502030205" pitchFamily="66" charset="0"/>
              </a:rPr>
              <a:t> </a:t>
            </a:r>
            <a:r>
              <a:rPr lang="hu-HU" sz="1200" b="1" dirty="0" err="1" smtClean="0">
                <a:latin typeface="Papyrus" panose="03070502060502030205" pitchFamily="66" charset="0"/>
              </a:rPr>
              <a:t>never</a:t>
            </a:r>
            <a:r>
              <a:rPr lang="hu-HU" sz="1200" b="1" dirty="0" smtClean="0">
                <a:latin typeface="Papyrus" panose="03070502060502030205" pitchFamily="66" charset="0"/>
              </a:rPr>
              <a:t> </a:t>
            </a:r>
            <a:r>
              <a:rPr lang="hu-HU" sz="1200" b="1" dirty="0" err="1" smtClean="0">
                <a:latin typeface="Papyrus" panose="03070502060502030205" pitchFamily="66" charset="0"/>
              </a:rPr>
              <a:t>leave</a:t>
            </a:r>
            <a:r>
              <a:rPr lang="hu-HU" sz="1200" b="1" dirty="0" smtClean="0">
                <a:latin typeface="Papyrus" panose="03070502060502030205" pitchFamily="66" charset="0"/>
              </a:rPr>
              <a:t>. Demeter </a:t>
            </a:r>
            <a:r>
              <a:rPr lang="hu-HU" sz="1200" b="1" dirty="0" err="1" smtClean="0">
                <a:latin typeface="Papyrus" panose="03070502060502030205" pitchFamily="66" charset="0"/>
              </a:rPr>
              <a:t>threatened</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destroy</a:t>
            </a:r>
            <a:r>
              <a:rPr lang="hu-HU" sz="1200" b="1" dirty="0" smtClean="0">
                <a:latin typeface="Papyrus" panose="03070502060502030205" pitchFamily="66" charset="0"/>
              </a:rPr>
              <a:t> life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Earth</a:t>
            </a:r>
            <a:r>
              <a:rPr lang="hu-HU" sz="1200" b="1" dirty="0" smtClean="0">
                <a:latin typeface="Papyrus" panose="03070502060502030205" pitchFamily="66" charset="0"/>
              </a:rPr>
              <a:t> </a:t>
            </a:r>
            <a:r>
              <a:rPr lang="hu-HU" sz="1200" b="1" dirty="0" err="1" smtClean="0">
                <a:latin typeface="Papyrus" panose="03070502060502030205" pitchFamily="66" charset="0"/>
              </a:rPr>
              <a:t>if</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doesn’t</a:t>
            </a:r>
            <a:r>
              <a:rPr lang="hu-HU" sz="1200" b="1" dirty="0" smtClean="0">
                <a:latin typeface="Papyrus" panose="03070502060502030205" pitchFamily="66" charset="0"/>
              </a:rPr>
              <a:t> </a:t>
            </a:r>
            <a:r>
              <a:rPr lang="hu-HU" sz="1200" b="1" dirty="0" err="1" smtClean="0">
                <a:latin typeface="Papyrus" panose="03070502060502030205" pitchFamily="66" charset="0"/>
              </a:rPr>
              <a:t>get</a:t>
            </a:r>
            <a:r>
              <a:rPr lang="hu-HU" sz="1200" b="1" dirty="0" smtClean="0">
                <a:latin typeface="Papyrus" panose="03070502060502030205" pitchFamily="66" charset="0"/>
              </a:rPr>
              <a:t> back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and </a:t>
            </a:r>
            <a:r>
              <a:rPr lang="hu-HU" sz="1200" b="1" dirty="0" err="1" smtClean="0">
                <a:latin typeface="Papyrus" panose="03070502060502030205" pitchFamily="66" charset="0"/>
              </a:rPr>
              <a:t>so</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made a </a:t>
            </a:r>
            <a:r>
              <a:rPr lang="hu-HU" sz="1200" b="1" dirty="0" err="1" smtClean="0">
                <a:latin typeface="Papyrus" panose="03070502060502030205" pitchFamily="66" charset="0"/>
              </a:rPr>
              <a:t>compromise</a:t>
            </a:r>
            <a:r>
              <a:rPr lang="hu-HU" sz="1200" b="1" dirty="0" smtClean="0">
                <a:latin typeface="Papyrus" panose="03070502060502030205" pitchFamily="66" charset="0"/>
              </a:rPr>
              <a:t> :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spent</a:t>
            </a:r>
            <a:r>
              <a:rPr lang="hu-HU" sz="1200" b="1" dirty="0" smtClean="0">
                <a:latin typeface="Papyrus" panose="03070502060502030205" pitchFamily="66" charset="0"/>
              </a:rPr>
              <a:t> </a:t>
            </a:r>
            <a:r>
              <a:rPr lang="hu-HU" sz="1200" b="1" dirty="0" err="1" smtClean="0">
                <a:latin typeface="Papyrus" panose="03070502060502030205" pitchFamily="66" charset="0"/>
              </a:rPr>
              <a:t>one</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year</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a:latin typeface="Papyrus" panose="03070502060502030205" pitchFamily="66" charset="0"/>
              </a:rPr>
              <a:t>E</a:t>
            </a:r>
            <a:r>
              <a:rPr lang="hu-HU" sz="1200" b="1" dirty="0" err="1" smtClean="0">
                <a:latin typeface="Papyrus" panose="03070502060502030205" pitchFamily="66" charset="0"/>
              </a:rPr>
              <a:t>arth</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mother</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husband</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Underworld</a:t>
            </a:r>
            <a:r>
              <a:rPr lang="hu-HU" sz="1200" b="1" dirty="0" smtClean="0">
                <a:latin typeface="Papyrus" panose="03070502060502030205" pitchFamily="66" charset="0"/>
              </a:rPr>
              <a:t> – </a:t>
            </a:r>
            <a:r>
              <a:rPr lang="hu-HU" sz="1200" b="1" dirty="0" err="1" smtClean="0">
                <a:latin typeface="Papyrus" panose="03070502060502030205" pitchFamily="66" charset="0"/>
              </a:rPr>
              <a:t>that’s</a:t>
            </a:r>
            <a:r>
              <a:rPr lang="hu-HU" sz="1200" b="1" dirty="0" smtClean="0">
                <a:latin typeface="Papyrus" panose="03070502060502030205" pitchFamily="66" charset="0"/>
              </a:rPr>
              <a:t> </a:t>
            </a:r>
            <a:r>
              <a:rPr lang="hu-HU" sz="1200" b="1" dirty="0" err="1" smtClean="0">
                <a:latin typeface="Papyrus" panose="03070502060502030205" pitchFamily="66" charset="0"/>
              </a:rPr>
              <a:t>why</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year</a:t>
            </a:r>
            <a:r>
              <a:rPr lang="hu-HU" sz="1200" b="1" dirty="0" smtClean="0">
                <a:latin typeface="Papyrus" panose="03070502060502030205" pitchFamily="66" charset="0"/>
              </a:rPr>
              <a:t> is </a:t>
            </a:r>
            <a:r>
              <a:rPr lang="hu-HU" sz="1200" b="1" dirty="0" err="1" smtClean="0">
                <a:latin typeface="Papyrus" panose="03070502060502030205" pitchFamily="66" charset="0"/>
              </a:rPr>
              <a:t>brigth</a:t>
            </a:r>
            <a:r>
              <a:rPr lang="hu-HU" sz="1200" b="1" dirty="0" smtClean="0">
                <a:latin typeface="Papyrus" panose="03070502060502030205" pitchFamily="66" charset="0"/>
              </a:rPr>
              <a:t> and </a:t>
            </a:r>
            <a:r>
              <a:rPr lang="hu-HU" sz="1200" b="1" dirty="0" err="1" smtClean="0">
                <a:latin typeface="Papyrus" panose="03070502060502030205" pitchFamily="66" charset="0"/>
              </a:rPr>
              <a:t>warm</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half</a:t>
            </a:r>
            <a:r>
              <a:rPr lang="hu-HU" sz="1200" b="1" dirty="0" smtClean="0">
                <a:latin typeface="Papyrus" panose="03070502060502030205" pitchFamily="66" charset="0"/>
              </a:rPr>
              <a:t> is </a:t>
            </a:r>
            <a:r>
              <a:rPr lang="hu-HU" sz="1200" b="1" dirty="0" err="1" smtClean="0">
                <a:latin typeface="Papyrus" panose="03070502060502030205" pitchFamily="66" charset="0"/>
              </a:rPr>
              <a:t>cold</a:t>
            </a:r>
            <a:r>
              <a:rPr lang="hu-HU" sz="1200" b="1" dirty="0" smtClean="0">
                <a:latin typeface="Papyrus" panose="03070502060502030205" pitchFamily="66" charset="0"/>
              </a:rPr>
              <a:t> and </a:t>
            </a:r>
            <a:r>
              <a:rPr lang="hu-HU" sz="1200" b="1" dirty="0" err="1" smtClean="0">
                <a:latin typeface="Papyrus" panose="03070502060502030205" pitchFamily="66" charset="0"/>
              </a:rPr>
              <a:t>dead</a:t>
            </a:r>
            <a:r>
              <a:rPr lang="hu-HU" sz="1200" b="1" dirty="0" smtClean="0">
                <a:latin typeface="Papyrus" panose="03070502060502030205" pitchFamily="66" charset="0"/>
              </a:rPr>
              <a:t>.</a:t>
            </a: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056681"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Tree>
    <p:extLst>
      <p:ext uri="{BB962C8B-B14F-4D97-AF65-F5344CB8AC3E}">
        <p14:creationId xmlns:p14="http://schemas.microsoft.com/office/powerpoint/2010/main" val="23332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3120734" y="280260"/>
            <a:ext cx="6571906" cy="630942"/>
          </a:xfrm>
          <a:prstGeom prst="rect">
            <a:avLst/>
          </a:prstGeom>
          <a:noFill/>
        </p:spPr>
        <p:txBody>
          <a:bodyPr wrap="square" rtlCol="0">
            <a:spAutoFit/>
          </a:bodyPr>
          <a:lstStyle/>
          <a:p>
            <a:pPr algn="ctr"/>
            <a:r>
              <a:rPr lang="hu-HU" sz="3500" b="1" dirty="0" smtClean="0">
                <a:latin typeface="Papyrus" panose="03070502060502030205" pitchFamily="66" charset="0"/>
              </a:rPr>
              <a:t>DIONYSUS</a:t>
            </a:r>
          </a:p>
        </p:txBody>
      </p:sp>
      <p:sp>
        <p:nvSpPr>
          <p:cNvPr id="7" name="Szövegdoboz 6"/>
          <p:cNvSpPr txBox="1"/>
          <p:nvPr/>
        </p:nvSpPr>
        <p:spPr>
          <a:xfrm>
            <a:off x="3120734" y="1005022"/>
            <a:ext cx="6571906" cy="954107"/>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00FF00"/>
                </a:solidFill>
              </a:rPr>
              <a:t>GOD</a:t>
            </a:r>
          </a:p>
          <a:p>
            <a:r>
              <a:rPr lang="hu-HU" sz="1400" dirty="0" smtClean="0">
                <a:solidFill>
                  <a:srgbClr val="00FF00"/>
                </a:solidFill>
              </a:rPr>
              <a:t>OF </a:t>
            </a:r>
          </a:p>
          <a:p>
            <a:r>
              <a:rPr lang="en-US" sz="1400" dirty="0" smtClean="0">
                <a:solidFill>
                  <a:srgbClr val="00FF00"/>
                </a:solidFill>
              </a:rPr>
              <a:t> WINE, FRUITFULNESS,</a:t>
            </a:r>
            <a:r>
              <a:rPr lang="hu-HU" sz="1400" dirty="0" smtClean="0">
                <a:solidFill>
                  <a:srgbClr val="00FF00"/>
                </a:solidFill>
              </a:rPr>
              <a:t> </a:t>
            </a:r>
            <a:r>
              <a:rPr lang="en-US" sz="1400" dirty="0" smtClean="0">
                <a:solidFill>
                  <a:srgbClr val="00FF00"/>
                </a:solidFill>
              </a:rPr>
              <a:t>FESTIVALS, MADNESS, ECSTASY, AND THE THEATER</a:t>
            </a:r>
            <a:endParaRPr lang="hu-HU" sz="1400" dirty="0">
              <a:solidFill>
                <a:srgbClr val="00FF00"/>
              </a:solidFill>
            </a:endParaRPr>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20733" cy="6858000"/>
          </a:xfrm>
          <a:prstGeom prst="rect">
            <a:avLst/>
          </a:prstGeom>
        </p:spPr>
      </p:pic>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098" y="0"/>
            <a:ext cx="2263336" cy="3185436"/>
          </a:xfrm>
          <a:prstGeom prst="rect">
            <a:avLst/>
          </a:prstGeom>
        </p:spPr>
      </p:pic>
      <p:sp>
        <p:nvSpPr>
          <p:cNvPr id="13" name="Szövegdoboz 12"/>
          <p:cNvSpPr txBox="1"/>
          <p:nvPr/>
        </p:nvSpPr>
        <p:spPr>
          <a:xfrm>
            <a:off x="3120732" y="2093007"/>
            <a:ext cx="9071267" cy="4893647"/>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Semele</a:t>
            </a:r>
            <a:r>
              <a:rPr lang="hu-HU" sz="1200" b="1" dirty="0" smtClean="0">
                <a:latin typeface="Papyrus" panose="03070502060502030205" pitchFamily="66" charset="0"/>
              </a:rPr>
              <a:t> (</a:t>
            </a:r>
            <a:r>
              <a:rPr lang="hu-HU" sz="1200" b="1" dirty="0" err="1" smtClean="0">
                <a:latin typeface="Papyrus" panose="03070502060502030205" pitchFamily="66" charset="0"/>
              </a:rPr>
              <a:t>Daugther</a:t>
            </a:r>
            <a:r>
              <a:rPr lang="hu-HU" sz="1200" b="1" dirty="0" smtClean="0">
                <a:latin typeface="Papyrus" panose="03070502060502030205" pitchFamily="66" charset="0"/>
              </a:rPr>
              <a:t> of </a:t>
            </a:r>
            <a:r>
              <a:rPr lang="hu-HU" sz="1200" b="1" dirty="0" err="1" smtClean="0">
                <a:latin typeface="Papyrus" panose="03070502060502030205" pitchFamily="66" charset="0"/>
              </a:rPr>
              <a:t>Harmonia</a:t>
            </a:r>
            <a:r>
              <a:rPr lang="hu-HU" sz="1200" b="1" dirty="0" smtClean="0">
                <a:latin typeface="Papyrus" panose="03070502060502030205" pitchFamily="66" charset="0"/>
              </a:rPr>
              <a:t>), </a:t>
            </a:r>
            <a:r>
              <a:rPr lang="hu-HU" sz="1200" b="1" dirty="0" err="1" smtClean="0">
                <a:latin typeface="Papyrus" panose="03070502060502030205" pitchFamily="66" charset="0"/>
              </a:rPr>
              <a:t>altough</a:t>
            </a:r>
            <a:r>
              <a:rPr lang="hu-HU" sz="1200" b="1" dirty="0" smtClean="0">
                <a:latin typeface="Papyrus" panose="03070502060502030205" pitchFamily="66" charset="0"/>
              </a:rPr>
              <a:t> it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rather</a:t>
            </a:r>
            <a:r>
              <a:rPr lang="hu-HU" sz="1200" b="1" dirty="0" smtClean="0">
                <a:latin typeface="Papyrus" panose="03070502060502030205" pitchFamily="66" charset="0"/>
              </a:rPr>
              <a:t> </a:t>
            </a:r>
            <a:r>
              <a:rPr lang="hu-HU" sz="1200" b="1" dirty="0" err="1" smtClean="0">
                <a:latin typeface="Papyrus" panose="03070502060502030205" pitchFamily="66" charset="0"/>
              </a:rPr>
              <a:t>just</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he had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snatch</a:t>
            </a:r>
            <a:r>
              <a:rPr lang="en-US" sz="1200" b="1" dirty="0" smtClean="0">
                <a:latin typeface="Papyrus" panose="03070502060502030205" pitchFamily="66" charset="0"/>
              </a:rPr>
              <a:t> Dionysus from his mother's womb</a:t>
            </a:r>
            <a:r>
              <a:rPr lang="hu-HU" sz="1200" b="1" dirty="0" smtClean="0">
                <a:latin typeface="Papyrus" panose="03070502060502030205" pitchFamily="66" charset="0"/>
              </a:rPr>
              <a:t>, </a:t>
            </a:r>
            <a:r>
              <a:rPr lang="en-US" sz="1200" b="1" dirty="0" smtClean="0">
                <a:latin typeface="Papyrus" panose="03070502060502030205" pitchFamily="66" charset="0"/>
              </a:rPr>
              <a:t>stitched </a:t>
            </a:r>
            <a:r>
              <a:rPr lang="hu-HU" sz="1200" b="1" dirty="0" err="1" smtClean="0">
                <a:latin typeface="Papyrus" panose="03070502060502030205" pitchFamily="66" charset="0"/>
              </a:rPr>
              <a:t>him</a:t>
            </a:r>
            <a:r>
              <a:rPr lang="en-US" sz="1200" b="1" dirty="0" smtClean="0">
                <a:latin typeface="Papyrus" panose="03070502060502030205" pitchFamily="66" charset="0"/>
              </a:rPr>
              <a:t> into his own thigh </a:t>
            </a:r>
            <a:endParaRPr lang="hu-HU" sz="1200" b="1" dirty="0" smtClean="0">
              <a:latin typeface="Papyrus" panose="03070502060502030205" pitchFamily="66" charset="0"/>
            </a:endParaRPr>
          </a:p>
          <a:p>
            <a:r>
              <a:rPr lang="hu-HU" sz="1200" b="1" dirty="0">
                <a:latin typeface="Papyrus" panose="03070502060502030205" pitchFamily="66" charset="0"/>
              </a:rPr>
              <a:t>	</a:t>
            </a:r>
            <a:r>
              <a:rPr lang="hu-HU" sz="1200" b="1" dirty="0" smtClean="0">
                <a:latin typeface="Papyrus" panose="03070502060502030205" pitchFamily="66" charset="0"/>
              </a:rPr>
              <a:t>   </a:t>
            </a:r>
            <a:r>
              <a:rPr lang="en-US" sz="1200" b="1" dirty="0" smtClean="0">
                <a:latin typeface="Papyrus" panose="03070502060502030205" pitchFamily="66" charset="0"/>
              </a:rPr>
              <a:t>and carried him until he was ready to be born</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Ariadne</a:t>
            </a:r>
            <a:r>
              <a:rPr lang="hu-HU" sz="1200" b="1" dirty="0" smtClean="0">
                <a:latin typeface="Papyrus" panose="03070502060502030205" pitchFamily="66" charset="0"/>
              </a:rPr>
              <a:t>,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princess</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found</a:t>
            </a:r>
            <a:r>
              <a:rPr lang="hu-HU" sz="1200" b="1" dirty="0" smtClean="0">
                <a:latin typeface="Papyrus" panose="03070502060502030205" pitchFamily="66" charset="0"/>
              </a:rPr>
              <a:t> and </a:t>
            </a:r>
            <a:r>
              <a:rPr lang="hu-HU" sz="1200" b="1" dirty="0" err="1" smtClean="0">
                <a:latin typeface="Papyrus" panose="03070502060502030205" pitchFamily="66" charset="0"/>
              </a:rPr>
              <a:t>saved</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death</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formal</a:t>
            </a:r>
            <a:r>
              <a:rPr lang="hu-HU" sz="1200" b="1" dirty="0" smtClean="0">
                <a:latin typeface="Papyrus" panose="03070502060502030205" pitchFamily="66" charset="0"/>
              </a:rPr>
              <a:t> </a:t>
            </a:r>
            <a:r>
              <a:rPr lang="hu-HU" sz="1200" b="1" dirty="0" err="1" smtClean="0">
                <a:latin typeface="Papyrus" panose="03070502060502030205" pitchFamily="66" charset="0"/>
              </a:rPr>
              <a:t>lover</a:t>
            </a:r>
            <a:r>
              <a:rPr lang="hu-HU" sz="1200" b="1" dirty="0" smtClean="0">
                <a:latin typeface="Papyrus" panose="03070502060502030205" pitchFamily="66" charset="0"/>
              </a:rPr>
              <a:t> </a:t>
            </a:r>
            <a:r>
              <a:rPr lang="hu-HU" sz="1200" b="1" dirty="0" err="1" smtClean="0">
                <a:latin typeface="Papyrus" panose="03070502060502030205" pitchFamily="66" charset="0"/>
              </a:rPr>
              <a:t>Theseus</a:t>
            </a:r>
            <a:r>
              <a:rPr lang="hu-HU" sz="1200" b="1" dirty="0" smtClean="0">
                <a:latin typeface="Papyrus" panose="03070502060502030205" pitchFamily="66" charset="0"/>
              </a:rPr>
              <a:t> </a:t>
            </a:r>
            <a:r>
              <a:rPr lang="hu-HU" sz="1200" b="1" dirty="0" err="1" smtClean="0">
                <a:latin typeface="Papyrus" panose="03070502060502030205" pitchFamily="66" charset="0"/>
              </a:rPr>
              <a:t>left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despite</a:t>
            </a:r>
            <a:r>
              <a:rPr lang="hu-HU" sz="1200" b="1" dirty="0" smtClean="0">
                <a:latin typeface="Papyrus" panose="03070502060502030205" pitchFamily="66" charset="0"/>
              </a:rPr>
              <a:t> </a:t>
            </a:r>
            <a:r>
              <a:rPr lang="hu-HU" sz="1200" b="1" dirty="0" err="1" smtClean="0">
                <a:latin typeface="Papyrus" panose="03070502060502030205" pitchFamily="66" charset="0"/>
              </a:rPr>
              <a:t>helping</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labiryth</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a:latin typeface="Papyrus" panose="03070502060502030205" pitchFamily="66" charset="0"/>
              </a:rPr>
              <a:t>M</a:t>
            </a:r>
            <a:r>
              <a:rPr lang="hu-HU" sz="1200" b="1" dirty="0" smtClean="0">
                <a:latin typeface="Papyrus" panose="03070502060502030205" pitchFamily="66" charset="0"/>
              </a:rPr>
              <a:t>inotaurus</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 had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offsprings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most </a:t>
            </a:r>
            <a:r>
              <a:rPr lang="hu-HU" sz="1200" b="1" dirty="0" err="1" smtClean="0">
                <a:latin typeface="Papyrus" panose="03070502060502030205" pitchFamily="66" charset="0"/>
              </a:rPr>
              <a:t>famous</a:t>
            </a:r>
            <a:r>
              <a:rPr lang="hu-HU" sz="1200" b="1" dirty="0" smtClean="0">
                <a:latin typeface="Papyrus" panose="03070502060502030205" pitchFamily="66" charset="0"/>
              </a:rPr>
              <a:t>  </a:t>
            </a:r>
            <a:r>
              <a:rPr lang="hu-HU" sz="1200" b="1" dirty="0" err="1" smtClean="0">
                <a:latin typeface="Papyrus" panose="03070502060502030205" pitchFamily="66" charset="0"/>
              </a:rPr>
              <a:t>were</a:t>
            </a:r>
            <a:r>
              <a:rPr lang="hu-HU" sz="1200" b="1" dirty="0" smtClean="0">
                <a:latin typeface="Papyrus" panose="03070502060502030205" pitchFamily="66" charset="0"/>
              </a:rPr>
              <a:t>…</a:t>
            </a:r>
          </a:p>
          <a:p>
            <a:pPr marL="171450" indent="-171450">
              <a:buFontTx/>
              <a:buChar char="-"/>
            </a:pPr>
            <a:r>
              <a:rPr lang="hu-HU" sz="1200" b="1" dirty="0" err="1" smtClean="0">
                <a:latin typeface="Papyrus" panose="03070502060502030205" pitchFamily="66" charset="0"/>
              </a:rPr>
              <a:t>Peitho</a:t>
            </a:r>
            <a:r>
              <a:rPr lang="hu-HU" sz="1200" b="1" dirty="0" smtClean="0">
                <a:latin typeface="Papyrus" panose="03070502060502030205" pitchFamily="66" charset="0"/>
              </a:rPr>
              <a:t> (</a:t>
            </a:r>
            <a:r>
              <a:rPr lang="hu-HU" sz="1200" b="1" dirty="0" err="1" smtClean="0">
                <a:latin typeface="Papyrus" panose="03070502060502030205" pitchFamily="66" charset="0"/>
              </a:rPr>
              <a:t>Seduction</a:t>
            </a:r>
            <a:r>
              <a:rPr lang="hu-HU" sz="1200" b="1" dirty="0" smtClean="0">
                <a:latin typeface="Papyrus" panose="03070502060502030205" pitchFamily="66" charset="0"/>
              </a:rPr>
              <a:t>), </a:t>
            </a:r>
            <a:r>
              <a:rPr lang="hu-HU" sz="1200" b="1" dirty="0" err="1" smtClean="0">
                <a:latin typeface="Papyrus" panose="03070502060502030205" pitchFamily="66" charset="0"/>
              </a:rPr>
              <a:t>Hymen</a:t>
            </a:r>
            <a:r>
              <a:rPr lang="hu-HU" sz="1200" b="1" dirty="0" smtClean="0">
                <a:latin typeface="Papyrus" panose="03070502060502030205" pitchFamily="66" charset="0"/>
              </a:rPr>
              <a:t> (</a:t>
            </a:r>
            <a:r>
              <a:rPr lang="hu-HU" sz="1200" b="1" dirty="0" err="1" smtClean="0">
                <a:latin typeface="Papyrus" panose="03070502060502030205" pitchFamily="66" charset="0"/>
              </a:rPr>
              <a:t>Marriage</a:t>
            </a:r>
            <a:r>
              <a:rPr lang="hu-HU" sz="1200" b="1" dirty="0" smtClean="0">
                <a:latin typeface="Papyrus" panose="03070502060502030205" pitchFamily="66" charset="0"/>
              </a:rPr>
              <a:t>), </a:t>
            </a:r>
            <a:r>
              <a:rPr lang="hu-HU" sz="1200" b="1" dirty="0" err="1" smtClean="0">
                <a:latin typeface="Papyrus" panose="03070502060502030205" pitchFamily="66" charset="0"/>
              </a:rPr>
              <a:t>Priapus</a:t>
            </a:r>
            <a:r>
              <a:rPr lang="hu-HU" sz="1200" b="1" dirty="0" smtClean="0">
                <a:latin typeface="Papyrus" panose="03070502060502030205" pitchFamily="66" charset="0"/>
              </a:rPr>
              <a:t> (Male </a:t>
            </a:r>
            <a:r>
              <a:rPr lang="hu-HU" sz="1200" b="1" dirty="0" err="1" smtClean="0">
                <a:latin typeface="Papyrus" panose="03070502060502030205" pitchFamily="66" charset="0"/>
              </a:rPr>
              <a:t>fertility</a:t>
            </a:r>
            <a:r>
              <a:rPr lang="hu-HU" sz="1200" b="1" dirty="0" smtClean="0">
                <a:latin typeface="Papyrus" panose="03070502060502030205" pitchFamily="66" charset="0"/>
              </a:rPr>
              <a:t>), The </a:t>
            </a:r>
            <a:r>
              <a:rPr lang="hu-HU" sz="1200" b="1" dirty="0" err="1" smtClean="0">
                <a:latin typeface="Papyrus" panose="03070502060502030205" pitchFamily="66" charset="0"/>
              </a:rPr>
              <a:t>Graces</a:t>
            </a:r>
            <a:r>
              <a:rPr lang="hu-HU" sz="1200" b="1" dirty="0" smtClean="0">
                <a:latin typeface="Papyrus" panose="03070502060502030205" pitchFamily="66" charset="0"/>
              </a:rPr>
              <a:t> (3 </a:t>
            </a:r>
            <a:r>
              <a:rPr lang="hu-HU" sz="1200" b="1" dirty="0" err="1" smtClean="0">
                <a:latin typeface="Papyrus" panose="03070502060502030205" pitchFamily="66" charset="0"/>
              </a:rPr>
              <a:t>goddesses</a:t>
            </a:r>
            <a:r>
              <a:rPr lang="hu-HU" sz="1200" b="1" dirty="0" smtClean="0">
                <a:latin typeface="Papyrus" panose="03070502060502030205" pitchFamily="66" charset="0"/>
              </a:rPr>
              <a:t> of </a:t>
            </a:r>
            <a:r>
              <a:rPr lang="hu-HU" sz="1200" b="1" dirty="0" err="1" smtClean="0">
                <a:latin typeface="Papyrus" panose="03070502060502030205" pitchFamily="66" charset="0"/>
              </a:rPr>
              <a:t>beauty</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Aphrodite</a:t>
            </a:r>
            <a:endParaRPr lang="hu-HU" sz="1200" b="1" dirty="0" smtClean="0">
              <a:latin typeface="Papyrus" panose="03070502060502030205" pitchFamily="66" charset="0"/>
            </a:endParaRPr>
          </a:p>
          <a:p>
            <a:pPr marL="171450" indent="-171450">
              <a:buFontTx/>
              <a:buChar char="-"/>
            </a:pPr>
            <a:r>
              <a:rPr lang="hu-HU" sz="1200" b="1" dirty="0" err="1" smtClean="0">
                <a:latin typeface="Papyrus" panose="03070502060502030205" pitchFamily="66" charset="0"/>
              </a:rPr>
              <a:t>Comus</a:t>
            </a:r>
            <a:r>
              <a:rPr lang="hu-HU" sz="1200" b="1" dirty="0" smtClean="0">
                <a:latin typeface="Papyrus" panose="03070502060502030205" pitchFamily="66" charset="0"/>
              </a:rPr>
              <a:t> (</a:t>
            </a:r>
            <a:r>
              <a:rPr lang="hu-HU" sz="1200" b="1" dirty="0" err="1" smtClean="0">
                <a:latin typeface="Papyrus" panose="03070502060502030205" pitchFamily="66" charset="0"/>
              </a:rPr>
              <a:t>Festivity</a:t>
            </a:r>
            <a:r>
              <a:rPr lang="hu-HU" sz="1200" b="1" dirty="0" smtClean="0">
                <a:latin typeface="Papyrus" panose="03070502060502030205" pitchFamily="66" charset="0"/>
              </a:rPr>
              <a:t>), </a:t>
            </a:r>
            <a:r>
              <a:rPr lang="hu-HU" sz="1200" b="1" dirty="0" err="1" smtClean="0">
                <a:latin typeface="Papyrus" panose="03070502060502030205" pitchFamily="66" charset="0"/>
              </a:rPr>
              <a:t>Phthonus</a:t>
            </a:r>
            <a:r>
              <a:rPr lang="hu-HU" sz="1200" b="1" dirty="0" smtClean="0">
                <a:latin typeface="Papyrus" panose="03070502060502030205" pitchFamily="66" charset="0"/>
              </a:rPr>
              <a:t> (</a:t>
            </a:r>
            <a:r>
              <a:rPr lang="hu-HU" sz="1200" b="1" dirty="0" err="1" smtClean="0">
                <a:latin typeface="Papyrus" panose="03070502060502030205" pitchFamily="66" charset="0"/>
              </a:rPr>
              <a:t>Romantic</a:t>
            </a:r>
            <a:r>
              <a:rPr lang="hu-HU" sz="1200" b="1" dirty="0" smtClean="0">
                <a:latin typeface="Papyrus" panose="03070502060502030205" pitchFamily="66" charset="0"/>
              </a:rPr>
              <a:t> </a:t>
            </a:r>
            <a:r>
              <a:rPr lang="hu-HU" sz="1200" b="1" dirty="0" err="1" smtClean="0">
                <a:latin typeface="Papyrus" panose="03070502060502030205" pitchFamily="66" charset="0"/>
              </a:rPr>
              <a:t>jelousy</a:t>
            </a:r>
            <a:r>
              <a:rPr lang="hu-HU" sz="1200" b="1" dirty="0" smtClean="0">
                <a:latin typeface="Papyrus" panose="03070502060502030205" pitchFamily="66" charset="0"/>
              </a:rPr>
              <a:t>), </a:t>
            </a:r>
            <a:r>
              <a:rPr lang="hu-HU" sz="1200" b="1" dirty="0" err="1" smtClean="0">
                <a:latin typeface="Papyrus" panose="03070502060502030205" pitchFamily="66" charset="0"/>
              </a:rPr>
              <a:t>fathered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smaller</a:t>
            </a:r>
            <a:r>
              <a:rPr lang="hu-HU" sz="1200" b="1" dirty="0" smtClean="0">
                <a:latin typeface="Papyrus" panose="03070502060502030205" pitchFamily="66" charset="0"/>
              </a:rPr>
              <a:t> </a:t>
            </a:r>
            <a:r>
              <a:rPr lang="hu-HU" sz="1200" b="1" dirty="0" err="1" smtClean="0">
                <a:latin typeface="Papyrus" panose="03070502060502030205" pitchFamily="66" charset="0"/>
              </a:rPr>
              <a:t>deities</a:t>
            </a:r>
            <a:endParaRPr lang="hu-HU" sz="1200" b="1" dirty="0" smtClean="0">
              <a:latin typeface="Papyrus" panose="03070502060502030205" pitchFamily="66" charset="0"/>
            </a:endParaRP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Thyrsus, </a:t>
            </a:r>
            <a:r>
              <a:rPr lang="hu-HU" sz="1200" b="1" dirty="0" smtClean="0">
                <a:latin typeface="Papyrus" panose="03070502060502030205" pitchFamily="66" charset="0"/>
              </a:rPr>
              <a:t>G</a:t>
            </a:r>
            <a:r>
              <a:rPr lang="en-US" sz="1200" b="1" dirty="0" err="1" smtClean="0">
                <a:latin typeface="Papyrus" panose="03070502060502030205" pitchFamily="66" charset="0"/>
              </a:rPr>
              <a:t>rapevine</a:t>
            </a:r>
            <a:r>
              <a:rPr lang="en-US" sz="1200" b="1" dirty="0" smtClean="0">
                <a:latin typeface="Papyrus" panose="03070502060502030205" pitchFamily="66" charset="0"/>
              </a:rPr>
              <a:t>, </a:t>
            </a:r>
            <a:r>
              <a:rPr lang="hu-HU" sz="1200" b="1" dirty="0" smtClean="0">
                <a:latin typeface="Papyrus" panose="03070502060502030205" pitchFamily="66" charset="0"/>
              </a:rPr>
              <a:t>I</a:t>
            </a:r>
            <a:r>
              <a:rPr lang="en-US" sz="1200" b="1" dirty="0" err="1" smtClean="0">
                <a:latin typeface="Papyrus" panose="03070502060502030205" pitchFamily="66" charset="0"/>
              </a:rPr>
              <a:t>vy</a:t>
            </a:r>
            <a:r>
              <a:rPr lang="en-US" sz="1200" b="1" dirty="0" smtClean="0">
                <a:latin typeface="Papyrus" panose="03070502060502030205" pitchFamily="66" charset="0"/>
              </a:rPr>
              <a:t>, </a:t>
            </a:r>
            <a:r>
              <a:rPr lang="hu-HU" sz="1200" b="1" dirty="0" smtClean="0">
                <a:latin typeface="Papyrus" panose="03070502060502030205" pitchFamily="66" charset="0"/>
              </a:rPr>
              <a:t>M</a:t>
            </a:r>
            <a:r>
              <a:rPr lang="en-US" sz="1200" b="1" dirty="0" smtClean="0">
                <a:latin typeface="Papyrus" panose="03070502060502030205" pitchFamily="66" charset="0"/>
              </a:rPr>
              <a:t>asks, </a:t>
            </a:r>
            <a:r>
              <a:rPr lang="hu-HU" sz="1200" b="1" dirty="0" smtClean="0">
                <a:latin typeface="Papyrus" panose="03070502060502030205" pitchFamily="66" charset="0"/>
              </a:rPr>
              <a:t>C</a:t>
            </a:r>
            <a:r>
              <a:rPr lang="en-US" sz="1200" b="1" dirty="0" err="1" smtClean="0">
                <a:latin typeface="Papyrus" panose="03070502060502030205" pitchFamily="66" charset="0"/>
              </a:rPr>
              <a:t>halice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B</a:t>
            </a:r>
            <a:r>
              <a:rPr lang="hu-HU" sz="1200" b="1" dirty="0" smtClean="0">
                <a:latin typeface="Papyrus" panose="03070502060502030205" pitchFamily="66" charset="0"/>
              </a:rPr>
              <a:t>ull, </a:t>
            </a:r>
            <a:r>
              <a:rPr lang="hu-HU" sz="1200" b="1" dirty="0" err="1" smtClean="0">
                <a:latin typeface="Papyrus" panose="03070502060502030205" pitchFamily="66" charset="0"/>
              </a:rPr>
              <a:t>Panther</a:t>
            </a:r>
            <a:r>
              <a:rPr lang="hu-HU" sz="1200" b="1" dirty="0" smtClean="0">
                <a:latin typeface="Papyrus" panose="03070502060502030205" pitchFamily="66" charset="0"/>
              </a:rPr>
              <a:t>, </a:t>
            </a:r>
            <a:r>
              <a:rPr lang="hu-HU" sz="1200" b="1" dirty="0" err="1" smtClean="0">
                <a:latin typeface="Papyrus" panose="03070502060502030205" pitchFamily="66" charset="0"/>
              </a:rPr>
              <a:t>Goat</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ROMAN COUNTERPART : Bacchus</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Roman</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Bacchus is </a:t>
            </a:r>
            <a:r>
              <a:rPr lang="hu-HU" sz="1200" b="1" dirty="0" err="1" smtClean="0">
                <a:latin typeface="Papyrus" panose="03070502060502030205" pitchFamily="66" charset="0"/>
              </a:rPr>
              <a:t>used</a:t>
            </a:r>
            <a:r>
              <a:rPr lang="hu-HU" sz="1200" b="1" dirty="0" smtClean="0">
                <a:latin typeface="Papyrus" panose="03070502060502030205" pitchFamily="66" charset="0"/>
              </a:rPr>
              <a:t> in </a:t>
            </a:r>
            <a:r>
              <a:rPr lang="hu-HU" sz="1200" b="1" dirty="0" err="1" smtClean="0">
                <a:latin typeface="Papyrus" panose="03070502060502030205" pitchFamily="66" charset="0"/>
              </a:rPr>
              <a:t>form</a:t>
            </a:r>
            <a:r>
              <a:rPr lang="hu-HU" sz="1200" b="1" dirty="0" smtClean="0">
                <a:latin typeface="Papyrus" panose="03070502060502030205" pitchFamily="66" charset="0"/>
              </a:rPr>
              <a:t> of „</a:t>
            </a:r>
            <a:r>
              <a:rPr lang="hu-HU" sz="1200" b="1" dirty="0" err="1" smtClean="0">
                <a:latin typeface="Papyrus" panose="03070502060502030205" pitchFamily="66" charset="0"/>
              </a:rPr>
              <a:t>bacchanalia</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a:t>
            </a:r>
            <a:r>
              <a:rPr lang="hu-HU" sz="1200" b="1" dirty="0" err="1" smtClean="0">
                <a:latin typeface="Papyrus" panose="03070502060502030205" pitchFamily="66" charset="0"/>
              </a:rPr>
              <a:t>refers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really</a:t>
            </a:r>
            <a:r>
              <a:rPr lang="hu-HU" sz="1200" b="1" dirty="0" smtClean="0">
                <a:latin typeface="Papyrus" panose="03070502060502030205" pitchFamily="66" charset="0"/>
              </a:rPr>
              <a:t> </a:t>
            </a:r>
            <a:r>
              <a:rPr lang="hu-HU" sz="1200" b="1" dirty="0" err="1" smtClean="0">
                <a:latin typeface="Papyrus" panose="03070502060502030205" pitchFamily="66" charset="0"/>
              </a:rPr>
              <a:t>crazy</a:t>
            </a:r>
            <a:r>
              <a:rPr lang="hu-HU" sz="1200" b="1" dirty="0" smtClean="0">
                <a:latin typeface="Papyrus" panose="03070502060502030205" pitchFamily="66" charset="0"/>
              </a:rPr>
              <a:t> </a:t>
            </a:r>
            <a:r>
              <a:rPr lang="hu-HU" sz="1200" b="1" dirty="0" err="1" smtClean="0">
                <a:latin typeface="Papyrus" panose="03070502060502030205" pitchFamily="66" charset="0"/>
              </a:rPr>
              <a:t>parties</a:t>
            </a:r>
            <a:r>
              <a:rPr lang="hu-HU" sz="1200" b="1" dirty="0" smtClean="0">
                <a:latin typeface="Papyrus" panose="03070502060502030205" pitchFamily="66" charset="0"/>
              </a:rPr>
              <a:t>.</a:t>
            </a:r>
          </a:p>
          <a:p>
            <a:r>
              <a:rPr lang="hu-HU" sz="1200" b="1" dirty="0" smtClean="0">
                <a:latin typeface="Papyrus" panose="03070502060502030205" pitchFamily="66" charset="0"/>
              </a:rPr>
              <a:t>               </a:t>
            </a: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 </a:t>
            </a:r>
            <a:r>
              <a:rPr lang="hu-HU" sz="1200" b="1" dirty="0" err="1" smtClean="0">
                <a:latin typeface="Papyrus" panose="03070502060502030205" pitchFamily="66" charset="0"/>
              </a:rPr>
              <a:t>great</a:t>
            </a:r>
            <a:r>
              <a:rPr lang="hu-HU" sz="1200" b="1" dirty="0" smtClean="0">
                <a:latin typeface="Papyrus" panose="03070502060502030205" pitchFamily="66" charset="0"/>
              </a:rPr>
              <a:t> </a:t>
            </a:r>
            <a:r>
              <a:rPr lang="hu-HU" sz="1200" b="1" dirty="0" err="1" smtClean="0">
                <a:latin typeface="Papyrus" panose="03070502060502030205" pitchFamily="66" charset="0"/>
              </a:rPr>
              <a:t>favourite</a:t>
            </a:r>
            <a:r>
              <a:rPr lang="hu-HU" sz="1200" b="1" dirty="0" smtClean="0">
                <a:latin typeface="Papyrus" panose="03070502060502030205" pitchFamily="66" charset="0"/>
              </a:rPr>
              <a:t> of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Greeks</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is no </a:t>
            </a:r>
            <a:r>
              <a:rPr lang="hu-HU" sz="1200" b="1" dirty="0" err="1" smtClean="0">
                <a:latin typeface="Papyrus" panose="03070502060502030205" pitchFamily="66" charset="0"/>
              </a:rPr>
              <a:t>wonder</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he </a:t>
            </a:r>
            <a:r>
              <a:rPr lang="hu-HU" sz="1200" b="1" dirty="0" err="1" smtClean="0">
                <a:latin typeface="Papyrus" panose="03070502060502030205" pitchFamily="66" charset="0"/>
              </a:rPr>
              <a:t>taught</a:t>
            </a:r>
            <a:r>
              <a:rPr lang="hu-HU" sz="1200" b="1" dirty="0" smtClean="0">
                <a:latin typeface="Papyrus" panose="03070502060502030205" pitchFamily="66" charset="0"/>
              </a:rPr>
              <a:t> </a:t>
            </a:r>
            <a:r>
              <a:rPr lang="hu-HU" sz="1200" b="1" dirty="0" err="1" smtClean="0">
                <a:latin typeface="Papyrus" panose="03070502060502030205" pitchFamily="66" charset="0"/>
              </a:rPr>
              <a:t>humans</a:t>
            </a:r>
            <a:r>
              <a:rPr lang="hu-HU" sz="1200" b="1" dirty="0" smtClean="0">
                <a:latin typeface="Papyrus" panose="03070502060502030205" pitchFamily="66" charset="0"/>
              </a:rPr>
              <a:t> </a:t>
            </a:r>
            <a:r>
              <a:rPr lang="hu-HU" sz="1200" b="1" dirty="0" err="1" smtClean="0">
                <a:latin typeface="Papyrus" panose="03070502060502030205" pitchFamily="66" charset="0"/>
              </a:rPr>
              <a:t>how</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make</a:t>
            </a:r>
            <a:r>
              <a:rPr lang="hu-HU" sz="1200" b="1" dirty="0" smtClean="0">
                <a:latin typeface="Papyrus" panose="03070502060502030205" pitchFamily="66" charset="0"/>
              </a:rPr>
              <a:t> </a:t>
            </a:r>
            <a:r>
              <a:rPr lang="hu-HU" sz="1200" b="1" dirty="0" err="1" smtClean="0">
                <a:latin typeface="Papyrus" panose="03070502060502030205" pitchFamily="66" charset="0"/>
              </a:rPr>
              <a:t>vine</a:t>
            </a:r>
            <a:r>
              <a:rPr lang="hu-HU" sz="1200" b="1" dirty="0" smtClean="0">
                <a:latin typeface="Papyrus" panose="03070502060502030205" pitchFamily="66" charset="0"/>
              </a:rPr>
              <a:t> and </a:t>
            </a:r>
            <a:r>
              <a:rPr lang="hu-HU" sz="1200" b="1" dirty="0" err="1" smtClean="0">
                <a:latin typeface="Papyrus" panose="03070502060502030205" pitchFamily="66" charset="0"/>
              </a:rPr>
              <a:t>how</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party. He </a:t>
            </a:r>
            <a:r>
              <a:rPr lang="hu-HU" sz="1200" b="1" dirty="0" err="1" smtClean="0">
                <a:latin typeface="Papyrus" panose="03070502060502030205" pitchFamily="66" charset="0"/>
              </a:rPr>
              <a:t>even</a:t>
            </a:r>
            <a:r>
              <a:rPr lang="hu-HU" sz="1200" b="1" dirty="0" smtClean="0">
                <a:latin typeface="Papyrus" panose="03070502060502030205" pitchFamily="66" charset="0"/>
              </a:rPr>
              <a:t> had a </a:t>
            </a:r>
            <a:r>
              <a:rPr lang="hu-HU" sz="1200" b="1" dirty="0" err="1" smtClean="0">
                <a:latin typeface="Papyrus" panose="03070502060502030205" pitchFamily="66" charset="0"/>
              </a:rPr>
              <a:t>secret</a:t>
            </a:r>
            <a:r>
              <a:rPr lang="hu-HU" sz="1200" b="1" dirty="0" smtClean="0">
                <a:latin typeface="Papyrus" panose="03070502060502030205" pitchFamily="66" charset="0"/>
              </a:rPr>
              <a:t> </a:t>
            </a:r>
            <a:r>
              <a:rPr lang="hu-HU" sz="1200" b="1" dirty="0" err="1" smtClean="0">
                <a:latin typeface="Papyrus" panose="03070502060502030205" pitchFamily="66" charset="0"/>
              </a:rPr>
              <a:t>culture</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Ancient</a:t>
            </a:r>
            <a:r>
              <a:rPr lang="hu-HU" sz="1200" b="1" dirty="0" smtClean="0">
                <a:latin typeface="Papyrus" panose="03070502060502030205" pitchFamily="66" charset="0"/>
              </a:rPr>
              <a:t> </a:t>
            </a:r>
            <a:r>
              <a:rPr lang="hu-HU" sz="1200" b="1" dirty="0" err="1" smtClean="0">
                <a:latin typeface="Papyrus" panose="03070502060502030205" pitchFamily="66" charset="0"/>
              </a:rPr>
              <a:t>Rome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Bacchic</a:t>
            </a:r>
            <a:r>
              <a:rPr lang="hu-HU" sz="1200" b="1" dirty="0" smtClean="0">
                <a:latin typeface="Papyrus" panose="03070502060502030205" pitchFamily="66" charset="0"/>
              </a:rPr>
              <a:t> </a:t>
            </a:r>
            <a:r>
              <a:rPr lang="hu-HU" sz="1200" b="1" dirty="0" err="1" smtClean="0">
                <a:latin typeface="Papyrus" panose="03070502060502030205" pitchFamily="66" charset="0"/>
              </a:rPr>
              <a:t>cult</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a:t>
            </a:r>
            <a:r>
              <a:rPr lang="hu-HU" sz="1200" b="1" dirty="0" err="1" smtClean="0">
                <a:latin typeface="Papyrus" panose="03070502060502030205" pitchFamily="66" charset="0"/>
              </a:rPr>
              <a:t>liked</a:t>
            </a:r>
            <a:r>
              <a:rPr lang="hu-HU" sz="1200" b="1" dirty="0" smtClean="0">
                <a:latin typeface="Papyrus" panose="03070502060502030205" pitchFamily="66" charset="0"/>
              </a:rPr>
              <a:t> </a:t>
            </a:r>
            <a:r>
              <a:rPr lang="hu-HU" sz="1200" b="1" dirty="0" err="1" smtClean="0">
                <a:latin typeface="Papyrus" panose="03070502060502030205" pitchFamily="66" charset="0"/>
              </a:rPr>
              <a:t>among</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exception</a:t>
            </a:r>
            <a:r>
              <a:rPr lang="hu-HU" sz="1200" b="1" dirty="0" smtClean="0">
                <a:latin typeface="Papyrus" panose="03070502060502030205" pitchFamily="66" charset="0"/>
              </a:rPr>
              <a:t> of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feared</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t>
            </a:r>
            <a:r>
              <a:rPr lang="hu-HU" sz="1200" b="1" dirty="0" err="1" smtClean="0">
                <a:latin typeface="Papyrus" panose="03070502060502030205" pitchFamily="66" charset="0"/>
              </a:rPr>
              <a:t>chose</a:t>
            </a:r>
            <a:r>
              <a:rPr lang="hu-HU" sz="1200" b="1" dirty="0" smtClean="0">
                <a:latin typeface="Papyrus" panose="03070502060502030205" pitchFamily="66" charset="0"/>
              </a:rPr>
              <a:t> </a:t>
            </a:r>
            <a:r>
              <a:rPr lang="hu-HU" sz="1200" b="1" dirty="0" err="1" smtClean="0">
                <a:latin typeface="Papyrus" panose="03070502060502030205" pitchFamily="66" charset="0"/>
              </a:rPr>
              <a:t>Semele</a:t>
            </a:r>
            <a:r>
              <a:rPr lang="hu-HU" sz="1200" b="1" dirty="0" smtClean="0">
                <a:latin typeface="Papyrus" panose="03070502060502030205" pitchFamily="66" charset="0"/>
              </a:rPr>
              <a:t>, </a:t>
            </a:r>
            <a:r>
              <a:rPr lang="hu-HU" sz="1200" b="1" dirty="0" err="1" smtClean="0">
                <a:latin typeface="Papyrus" panose="03070502060502030205" pitchFamily="66" charset="0"/>
              </a:rPr>
              <a:t>Dionysus’s</a:t>
            </a:r>
            <a:r>
              <a:rPr lang="hu-HU" sz="1200" b="1" dirty="0" smtClean="0">
                <a:latin typeface="Papyrus" panose="03070502060502030205" pitchFamily="66" charset="0"/>
              </a:rPr>
              <a:t> </a:t>
            </a:r>
            <a:r>
              <a:rPr lang="hu-HU" sz="1200" b="1" dirty="0" err="1" smtClean="0">
                <a:latin typeface="Papyrus" panose="03070502060502030205" pitchFamily="66" charset="0"/>
              </a:rPr>
              <a:t>monther</a:t>
            </a:r>
            <a:r>
              <a:rPr lang="hu-HU" sz="1200" b="1" dirty="0" smtClean="0">
                <a:latin typeface="Papyrus" panose="03070502060502030205" pitchFamily="66" charset="0"/>
              </a:rPr>
              <a:t> over </a:t>
            </a:r>
            <a:r>
              <a:rPr lang="hu-HU" sz="1200" b="1" dirty="0" err="1" smtClean="0">
                <a:latin typeface="Papyrus" panose="03070502060502030205" pitchFamily="66" charset="0"/>
              </a:rPr>
              <a:t>her</a:t>
            </a:r>
            <a:r>
              <a:rPr lang="hu-HU" sz="1200" b="1" dirty="0" smtClean="0">
                <a:latin typeface="Papyrus" panose="03070502060502030205" pitchFamily="66" charset="0"/>
              </a:rPr>
              <a:t> and </a:t>
            </a:r>
            <a:r>
              <a:rPr lang="hu-HU" sz="1200" b="1" dirty="0" err="1" smtClean="0">
                <a:latin typeface="Papyrus" panose="03070502060502030205" pitchFamily="66" charset="0"/>
              </a:rPr>
              <a:t>chased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son</a:t>
            </a:r>
            <a:r>
              <a:rPr lang="hu-HU" sz="1200" b="1" dirty="0" smtClean="0">
                <a:latin typeface="Papyrus" panose="03070502060502030205" pitchFamily="66" charset="0"/>
              </a:rPr>
              <a:t> during a </a:t>
            </a:r>
            <a:r>
              <a:rPr lang="hu-HU" sz="1200" b="1" dirty="0" err="1" smtClean="0">
                <a:latin typeface="Papyrus" panose="03070502060502030205" pitchFamily="66" charset="0"/>
              </a:rPr>
              <a:t>long</a:t>
            </a:r>
            <a:r>
              <a:rPr lang="hu-HU" sz="1200" b="1" dirty="0" smtClean="0">
                <a:latin typeface="Papyrus" panose="03070502060502030205" pitchFamily="66" charset="0"/>
              </a:rPr>
              <a:t> </a:t>
            </a:r>
            <a:r>
              <a:rPr lang="hu-HU" sz="1200" b="1" dirty="0" err="1" smtClean="0">
                <a:latin typeface="Papyrus" panose="03070502060502030205" pitchFamily="66" charset="0"/>
              </a:rPr>
              <a:t>time</a:t>
            </a:r>
            <a:r>
              <a:rPr lang="hu-HU" sz="1200" b="1" dirty="0" smtClean="0">
                <a:latin typeface="Papyrus" panose="03070502060502030205" pitchFamily="66" charset="0"/>
              </a:rPr>
              <a:t> of </a:t>
            </a:r>
            <a:r>
              <a:rPr lang="hu-HU" sz="1200" b="1" dirty="0" err="1" smtClean="0">
                <a:latin typeface="Papyrus" panose="03070502060502030205" pitchFamily="66" charset="0"/>
              </a:rPr>
              <a:t>their</a:t>
            </a:r>
            <a:r>
              <a:rPr lang="hu-HU" sz="1200" b="1" dirty="0" smtClean="0">
                <a:latin typeface="Papyrus" panose="03070502060502030205" pitchFamily="66" charset="0"/>
              </a:rPr>
              <a:t> </a:t>
            </a:r>
            <a:r>
              <a:rPr lang="hu-HU" sz="1200" b="1" dirty="0" err="1" smtClean="0">
                <a:latin typeface="Papyrus" panose="03070502060502030205" pitchFamily="66" charset="0"/>
              </a:rPr>
              <a:t>immortal</a:t>
            </a:r>
            <a:r>
              <a:rPr lang="hu-HU" sz="1200" b="1" dirty="0" smtClean="0">
                <a:latin typeface="Papyrus" panose="03070502060502030205" pitchFamily="66" charset="0"/>
              </a:rPr>
              <a:t> life –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threw</a:t>
            </a:r>
            <a:r>
              <a:rPr lang="hu-HU" sz="1200" b="1" dirty="0" smtClean="0">
                <a:latin typeface="Papyrus" panose="03070502060502030205" pitchFamily="66" charset="0"/>
              </a:rPr>
              <a:t> </a:t>
            </a:r>
            <a:r>
              <a:rPr lang="hu-HU" sz="1200" b="1" dirty="0" err="1" smtClean="0">
                <a:latin typeface="Papyrus" panose="03070502060502030205" pitchFamily="66" charset="0"/>
              </a:rPr>
              <a:t>Semele</a:t>
            </a:r>
            <a:r>
              <a:rPr lang="hu-HU" sz="1200" b="1" dirty="0" smtClean="0">
                <a:latin typeface="Papyrus" panose="03070502060502030205" pitchFamily="66" charset="0"/>
              </a:rPr>
              <a:t> in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Underworld</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good-guy</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 </a:t>
            </a:r>
            <a:r>
              <a:rPr lang="hu-HU" sz="1200" b="1" dirty="0" err="1" smtClean="0">
                <a:latin typeface="Papyrus" panose="03070502060502030205" pitchFamily="66" charset="0"/>
              </a:rPr>
              <a:t>saved</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well</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he </a:t>
            </a:r>
            <a:r>
              <a:rPr lang="hu-HU" sz="1200" b="1" dirty="0" err="1" smtClean="0">
                <a:latin typeface="Papyrus" panose="03070502060502030205" pitchFamily="66" charset="0"/>
              </a:rPr>
              <a:t>saved</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future</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a:t>
            </a:r>
            <a:r>
              <a:rPr lang="hu-HU" sz="1200" b="1" dirty="0" err="1" smtClean="0">
                <a:latin typeface="Papyrus" panose="03070502060502030205" pitchFamily="66" charset="0"/>
              </a:rPr>
              <a:t>Ariadne</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death</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found</a:t>
            </a:r>
            <a:r>
              <a:rPr lang="hu-HU" sz="1200" b="1" dirty="0" smtClean="0">
                <a:latin typeface="Papyrus" panose="03070502060502030205" pitchFamily="66" charset="0"/>
              </a:rPr>
              <a:t> a </a:t>
            </a:r>
            <a:r>
              <a:rPr lang="hu-HU" sz="1200" b="1" dirty="0" err="1" smtClean="0">
                <a:latin typeface="Papyrus" panose="03070502060502030205" pitchFamily="66" charset="0"/>
              </a:rPr>
              <a:t>way</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poison</a:t>
            </a:r>
            <a:r>
              <a:rPr lang="hu-HU" sz="1200" b="1" dirty="0" smtClean="0">
                <a:latin typeface="Papyrus" panose="03070502060502030205" pitchFamily="66" charset="0"/>
              </a:rPr>
              <a:t> </a:t>
            </a:r>
            <a:r>
              <a:rPr lang="hu-HU" sz="1200" b="1" dirty="0" err="1" smtClean="0">
                <a:latin typeface="Papyrus" panose="03070502060502030205" pitchFamily="66" charset="0"/>
              </a:rPr>
              <a:t>Dionysus’s</a:t>
            </a:r>
            <a:r>
              <a:rPr lang="hu-HU" sz="1200" b="1" dirty="0" smtClean="0">
                <a:latin typeface="Papyrus" panose="03070502060502030205" pitchFamily="66" charset="0"/>
              </a:rPr>
              <a:t> </a:t>
            </a:r>
            <a:r>
              <a:rPr lang="hu-HU" sz="1200" b="1" dirty="0" err="1" smtClean="0">
                <a:latin typeface="Papyrus" panose="03070502060502030205" pitchFamily="66" charset="0"/>
              </a:rPr>
              <a:t>invention</a:t>
            </a:r>
            <a:r>
              <a:rPr lang="hu-HU" sz="1200" b="1" dirty="0" smtClean="0">
                <a:latin typeface="Papyrus" panose="03070502060502030205" pitchFamily="66" charset="0"/>
              </a:rPr>
              <a:t> –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sent</a:t>
            </a:r>
            <a:r>
              <a:rPr lang="hu-HU" sz="1200" b="1" dirty="0">
                <a:latin typeface="Papyrus" panose="03070502060502030205" pitchFamily="66" charset="0"/>
              </a:rPr>
              <a:t> </a:t>
            </a:r>
            <a:r>
              <a:rPr lang="hu-HU" sz="1200" b="1" dirty="0" err="1" smtClean="0">
                <a:latin typeface="Papyrus" panose="03070502060502030205" pitchFamily="66" charset="0"/>
              </a:rPr>
              <a:t>madness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those</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consume</a:t>
            </a:r>
            <a:r>
              <a:rPr lang="hu-HU" sz="1200" b="1" dirty="0" smtClean="0">
                <a:latin typeface="Papyrus" panose="03070502060502030205" pitchFamily="66" charset="0"/>
              </a:rPr>
              <a:t> </a:t>
            </a:r>
            <a:r>
              <a:rPr lang="hu-HU" sz="1200" b="1" dirty="0" err="1" smtClean="0">
                <a:latin typeface="Papyrus" panose="03070502060502030205" pitchFamily="66" charset="0"/>
              </a:rPr>
              <a:t>vine</a:t>
            </a:r>
            <a:r>
              <a:rPr lang="hu-HU" sz="1200" b="1" dirty="0" smtClean="0">
                <a:latin typeface="Papyrus" panose="03070502060502030205" pitchFamily="66" charset="0"/>
              </a:rPr>
              <a:t> and it </a:t>
            </a:r>
            <a:r>
              <a:rPr lang="hu-HU" sz="1200" b="1" dirty="0" err="1" smtClean="0">
                <a:latin typeface="Papyrus" panose="03070502060502030205" pitchFamily="66" charset="0"/>
              </a:rPr>
              <a:t>can</a:t>
            </a:r>
            <a:r>
              <a:rPr lang="hu-HU" sz="1200" b="1" dirty="0" smtClean="0">
                <a:latin typeface="Papyrus" panose="03070502060502030205" pitchFamily="66" charset="0"/>
              </a:rPr>
              <a:t> be </a:t>
            </a:r>
            <a:r>
              <a:rPr lang="hu-HU" sz="1200" b="1" dirty="0" err="1" smtClean="0">
                <a:latin typeface="Papyrus" panose="03070502060502030205" pitchFamily="66" charset="0"/>
              </a:rPr>
              <a:t>stopped</a:t>
            </a:r>
            <a:r>
              <a:rPr lang="hu-HU" sz="1200" b="1" dirty="0" smtClean="0">
                <a:latin typeface="Papyrus" panose="03070502060502030205" pitchFamily="66" charset="0"/>
              </a:rPr>
              <a:t> </a:t>
            </a:r>
            <a:r>
              <a:rPr lang="hu-HU" sz="1200" b="1" dirty="0" err="1" smtClean="0">
                <a:latin typeface="Papyrus" panose="03070502060502030205" pitchFamily="66" charset="0"/>
              </a:rPr>
              <a:t>only</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moderated</a:t>
            </a:r>
            <a:r>
              <a:rPr lang="hu-HU" sz="1200" b="1" dirty="0" smtClean="0">
                <a:latin typeface="Papyrus" panose="03070502060502030205" pitchFamily="66" charset="0"/>
              </a:rPr>
              <a:t> </a:t>
            </a:r>
            <a:r>
              <a:rPr lang="hu-HU" sz="1200" b="1" dirty="0" err="1" smtClean="0">
                <a:latin typeface="Papyrus" panose="03070502060502030205" pitchFamily="66" charset="0"/>
              </a:rPr>
              <a:t>vine</a:t>
            </a:r>
            <a:r>
              <a:rPr lang="hu-HU" sz="1200" b="1" dirty="0" smtClean="0">
                <a:latin typeface="Papyrus" panose="03070502060502030205" pitchFamily="66" charset="0"/>
              </a:rPr>
              <a:t> </a:t>
            </a:r>
            <a:r>
              <a:rPr lang="hu-HU" sz="1200" b="1" dirty="0" err="1" smtClean="0">
                <a:latin typeface="Papyrus" panose="03070502060502030205" pitchFamily="66" charset="0"/>
              </a:rPr>
              <a:t>culture</a:t>
            </a:r>
            <a:r>
              <a:rPr lang="hu-HU" sz="1200" b="1" dirty="0" smtClean="0">
                <a:latin typeface="Papyrus" panose="03070502060502030205" pitchFamily="66" charset="0"/>
              </a:rPr>
              <a:t>, </a:t>
            </a:r>
            <a:r>
              <a:rPr lang="hu-HU" sz="1200" b="1" dirty="0" err="1" smtClean="0">
                <a:latin typeface="Papyrus" panose="03070502060502030205" pitchFamily="66" charset="0"/>
              </a:rPr>
              <a:t>what</a:t>
            </a:r>
            <a:r>
              <a:rPr lang="hu-HU" sz="1200" b="1" dirty="0" smtClean="0">
                <a:latin typeface="Papyrus" panose="03070502060502030205" pitchFamily="66" charset="0"/>
              </a:rPr>
              <a:t> </a:t>
            </a:r>
            <a:r>
              <a:rPr lang="hu-HU" sz="1200" b="1" dirty="0" err="1" smtClean="0">
                <a:latin typeface="Papyrus" panose="03070502060502030205" pitchFamily="66" charset="0"/>
              </a:rPr>
              <a:t>her</a:t>
            </a:r>
            <a:r>
              <a:rPr lang="hu-HU" sz="1200" b="1" dirty="0" smtClean="0">
                <a:latin typeface="Papyrus" panose="03070502060502030205" pitchFamily="66" charset="0"/>
              </a:rPr>
              <a:t> grand-</a:t>
            </a:r>
            <a:r>
              <a:rPr lang="hu-HU" sz="1200" b="1" dirty="0" err="1" smtClean="0">
                <a:latin typeface="Papyrus" panose="03070502060502030205" pitchFamily="66" charset="0"/>
              </a:rPr>
              <a:t>mother</a:t>
            </a:r>
            <a:r>
              <a:rPr lang="hu-HU" sz="1200" b="1" dirty="0" smtClean="0">
                <a:latin typeface="Papyrus" panose="03070502060502030205" pitchFamily="66" charset="0"/>
              </a:rPr>
              <a:t> Rhea </a:t>
            </a:r>
            <a:r>
              <a:rPr lang="hu-HU" sz="1200" b="1" dirty="0" err="1" smtClean="0">
                <a:latin typeface="Papyrus" panose="03070502060502030205" pitchFamily="66" charset="0"/>
              </a:rPr>
              <a:t>taught</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Dionysus</a:t>
            </a:r>
            <a:r>
              <a:rPr lang="hu-HU" sz="1200" b="1" dirty="0" smtClean="0">
                <a:latin typeface="Papyrus" panose="03070502060502030205" pitchFamily="66" charset="0"/>
              </a:rPr>
              <a:t>..</a:t>
            </a:r>
            <a:r>
              <a:rPr lang="hu-HU" sz="1200" b="1" dirty="0" err="1" smtClean="0">
                <a:latin typeface="Papyrus" panose="03070502060502030205" pitchFamily="66" charset="0"/>
              </a:rPr>
              <a:t>some</a:t>
            </a:r>
            <a:r>
              <a:rPr lang="hu-HU" sz="1200" b="1" dirty="0" smtClean="0">
                <a:latin typeface="Papyrus" panose="03070502060502030205" pitchFamily="66" charset="0"/>
              </a:rPr>
              <a:t> </a:t>
            </a:r>
            <a:r>
              <a:rPr lang="hu-HU" sz="1200" b="1" dirty="0" err="1" smtClean="0">
                <a:latin typeface="Papyrus" panose="03070502060502030205" pitchFamily="66" charset="0"/>
              </a:rPr>
              <a:t>things</a:t>
            </a:r>
            <a:r>
              <a:rPr lang="hu-HU" sz="1200" b="1" dirty="0" smtClean="0">
                <a:latin typeface="Papyrus" panose="03070502060502030205" pitchFamily="66" charset="0"/>
              </a:rPr>
              <a:t> </a:t>
            </a:r>
            <a:r>
              <a:rPr lang="hu-HU" sz="1200" b="1" dirty="0" err="1" smtClean="0">
                <a:latin typeface="Papyrus" panose="03070502060502030205" pitchFamily="66" charset="0"/>
              </a:rPr>
              <a:t>never</a:t>
            </a:r>
            <a:r>
              <a:rPr lang="hu-HU" sz="1200" b="1" dirty="0" smtClean="0">
                <a:latin typeface="Papyrus" panose="03070502060502030205" pitchFamily="66" charset="0"/>
              </a:rPr>
              <a:t> </a:t>
            </a:r>
            <a:r>
              <a:rPr lang="hu-HU" sz="1200" b="1" dirty="0" err="1" smtClean="0">
                <a:latin typeface="Papyrus" panose="03070502060502030205" pitchFamily="66" charset="0"/>
              </a:rPr>
              <a:t>change</a:t>
            </a:r>
            <a:r>
              <a:rPr lang="hu-HU" sz="1200" b="1" dirty="0" smtClean="0">
                <a:latin typeface="Papyrus" panose="03070502060502030205" pitchFamily="66" charset="0"/>
              </a:rPr>
              <a:t>, </a:t>
            </a:r>
            <a:r>
              <a:rPr lang="hu-HU" sz="1200" b="1" dirty="0" err="1" smtClean="0">
                <a:latin typeface="Papyrus" panose="03070502060502030205" pitchFamily="66" charset="0"/>
              </a:rPr>
              <a:t>grandmas</a:t>
            </a:r>
            <a:r>
              <a:rPr lang="hu-HU" sz="1200" b="1" dirty="0" smtClean="0">
                <a:latin typeface="Papyrus" panose="03070502060502030205" pitchFamily="66" charset="0"/>
              </a:rPr>
              <a:t> </a:t>
            </a:r>
            <a:r>
              <a:rPr lang="hu-HU" sz="1200" b="1" dirty="0" err="1" smtClean="0">
                <a:latin typeface="Papyrus" panose="03070502060502030205" pitchFamily="66" charset="0"/>
              </a:rPr>
              <a:t>always</a:t>
            </a:r>
            <a:r>
              <a:rPr lang="hu-HU" sz="1200" b="1" dirty="0" smtClean="0">
                <a:latin typeface="Papyrus" panose="03070502060502030205" pitchFamily="66" charset="0"/>
              </a:rPr>
              <a:t> </a:t>
            </a:r>
            <a:r>
              <a:rPr lang="hu-HU" sz="1200" b="1" dirty="0" err="1" smtClean="0">
                <a:latin typeface="Papyrus" panose="03070502060502030205" pitchFamily="66" charset="0"/>
              </a:rPr>
              <a:t>know</a:t>
            </a:r>
            <a:r>
              <a:rPr lang="hu-HU" sz="1200" b="1" dirty="0" smtClean="0">
                <a:latin typeface="Papyrus" panose="03070502060502030205" pitchFamily="66" charset="0"/>
              </a:rPr>
              <a:t> </a:t>
            </a:r>
            <a:r>
              <a:rPr lang="hu-HU" sz="1200" b="1" dirty="0" err="1" smtClean="0">
                <a:latin typeface="Papyrus" panose="03070502060502030205" pitchFamily="66" charset="0"/>
              </a:rPr>
              <a:t>best</a:t>
            </a:r>
            <a:r>
              <a:rPr lang="hu-HU" sz="1200" b="1" dirty="0">
                <a:latin typeface="Papyrus" panose="03070502060502030205" pitchFamily="66" charset="0"/>
              </a:rPr>
              <a:t>!</a:t>
            </a:r>
            <a:endParaRPr lang="hu-HU" sz="1200" b="1" dirty="0" smtClean="0">
              <a:latin typeface="Papyrus" panose="03070502060502030205" pitchFamily="66" charset="0"/>
            </a:endParaRPr>
          </a:p>
        </p:txBody>
      </p:sp>
    </p:spTree>
    <p:extLst>
      <p:ext uri="{BB962C8B-B14F-4D97-AF65-F5344CB8AC3E}">
        <p14:creationId xmlns:p14="http://schemas.microsoft.com/office/powerpoint/2010/main" val="131882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3072385" y="245426"/>
            <a:ext cx="5594036" cy="630942"/>
          </a:xfrm>
          <a:prstGeom prst="rect">
            <a:avLst/>
          </a:prstGeom>
          <a:noFill/>
        </p:spPr>
        <p:txBody>
          <a:bodyPr wrap="square" rtlCol="0">
            <a:spAutoFit/>
          </a:bodyPr>
          <a:lstStyle/>
          <a:p>
            <a:pPr algn="ctr"/>
            <a:r>
              <a:rPr lang="hu-HU" sz="3500" b="1" dirty="0" smtClean="0">
                <a:latin typeface="Papyrus" panose="03070502060502030205" pitchFamily="66" charset="0"/>
              </a:rPr>
              <a:t>EROS</a:t>
            </a:r>
          </a:p>
        </p:txBody>
      </p:sp>
      <p:sp>
        <p:nvSpPr>
          <p:cNvPr id="7" name="Szövegdoboz 6"/>
          <p:cNvSpPr txBox="1"/>
          <p:nvPr/>
        </p:nvSpPr>
        <p:spPr>
          <a:xfrm>
            <a:off x="3072385" y="970188"/>
            <a:ext cx="5594036"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smtClean="0">
                <a:solidFill>
                  <a:srgbClr val="FF66FF"/>
                </a:solidFill>
              </a:rPr>
              <a:t>GOD</a:t>
            </a:r>
          </a:p>
          <a:p>
            <a:r>
              <a:rPr lang="hu-HU" sz="1400" dirty="0" smtClean="0">
                <a:solidFill>
                  <a:srgbClr val="FF66FF"/>
                </a:solidFill>
              </a:rPr>
              <a:t>OF </a:t>
            </a:r>
          </a:p>
          <a:p>
            <a:r>
              <a:rPr lang="en-US" sz="1400" dirty="0" smtClean="0">
                <a:solidFill>
                  <a:srgbClr val="FF66FF"/>
                </a:solidFill>
              </a:rPr>
              <a:t> </a:t>
            </a:r>
            <a:r>
              <a:rPr lang="hu-HU" sz="1400" dirty="0" smtClean="0">
                <a:solidFill>
                  <a:srgbClr val="FF66FF"/>
                </a:solidFill>
              </a:rPr>
              <a:t>LOVE, ATTRACTION AND DESIRE</a:t>
            </a:r>
            <a:endParaRPr lang="hu-HU" sz="1400" dirty="0">
              <a:solidFill>
                <a:srgbClr val="FF66FF"/>
              </a:solidFill>
            </a:endParaRPr>
          </a:p>
        </p:txBody>
      </p:sp>
      <p:sp>
        <p:nvSpPr>
          <p:cNvPr id="13" name="Szövegdoboz 12"/>
          <p:cNvSpPr txBox="1"/>
          <p:nvPr/>
        </p:nvSpPr>
        <p:spPr>
          <a:xfrm>
            <a:off x="3072384" y="2058173"/>
            <a:ext cx="9119616" cy="4708981"/>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Aphrodite</a:t>
            </a:r>
            <a:r>
              <a:rPr lang="hu-HU" sz="1200" b="1" dirty="0" smtClean="0">
                <a:latin typeface="Papyrus" panose="03070502060502030205" pitchFamily="66" charset="0"/>
              </a:rPr>
              <a:t> and </a:t>
            </a:r>
            <a:r>
              <a:rPr lang="hu-HU" sz="1200" b="1" dirty="0" err="1" smtClean="0">
                <a:latin typeface="Papyrus" panose="03070502060502030205" pitchFamily="66" charset="0"/>
              </a:rPr>
              <a:t>Ares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Psyche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Princess</a:t>
            </a:r>
            <a:r>
              <a:rPr lang="hu-HU" sz="1200" b="1" dirty="0" smtClean="0">
                <a:latin typeface="Papyrus" panose="03070502060502030205" pitchFamily="66" charset="0"/>
              </a:rPr>
              <a:t>, </a:t>
            </a:r>
            <a:r>
              <a:rPr lang="hu-HU" sz="1200" b="1" dirty="0" err="1" smtClean="0">
                <a:latin typeface="Papyrus" panose="03070502060502030205" pitchFamily="66" charset="0"/>
              </a:rPr>
              <a:t>then</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Human </a:t>
            </a:r>
            <a:r>
              <a:rPr lang="hu-HU" sz="1200" b="1" dirty="0" err="1" smtClean="0">
                <a:latin typeface="Papyrus" panose="03070502060502030205" pitchFamily="66" charset="0"/>
              </a:rPr>
              <a:t>Soul</a:t>
            </a:r>
            <a:r>
              <a:rPr lang="hu-HU" sz="1200" b="1" dirty="0" smtClean="0">
                <a:latin typeface="Papyrus" panose="03070502060502030205" pitchFamily="66" charset="0"/>
              </a:rPr>
              <a:t>)</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err="1" smtClean="0">
                <a:latin typeface="Papyrus" panose="03070502060502030205" pitchFamily="66" charset="0"/>
              </a:rPr>
              <a:t>Hedone</a:t>
            </a:r>
            <a:r>
              <a:rPr lang="hu-HU" sz="1200" b="1" dirty="0" smtClean="0">
                <a:latin typeface="Papyrus" panose="03070502060502030205" pitchFamily="66" charset="0"/>
              </a:rPr>
              <a:t> (</a:t>
            </a:r>
            <a:r>
              <a:rPr lang="hu-HU" sz="1200" b="1" dirty="0" err="1">
                <a:latin typeface="Papyrus" panose="03070502060502030205" pitchFamily="66" charset="0"/>
              </a:rPr>
              <a:t>B</a:t>
            </a:r>
            <a:r>
              <a:rPr lang="hu-HU" sz="1200" b="1" dirty="0" err="1" smtClean="0">
                <a:latin typeface="Papyrus" panose="03070502060502030205" pitchFamily="66" charset="0"/>
              </a:rPr>
              <a:t>liss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en-US" sz="1200" b="1" dirty="0" smtClean="0">
                <a:latin typeface="Papyrus" panose="03070502060502030205" pitchFamily="66" charset="0"/>
              </a:rPr>
              <a:t>Pomegranate, Seeds of Grain, Torch, Flowers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Deer</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Amor, </a:t>
            </a:r>
            <a:r>
              <a:rPr lang="hu-HU" sz="1200" b="1" dirty="0" err="1" smtClean="0">
                <a:latin typeface="Papyrus" panose="03070502060502030205" pitchFamily="66" charset="0"/>
              </a:rPr>
              <a:t>Cupid</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He </a:t>
            </a:r>
            <a:r>
              <a:rPr lang="hu-HU" sz="1200" b="1" dirty="0" err="1" smtClean="0">
                <a:latin typeface="Papyrus" panose="03070502060502030205" pitchFamily="66" charset="0"/>
              </a:rPr>
              <a:t>does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t>
            </a:r>
            <a:r>
              <a:rPr lang="hu-HU" sz="1200" b="1" dirty="0" err="1" smtClean="0">
                <a:latin typeface="Papyrus" panose="03070502060502030205" pitchFamily="66" charset="0"/>
              </a:rPr>
              <a:t>any</a:t>
            </a:r>
            <a:r>
              <a:rPr lang="hu-HU" sz="1200" b="1" dirty="0" smtClean="0">
                <a:latin typeface="Papyrus" panose="03070502060502030205" pitchFamily="66" charset="0"/>
              </a:rPr>
              <a:t> </a:t>
            </a:r>
            <a:r>
              <a:rPr lang="hu-HU" sz="1200" b="1" dirty="0" err="1" smtClean="0">
                <a:latin typeface="Papyrus" panose="03070502060502030205" pitchFamily="66" charset="0"/>
              </a:rPr>
              <a:t>day</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falling</a:t>
            </a:r>
            <a:r>
              <a:rPr lang="hu-HU" sz="1200" b="1" dirty="0" smtClean="0">
                <a:latin typeface="Papyrus" panose="03070502060502030205" pitchFamily="66" charset="0"/>
              </a:rPr>
              <a:t> in love, we </a:t>
            </a:r>
            <a:r>
              <a:rPr lang="hu-HU" sz="1200" b="1" dirty="0" err="1" smtClean="0">
                <a:latin typeface="Papyrus" panose="03070502060502030205" pitchFamily="66" charset="0"/>
              </a:rPr>
              <a:t>still</a:t>
            </a:r>
            <a:r>
              <a:rPr lang="hu-HU" sz="1200" b="1" dirty="0" smtClean="0">
                <a:latin typeface="Papyrus" panose="03070502060502030205" pitchFamily="66" charset="0"/>
              </a:rPr>
              <a:t> </a:t>
            </a:r>
            <a:r>
              <a:rPr lang="hu-HU" sz="1200" b="1" dirty="0" err="1" smtClean="0">
                <a:latin typeface="Papyrus" panose="03070502060502030205" pitchFamily="66" charset="0"/>
              </a:rPr>
              <a:t>use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term</a:t>
            </a:r>
            <a:r>
              <a:rPr lang="hu-HU" sz="1200" b="1" dirty="0" smtClean="0">
                <a:latin typeface="Papyrus" panose="03070502060502030205" pitchFamily="66" charset="0"/>
              </a:rPr>
              <a:t> of „hit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Amor’s</a:t>
            </a:r>
            <a:r>
              <a:rPr lang="hu-HU" sz="1200" b="1" dirty="0" smtClean="0">
                <a:latin typeface="Papyrus" panose="03070502060502030205" pitchFamily="66" charset="0"/>
              </a:rPr>
              <a:t> </a:t>
            </a:r>
            <a:r>
              <a:rPr lang="hu-HU" sz="1200" b="1" dirty="0" err="1" smtClean="0">
                <a:latin typeface="Papyrus" panose="03070502060502030205" pitchFamily="66" charset="0"/>
              </a:rPr>
              <a:t>arrow</a:t>
            </a:r>
            <a:r>
              <a:rPr lang="hu-HU" sz="1200" b="1" dirty="0" smtClean="0">
                <a:latin typeface="Papyrus" panose="03070502060502030205" pitchFamily="66" charset="0"/>
              </a:rPr>
              <a:t>” </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r>
              <a:rPr lang="hu-HU" sz="1200" b="1" dirty="0">
                <a:latin typeface="Papyrus" panose="03070502060502030205" pitchFamily="66" charset="0"/>
              </a:rPr>
              <a:t>:</a:t>
            </a:r>
          </a:p>
          <a:p>
            <a:r>
              <a:rPr lang="hu-HU" sz="1200" b="1" dirty="0" err="1">
                <a:latin typeface="Papyrus" panose="03070502060502030205" pitchFamily="66" charset="0"/>
              </a:rPr>
              <a:t>Eros’s</a:t>
            </a:r>
            <a:r>
              <a:rPr lang="hu-HU" sz="1200" b="1" dirty="0">
                <a:latin typeface="Papyrus" panose="03070502060502030205" pitchFamily="66" charset="0"/>
              </a:rPr>
              <a:t> </a:t>
            </a:r>
            <a:r>
              <a:rPr lang="hu-HU" sz="1200" b="1" dirty="0" err="1">
                <a:latin typeface="Papyrus" panose="03070502060502030205" pitchFamily="66" charset="0"/>
              </a:rPr>
              <a:t>task</a:t>
            </a:r>
            <a:r>
              <a:rPr lang="hu-HU" sz="1200" b="1" dirty="0">
                <a:latin typeface="Papyrus" panose="03070502060502030205" pitchFamily="66" charset="0"/>
              </a:rPr>
              <a:t> </a:t>
            </a:r>
            <a:r>
              <a:rPr lang="hu-HU" sz="1200" b="1" dirty="0" err="1">
                <a:latin typeface="Papyrus" panose="03070502060502030205" pitchFamily="66" charset="0"/>
              </a:rPr>
              <a:t>was</a:t>
            </a:r>
            <a:r>
              <a:rPr lang="hu-HU" sz="1200" b="1" dirty="0">
                <a:latin typeface="Papyrus" panose="03070502060502030205" pitchFamily="66" charset="0"/>
              </a:rPr>
              <a:t> </a:t>
            </a:r>
            <a:r>
              <a:rPr lang="hu-HU" sz="1200" b="1" dirty="0" err="1">
                <a:latin typeface="Papyrus" panose="03070502060502030205" pitchFamily="66" charset="0"/>
              </a:rPr>
              <a:t>to</a:t>
            </a:r>
            <a:r>
              <a:rPr lang="hu-HU" sz="1200" b="1" dirty="0">
                <a:latin typeface="Papyrus" panose="03070502060502030205" pitchFamily="66" charset="0"/>
              </a:rPr>
              <a:t> </a:t>
            </a:r>
            <a:r>
              <a:rPr lang="hu-HU" sz="1200" b="1" dirty="0" err="1">
                <a:latin typeface="Papyrus" panose="03070502060502030205" pitchFamily="66" charset="0"/>
              </a:rPr>
              <a:t>plant</a:t>
            </a:r>
            <a:r>
              <a:rPr lang="hu-HU" sz="1200" b="1" dirty="0">
                <a:latin typeface="Papyrus" panose="03070502060502030205" pitchFamily="66" charset="0"/>
              </a:rPr>
              <a:t> love in </a:t>
            </a:r>
            <a:r>
              <a:rPr lang="hu-HU" sz="1200" b="1" dirty="0" err="1">
                <a:latin typeface="Papyrus" panose="03070502060502030205" pitchFamily="66" charset="0"/>
              </a:rPr>
              <a:t>the</a:t>
            </a:r>
            <a:r>
              <a:rPr lang="hu-HU" sz="1200" b="1" dirty="0">
                <a:latin typeface="Papyrus" panose="03070502060502030205" pitchFamily="66" charset="0"/>
              </a:rPr>
              <a:t> </a:t>
            </a:r>
            <a:r>
              <a:rPr lang="hu-HU" sz="1200" b="1" dirty="0" err="1">
                <a:latin typeface="Papyrus" panose="03070502060502030205" pitchFamily="66" charset="0"/>
              </a:rPr>
              <a:t>hearth</a:t>
            </a:r>
            <a:r>
              <a:rPr lang="hu-HU" sz="1200" b="1" dirty="0">
                <a:latin typeface="Papyrus" panose="03070502060502030205" pitchFamily="66" charset="0"/>
              </a:rPr>
              <a:t> of </a:t>
            </a:r>
            <a:r>
              <a:rPr lang="hu-HU" sz="1200" b="1" dirty="0" err="1">
                <a:latin typeface="Papyrus" panose="03070502060502030205" pitchFamily="66" charset="0"/>
              </a:rPr>
              <a:t>humans</a:t>
            </a:r>
            <a:r>
              <a:rPr lang="hu-HU" sz="1200" b="1" dirty="0">
                <a:latin typeface="Papyrus" panose="03070502060502030205" pitchFamily="66" charset="0"/>
              </a:rPr>
              <a:t> (and </a:t>
            </a:r>
            <a:r>
              <a:rPr lang="hu-HU" sz="1200" b="1" dirty="0" err="1">
                <a:latin typeface="Papyrus" panose="03070502060502030205" pitchFamily="66" charset="0"/>
              </a:rPr>
              <a:t>sometimes</a:t>
            </a:r>
            <a:r>
              <a:rPr lang="hu-HU" sz="1200" b="1" dirty="0">
                <a:latin typeface="Papyrus" panose="03070502060502030205" pitchFamily="66" charset="0"/>
              </a:rPr>
              <a:t> </a:t>
            </a:r>
            <a:r>
              <a:rPr lang="hu-HU" sz="1200" b="1" dirty="0" err="1">
                <a:latin typeface="Papyrus" panose="03070502060502030205" pitchFamily="66" charset="0"/>
              </a:rPr>
              <a:t>gods</a:t>
            </a:r>
            <a:r>
              <a:rPr lang="hu-HU" sz="1200" b="1" dirty="0">
                <a:latin typeface="Papyrus" panose="03070502060502030205" pitchFamily="66" charset="0"/>
              </a:rPr>
              <a:t>, </a:t>
            </a:r>
            <a:r>
              <a:rPr lang="hu-HU" sz="1200" b="1" dirty="0" err="1">
                <a:latin typeface="Papyrus" panose="03070502060502030205" pitchFamily="66" charset="0"/>
              </a:rPr>
              <a:t>like</a:t>
            </a:r>
            <a:r>
              <a:rPr lang="hu-HU" sz="1200" b="1" dirty="0">
                <a:latin typeface="Papyrus" panose="03070502060502030205" pitchFamily="66" charset="0"/>
              </a:rPr>
              <a:t> </a:t>
            </a:r>
            <a:r>
              <a:rPr lang="hu-HU" sz="1200" b="1" dirty="0" err="1">
                <a:latin typeface="Papyrus" panose="03070502060502030205" pitchFamily="66" charset="0"/>
              </a:rPr>
              <a:t>his</a:t>
            </a:r>
            <a:r>
              <a:rPr lang="hu-HU" sz="1200" b="1" dirty="0">
                <a:latin typeface="Papyrus" panose="03070502060502030205" pitchFamily="66" charset="0"/>
              </a:rPr>
              <a:t> </a:t>
            </a:r>
            <a:r>
              <a:rPr lang="hu-HU" sz="1200" b="1" dirty="0" err="1">
                <a:latin typeface="Papyrus" panose="03070502060502030205" pitchFamily="66" charset="0"/>
              </a:rPr>
              <a:t>mother</a:t>
            </a:r>
            <a:r>
              <a:rPr lang="hu-HU" sz="1200" b="1" dirty="0">
                <a:latin typeface="Papyrus" panose="03070502060502030205" pitchFamily="66" charset="0"/>
              </a:rPr>
              <a:t>). </a:t>
            </a:r>
            <a:r>
              <a:rPr lang="hu-HU" sz="1200" b="1" dirty="0" err="1" smtClean="0">
                <a:latin typeface="Papyrus" panose="03070502060502030205" pitchFamily="66" charset="0"/>
              </a:rPr>
              <a:t>Once</a:t>
            </a:r>
            <a:r>
              <a:rPr lang="hu-HU" sz="1200" b="1" dirty="0" smtClean="0">
                <a:latin typeface="Papyrus" panose="03070502060502030205" pitchFamily="66" charset="0"/>
              </a:rPr>
              <a:t> </a:t>
            </a:r>
            <a:r>
              <a:rPr lang="en-US" sz="1200" b="1" dirty="0" smtClean="0">
                <a:latin typeface="Papyrus" panose="03070502060502030205" pitchFamily="66" charset="0"/>
              </a:rPr>
              <a:t>Aphrodite </a:t>
            </a:r>
            <a:r>
              <a:rPr lang="hu-HU" sz="1200" b="1" dirty="0" smtClean="0">
                <a:latin typeface="Papyrus" panose="03070502060502030205" pitchFamily="66" charset="0"/>
              </a:rPr>
              <a:t>got </a:t>
            </a:r>
            <a:r>
              <a:rPr lang="en-US" sz="1200" b="1" dirty="0" smtClean="0">
                <a:latin typeface="Papyrus" panose="03070502060502030205" pitchFamily="66" charset="0"/>
              </a:rPr>
              <a:t>jealous </a:t>
            </a:r>
            <a:r>
              <a:rPr lang="en-US" sz="1200" b="1" dirty="0">
                <a:latin typeface="Papyrus" panose="03070502060502030205" pitchFamily="66" charset="0"/>
              </a:rPr>
              <a:t>of the beauty of mortal princess Psyche, as men were leaving her altars barren to worship a mere human woman instead, and so she commanded her son Eros, the god of love, to cause Psyche to fall in love with the ugliest creature on earth. But instead, Eros </a:t>
            </a:r>
            <a:r>
              <a:rPr lang="hu-HU" sz="1200" b="1" dirty="0" err="1" smtClean="0">
                <a:latin typeface="Papyrus" panose="03070502060502030205" pitchFamily="66" charset="0"/>
              </a:rPr>
              <a:t>fell</a:t>
            </a:r>
            <a:r>
              <a:rPr lang="en-US" sz="1200" b="1" dirty="0" smtClean="0">
                <a:latin typeface="Papyrus" panose="03070502060502030205" pitchFamily="66" charset="0"/>
              </a:rPr>
              <a:t> </a:t>
            </a:r>
            <a:r>
              <a:rPr lang="en-US" sz="1200" b="1" dirty="0">
                <a:latin typeface="Papyrus" panose="03070502060502030205" pitchFamily="66" charset="0"/>
              </a:rPr>
              <a:t>in love with Psyche himself and </a:t>
            </a:r>
            <a:r>
              <a:rPr lang="en-US" sz="1200" b="1" dirty="0" smtClean="0">
                <a:latin typeface="Papyrus" panose="03070502060502030205" pitchFamily="66" charset="0"/>
              </a:rPr>
              <a:t>spirit</a:t>
            </a:r>
            <a:r>
              <a:rPr lang="hu-HU" sz="1200" b="1" dirty="0" err="1" smtClean="0">
                <a:latin typeface="Papyrus" panose="03070502060502030205" pitchFamily="66" charset="0"/>
              </a:rPr>
              <a:t>ed</a:t>
            </a:r>
            <a:r>
              <a:rPr lang="en-US" sz="1200" b="1" dirty="0" smtClean="0">
                <a:latin typeface="Papyrus" panose="03070502060502030205" pitchFamily="66" charset="0"/>
              </a:rPr>
              <a:t> </a:t>
            </a:r>
            <a:r>
              <a:rPr lang="en-US" sz="1200" b="1" dirty="0">
                <a:latin typeface="Papyrus" panose="03070502060502030205" pitchFamily="66" charset="0"/>
              </a:rPr>
              <a:t>her away to his home. Their fragile peace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en-US" sz="1200" b="1" dirty="0" smtClean="0">
                <a:latin typeface="Papyrus" panose="03070502060502030205" pitchFamily="66" charset="0"/>
              </a:rPr>
              <a:t>ruined </a:t>
            </a:r>
            <a:r>
              <a:rPr lang="en-US" sz="1200" b="1" dirty="0">
                <a:latin typeface="Papyrus" panose="03070502060502030205" pitchFamily="66" charset="0"/>
              </a:rPr>
              <a:t>by a visit from Psyche's jealous sisters, who </a:t>
            </a:r>
            <a:r>
              <a:rPr lang="en-US" sz="1200" b="1" dirty="0" smtClean="0">
                <a:latin typeface="Papyrus" panose="03070502060502030205" pitchFamily="66" charset="0"/>
              </a:rPr>
              <a:t>cause</a:t>
            </a:r>
            <a:r>
              <a:rPr lang="hu-HU" sz="1200" b="1" dirty="0" smtClean="0">
                <a:latin typeface="Papyrus" panose="03070502060502030205" pitchFamily="66" charset="0"/>
              </a:rPr>
              <a:t>d</a:t>
            </a:r>
            <a:r>
              <a:rPr lang="en-US" sz="1200" b="1" dirty="0" smtClean="0">
                <a:latin typeface="Papyrus" panose="03070502060502030205" pitchFamily="66" charset="0"/>
              </a:rPr>
              <a:t> </a:t>
            </a:r>
            <a:r>
              <a:rPr lang="en-US" sz="1200" b="1" dirty="0">
                <a:latin typeface="Papyrus" panose="03070502060502030205" pitchFamily="66" charset="0"/>
              </a:rPr>
              <a:t>Psyche to betray the trust of her husband. Wounded, Eros </a:t>
            </a:r>
            <a:r>
              <a:rPr lang="en-US" sz="1200" b="1" dirty="0" smtClean="0">
                <a:latin typeface="Papyrus" panose="03070502060502030205" pitchFamily="66" charset="0"/>
              </a:rPr>
              <a:t>le</a:t>
            </a:r>
            <a:r>
              <a:rPr lang="hu-HU" sz="1200" b="1" dirty="0" smtClean="0">
                <a:latin typeface="Papyrus" panose="03070502060502030205" pitchFamily="66" charset="0"/>
              </a:rPr>
              <a:t>ft</a:t>
            </a:r>
            <a:r>
              <a:rPr lang="en-US" sz="1200" b="1" dirty="0" smtClean="0">
                <a:latin typeface="Papyrus" panose="03070502060502030205" pitchFamily="66" charset="0"/>
              </a:rPr>
              <a:t> </a:t>
            </a:r>
            <a:r>
              <a:rPr lang="en-US" sz="1200" b="1" dirty="0">
                <a:latin typeface="Papyrus" panose="03070502060502030205" pitchFamily="66" charset="0"/>
              </a:rPr>
              <a:t>his wife, and Psyche </a:t>
            </a:r>
            <a:r>
              <a:rPr lang="en-US" sz="1200" b="1" dirty="0" smtClean="0">
                <a:latin typeface="Papyrus" panose="03070502060502030205" pitchFamily="66" charset="0"/>
              </a:rPr>
              <a:t>wander</a:t>
            </a:r>
            <a:r>
              <a:rPr lang="hu-HU" sz="1200" b="1" dirty="0" err="1" smtClean="0">
                <a:latin typeface="Papyrus" panose="03070502060502030205" pitchFamily="66" charset="0"/>
              </a:rPr>
              <a:t>ed</a:t>
            </a:r>
            <a:r>
              <a:rPr lang="en-US" sz="1200" b="1" dirty="0" smtClean="0">
                <a:latin typeface="Papyrus" panose="03070502060502030205" pitchFamily="66" charset="0"/>
              </a:rPr>
              <a:t> </a:t>
            </a:r>
            <a:r>
              <a:rPr lang="en-US" sz="1200" b="1" dirty="0">
                <a:latin typeface="Papyrus" panose="03070502060502030205" pitchFamily="66" charset="0"/>
              </a:rPr>
              <a:t>the Earth, looking for her lost love. Eventually, she </a:t>
            </a:r>
            <a:r>
              <a:rPr lang="en-US" sz="1200" b="1" dirty="0" err="1" smtClean="0">
                <a:latin typeface="Papyrus" panose="03070502060502030205" pitchFamily="66" charset="0"/>
              </a:rPr>
              <a:t>approache</a:t>
            </a:r>
            <a:r>
              <a:rPr lang="hu-HU" sz="1200" b="1" dirty="0" smtClean="0">
                <a:latin typeface="Papyrus" panose="03070502060502030205" pitchFamily="66" charset="0"/>
              </a:rPr>
              <a:t>d</a:t>
            </a:r>
            <a:r>
              <a:rPr lang="en-US" sz="1200" b="1" dirty="0" smtClean="0">
                <a:latin typeface="Papyrus" panose="03070502060502030205" pitchFamily="66" charset="0"/>
              </a:rPr>
              <a:t> </a:t>
            </a:r>
            <a:r>
              <a:rPr lang="en-US" sz="1200" b="1" dirty="0">
                <a:latin typeface="Papyrus" panose="03070502060502030205" pitchFamily="66" charset="0"/>
              </a:rPr>
              <a:t>Aphrodite and </a:t>
            </a:r>
            <a:r>
              <a:rPr lang="en-US" sz="1200" b="1" dirty="0" smtClean="0">
                <a:latin typeface="Papyrus" panose="03070502060502030205" pitchFamily="66" charset="0"/>
              </a:rPr>
              <a:t>ask</a:t>
            </a:r>
            <a:r>
              <a:rPr lang="hu-HU" sz="1200" b="1" dirty="0" err="1" smtClean="0">
                <a:latin typeface="Papyrus" panose="03070502060502030205" pitchFamily="66" charset="0"/>
              </a:rPr>
              <a:t>ed</a:t>
            </a:r>
            <a:r>
              <a:rPr lang="en-US" sz="1200" b="1" dirty="0" smtClean="0">
                <a:latin typeface="Papyrus" panose="03070502060502030205" pitchFamily="66" charset="0"/>
              </a:rPr>
              <a:t> </a:t>
            </a:r>
            <a:r>
              <a:rPr lang="en-US" sz="1200" b="1" dirty="0">
                <a:latin typeface="Papyrus" panose="03070502060502030205" pitchFamily="66" charset="0"/>
              </a:rPr>
              <a:t>for her help. Aphrodite </a:t>
            </a:r>
            <a:r>
              <a:rPr lang="en-US" sz="1200" b="1" dirty="0" smtClean="0">
                <a:latin typeface="Papyrus" panose="03070502060502030205" pitchFamily="66" charset="0"/>
              </a:rPr>
              <a:t>impose</a:t>
            </a:r>
            <a:r>
              <a:rPr lang="hu-HU" sz="1200" b="1" dirty="0" smtClean="0">
                <a:latin typeface="Papyrus" panose="03070502060502030205" pitchFamily="66" charset="0"/>
              </a:rPr>
              <a:t>d</a:t>
            </a:r>
            <a:r>
              <a:rPr lang="en-US" sz="1200" b="1" dirty="0" smtClean="0">
                <a:latin typeface="Papyrus" panose="03070502060502030205" pitchFamily="66" charset="0"/>
              </a:rPr>
              <a:t> </a:t>
            </a:r>
            <a:r>
              <a:rPr lang="en-US" sz="1200" b="1" dirty="0">
                <a:latin typeface="Papyrus" panose="03070502060502030205" pitchFamily="66" charset="0"/>
              </a:rPr>
              <a:t>a series of difficult tasks on Psyche, which she </a:t>
            </a:r>
            <a:r>
              <a:rPr lang="hu-HU" sz="1200" b="1" dirty="0" err="1" smtClean="0">
                <a:latin typeface="Papyrus" panose="03070502060502030205" pitchFamily="66" charset="0"/>
              </a:rPr>
              <a:t>was</a:t>
            </a:r>
            <a:r>
              <a:rPr lang="en-US" sz="1200" b="1" dirty="0" smtClean="0">
                <a:latin typeface="Papyrus" panose="03070502060502030205" pitchFamily="66" charset="0"/>
              </a:rPr>
              <a:t> </a:t>
            </a:r>
            <a:r>
              <a:rPr lang="en-US" sz="1200" b="1" dirty="0">
                <a:latin typeface="Papyrus" panose="03070502060502030205" pitchFamily="66" charset="0"/>
              </a:rPr>
              <a:t>able to achieve by means of supernatural </a:t>
            </a:r>
            <a:r>
              <a:rPr lang="en-US" sz="1200" b="1" dirty="0" smtClean="0">
                <a:latin typeface="Papyrus" panose="03070502060502030205" pitchFamily="66" charset="0"/>
              </a:rPr>
              <a:t>assistance.</a:t>
            </a:r>
            <a:r>
              <a:rPr lang="hu-HU" sz="1200" b="1" dirty="0" smtClean="0">
                <a:latin typeface="Papyrus" panose="03070502060502030205" pitchFamily="66" charset="0"/>
              </a:rPr>
              <a:t> </a:t>
            </a:r>
            <a:r>
              <a:rPr lang="en-US" sz="1200" b="1" dirty="0" smtClean="0">
                <a:latin typeface="Papyrus" panose="03070502060502030205" pitchFamily="66" charset="0"/>
              </a:rPr>
              <a:t>After </a:t>
            </a:r>
            <a:r>
              <a:rPr lang="en-US" sz="1200" b="1" dirty="0">
                <a:latin typeface="Papyrus" panose="03070502060502030205" pitchFamily="66" charset="0"/>
              </a:rPr>
              <a:t>successfully completing these tasks, Aphrodite </a:t>
            </a:r>
            <a:r>
              <a:rPr lang="en-US" sz="1200" b="1" dirty="0" smtClean="0">
                <a:latin typeface="Papyrus" panose="03070502060502030205" pitchFamily="66" charset="0"/>
              </a:rPr>
              <a:t>relent</a:t>
            </a:r>
            <a:r>
              <a:rPr lang="hu-HU" sz="1200" b="1" dirty="0" err="1" smtClean="0">
                <a:latin typeface="Papyrus" panose="03070502060502030205" pitchFamily="66" charset="0"/>
              </a:rPr>
              <a:t>ed</a:t>
            </a:r>
            <a:r>
              <a:rPr lang="en-US" sz="1200" b="1" dirty="0" smtClean="0">
                <a:latin typeface="Papyrus" panose="03070502060502030205" pitchFamily="66" charset="0"/>
              </a:rPr>
              <a:t> </a:t>
            </a:r>
            <a:r>
              <a:rPr lang="en-US" sz="1200" b="1" dirty="0">
                <a:latin typeface="Papyrus" panose="03070502060502030205" pitchFamily="66" charset="0"/>
              </a:rPr>
              <a:t>and Psyche </a:t>
            </a:r>
            <a:r>
              <a:rPr lang="en-US" sz="1200" b="1" dirty="0" err="1" smtClean="0">
                <a:latin typeface="Papyrus" panose="03070502060502030205" pitchFamily="66" charset="0"/>
              </a:rPr>
              <a:t>bec</a:t>
            </a:r>
            <a:r>
              <a:rPr lang="hu-HU" sz="1200" b="1" dirty="0" err="1" smtClean="0">
                <a:latin typeface="Papyrus" panose="03070502060502030205" pitchFamily="66" charset="0"/>
              </a:rPr>
              <a:t>ame</a:t>
            </a:r>
            <a:r>
              <a:rPr lang="en-US" sz="1200" b="1" dirty="0" smtClean="0">
                <a:latin typeface="Papyrus" panose="03070502060502030205" pitchFamily="66" charset="0"/>
              </a:rPr>
              <a:t> </a:t>
            </a:r>
            <a:r>
              <a:rPr lang="en-US" sz="1200" b="1" dirty="0">
                <a:latin typeface="Papyrus" panose="03070502060502030205" pitchFamily="66" charset="0"/>
              </a:rPr>
              <a:t>immortal to live alongside her husband </a:t>
            </a:r>
            <a:r>
              <a:rPr lang="en-US" sz="1200" b="1" dirty="0" smtClean="0">
                <a:latin typeface="Papyrus" panose="03070502060502030205" pitchFamily="66" charset="0"/>
              </a:rPr>
              <a:t>Eros</a:t>
            </a:r>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basically</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story of </a:t>
            </a:r>
            <a:r>
              <a:rPr lang="hu-HU" sz="1200" b="1" dirty="0" err="1" smtClean="0">
                <a:latin typeface="Papyrus" panose="03070502060502030205" pitchFamily="66" charset="0"/>
              </a:rPr>
              <a:t>Eros</a:t>
            </a:r>
            <a:r>
              <a:rPr lang="hu-HU" sz="1200" b="1" dirty="0" smtClean="0">
                <a:latin typeface="Papyrus" panose="03070502060502030205" pitchFamily="66" charset="0"/>
              </a:rPr>
              <a:t> and Psyche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first</a:t>
            </a:r>
            <a:r>
              <a:rPr lang="hu-HU" sz="1200" b="1" dirty="0" smtClean="0">
                <a:latin typeface="Papyrus" panose="03070502060502030205" pitchFamily="66" charset="0"/>
              </a:rPr>
              <a:t> </a:t>
            </a:r>
            <a:r>
              <a:rPr lang="hu-HU" sz="1200" b="1" dirty="0" err="1" smtClean="0">
                <a:latin typeface="Papyrus" panose="03070502060502030205" pitchFamily="66" charset="0"/>
              </a:rPr>
              <a:t>Cinderella</a:t>
            </a:r>
            <a:r>
              <a:rPr lang="hu-HU" sz="1200" b="1" dirty="0" smtClean="0">
                <a:latin typeface="Papyrus" panose="03070502060502030205" pitchFamily="66" charset="0"/>
              </a:rPr>
              <a:t> story, </a:t>
            </a:r>
            <a:r>
              <a:rPr lang="hu-HU" sz="1200" b="1" dirty="0" err="1" smtClean="0">
                <a:latin typeface="Papyrus" panose="03070502060502030205" pitchFamily="66" charset="0"/>
              </a:rPr>
              <a:t>even</a:t>
            </a:r>
            <a:r>
              <a:rPr lang="hu-HU" sz="1200" b="1" dirty="0" smtClean="0">
                <a:latin typeface="Papyrus" panose="03070502060502030205" pitchFamily="66" charset="0"/>
              </a:rPr>
              <a:t> </a:t>
            </a:r>
            <a:r>
              <a:rPr lang="hu-HU" sz="1200" b="1" dirty="0" err="1" smtClean="0">
                <a:latin typeface="Papyrus" panose="03070502060502030205" pitchFamily="66" charset="0"/>
              </a:rPr>
              <a:t>fairies</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there</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Psyche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often</a:t>
            </a:r>
            <a:r>
              <a:rPr lang="hu-HU" sz="1200" b="1" dirty="0" smtClean="0">
                <a:latin typeface="Papyrus" panose="03070502060502030205" pitchFamily="66" charset="0"/>
              </a:rPr>
              <a:t> </a:t>
            </a:r>
            <a:r>
              <a:rPr lang="hu-HU" sz="1200" b="1" dirty="0" err="1" smtClean="0">
                <a:latin typeface="Papyrus" panose="03070502060502030205" pitchFamily="66" charset="0"/>
              </a:rPr>
              <a:t>portrayed</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butterfly</a:t>
            </a:r>
            <a:r>
              <a:rPr lang="hu-HU" sz="1200" b="1" dirty="0" smtClean="0">
                <a:latin typeface="Papyrus" panose="03070502060502030205" pitchFamily="66" charset="0"/>
              </a:rPr>
              <a:t> </a:t>
            </a:r>
            <a:r>
              <a:rPr lang="hu-HU" sz="1200" b="1" dirty="0" err="1" smtClean="0">
                <a:latin typeface="Papyrus" panose="03070502060502030205" pitchFamily="66" charset="0"/>
              </a:rPr>
              <a:t>wings</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became</a:t>
            </a:r>
            <a:r>
              <a:rPr lang="hu-HU" sz="1200" b="1" dirty="0" smtClean="0">
                <a:latin typeface="Papyrus" panose="03070502060502030205" pitchFamily="66" charset="0"/>
              </a:rPr>
              <a:t> a </a:t>
            </a:r>
            <a:r>
              <a:rPr lang="hu-HU" sz="1200" b="1" dirty="0" err="1" smtClean="0">
                <a:latin typeface="Papyrus" panose="03070502060502030205" pitchFamily="66" charset="0"/>
              </a:rPr>
              <a:t>goddess</a:t>
            </a:r>
            <a:r>
              <a:rPr lang="hu-HU" sz="1200" b="1" dirty="0" smtClean="0">
                <a:latin typeface="Papyrus" panose="03070502060502030205" pitchFamily="66" charset="0"/>
              </a:rPr>
              <a:t>! </a:t>
            </a:r>
            <a:endParaRPr lang="en-US" sz="1200" b="1" dirty="0">
              <a:latin typeface="Papyrus" panose="03070502060502030205" pitchFamily="66" charset="0"/>
            </a:endParaRPr>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72384" cy="6858000"/>
          </a:xfrm>
          <a:prstGeom prst="rect">
            <a:avLst/>
          </a:prstGeom>
        </p:spPr>
      </p:pic>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Tree>
    <p:extLst>
      <p:ext uri="{BB962C8B-B14F-4D97-AF65-F5344CB8AC3E}">
        <p14:creationId xmlns:p14="http://schemas.microsoft.com/office/powerpoint/2010/main" val="226553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4307913" y="228009"/>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HADES</a:t>
            </a:r>
          </a:p>
        </p:txBody>
      </p:sp>
      <p:sp>
        <p:nvSpPr>
          <p:cNvPr id="7" name="Szövegdoboz 6"/>
          <p:cNvSpPr txBox="1"/>
          <p:nvPr/>
        </p:nvSpPr>
        <p:spPr>
          <a:xfrm>
            <a:off x="4307913" y="952771"/>
            <a:ext cx="5594036"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a:solidFill>
                  <a:schemeClr val="bg1">
                    <a:lumMod val="50000"/>
                  </a:schemeClr>
                </a:solidFill>
              </a:rPr>
              <a:t>GOD</a:t>
            </a:r>
          </a:p>
          <a:p>
            <a:r>
              <a:rPr lang="hu-HU" sz="1400" dirty="0" smtClean="0">
                <a:solidFill>
                  <a:schemeClr val="bg1">
                    <a:lumMod val="50000"/>
                  </a:schemeClr>
                </a:solidFill>
              </a:rPr>
              <a:t>OF </a:t>
            </a:r>
          </a:p>
          <a:p>
            <a:r>
              <a:rPr lang="en-US" sz="1400" dirty="0" smtClean="0">
                <a:solidFill>
                  <a:schemeClr val="bg1">
                    <a:lumMod val="50000"/>
                  </a:schemeClr>
                </a:solidFill>
              </a:rPr>
              <a:t> </a:t>
            </a:r>
            <a:r>
              <a:rPr lang="hu-HU" sz="1400" dirty="0" smtClean="0">
                <a:solidFill>
                  <a:schemeClr val="bg1">
                    <a:lumMod val="50000"/>
                  </a:schemeClr>
                </a:solidFill>
              </a:rPr>
              <a:t>UNDERWORLD, DEAD AND WEALTH</a:t>
            </a:r>
            <a:endParaRPr lang="hu-HU" sz="1400" dirty="0">
              <a:solidFill>
                <a:schemeClr val="bg1">
                  <a:lumMod val="50000"/>
                </a:schemeClr>
              </a:solidFill>
            </a:endParaRPr>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07913" cy="6858000"/>
          </a:xfrm>
          <a:prstGeom prst="rect">
            <a:avLst/>
          </a:prstGeom>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1948" y="0"/>
            <a:ext cx="2263336" cy="3185436"/>
          </a:xfrm>
          <a:prstGeom prst="rect">
            <a:avLst/>
          </a:prstGeom>
        </p:spPr>
      </p:pic>
      <p:sp>
        <p:nvSpPr>
          <p:cNvPr id="13" name="Szövegdoboz 12"/>
          <p:cNvSpPr txBox="1"/>
          <p:nvPr/>
        </p:nvSpPr>
        <p:spPr>
          <a:xfrm>
            <a:off x="4307912" y="2040756"/>
            <a:ext cx="7884088" cy="5078313"/>
          </a:xfrm>
          <a:prstGeom prst="rect">
            <a:avLst/>
          </a:prstGeom>
          <a:noFill/>
        </p:spPr>
        <p:txBody>
          <a:bodyPr wrap="square" rtlCol="0">
            <a:spAutoFit/>
          </a:bodyPr>
          <a:lstStyle/>
          <a:p>
            <a:r>
              <a:rPr lang="hu-HU" sz="1200" b="1" dirty="0" smtClean="0">
                <a:latin typeface="Papyrus" panose="03070502060502030205" pitchFamily="66" charset="0"/>
              </a:rPr>
              <a:t>PARENTS : </a:t>
            </a:r>
            <a:r>
              <a:rPr lang="hu-HU" sz="1200" b="1" dirty="0" err="1" smtClean="0">
                <a:latin typeface="Papyrus" panose="03070502060502030205" pitchFamily="66" charset="0"/>
              </a:rPr>
              <a:t>Cronus</a:t>
            </a:r>
            <a:r>
              <a:rPr lang="hu-HU" sz="1200" b="1" dirty="0" smtClean="0">
                <a:latin typeface="Papyrus" panose="03070502060502030205" pitchFamily="66" charset="0"/>
              </a:rPr>
              <a:t> and Rhea, God of Time and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sister</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parents</a:t>
            </a:r>
            <a:r>
              <a:rPr lang="hu-HU" sz="1200" b="1" dirty="0" smtClean="0">
                <a:latin typeface="Papyrus" panose="03070502060502030205" pitchFamily="66" charset="0"/>
              </a:rPr>
              <a:t> of </a:t>
            </a:r>
            <a:r>
              <a:rPr lang="hu-HU" sz="1200" b="1" dirty="0" err="1" smtClean="0">
                <a:latin typeface="Papyrus" panose="03070502060502030205" pitchFamily="66" charset="0"/>
              </a:rPr>
              <a:t>first-generation</a:t>
            </a:r>
            <a:r>
              <a:rPr lang="hu-HU" sz="1200" b="1" dirty="0" smtClean="0">
                <a:latin typeface="Papyrus" panose="03070502060502030205" pitchFamily="66" charset="0"/>
              </a:rPr>
              <a:t> </a:t>
            </a:r>
            <a:r>
              <a:rPr lang="hu-HU" sz="1200" b="1" dirty="0" err="1" smtClean="0">
                <a:latin typeface="Papyrus" panose="03070502060502030205" pitchFamily="66" charset="0"/>
              </a:rPr>
              <a:t>Olympian</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Persephone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Spring and </a:t>
            </a:r>
            <a:r>
              <a:rPr lang="hu-HU" sz="1200" b="1" dirty="0" err="1" smtClean="0">
                <a:latin typeface="Papyrus" panose="03070502060502030205" pitchFamily="66" charset="0"/>
              </a:rPr>
              <a:t>Nature</a:t>
            </a:r>
            <a:r>
              <a:rPr lang="hu-HU" sz="1200" b="1" dirty="0" smtClean="0">
                <a:latin typeface="Papyrus" panose="03070502060502030205" pitchFamily="66" charset="0"/>
              </a:rPr>
              <a:t>, </a:t>
            </a:r>
            <a:r>
              <a:rPr lang="hu-HU" sz="1200" b="1" dirty="0" err="1" smtClean="0">
                <a:latin typeface="Papyrus" panose="03070502060502030205" pitchFamily="66" charset="0"/>
              </a:rPr>
              <a:t>Queen</a:t>
            </a:r>
            <a:r>
              <a:rPr lang="hu-HU" sz="1200" b="1" dirty="0" smtClean="0">
                <a:latin typeface="Papyrus" panose="03070502060502030205" pitchFamily="66" charset="0"/>
              </a:rPr>
              <a:t> of </a:t>
            </a:r>
            <a:r>
              <a:rPr lang="hu-HU" sz="1200" b="1" dirty="0" err="1" smtClean="0">
                <a:latin typeface="Papyrus" panose="03070502060502030205" pitchFamily="66" charset="0"/>
              </a:rPr>
              <a:t>Underworld</a:t>
            </a:r>
            <a:r>
              <a:rPr lang="hu-HU" sz="1200" b="1" dirty="0" smtClean="0">
                <a:latin typeface="Papyrus" panose="03070502060502030205" pitchFamily="66" charset="0"/>
              </a:rPr>
              <a:t>)</a:t>
            </a: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 </a:t>
            </a:r>
            <a:r>
              <a:rPr lang="hu-HU" sz="1200" b="1" dirty="0" err="1" smtClean="0">
                <a:latin typeface="Papyrus" panose="03070502060502030205" pitchFamily="66" charset="0"/>
              </a:rPr>
              <a:t>Plutus</a:t>
            </a:r>
            <a:r>
              <a:rPr lang="hu-HU" sz="1200" b="1" dirty="0" smtClean="0">
                <a:latin typeface="Papyrus" panose="03070502060502030205" pitchFamily="66" charset="0"/>
              </a:rPr>
              <a:t> (</a:t>
            </a:r>
            <a:r>
              <a:rPr lang="hu-HU" sz="1200" b="1" dirty="0" err="1" smtClean="0">
                <a:latin typeface="Papyrus" panose="03070502060502030205" pitchFamily="66" charset="0"/>
              </a:rPr>
              <a:t>Wealth</a:t>
            </a:r>
            <a:r>
              <a:rPr lang="hu-HU" sz="1200" b="1" dirty="0" smtClean="0">
                <a:latin typeface="Papyrus" panose="03070502060502030205" pitchFamily="66" charset="0"/>
              </a:rPr>
              <a:t>), </a:t>
            </a:r>
            <a:r>
              <a:rPr lang="hu-HU" sz="1200" b="1" dirty="0" err="1" smtClean="0">
                <a:latin typeface="Papyrus" panose="03070502060502030205" pitchFamily="66" charset="0"/>
              </a:rPr>
              <a:t>Macaria</a:t>
            </a:r>
            <a:r>
              <a:rPr lang="hu-HU" sz="1200" b="1" dirty="0" smtClean="0">
                <a:latin typeface="Papyrus" panose="03070502060502030205" pitchFamily="66" charset="0"/>
              </a:rPr>
              <a:t> (</a:t>
            </a:r>
            <a:r>
              <a:rPr lang="hu-HU" sz="1200" b="1" dirty="0" err="1" smtClean="0">
                <a:latin typeface="Papyrus" panose="03070502060502030205" pitchFamily="66" charset="0"/>
              </a:rPr>
              <a:t>Blessed</a:t>
            </a:r>
            <a:r>
              <a:rPr lang="hu-HU" sz="1200" b="1" dirty="0" smtClean="0">
                <a:latin typeface="Papyrus" panose="03070502060502030205" pitchFamily="66" charset="0"/>
              </a:rPr>
              <a:t> </a:t>
            </a:r>
            <a:r>
              <a:rPr lang="hu-HU" sz="1200" b="1" dirty="0" err="1" smtClean="0">
                <a:latin typeface="Papyrus" panose="03070502060502030205" pitchFamily="66" charset="0"/>
              </a:rPr>
              <a:t>Death</a:t>
            </a:r>
            <a:r>
              <a:rPr lang="hu-HU" sz="1200" b="1" dirty="0" smtClean="0">
                <a:latin typeface="Papyrus" panose="03070502060502030205" pitchFamily="66" charset="0"/>
              </a:rPr>
              <a:t>), </a:t>
            </a:r>
            <a:r>
              <a:rPr lang="hu-HU" sz="1200" b="1" dirty="0" err="1" smtClean="0">
                <a:latin typeface="Papyrus" panose="03070502060502030205" pitchFamily="66" charset="0"/>
              </a:rPr>
              <a:t>Melinoe</a:t>
            </a:r>
            <a:r>
              <a:rPr lang="hu-HU" sz="1200" b="1" dirty="0">
                <a:latin typeface="Papyrus" panose="03070502060502030205" pitchFamily="66" charset="0"/>
              </a:rPr>
              <a:t> </a:t>
            </a:r>
            <a:r>
              <a:rPr lang="hu-HU" sz="1200" b="1" dirty="0" smtClean="0">
                <a:latin typeface="Papyrus" panose="03070502060502030205" pitchFamily="66" charset="0"/>
              </a:rPr>
              <a:t>(</a:t>
            </a:r>
            <a:r>
              <a:rPr lang="hu-HU" sz="1200" b="1" dirty="0" err="1" smtClean="0">
                <a:latin typeface="Papyrus" panose="03070502060502030205" pitchFamily="66" charset="0"/>
              </a:rPr>
              <a:t>Bringer</a:t>
            </a:r>
            <a:r>
              <a:rPr lang="hu-HU" sz="1200" b="1" dirty="0" smtClean="0">
                <a:latin typeface="Papyrus" panose="03070502060502030205" pitchFamily="66" charset="0"/>
              </a:rPr>
              <a:t> of </a:t>
            </a:r>
            <a:r>
              <a:rPr lang="hu-HU" sz="1200" b="1" dirty="0" err="1" smtClean="0">
                <a:latin typeface="Papyrus" panose="03070502060502030205" pitchFamily="66" charset="0"/>
              </a:rPr>
              <a:t>nightmares</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a:t>
            </a:r>
            <a:r>
              <a:rPr lang="hu-HU" sz="1200" b="1" dirty="0">
                <a:latin typeface="Papyrus" panose="03070502060502030205" pitchFamily="66" charset="0"/>
              </a:rPr>
              <a:t>C</a:t>
            </a:r>
            <a:r>
              <a:rPr lang="en-US" sz="1200" b="1" dirty="0" err="1" smtClean="0">
                <a:latin typeface="Papyrus" panose="03070502060502030205" pitchFamily="66" charset="0"/>
              </a:rPr>
              <a:t>ornucopia</a:t>
            </a:r>
            <a:r>
              <a:rPr lang="en-US" sz="1200" b="1" dirty="0" smtClean="0">
                <a:latin typeface="Papyrus" panose="03070502060502030205" pitchFamily="66" charset="0"/>
              </a:rPr>
              <a:t>, Cypress, Narcissus, </a:t>
            </a:r>
            <a:r>
              <a:rPr lang="hu-HU" sz="1200" b="1" dirty="0" smtClean="0">
                <a:latin typeface="Papyrus" panose="03070502060502030205" pitchFamily="66" charset="0"/>
              </a:rPr>
              <a:t>K</a:t>
            </a:r>
            <a:r>
              <a:rPr lang="en-US" sz="1200" b="1" dirty="0" err="1" smtClean="0">
                <a:latin typeface="Papyrus" panose="03070502060502030205" pitchFamily="66" charset="0"/>
              </a:rPr>
              <a:t>eys</a:t>
            </a:r>
            <a:r>
              <a:rPr lang="en-US" sz="1200" b="1" dirty="0" smtClean="0">
                <a:latin typeface="Papyrus" panose="03070502060502030205" pitchFamily="66" charset="0"/>
              </a:rPr>
              <a:t>, </a:t>
            </a:r>
            <a:r>
              <a:rPr lang="hu-HU" sz="1200" b="1" dirty="0" smtClean="0">
                <a:latin typeface="Papyrus" panose="03070502060502030205" pitchFamily="66" charset="0"/>
              </a:rPr>
              <a:t>M</a:t>
            </a:r>
            <a:r>
              <a:rPr lang="en-US" sz="1200" b="1" dirty="0" err="1" smtClean="0">
                <a:latin typeface="Papyrus" panose="03070502060502030205" pitchFamily="66" charset="0"/>
              </a:rPr>
              <a:t>int</a:t>
            </a:r>
            <a:r>
              <a:rPr lang="en-US" sz="1200" b="1" dirty="0" smtClean="0">
                <a:latin typeface="Papyrus" panose="03070502060502030205" pitchFamily="66" charset="0"/>
              </a:rPr>
              <a:t> plant, </a:t>
            </a:r>
            <a:r>
              <a:rPr lang="hu-HU" sz="1200" b="1" dirty="0" smtClean="0">
                <a:latin typeface="Papyrus" panose="03070502060502030205" pitchFamily="66" charset="0"/>
              </a:rPr>
              <a:t>W</a:t>
            </a:r>
            <a:r>
              <a:rPr lang="en-US" sz="1200" b="1" dirty="0" err="1" smtClean="0">
                <a:latin typeface="Papyrus" panose="03070502060502030205" pitchFamily="66" charset="0"/>
              </a:rPr>
              <a:t>hite</a:t>
            </a:r>
            <a:r>
              <a:rPr lang="en-US" sz="1200" b="1" dirty="0" smtClean="0">
                <a:latin typeface="Papyrus" panose="03070502060502030205" pitchFamily="66" charset="0"/>
              </a:rPr>
              <a:t> poplar</a:t>
            </a:r>
            <a:r>
              <a:rPr lang="hu-HU" sz="1200" b="1" dirty="0" smtClean="0">
                <a:latin typeface="Papyrus" panose="03070502060502030205" pitchFamily="66" charset="0"/>
              </a:rPr>
              <a:t>, </a:t>
            </a:r>
            <a:r>
              <a:rPr lang="hu-HU" sz="1200" b="1" dirty="0" err="1" smtClean="0">
                <a:latin typeface="Papyrus" panose="03070502060502030205" pitchFamily="66" charset="0"/>
              </a:rPr>
              <a:t>Ch</a:t>
            </a:r>
            <a:r>
              <a:rPr lang="en-US" sz="1200" b="1" dirty="0" err="1" smtClean="0">
                <a:latin typeface="Papyrus" panose="03070502060502030205" pitchFamily="66" charset="0"/>
              </a:rPr>
              <a:t>ariot</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err="1" smtClean="0">
                <a:latin typeface="Papyrus" panose="03070502060502030205" pitchFamily="66" charset="0"/>
              </a:rPr>
              <a:t>Serpent</a:t>
            </a:r>
            <a:r>
              <a:rPr lang="hu-HU" sz="1200" b="1" dirty="0" smtClean="0">
                <a:latin typeface="Papyrus" panose="03070502060502030205" pitchFamily="66" charset="0"/>
              </a:rPr>
              <a:t>, </a:t>
            </a:r>
            <a:r>
              <a:rPr lang="hu-HU" sz="1200" b="1" dirty="0" err="1" smtClean="0">
                <a:latin typeface="Papyrus" panose="03070502060502030205" pitchFamily="66" charset="0"/>
              </a:rPr>
              <a:t>Dog</a:t>
            </a:r>
            <a:r>
              <a:rPr lang="hu-HU" sz="1200" b="1" dirty="0" smtClean="0">
                <a:latin typeface="Papyrus" panose="03070502060502030205" pitchFamily="66" charset="0"/>
              </a:rPr>
              <a:t>, </a:t>
            </a:r>
            <a:r>
              <a:rPr lang="hu-HU" sz="1200" b="1" dirty="0" err="1" smtClean="0">
                <a:latin typeface="Papyrus" panose="03070502060502030205" pitchFamily="66" charset="0"/>
              </a:rPr>
              <a:t>Sheep</a:t>
            </a:r>
            <a:r>
              <a:rPr lang="hu-HU" sz="1200" b="1" dirty="0" smtClean="0">
                <a:latin typeface="Papyrus" panose="03070502060502030205" pitchFamily="66" charset="0"/>
              </a:rPr>
              <a:t>, </a:t>
            </a:r>
            <a:r>
              <a:rPr lang="hu-HU" sz="1200" b="1" dirty="0" err="1" smtClean="0">
                <a:latin typeface="Papyrus" panose="03070502060502030205" pitchFamily="66" charset="0"/>
              </a:rPr>
              <a:t>Screech</a:t>
            </a:r>
            <a:r>
              <a:rPr lang="hu-HU" sz="1200" b="1" dirty="0" smtClean="0">
                <a:latin typeface="Papyrus" panose="03070502060502030205" pitchFamily="66" charset="0"/>
              </a:rPr>
              <a:t> </a:t>
            </a:r>
            <a:r>
              <a:rPr lang="hu-HU" sz="1200" b="1" dirty="0" err="1" smtClean="0">
                <a:latin typeface="Papyrus" panose="03070502060502030205" pitchFamily="66" charset="0"/>
              </a:rPr>
              <a:t>Owl</a:t>
            </a:r>
            <a:r>
              <a:rPr lang="hu-HU" sz="1200" b="1" dirty="0" smtClean="0">
                <a:latin typeface="Papyrus" panose="03070502060502030205" pitchFamily="66" charset="0"/>
              </a:rPr>
              <a:t>, </a:t>
            </a:r>
            <a:r>
              <a:rPr lang="hu-HU" sz="1200" b="1" dirty="0" err="1" smtClean="0">
                <a:latin typeface="Papyrus" panose="03070502060502030205" pitchFamily="66" charset="0"/>
              </a:rPr>
              <a:t>Horse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Pluto</a:t>
            </a: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He </a:t>
            </a:r>
            <a:r>
              <a:rPr lang="hu-HU" sz="1200" b="1" dirty="0" err="1" smtClean="0">
                <a:latin typeface="Papyrus" panose="03070502060502030205" pitchFamily="66" charset="0"/>
              </a:rPr>
              <a:t>does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 </a:t>
            </a:r>
            <a:r>
              <a:rPr lang="hu-HU" sz="1200" b="1" dirty="0" err="1" smtClean="0">
                <a:latin typeface="Papyrus" panose="03070502060502030205" pitchFamily="66" charset="0"/>
              </a:rPr>
              <a:t>day</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famous</a:t>
            </a:r>
            <a:r>
              <a:rPr lang="hu-HU" sz="1200" b="1" dirty="0" smtClean="0">
                <a:latin typeface="Papyrus" panose="03070502060502030205" pitchFamily="66" charset="0"/>
              </a:rPr>
              <a:t> Pluto start/</a:t>
            </a:r>
            <a:r>
              <a:rPr lang="hu-HU" sz="1200" b="1" dirty="0" err="1" smtClean="0">
                <a:latin typeface="Papyrus" panose="03070502060502030205" pitchFamily="66" charset="0"/>
              </a:rPr>
              <a:t>planet</a:t>
            </a:r>
            <a:r>
              <a:rPr lang="hu-HU" sz="1200" b="1" dirty="0" smtClean="0">
                <a:latin typeface="Papyrus" panose="03070502060502030205" pitchFamily="66" charset="0"/>
              </a:rPr>
              <a:t> </a:t>
            </a:r>
            <a:r>
              <a:rPr lang="hu-HU" sz="1200" b="1" dirty="0" err="1" smtClean="0">
                <a:latin typeface="Papyrus" panose="03070502060502030205" pitchFamily="66" charset="0"/>
              </a:rPr>
              <a:t>belongs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There</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realitvely</a:t>
            </a:r>
            <a:r>
              <a:rPr lang="hu-HU" sz="1200" b="1" dirty="0" smtClean="0">
                <a:latin typeface="Papyrus" panose="03070502060502030205" pitchFamily="66" charset="0"/>
              </a:rPr>
              <a:t> </a:t>
            </a:r>
            <a:r>
              <a:rPr lang="hu-HU" sz="1200" b="1" dirty="0" err="1" smtClean="0">
                <a:latin typeface="Papyrus" panose="03070502060502030205" pitchFamily="66" charset="0"/>
              </a:rPr>
              <a:t>little</a:t>
            </a:r>
            <a:r>
              <a:rPr lang="hu-HU" sz="1200" b="1" dirty="0" smtClean="0">
                <a:latin typeface="Papyrus" panose="03070502060502030205" pitchFamily="66" charset="0"/>
              </a:rPr>
              <a:t> </a:t>
            </a:r>
            <a:r>
              <a:rPr lang="hu-HU" sz="1200" b="1" dirty="0" err="1" smtClean="0">
                <a:latin typeface="Papyrus" panose="03070502060502030205" pitchFamily="66" charset="0"/>
              </a:rPr>
              <a:t>data</a:t>
            </a:r>
            <a:r>
              <a:rPr lang="hu-HU" sz="1200" b="1" dirty="0" smtClean="0">
                <a:latin typeface="Papyrus" panose="03070502060502030205" pitchFamily="66" charset="0"/>
              </a:rPr>
              <a:t> of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compared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other</a:t>
            </a:r>
            <a:r>
              <a:rPr lang="hu-HU" sz="1200" b="1" dirty="0" smtClean="0">
                <a:latin typeface="Papyrus" panose="03070502060502030205" pitchFamily="66" charset="0"/>
              </a:rPr>
              <a:t>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especially</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one</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3 main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alog</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Zeus</a:t>
            </a:r>
            <a:r>
              <a:rPr lang="hu-HU" sz="1200" b="1" dirty="0" smtClean="0">
                <a:latin typeface="Papyrus" panose="03070502060502030205" pitchFamily="66" charset="0"/>
              </a:rPr>
              <a:t> and </a:t>
            </a:r>
            <a:r>
              <a:rPr lang="hu-HU" sz="1200" b="1" dirty="0" err="1" smtClean="0">
                <a:latin typeface="Papyrus" panose="03070502060502030205" pitchFamily="66" charset="0"/>
              </a:rPr>
              <a:t>Poseidon</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is </a:t>
            </a:r>
            <a:r>
              <a:rPr lang="hu-HU" sz="1200" b="1" dirty="0" err="1" smtClean="0">
                <a:latin typeface="Papyrus" panose="03070502060502030205" pitchFamily="66" charset="0"/>
              </a:rPr>
              <a:t>mainly</a:t>
            </a:r>
            <a:r>
              <a:rPr lang="hu-HU" sz="1200" b="1" dirty="0" smtClean="0">
                <a:latin typeface="Papyrus" panose="03070502060502030205" pitchFamily="66" charset="0"/>
              </a:rPr>
              <a:t> </a:t>
            </a:r>
            <a:r>
              <a:rPr lang="hu-HU" sz="1200" b="1" dirty="0" err="1" smtClean="0">
                <a:latin typeface="Papyrus" panose="03070502060502030205" pitchFamily="66" charset="0"/>
              </a:rPr>
              <a:t>because</a:t>
            </a:r>
            <a:r>
              <a:rPr lang="hu-HU" sz="1200" b="1" dirty="0" smtClean="0">
                <a:latin typeface="Papyrus" panose="03070502060502030205" pitchFamily="66" charset="0"/>
              </a:rPr>
              <a:t> </a:t>
            </a:r>
            <a:r>
              <a:rPr lang="hu-HU" sz="1200" b="1" dirty="0" err="1" smtClean="0">
                <a:latin typeface="Papyrus" panose="03070502060502030205" pitchFamily="66" charset="0"/>
              </a:rPr>
              <a:t>people</a:t>
            </a:r>
            <a:r>
              <a:rPr lang="hu-HU" sz="1200" b="1" dirty="0" smtClean="0">
                <a:latin typeface="Papyrus" panose="03070502060502030205" pitchFamily="66" charset="0"/>
              </a:rPr>
              <a:t>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want</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talk</a:t>
            </a:r>
            <a:r>
              <a:rPr lang="hu-HU" sz="1200" b="1" dirty="0" smtClean="0">
                <a:latin typeface="Papyrus" panose="03070502060502030205" pitchFamily="66" charset="0"/>
              </a:rPr>
              <a:t> </a:t>
            </a:r>
            <a:r>
              <a:rPr lang="hu-HU" sz="1200" b="1" dirty="0" err="1" smtClean="0">
                <a:latin typeface="Papyrus" panose="03070502060502030205" pitchFamily="66" charset="0"/>
              </a:rPr>
              <a:t>about</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for</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attiring</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attention</a:t>
            </a:r>
            <a:r>
              <a:rPr lang="hu-HU" sz="1200" b="1" dirty="0" smtClean="0">
                <a:latin typeface="Papyrus" panose="03070502060502030205" pitchFamily="66" charset="0"/>
              </a:rPr>
              <a:t>. He </a:t>
            </a:r>
            <a:r>
              <a:rPr lang="hu-HU" sz="1200" b="1" dirty="0" err="1" smtClean="0">
                <a:latin typeface="Papyrus" panose="03070502060502030205" pitchFamily="66" charset="0"/>
              </a:rPr>
              <a:t>did</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even</a:t>
            </a:r>
            <a:r>
              <a:rPr lang="hu-HU" sz="1200" b="1" dirty="0" smtClean="0">
                <a:latin typeface="Papyrus" panose="03070502060502030205" pitchFamily="66" charset="0"/>
              </a:rPr>
              <a:t> had a </a:t>
            </a:r>
            <a:r>
              <a:rPr lang="hu-HU" sz="1200" b="1" dirty="0" err="1" smtClean="0">
                <a:latin typeface="Papyrus" panose="03070502060502030205" pitchFamily="66" charset="0"/>
              </a:rPr>
              <a:t>proper</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rather</a:t>
            </a:r>
            <a:r>
              <a:rPr lang="hu-HU" sz="1200" b="1" dirty="0" smtClean="0">
                <a:latin typeface="Papyrus" panose="03070502060502030205" pitchFamily="66" charset="0"/>
              </a:rPr>
              <a:t> </a:t>
            </a:r>
            <a:r>
              <a:rPr lang="hu-HU" sz="1200" b="1" dirty="0" err="1" smtClean="0">
                <a:latin typeface="Papyrus" panose="03070502060502030205" pitchFamily="66" charset="0"/>
              </a:rPr>
              <a:t>refers</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underground </a:t>
            </a:r>
            <a:r>
              <a:rPr lang="hu-HU" sz="1200" b="1" dirty="0" err="1" smtClean="0">
                <a:latin typeface="Papyrus" panose="03070502060502030205" pitchFamily="66" charset="0"/>
              </a:rPr>
              <a:t>itself</a:t>
            </a:r>
            <a:r>
              <a:rPr lang="hu-HU" sz="1200" b="1" dirty="0" smtClean="0">
                <a:latin typeface="Papyrus" panose="03070502060502030205" pitchFamily="66" charset="0"/>
              </a:rPr>
              <a:t>, </a:t>
            </a:r>
            <a:r>
              <a:rPr lang="hu-HU" sz="1200" b="1" dirty="0" err="1" smtClean="0">
                <a:latin typeface="Papyrus" panose="03070502060502030205" pitchFamily="66" charset="0"/>
              </a:rPr>
              <a:t>it’s</a:t>
            </a:r>
            <a:r>
              <a:rPr lang="hu-HU" sz="1200" b="1" dirty="0" smtClean="0">
                <a:latin typeface="Papyrus" panose="03070502060502030205" pitchFamily="66" charset="0"/>
              </a:rPr>
              <a:t> </a:t>
            </a:r>
            <a:r>
              <a:rPr lang="hu-HU" sz="1200" b="1" dirty="0" err="1" smtClean="0">
                <a:latin typeface="Papyrus" panose="03070502060502030205" pitchFamily="66" charset="0"/>
              </a:rPr>
              <a:t>ruler</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referred</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t>
            </a:r>
            <a:r>
              <a:rPr lang="hu-HU" sz="1200" b="1" dirty="0" err="1" smtClean="0">
                <a:latin typeface="Papyrus" panose="03070502060502030205" pitchFamily="66" charset="0"/>
              </a:rPr>
              <a:t>Plouton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Rich </a:t>
            </a:r>
            <a:r>
              <a:rPr lang="hu-HU" sz="1200" b="1" dirty="0" err="1" smtClean="0">
                <a:latin typeface="Papyrus" panose="03070502060502030205" pitchFamily="66" charset="0"/>
              </a:rPr>
              <a:t>one</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a:latin typeface="Papyrus" panose="03070502060502030205" pitchFamily="66" charset="0"/>
              </a:rPr>
              <a:t> </a:t>
            </a:r>
            <a:r>
              <a:rPr lang="hu-HU" sz="1200" b="1" dirty="0" err="1" smtClean="0">
                <a:latin typeface="Papyrus" panose="03070502060502030205" pitchFamily="66" charset="0"/>
              </a:rPr>
              <a:t>at</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end he </a:t>
            </a:r>
            <a:r>
              <a:rPr lang="hu-HU" sz="1200" b="1" dirty="0" err="1" smtClean="0">
                <a:latin typeface="Papyrus" panose="03070502060502030205" pitchFamily="66" charset="0"/>
              </a:rPr>
              <a:t>will</a:t>
            </a:r>
            <a:r>
              <a:rPr lang="hu-HU" sz="1200" b="1" dirty="0" smtClean="0">
                <a:latin typeface="Papyrus" panose="03070502060502030205" pitchFamily="66" charset="0"/>
              </a:rPr>
              <a:t> </a:t>
            </a:r>
            <a:r>
              <a:rPr lang="hu-HU" sz="1200" b="1" dirty="0" err="1" smtClean="0">
                <a:latin typeface="Papyrus" panose="03070502060502030205" pitchFamily="66" charset="0"/>
              </a:rPr>
              <a:t>have</a:t>
            </a:r>
            <a:r>
              <a:rPr lang="hu-HU" sz="1200" b="1" dirty="0" smtClean="0">
                <a:latin typeface="Papyrus" panose="03070502060502030205" pitchFamily="66" charset="0"/>
              </a:rPr>
              <a:t> </a:t>
            </a:r>
            <a:r>
              <a:rPr lang="hu-HU" sz="1200" b="1" dirty="0" err="1" smtClean="0">
                <a:latin typeface="Papyrus" panose="03070502060502030205" pitchFamily="66" charset="0"/>
              </a:rPr>
              <a:t>everything</a:t>
            </a:r>
            <a:r>
              <a:rPr lang="hu-HU" sz="1200" b="1" dirty="0" smtClean="0">
                <a:latin typeface="Papyrus" panose="03070502060502030205" pitchFamily="66" charset="0"/>
              </a:rPr>
              <a:t> and </a:t>
            </a:r>
            <a:r>
              <a:rPr lang="hu-HU" sz="1200" b="1" dirty="0" err="1" smtClean="0">
                <a:latin typeface="Papyrus" panose="03070502060502030205" pitchFamily="66" charset="0"/>
              </a:rPr>
              <a:t>everyone</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sounded</a:t>
            </a:r>
            <a:r>
              <a:rPr lang="hu-HU" sz="1200" b="1" dirty="0" smtClean="0">
                <a:latin typeface="Papyrus" panose="03070502060502030205" pitchFamily="66" charset="0"/>
              </a:rPr>
              <a:t> more </a:t>
            </a:r>
            <a:r>
              <a:rPr lang="hu-HU" sz="1200" b="1" dirty="0" err="1" smtClean="0">
                <a:latin typeface="Papyrus" panose="03070502060502030205" pitchFamily="66" charset="0"/>
              </a:rPr>
              <a:t>positive</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it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useful</a:t>
            </a:r>
            <a:r>
              <a:rPr lang="hu-HU" sz="1200" b="1" dirty="0" smtClean="0">
                <a:latin typeface="Papyrus" panose="03070502060502030205" pitchFamily="66" charset="0"/>
              </a:rPr>
              <a:t> </a:t>
            </a:r>
            <a:r>
              <a:rPr lang="hu-HU" sz="1200" b="1" dirty="0" err="1" smtClean="0">
                <a:latin typeface="Papyrus" panose="03070502060502030205" pitchFamily="66" charset="0"/>
              </a:rPr>
              <a:t>since</a:t>
            </a:r>
            <a:r>
              <a:rPr lang="hu-HU" sz="1200" b="1" dirty="0" smtClean="0">
                <a:latin typeface="Papyrus" panose="03070502060502030205" pitchFamily="66" charset="0"/>
              </a:rPr>
              <a:t> </a:t>
            </a:r>
            <a:r>
              <a:rPr lang="hu-HU" sz="1200" b="1" dirty="0" err="1" smtClean="0">
                <a:latin typeface="Papyrus" panose="03070502060502030205" pitchFamily="66" charset="0"/>
              </a:rPr>
              <a:t>many</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afraid</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tell</a:t>
            </a:r>
            <a:r>
              <a:rPr lang="hu-HU" sz="1200" b="1" dirty="0" smtClean="0">
                <a:latin typeface="Papyrus" panose="03070502060502030205" pitchFamily="66" charset="0"/>
              </a:rPr>
              <a:t> </a:t>
            </a:r>
            <a:r>
              <a:rPr lang="hu-HU" sz="1200" b="1" dirty="0" err="1" smtClean="0">
                <a:latin typeface="Papyrus" panose="03070502060502030205" pitchFamily="66" charset="0"/>
              </a:rPr>
              <a:t>even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word</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portrayed</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 </a:t>
            </a:r>
            <a:r>
              <a:rPr lang="hu-HU" sz="1200" b="1" dirty="0" err="1" smtClean="0">
                <a:latin typeface="Papyrus" panose="03070502060502030205" pitchFamily="66" charset="0"/>
              </a:rPr>
              <a:t>cold</a:t>
            </a:r>
            <a:r>
              <a:rPr lang="hu-HU" sz="1200" b="1" dirty="0" smtClean="0">
                <a:latin typeface="Papyrus" panose="03070502060502030205" pitchFamily="66" charset="0"/>
              </a:rPr>
              <a:t> god,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caring</a:t>
            </a:r>
            <a:r>
              <a:rPr lang="hu-HU" sz="1200" b="1" dirty="0" smtClean="0">
                <a:latin typeface="Papyrus" panose="03070502060502030205" pitchFamily="66" charset="0"/>
              </a:rPr>
              <a:t> </a:t>
            </a:r>
            <a:r>
              <a:rPr lang="hu-HU" sz="1200" b="1" dirty="0" err="1" smtClean="0">
                <a:latin typeface="Papyrus" panose="03070502060502030205" pitchFamily="66" charset="0"/>
              </a:rPr>
              <a:t>much</a:t>
            </a:r>
            <a:r>
              <a:rPr lang="hu-HU" sz="1200" b="1" dirty="0" smtClean="0">
                <a:latin typeface="Papyrus" panose="03070502060502030205" pitchFamily="66" charset="0"/>
              </a:rPr>
              <a:t> </a:t>
            </a:r>
            <a:r>
              <a:rPr lang="hu-HU" sz="1200" b="1" dirty="0" err="1" smtClean="0">
                <a:latin typeface="Papyrus" panose="03070502060502030205" pitchFamily="66" charset="0"/>
              </a:rPr>
              <a:t>about</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t>
            </a:r>
            <a:r>
              <a:rPr lang="hu-HU" sz="1200" b="1" dirty="0" err="1" smtClean="0">
                <a:latin typeface="Papyrus" panose="03070502060502030205" pitchFamily="66" charset="0"/>
              </a:rPr>
              <a:t>portrayed</a:t>
            </a:r>
            <a:r>
              <a:rPr lang="hu-HU" sz="1200" b="1" dirty="0" smtClean="0">
                <a:latin typeface="Papyrus" panose="03070502060502030205" pitchFamily="66" charset="0"/>
              </a:rPr>
              <a:t> </a:t>
            </a:r>
            <a:r>
              <a:rPr lang="hu-HU" sz="1200" b="1" dirty="0" err="1" smtClean="0">
                <a:latin typeface="Papyrus" panose="03070502060502030205" pitchFamily="66" charset="0"/>
              </a:rPr>
              <a:t>evil</a:t>
            </a:r>
            <a:r>
              <a:rPr lang="hu-HU" sz="1200" b="1" dirty="0" smtClean="0">
                <a:latin typeface="Papyrus" panose="03070502060502030205" pitchFamily="66" charset="0"/>
              </a:rPr>
              <a:t> </a:t>
            </a:r>
            <a:r>
              <a:rPr lang="hu-HU" sz="1200" b="1" dirty="0" err="1" smtClean="0">
                <a:latin typeface="Papyrus" panose="03070502060502030205" pitchFamily="66" charset="0"/>
              </a:rPr>
              <a:t>either</a:t>
            </a:r>
            <a:r>
              <a:rPr lang="hu-HU" sz="1200" b="1" dirty="0" smtClean="0">
                <a:latin typeface="Papyrus" panose="03070502060502030205" pitchFamily="66" charset="0"/>
              </a:rPr>
              <a:t>, </a:t>
            </a:r>
            <a:r>
              <a:rPr lang="hu-HU" sz="1200" b="1" dirty="0" err="1" smtClean="0">
                <a:latin typeface="Papyrus" panose="03070502060502030205" pitchFamily="66" charset="0"/>
              </a:rPr>
              <a:t>rather</a:t>
            </a:r>
            <a:r>
              <a:rPr lang="hu-HU" sz="1200" b="1" dirty="0" smtClean="0">
                <a:latin typeface="Papyrus" panose="03070502060502030205" pitchFamily="66" charset="0"/>
              </a:rPr>
              <a:t> </a:t>
            </a:r>
            <a:r>
              <a:rPr lang="hu-HU" sz="1200" b="1" dirty="0" err="1" smtClean="0">
                <a:latin typeface="Papyrus" panose="03070502060502030205" pitchFamily="66" charset="0"/>
              </a:rPr>
              <a:t>neutral</a:t>
            </a:r>
            <a:r>
              <a:rPr lang="hu-HU" sz="1200" b="1" dirty="0" smtClean="0">
                <a:latin typeface="Papyrus" panose="03070502060502030205" pitchFamily="66" charset="0"/>
              </a:rPr>
              <a:t>. </a:t>
            </a:r>
            <a:r>
              <a:rPr lang="hu-HU" sz="1200" b="1" dirty="0" err="1" smtClean="0">
                <a:latin typeface="Papyrus" panose="03070502060502030205" pitchFamily="66" charset="0"/>
              </a:rPr>
              <a:t>However</a:t>
            </a:r>
            <a:r>
              <a:rPr lang="hu-HU" sz="1200" b="1" dirty="0" smtClean="0">
                <a:latin typeface="Papyrus" panose="03070502060502030205" pitchFamily="66" charset="0"/>
              </a:rPr>
              <a:t>, </a:t>
            </a:r>
            <a:r>
              <a:rPr lang="hu-HU" sz="1200" b="1" dirty="0" err="1" smtClean="0">
                <a:latin typeface="Papyrus" panose="03070502060502030205" pitchFamily="66" charset="0"/>
              </a:rPr>
              <a:t>there</a:t>
            </a:r>
            <a:r>
              <a:rPr lang="hu-HU" sz="1200" b="1" dirty="0" smtClean="0">
                <a:latin typeface="Papyrus" panose="03070502060502030205" pitchFamily="66" charset="0"/>
              </a:rPr>
              <a:t> </a:t>
            </a:r>
            <a:r>
              <a:rPr lang="hu-HU" sz="1200" b="1" dirty="0" err="1" smtClean="0">
                <a:latin typeface="Papyrus" panose="03070502060502030205" pitchFamily="66" charset="0"/>
              </a:rPr>
              <a:t>are</a:t>
            </a:r>
            <a:r>
              <a:rPr lang="hu-HU" sz="1200" b="1" dirty="0" smtClean="0">
                <a:latin typeface="Papyrus" panose="03070502060502030205" pitchFamily="66" charset="0"/>
              </a:rPr>
              <a:t> </a:t>
            </a:r>
            <a:r>
              <a:rPr lang="hu-HU" sz="1200" b="1" dirty="0" err="1" smtClean="0">
                <a:latin typeface="Papyrus" panose="03070502060502030205" pitchFamily="66" charset="0"/>
              </a:rPr>
              <a:t>stories</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told </a:t>
            </a:r>
            <a:r>
              <a:rPr lang="hu-HU" sz="1200" b="1" dirty="0" err="1" smtClean="0">
                <a:latin typeface="Papyrus" panose="03070502060502030205" pitchFamily="66" charset="0"/>
              </a:rPr>
              <a:t>that</a:t>
            </a:r>
            <a:r>
              <a:rPr lang="hu-HU" sz="1200" b="1" dirty="0" smtClean="0">
                <a:latin typeface="Papyrus" panose="03070502060502030205" pitchFamily="66" charset="0"/>
              </a:rPr>
              <a:t> he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seen</a:t>
            </a:r>
            <a:r>
              <a:rPr lang="hu-HU" sz="1200" b="1" dirty="0" smtClean="0">
                <a:latin typeface="Papyrus" panose="03070502060502030205" pitchFamily="66" charset="0"/>
              </a:rPr>
              <a:t> </a:t>
            </a:r>
            <a:r>
              <a:rPr lang="hu-HU" sz="1200" b="1" dirty="0" err="1" smtClean="0">
                <a:latin typeface="Papyrus" panose="03070502060502030205" pitchFamily="66" charset="0"/>
              </a:rPr>
              <a:t>as</a:t>
            </a:r>
            <a:r>
              <a:rPr lang="hu-HU" sz="1200" b="1" dirty="0" smtClean="0">
                <a:latin typeface="Papyrus" panose="03070502060502030205" pitchFamily="66" charset="0"/>
              </a:rPr>
              <a:t> a </a:t>
            </a:r>
            <a:r>
              <a:rPr lang="hu-HU" sz="1200" b="1" dirty="0" err="1" smtClean="0">
                <a:latin typeface="Papyrus" panose="03070502060502030205" pitchFamily="66" charset="0"/>
              </a:rPr>
              <a:t>cunning</a:t>
            </a:r>
            <a:r>
              <a:rPr lang="hu-HU" sz="1200" b="1" dirty="0" smtClean="0">
                <a:latin typeface="Papyrus" panose="03070502060502030205" pitchFamily="66" charset="0"/>
              </a:rPr>
              <a:t> god – he </a:t>
            </a:r>
            <a:r>
              <a:rPr lang="hu-HU" sz="1200" b="1" dirty="0" err="1" smtClean="0">
                <a:latin typeface="Papyrus" panose="03070502060502030205" pitchFamily="66" charset="0"/>
              </a:rPr>
              <a:t>tricked</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a:t>
            </a:r>
            <a:r>
              <a:rPr lang="hu-HU" sz="1200" b="1" dirty="0" err="1" smtClean="0">
                <a:latin typeface="Papyrus" panose="03070502060502030205" pitchFamily="66" charset="0"/>
              </a:rPr>
              <a:t>into</a:t>
            </a:r>
            <a:r>
              <a:rPr lang="hu-HU" sz="1200" b="1" dirty="0" smtClean="0">
                <a:latin typeface="Papyrus" panose="03070502060502030205" pitchFamily="66" charset="0"/>
              </a:rPr>
              <a:t> </a:t>
            </a:r>
            <a:r>
              <a:rPr lang="hu-HU" sz="1200" b="1" dirty="0" err="1" smtClean="0">
                <a:latin typeface="Papyrus" panose="03070502060502030205" pitchFamily="66" charset="0"/>
              </a:rPr>
              <a:t>staying</a:t>
            </a:r>
            <a:r>
              <a:rPr lang="hu-HU" sz="1200" b="1" dirty="0" smtClean="0">
                <a:latin typeface="Papyrus" panose="03070502060502030205" pitchFamily="66" charset="0"/>
              </a:rPr>
              <a:t> </a:t>
            </a:r>
            <a:r>
              <a:rPr lang="hu-HU" sz="1200" b="1" dirty="0" err="1" smtClean="0">
                <a:latin typeface="Papyrus" panose="03070502060502030205" pitchFamily="66" charset="0"/>
              </a:rPr>
              <a:t>with</a:t>
            </a:r>
            <a:r>
              <a:rPr lang="hu-HU" sz="1200" b="1" dirty="0" smtClean="0">
                <a:latin typeface="Papyrus" panose="03070502060502030205" pitchFamily="66" charset="0"/>
              </a:rPr>
              <a:t> </a:t>
            </a:r>
            <a:r>
              <a:rPr lang="hu-HU" sz="1200" b="1" dirty="0" err="1" smtClean="0">
                <a:latin typeface="Papyrus" panose="03070502060502030205" pitchFamily="66" charset="0"/>
              </a:rPr>
              <a:t>him</a:t>
            </a:r>
            <a:r>
              <a:rPr lang="hu-HU" sz="1200" b="1" dirty="0" smtClean="0">
                <a:latin typeface="Papyrus" panose="03070502060502030205" pitchFamily="66" charset="0"/>
              </a:rPr>
              <a:t>, and </a:t>
            </a:r>
            <a:r>
              <a:rPr lang="hu-HU" sz="1200" b="1" dirty="0" err="1" smtClean="0">
                <a:latin typeface="Papyrus" panose="03070502060502030205" pitchFamily="66" charset="0"/>
              </a:rPr>
              <a:t>when</a:t>
            </a:r>
            <a:r>
              <a:rPr lang="hu-HU" sz="1200" b="1" dirty="0" smtClean="0">
                <a:latin typeface="Papyrus" panose="03070502060502030205" pitchFamily="66" charset="0"/>
              </a:rPr>
              <a:t> he </a:t>
            </a:r>
            <a:r>
              <a:rPr lang="hu-HU" sz="1200" b="1" dirty="0" err="1" smtClean="0">
                <a:latin typeface="Papyrus" panose="03070502060502030205" pitchFamily="66" charset="0"/>
              </a:rPr>
              <a:t>learned</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 </a:t>
            </a:r>
            <a:r>
              <a:rPr lang="hu-HU" sz="1200" b="1" dirty="0" err="1" smtClean="0">
                <a:latin typeface="Papyrus" panose="03070502060502030205" pitchFamily="66" charset="0"/>
              </a:rPr>
              <a:t>greek</a:t>
            </a:r>
            <a:r>
              <a:rPr lang="hu-HU" sz="1200" b="1" dirty="0" smtClean="0">
                <a:latin typeface="Papyrus" panose="03070502060502030205" pitchFamily="66" charset="0"/>
              </a:rPr>
              <a:t> </a:t>
            </a:r>
            <a:r>
              <a:rPr lang="hu-HU" sz="1200" b="1" dirty="0" err="1" smtClean="0">
                <a:latin typeface="Papyrus" panose="03070502060502030205" pitchFamily="66" charset="0"/>
              </a:rPr>
              <a:t>prince</a:t>
            </a:r>
            <a:r>
              <a:rPr lang="hu-HU" sz="1200" b="1" dirty="0" smtClean="0">
                <a:latin typeface="Papyrus" panose="03070502060502030205" pitchFamily="66" charset="0"/>
              </a:rPr>
              <a:t> </a:t>
            </a:r>
            <a:r>
              <a:rPr lang="hu-HU" sz="1200" b="1" dirty="0" err="1" smtClean="0">
                <a:latin typeface="Papyrus" panose="03070502060502030205" pitchFamily="66" charset="0"/>
              </a:rPr>
              <a:t>wants</a:t>
            </a:r>
            <a:r>
              <a:rPr lang="hu-HU" sz="1200" b="1" dirty="0" smtClean="0">
                <a:latin typeface="Papyrus" panose="03070502060502030205" pitchFamily="66" charset="0"/>
              </a:rPr>
              <a:t> </a:t>
            </a:r>
            <a:r>
              <a:rPr lang="hu-HU" sz="1200" b="1" dirty="0" err="1" smtClean="0">
                <a:latin typeface="Papyrus" panose="03070502060502030205" pitchFamily="66" charset="0"/>
              </a:rPr>
              <a:t>kidnap</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wife</a:t>
            </a:r>
            <a:r>
              <a:rPr lang="hu-HU" sz="1200" b="1" dirty="0" smtClean="0">
                <a:latin typeface="Papyrus" panose="03070502060502030205" pitchFamily="66" charset="0"/>
              </a:rPr>
              <a:t>, h</a:t>
            </a:r>
            <a:r>
              <a:rPr lang="en-US" sz="1200" b="1" dirty="0" smtClean="0">
                <a:latin typeface="Papyrus" panose="03070502060502030205" pitchFamily="66" charset="0"/>
              </a:rPr>
              <a:t>e pretended to offer </a:t>
            </a:r>
            <a:r>
              <a:rPr lang="hu-HU" sz="1200" b="1" dirty="0" err="1" smtClean="0">
                <a:latin typeface="Papyrus" panose="03070502060502030205" pitchFamily="66" charset="0"/>
              </a:rPr>
              <a:t>him</a:t>
            </a:r>
            <a:r>
              <a:rPr lang="en-US" sz="1200" b="1" dirty="0" smtClean="0">
                <a:latin typeface="Papyrus" panose="03070502060502030205" pitchFamily="66" charset="0"/>
              </a:rPr>
              <a:t> hospitality and set a feast</a:t>
            </a:r>
            <a:r>
              <a:rPr lang="hu-HU" sz="1200" b="1" dirty="0" smtClean="0">
                <a:latin typeface="Papyrus" panose="03070502060502030205" pitchFamily="66" charset="0"/>
              </a:rPr>
              <a:t>, </a:t>
            </a:r>
            <a:r>
              <a:rPr lang="hu-HU" sz="1200" b="1" dirty="0" err="1" smtClean="0">
                <a:latin typeface="Papyrus" panose="03070502060502030205" pitchFamily="66" charset="0"/>
              </a:rPr>
              <a:t>but</a:t>
            </a:r>
            <a:r>
              <a:rPr lang="hu-HU" sz="1200" b="1" dirty="0" smtClean="0">
                <a:latin typeface="Papyrus" panose="03070502060502030205" pitchFamily="66" charset="0"/>
              </a:rPr>
              <a:t> </a:t>
            </a:r>
            <a:r>
              <a:rPr lang="en-US" sz="1200" b="1" dirty="0" smtClean="0">
                <a:latin typeface="Papyrus" panose="03070502060502030205" pitchFamily="66" charset="0"/>
              </a:rPr>
              <a:t>as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prince</a:t>
            </a:r>
            <a:r>
              <a:rPr lang="en-US" sz="1200" b="1" dirty="0" smtClean="0">
                <a:latin typeface="Papyrus" panose="03070502060502030205" pitchFamily="66" charset="0"/>
              </a:rPr>
              <a:t> sat down, snakes coiled around </a:t>
            </a:r>
            <a:r>
              <a:rPr lang="hu-HU" sz="1200" b="1" dirty="0" err="1" smtClean="0">
                <a:latin typeface="Papyrus" panose="03070502060502030205" pitchFamily="66" charset="0"/>
              </a:rPr>
              <a:t>his</a:t>
            </a:r>
            <a:r>
              <a:rPr lang="en-US" sz="1200" b="1" dirty="0" smtClean="0">
                <a:latin typeface="Papyrus" panose="03070502060502030205" pitchFamily="66" charset="0"/>
              </a:rPr>
              <a:t> feet and held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en-US" sz="1200" b="1" dirty="0" smtClean="0">
                <a:latin typeface="Papyrus" panose="03070502060502030205" pitchFamily="66" charset="0"/>
              </a:rPr>
              <a:t>there</a:t>
            </a:r>
            <a:r>
              <a:rPr lang="hu-HU" sz="1200" b="1" dirty="0" smtClean="0">
                <a:latin typeface="Papyrus" panose="03070502060502030205" pitchFamily="66" charset="0"/>
              </a:rPr>
              <a:t> </a:t>
            </a:r>
            <a:r>
              <a:rPr lang="hu-HU" sz="1200" b="1" dirty="0" err="1" smtClean="0">
                <a:latin typeface="Papyrus" panose="03070502060502030205" pitchFamily="66" charset="0"/>
              </a:rPr>
              <a:t>forever</a:t>
            </a:r>
            <a:r>
              <a:rPr lang="hu-HU" sz="1200" b="1" dirty="0" smtClean="0">
                <a:latin typeface="Papyrus" panose="03070502060502030205" pitchFamily="66" charset="0"/>
              </a:rPr>
              <a:t>. </a:t>
            </a:r>
            <a:r>
              <a:rPr lang="hu-HU" sz="1200" b="1" dirty="0" err="1" smtClean="0">
                <a:latin typeface="Papyrus" panose="03070502060502030205" pitchFamily="66" charset="0"/>
              </a:rPr>
              <a:t>Hades</a:t>
            </a:r>
            <a:r>
              <a:rPr lang="hu-HU" sz="1200" b="1" dirty="0" smtClean="0">
                <a:latin typeface="Papyrus" panose="03070502060502030205" pitchFamily="66" charset="0"/>
              </a:rPr>
              <a:t> </a:t>
            </a:r>
            <a:r>
              <a:rPr lang="hu-HU" sz="1200" b="1" dirty="0" err="1" smtClean="0">
                <a:latin typeface="Papyrus" panose="03070502060502030205" pitchFamily="66" charset="0"/>
              </a:rPr>
              <a:t>also</a:t>
            </a:r>
            <a:r>
              <a:rPr lang="hu-HU" sz="1200" b="1" dirty="0" smtClean="0">
                <a:latin typeface="Papyrus" panose="03070502060502030205" pitchFamily="66" charset="0"/>
              </a:rPr>
              <a:t> had a </a:t>
            </a:r>
            <a:r>
              <a:rPr lang="hu-HU" sz="1200" b="1" dirty="0" err="1" smtClean="0">
                <a:latin typeface="Papyrus" panose="03070502060502030205" pitchFamily="66" charset="0"/>
              </a:rPr>
              <a:t>cloak</a:t>
            </a:r>
            <a:r>
              <a:rPr lang="hu-HU" sz="1200" b="1" dirty="0" smtClean="0">
                <a:latin typeface="Papyrus" panose="03070502060502030205" pitchFamily="66" charset="0"/>
              </a:rPr>
              <a:t> </a:t>
            </a:r>
            <a:r>
              <a:rPr lang="hu-HU" sz="1200" b="1" dirty="0" err="1" smtClean="0">
                <a:latin typeface="Papyrus" panose="03070502060502030205" pitchFamily="66" charset="0"/>
              </a:rPr>
              <a:t>which</a:t>
            </a:r>
            <a:r>
              <a:rPr lang="hu-HU" sz="1200" b="1" dirty="0" smtClean="0">
                <a:latin typeface="Papyrus" panose="03070502060502030205" pitchFamily="66" charset="0"/>
              </a:rPr>
              <a:t> made </a:t>
            </a:r>
            <a:r>
              <a:rPr lang="hu-HU" sz="1200" b="1" dirty="0" err="1" smtClean="0">
                <a:latin typeface="Papyrus" panose="03070502060502030205" pitchFamily="66" charset="0"/>
              </a:rPr>
              <a:t>him</a:t>
            </a:r>
            <a:r>
              <a:rPr lang="hu-HU" sz="1200" b="1" dirty="0" smtClean="0">
                <a:latin typeface="Papyrus" panose="03070502060502030205" pitchFamily="66" charset="0"/>
              </a:rPr>
              <a:t> </a:t>
            </a:r>
            <a:r>
              <a:rPr lang="hu-HU" sz="1200" b="1" dirty="0" err="1" smtClean="0">
                <a:latin typeface="Papyrus" panose="03070502060502030205" pitchFamily="66" charset="0"/>
              </a:rPr>
              <a:t>invisible</a:t>
            </a:r>
            <a:r>
              <a:rPr lang="hu-HU" sz="1200" b="1" dirty="0" smtClean="0">
                <a:latin typeface="Papyrus" panose="03070502060502030205" pitchFamily="66" charset="0"/>
              </a:rPr>
              <a:t> – </a:t>
            </a:r>
            <a:r>
              <a:rPr lang="hu-HU" sz="1200" b="1" dirty="0" err="1" smtClean="0">
                <a:latin typeface="Papyrus" panose="03070502060502030205" pitchFamily="66" charset="0"/>
              </a:rPr>
              <a:t>maybe</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inspired</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cloak</a:t>
            </a:r>
            <a:r>
              <a:rPr lang="hu-HU" sz="1200" b="1" dirty="0" smtClean="0">
                <a:latin typeface="Papyrus" panose="03070502060502030205" pitchFamily="66" charset="0"/>
              </a:rPr>
              <a:t> of </a:t>
            </a:r>
            <a:r>
              <a:rPr lang="hu-HU" sz="1200" b="1" dirty="0" err="1" smtClean="0">
                <a:latin typeface="Papyrus" panose="03070502060502030205" pitchFamily="66" charset="0"/>
              </a:rPr>
              <a:t>Death</a:t>
            </a:r>
            <a:r>
              <a:rPr lang="hu-HU" sz="1200" b="1" dirty="0" smtClean="0">
                <a:latin typeface="Papyrus" panose="03070502060502030205" pitchFamily="66" charset="0"/>
              </a:rPr>
              <a:t> in Harry Potter?</a:t>
            </a:r>
            <a:endParaRPr lang="hu-HU" sz="1200" b="1" dirty="0">
              <a:latin typeface="Papyrus" panose="03070502060502030205" pitchFamily="66" charset="0"/>
            </a:endParaRPr>
          </a:p>
        </p:txBody>
      </p:sp>
    </p:spTree>
    <p:extLst>
      <p:ext uri="{BB962C8B-B14F-4D97-AF65-F5344CB8AC3E}">
        <p14:creationId xmlns:p14="http://schemas.microsoft.com/office/powerpoint/2010/main" val="255628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3457474" y="228009"/>
            <a:ext cx="5594035" cy="630942"/>
          </a:xfrm>
          <a:prstGeom prst="rect">
            <a:avLst/>
          </a:prstGeom>
          <a:noFill/>
        </p:spPr>
        <p:txBody>
          <a:bodyPr wrap="square" rtlCol="0">
            <a:spAutoFit/>
          </a:bodyPr>
          <a:lstStyle/>
          <a:p>
            <a:pPr algn="ctr"/>
            <a:r>
              <a:rPr lang="hu-HU" sz="3500" b="1" dirty="0" smtClean="0">
                <a:latin typeface="Papyrus" panose="03070502060502030205" pitchFamily="66" charset="0"/>
              </a:rPr>
              <a:t>HEPHAESTUS</a:t>
            </a:r>
          </a:p>
        </p:txBody>
      </p:sp>
      <p:sp>
        <p:nvSpPr>
          <p:cNvPr id="7" name="Szövegdoboz 6"/>
          <p:cNvSpPr txBox="1"/>
          <p:nvPr/>
        </p:nvSpPr>
        <p:spPr>
          <a:xfrm>
            <a:off x="3457474" y="952771"/>
            <a:ext cx="5594036" cy="738664"/>
          </a:xfrm>
          <a:prstGeom prst="rect">
            <a:avLst/>
          </a:prstGeom>
          <a:noFill/>
        </p:spPr>
        <p:txBody>
          <a:bodyPr wrap="square" rtlCol="0">
            <a:spAutoFit/>
          </a:bodyPr>
          <a:lstStyle>
            <a:defPPr>
              <a:defRPr lang="hu-HU"/>
            </a:defPPr>
            <a:lvl1pPr algn="ctr">
              <a:defRPr sz="4000" b="1">
                <a:latin typeface="Papyrus" panose="03070502060502030205" pitchFamily="66" charset="0"/>
              </a:defRPr>
            </a:lvl1pPr>
          </a:lstStyle>
          <a:p>
            <a:r>
              <a:rPr lang="hu-HU" sz="1400" dirty="0">
                <a:solidFill>
                  <a:schemeClr val="accent4">
                    <a:lumMod val="75000"/>
                  </a:schemeClr>
                </a:solidFill>
              </a:rPr>
              <a:t>GOD</a:t>
            </a:r>
          </a:p>
          <a:p>
            <a:r>
              <a:rPr lang="hu-HU" sz="1400" dirty="0" smtClean="0">
                <a:solidFill>
                  <a:schemeClr val="accent4">
                    <a:lumMod val="75000"/>
                  </a:schemeClr>
                </a:solidFill>
              </a:rPr>
              <a:t>OF </a:t>
            </a:r>
          </a:p>
          <a:p>
            <a:r>
              <a:rPr lang="en-US" sz="1400" dirty="0" smtClean="0">
                <a:solidFill>
                  <a:schemeClr val="accent4">
                    <a:lumMod val="75000"/>
                  </a:schemeClr>
                </a:solidFill>
              </a:rPr>
              <a:t> </a:t>
            </a:r>
            <a:r>
              <a:rPr lang="hu-HU" sz="1400" dirty="0" smtClean="0">
                <a:solidFill>
                  <a:schemeClr val="accent4">
                    <a:lumMod val="75000"/>
                  </a:schemeClr>
                </a:solidFill>
              </a:rPr>
              <a:t>FIRE, METALWORKING, AND CRAFTS</a:t>
            </a:r>
            <a:endParaRPr lang="hu-HU" sz="1400" dirty="0">
              <a:solidFill>
                <a:schemeClr val="accent4">
                  <a:lumMod val="75000"/>
                </a:schemeClr>
              </a:solidFill>
            </a:endParaRPr>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57473" cy="6858000"/>
          </a:xfrm>
          <a:prstGeom prst="rect">
            <a:avLst/>
          </a:prstGeom>
        </p:spPr>
      </p:pic>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664" y="0"/>
            <a:ext cx="2263336" cy="3185436"/>
          </a:xfrm>
          <a:prstGeom prst="rect">
            <a:avLst/>
          </a:prstGeom>
        </p:spPr>
      </p:pic>
      <p:sp>
        <p:nvSpPr>
          <p:cNvPr id="13" name="Szövegdoboz 12"/>
          <p:cNvSpPr txBox="1"/>
          <p:nvPr/>
        </p:nvSpPr>
        <p:spPr>
          <a:xfrm>
            <a:off x="3457473" y="2171385"/>
            <a:ext cx="8734527" cy="4708981"/>
          </a:xfrm>
          <a:prstGeom prst="rect">
            <a:avLst/>
          </a:prstGeom>
          <a:noFill/>
        </p:spPr>
        <p:txBody>
          <a:bodyPr wrap="square" rtlCol="0">
            <a:spAutoFit/>
          </a:bodyPr>
          <a:lstStyle/>
          <a:p>
            <a:r>
              <a:rPr lang="hu-HU" sz="1200" b="1" dirty="0" smtClean="0">
                <a:latin typeface="Papyrus" panose="03070502060502030205" pitchFamily="66" charset="0"/>
              </a:rPr>
              <a:t>PARENTS : It </a:t>
            </a:r>
            <a:r>
              <a:rPr lang="hu-HU" sz="1200" b="1" dirty="0" err="1" smtClean="0">
                <a:latin typeface="Papyrus" panose="03070502060502030205" pitchFamily="66" charset="0"/>
              </a:rPr>
              <a:t>was</a:t>
            </a:r>
            <a:r>
              <a:rPr lang="hu-HU" sz="1200" b="1" dirty="0" smtClean="0">
                <a:latin typeface="Papyrus" panose="03070502060502030205" pitchFamily="66" charset="0"/>
              </a:rPr>
              <a:t> told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Athena</a:t>
            </a:r>
            <a:r>
              <a:rPr lang="en-US" sz="1200" b="1" dirty="0" smtClean="0">
                <a:latin typeface="Papyrus" panose="03070502060502030205" pitchFamily="66" charset="0"/>
              </a:rPr>
              <a:t> was born from Zeus's forehead, fully formed and armored</a:t>
            </a:r>
            <a:r>
              <a:rPr lang="hu-HU" sz="1200" b="1" dirty="0" smtClean="0">
                <a:latin typeface="Papyrus" panose="03070502060502030205" pitchFamily="66" charset="0"/>
              </a:rPr>
              <a:t>, </a:t>
            </a:r>
          </a:p>
          <a:p>
            <a:r>
              <a:rPr lang="hu-HU" sz="1200" b="1" dirty="0" smtClean="0">
                <a:latin typeface="Papyrus" panose="03070502060502030205" pitchFamily="66" charset="0"/>
              </a:rPr>
              <a:t>	    </a:t>
            </a:r>
            <a:r>
              <a:rPr lang="hu-HU" sz="1200" b="1" dirty="0" err="1" smtClean="0">
                <a:latin typeface="Papyrus" panose="03070502060502030205" pitchFamily="66" charset="0"/>
              </a:rPr>
              <a:t>Hera</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so</a:t>
            </a:r>
            <a:r>
              <a:rPr lang="hu-HU" sz="1200" b="1" dirty="0" smtClean="0">
                <a:latin typeface="Papyrus" panose="03070502060502030205" pitchFamily="66" charset="0"/>
              </a:rPr>
              <a:t> </a:t>
            </a:r>
            <a:r>
              <a:rPr lang="hu-HU" sz="1200" b="1" dirty="0" err="1" smtClean="0">
                <a:latin typeface="Papyrus" panose="03070502060502030205" pitchFamily="66" charset="0"/>
              </a:rPr>
              <a:t>jelous</a:t>
            </a:r>
            <a:r>
              <a:rPr lang="hu-HU" sz="1200" b="1" dirty="0" smtClean="0">
                <a:latin typeface="Papyrus" panose="03070502060502030205" pitchFamily="66" charset="0"/>
              </a:rPr>
              <a:t>, </a:t>
            </a:r>
            <a:r>
              <a:rPr lang="hu-HU" sz="1200" b="1" dirty="0" err="1" smtClean="0">
                <a:latin typeface="Papyrus" panose="03070502060502030205" pitchFamily="66" charset="0"/>
              </a:rPr>
              <a:t>that</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tried</a:t>
            </a:r>
            <a:r>
              <a:rPr lang="hu-HU" sz="1200" b="1" dirty="0" smtClean="0">
                <a:latin typeface="Papyrus" panose="03070502060502030205" pitchFamily="66" charset="0"/>
              </a:rPr>
              <a:t> </a:t>
            </a:r>
            <a:r>
              <a:rPr lang="hu-HU" sz="1200" b="1" dirty="0" err="1" smtClean="0">
                <a:latin typeface="Papyrus" panose="03070502060502030205" pitchFamily="66" charset="0"/>
              </a:rPr>
              <a:t>herself</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same</a:t>
            </a:r>
            <a:r>
              <a:rPr lang="hu-HU" sz="1200" b="1" dirty="0" smtClean="0">
                <a:latin typeface="Papyrus" panose="03070502060502030205" pitchFamily="66" charset="0"/>
              </a:rPr>
              <a:t> </a:t>
            </a:r>
            <a:r>
              <a:rPr lang="hu-HU" sz="1200" b="1" dirty="0" err="1" smtClean="0">
                <a:latin typeface="Papyrus" panose="03070502060502030205" pitchFamily="66" charset="0"/>
              </a:rPr>
              <a:t>thing</a:t>
            </a:r>
            <a:r>
              <a:rPr lang="hu-HU" sz="1200" b="1" dirty="0" smtClean="0">
                <a:latin typeface="Papyrus" panose="03070502060502030205" pitchFamily="66" charset="0"/>
              </a:rPr>
              <a:t>, and </a:t>
            </a:r>
            <a:r>
              <a:rPr lang="hu-HU" sz="1200" b="1" dirty="0" err="1" smtClean="0">
                <a:latin typeface="Papyrus" panose="03070502060502030205" pitchFamily="66" charset="0"/>
              </a:rPr>
              <a:t>that’s</a:t>
            </a:r>
            <a:r>
              <a:rPr lang="hu-HU" sz="1200" b="1" dirty="0" smtClean="0">
                <a:latin typeface="Papyrus" panose="03070502060502030205" pitchFamily="66" charset="0"/>
              </a:rPr>
              <a:t> </a:t>
            </a:r>
            <a:r>
              <a:rPr lang="hu-HU" sz="1200" b="1" dirty="0" err="1" smtClean="0">
                <a:latin typeface="Papyrus" panose="03070502060502030205" pitchFamily="66" charset="0"/>
              </a:rPr>
              <a:t>how</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gave</a:t>
            </a:r>
            <a:r>
              <a:rPr lang="hu-HU" sz="1200" b="1" dirty="0" smtClean="0">
                <a:latin typeface="Papyrus" panose="03070502060502030205" pitchFamily="66" charset="0"/>
              </a:rPr>
              <a:t> </a:t>
            </a:r>
            <a:r>
              <a:rPr lang="hu-HU" sz="1200" b="1" dirty="0" err="1" smtClean="0">
                <a:latin typeface="Papyrus" panose="03070502060502030205" pitchFamily="66" charset="0"/>
              </a:rPr>
              <a:t>birth</a:t>
            </a:r>
            <a:r>
              <a:rPr lang="hu-HU" sz="1200" b="1" dirty="0" smtClean="0">
                <a:latin typeface="Papyrus" panose="03070502060502030205" pitchFamily="66" charset="0"/>
              </a:rPr>
              <a:t> </a:t>
            </a:r>
          </a:p>
          <a:p>
            <a:r>
              <a:rPr lang="hu-HU" sz="1200" b="1" dirty="0">
                <a:latin typeface="Papyrus" panose="03070502060502030205" pitchFamily="66" charset="0"/>
              </a:rPr>
              <a:t>	</a:t>
            </a:r>
            <a:r>
              <a:rPr lang="hu-HU" sz="1200" b="1" dirty="0" smtClean="0">
                <a:latin typeface="Papyrus" panose="03070502060502030205" pitchFamily="66" charset="0"/>
              </a:rPr>
              <a:t>    </a:t>
            </a:r>
            <a:r>
              <a:rPr lang="hu-HU" sz="1200" b="1" dirty="0" err="1" smtClean="0">
                <a:latin typeface="Papyrus" panose="03070502060502030205" pitchFamily="66" charset="0"/>
              </a:rPr>
              <a:t>to</a:t>
            </a:r>
            <a:r>
              <a:rPr lang="hu-HU" sz="1200" b="1" dirty="0" smtClean="0">
                <a:latin typeface="Papyrus" panose="03070502060502030205" pitchFamily="66" charset="0"/>
              </a:rPr>
              <a:t> </a:t>
            </a:r>
            <a:r>
              <a:rPr lang="hu-HU" sz="1200" b="1" dirty="0" err="1" smtClean="0">
                <a:latin typeface="Papyrus" panose="03070502060502030205" pitchFamily="66" charset="0"/>
              </a:rPr>
              <a:t>Hephaestus</a:t>
            </a:r>
            <a:r>
              <a:rPr lang="hu-HU" sz="1200" b="1" dirty="0" smtClean="0">
                <a:latin typeface="Papyrus" panose="03070502060502030205" pitchFamily="66" charset="0"/>
              </a:rPr>
              <a:t> </a:t>
            </a:r>
            <a:r>
              <a:rPr lang="hu-HU" sz="1200" b="1" dirty="0" err="1" smtClean="0">
                <a:latin typeface="Papyrus" panose="03070502060502030205" pitchFamily="66" charset="0"/>
              </a:rPr>
              <a:t>who</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immediately</a:t>
            </a:r>
            <a:r>
              <a:rPr lang="hu-HU" sz="1200" b="1" dirty="0" smtClean="0">
                <a:latin typeface="Papyrus" panose="03070502060502030205" pitchFamily="66" charset="0"/>
              </a:rPr>
              <a:t> </a:t>
            </a:r>
            <a:r>
              <a:rPr lang="hu-HU" sz="1200" b="1" dirty="0" err="1" smtClean="0">
                <a:latin typeface="Papyrus" panose="03070502060502030205" pitchFamily="66" charset="0"/>
              </a:rPr>
              <a:t>threw</a:t>
            </a:r>
            <a:r>
              <a:rPr lang="hu-HU" sz="1200" b="1" dirty="0" smtClean="0">
                <a:latin typeface="Papyrus" panose="03070502060502030205" pitchFamily="66" charset="0"/>
              </a:rPr>
              <a:t> </a:t>
            </a:r>
            <a:r>
              <a:rPr lang="hu-HU" sz="1200" b="1" dirty="0" err="1" smtClean="0">
                <a:latin typeface="Papyrus" panose="03070502060502030205" pitchFamily="66" charset="0"/>
              </a:rPr>
              <a:t>from</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 </a:t>
            </a:r>
            <a:r>
              <a:rPr lang="hu-HU" sz="1200" b="1" dirty="0" err="1" smtClean="0">
                <a:latin typeface="Papyrus" panose="03070502060502030205" pitchFamily="66" charset="0"/>
              </a:rPr>
              <a:t>once</a:t>
            </a:r>
            <a:r>
              <a:rPr lang="hu-HU" sz="1200" b="1" dirty="0" smtClean="0">
                <a:latin typeface="Papyrus" panose="03070502060502030205" pitchFamily="66" charset="0"/>
              </a:rPr>
              <a:t> </a:t>
            </a:r>
            <a:r>
              <a:rPr lang="hu-HU" sz="1200" b="1" dirty="0" err="1" smtClean="0">
                <a:latin typeface="Papyrus" panose="03070502060502030205" pitchFamily="66" charset="0"/>
              </a:rPr>
              <a:t>she</a:t>
            </a:r>
            <a:r>
              <a:rPr lang="hu-HU" sz="1200" b="1" dirty="0" smtClean="0">
                <a:latin typeface="Papyrus" panose="03070502060502030205" pitchFamily="66" charset="0"/>
              </a:rPr>
              <a:t> </a:t>
            </a:r>
            <a:r>
              <a:rPr lang="hu-HU" sz="1200" b="1" dirty="0" err="1" smtClean="0">
                <a:latin typeface="Papyrus" panose="03070502060502030205" pitchFamily="66" charset="0"/>
              </a:rPr>
              <a:t>saw</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ugliness</a:t>
            </a:r>
            <a:endParaRPr lang="hu-HU" sz="1200" b="1" dirty="0" smtClean="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CONSORT : </a:t>
            </a:r>
            <a:r>
              <a:rPr lang="hu-HU" sz="1200" b="1" dirty="0" err="1" smtClean="0">
                <a:latin typeface="Papyrus" panose="03070502060502030205" pitchFamily="66" charset="0"/>
              </a:rPr>
              <a:t>Aphrodite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CHILDREN : </a:t>
            </a:r>
            <a:r>
              <a:rPr lang="pt-BR" sz="1200" b="1" dirty="0" smtClean="0">
                <a:latin typeface="Papyrus" panose="03070502060502030205" pitchFamily="66" charset="0"/>
              </a:rPr>
              <a:t> </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 </a:t>
            </a:r>
            <a:r>
              <a:rPr lang="hu-HU" sz="1200" b="1" dirty="0" err="1" smtClean="0">
                <a:latin typeface="Papyrus" panose="03070502060502030205" pitchFamily="66" charset="0"/>
              </a:rPr>
              <a:t>Younger</a:t>
            </a:r>
            <a:r>
              <a:rPr lang="hu-HU" sz="1200" b="1" dirty="0" smtClean="0">
                <a:latin typeface="Papyrus" panose="03070502060502030205" pitchFamily="66" charset="0"/>
              </a:rPr>
              <a:t> </a:t>
            </a:r>
            <a:r>
              <a:rPr lang="hu-HU" sz="1200" b="1" dirty="0" err="1" smtClean="0">
                <a:latin typeface="Papyrus" panose="03070502060502030205" pitchFamily="66" charset="0"/>
              </a:rPr>
              <a:t>Charities</a:t>
            </a:r>
            <a:r>
              <a:rPr lang="hu-HU" sz="1200" b="1" dirty="0" smtClean="0">
                <a:latin typeface="Papyrus" panose="03070502060502030205" pitchFamily="66" charset="0"/>
              </a:rPr>
              <a:t> : </a:t>
            </a:r>
            <a:r>
              <a:rPr lang="hu-HU" sz="1200" b="1" dirty="0" err="1" smtClean="0">
                <a:latin typeface="Papyrus" panose="03070502060502030205" pitchFamily="66" charset="0"/>
              </a:rPr>
              <a:t>Eucleia</a:t>
            </a:r>
            <a:r>
              <a:rPr lang="hu-HU" sz="1200" b="1" dirty="0" smtClean="0">
                <a:latin typeface="Papyrus" panose="03070502060502030205" pitchFamily="66" charset="0"/>
              </a:rPr>
              <a:t> (</a:t>
            </a:r>
            <a:r>
              <a:rPr lang="hu-HU" sz="1200" b="1" dirty="0" err="1" smtClean="0">
                <a:latin typeface="Papyrus" panose="03070502060502030205" pitchFamily="66" charset="0"/>
              </a:rPr>
              <a:t>Glory</a:t>
            </a:r>
            <a:r>
              <a:rPr lang="hu-HU" sz="1200" b="1" dirty="0" smtClean="0">
                <a:latin typeface="Papyrus" panose="03070502060502030205" pitchFamily="66" charset="0"/>
              </a:rPr>
              <a:t>), </a:t>
            </a:r>
            <a:r>
              <a:rPr lang="hu-HU" sz="1200" b="1" dirty="0" err="1" smtClean="0">
                <a:latin typeface="Papyrus" panose="03070502060502030205" pitchFamily="66" charset="0"/>
              </a:rPr>
              <a:t>Euthenia</a:t>
            </a:r>
            <a:r>
              <a:rPr lang="hu-HU" sz="1200" b="1" dirty="0" smtClean="0">
                <a:latin typeface="Papyrus" panose="03070502060502030205" pitchFamily="66" charset="0"/>
              </a:rPr>
              <a:t> (</a:t>
            </a:r>
            <a:r>
              <a:rPr lang="hu-HU" sz="1200" b="1" dirty="0" err="1" smtClean="0">
                <a:latin typeface="Papyrus" panose="03070502060502030205" pitchFamily="66" charset="0"/>
              </a:rPr>
              <a:t>Prosperity</a:t>
            </a:r>
            <a:r>
              <a:rPr lang="hu-HU" sz="1200" b="1" dirty="0" smtClean="0">
                <a:latin typeface="Papyrus" panose="03070502060502030205" pitchFamily="66" charset="0"/>
              </a:rPr>
              <a:t>), </a:t>
            </a:r>
            <a:r>
              <a:rPr lang="hu-HU" sz="1200" b="1" dirty="0" err="1" smtClean="0">
                <a:latin typeface="Papyrus" panose="03070502060502030205" pitchFamily="66" charset="0"/>
              </a:rPr>
              <a:t>Eupheme</a:t>
            </a:r>
            <a:r>
              <a:rPr lang="hu-HU" sz="1200" b="1" dirty="0" smtClean="0">
                <a:latin typeface="Papyrus" panose="03070502060502030205" pitchFamily="66" charset="0"/>
              </a:rPr>
              <a:t> (</a:t>
            </a:r>
            <a:r>
              <a:rPr lang="hu-HU" sz="1200" b="1" dirty="0" err="1" smtClean="0">
                <a:latin typeface="Papyrus" panose="03070502060502030205" pitchFamily="66" charset="0"/>
              </a:rPr>
              <a:t>Praise</a:t>
            </a:r>
            <a:r>
              <a:rPr lang="hu-HU" sz="1200" b="1" dirty="0" smtClean="0">
                <a:latin typeface="Papyrus" panose="03070502060502030205" pitchFamily="66" charset="0"/>
              </a:rPr>
              <a:t>), </a:t>
            </a:r>
            <a:r>
              <a:rPr lang="hu-HU" sz="1200" b="1" dirty="0" err="1" smtClean="0">
                <a:latin typeface="Papyrus" panose="03070502060502030205" pitchFamily="66" charset="0"/>
              </a:rPr>
              <a:t>Philophrosyne</a:t>
            </a:r>
            <a:r>
              <a:rPr lang="hu-HU" sz="1200" b="1" dirty="0" smtClean="0">
                <a:latin typeface="Papyrus" panose="03070502060502030205" pitchFamily="66" charset="0"/>
              </a:rPr>
              <a:t> (</a:t>
            </a:r>
            <a:r>
              <a:rPr lang="hu-HU" sz="1200" b="1" dirty="0" err="1" smtClean="0">
                <a:latin typeface="Papyrus" panose="03070502060502030205" pitchFamily="66" charset="0"/>
              </a:rPr>
              <a:t>Kindness</a:t>
            </a:r>
            <a:r>
              <a:rPr lang="hu-HU" sz="1200" b="1" dirty="0" smtClean="0">
                <a:latin typeface="Papyrus" panose="03070502060502030205" pitchFamily="66" charset="0"/>
              </a:rPr>
              <a:t>) </a:t>
            </a:r>
            <a:r>
              <a:rPr lang="hu-HU" sz="1200" b="1" dirty="0" err="1" smtClean="0">
                <a:latin typeface="Papyrus" panose="03070502060502030205" pitchFamily="66" charset="0"/>
              </a:rPr>
              <a:t>by</a:t>
            </a:r>
            <a:r>
              <a:rPr lang="hu-HU" sz="1200" b="1" dirty="0" smtClean="0">
                <a:latin typeface="Papyrus" panose="03070502060502030205" pitchFamily="66" charset="0"/>
              </a:rPr>
              <a:t>  </a:t>
            </a:r>
            <a:r>
              <a:rPr lang="hu-HU" sz="1200" b="1" dirty="0" err="1" smtClean="0">
                <a:latin typeface="Papyrus" panose="03070502060502030205" pitchFamily="66" charset="0"/>
              </a:rPr>
              <a:t>Aglaea</a:t>
            </a:r>
            <a:endParaRPr lang="hu-HU" sz="1200" b="1" dirty="0" smtClean="0">
              <a:latin typeface="Papyrus" panose="03070502060502030205" pitchFamily="66" charset="0"/>
            </a:endParaRPr>
          </a:p>
          <a:p>
            <a:pPr marL="285750" indent="-285750">
              <a:buFontTx/>
              <a:buChar char="-"/>
            </a:pPr>
            <a:r>
              <a:rPr lang="hu-HU" sz="1200" b="1" dirty="0" smtClean="0">
                <a:latin typeface="Papyrus" panose="03070502060502030205" pitchFamily="66" charset="0"/>
              </a:rPr>
              <a:t>Thalia (</a:t>
            </a:r>
            <a:r>
              <a:rPr lang="hu-HU" sz="1200" b="1" dirty="0" err="1" smtClean="0">
                <a:latin typeface="Papyrus" panose="03070502060502030205" pitchFamily="66" charset="0"/>
              </a:rPr>
              <a:t>Nymph</a:t>
            </a:r>
            <a:r>
              <a:rPr lang="hu-HU" sz="1200" b="1" dirty="0" smtClean="0">
                <a:latin typeface="Papyrus" panose="03070502060502030205" pitchFamily="66" charset="0"/>
              </a:rPr>
              <a:t> of </a:t>
            </a:r>
            <a:r>
              <a:rPr lang="hu-HU" sz="1200" b="1" dirty="0" err="1" smtClean="0">
                <a:latin typeface="Papyrus" panose="03070502060502030205" pitchFamily="66" charset="0"/>
              </a:rPr>
              <a:t>Plant</a:t>
            </a:r>
            <a:r>
              <a:rPr lang="hu-HU" sz="1200" b="1" dirty="0" smtClean="0">
                <a:latin typeface="Papyrus" panose="03070502060502030205" pitchFamily="66" charset="0"/>
              </a:rPr>
              <a:t> </a:t>
            </a:r>
            <a:r>
              <a:rPr lang="hu-HU" sz="1200" b="1" dirty="0" err="1" smtClean="0">
                <a:latin typeface="Papyrus" panose="03070502060502030205" pitchFamily="66" charset="0"/>
              </a:rPr>
              <a:t>Green</a:t>
            </a:r>
            <a:r>
              <a:rPr lang="hu-HU" sz="1200" b="1" dirty="0" smtClean="0">
                <a:latin typeface="Papyrus" panose="03070502060502030205" pitchFamily="66" charset="0"/>
              </a:rPr>
              <a:t> and </a:t>
            </a:r>
            <a:r>
              <a:rPr lang="hu-HU" sz="1200" b="1" dirty="0" err="1" smtClean="0">
                <a:latin typeface="Papyrus" panose="03070502060502030205" pitchFamily="66" charset="0"/>
              </a:rPr>
              <a:t>Joy</a:t>
            </a:r>
            <a:r>
              <a:rPr lang="hu-HU" sz="1200" b="1" dirty="0" smtClean="0">
                <a:latin typeface="Papyrus" panose="03070502060502030205" pitchFamily="66" charset="0"/>
              </a:rPr>
              <a:t>)</a:t>
            </a:r>
          </a:p>
          <a:p>
            <a:pPr marL="285750" indent="-285750">
              <a:buFontTx/>
              <a:buChar char="-"/>
            </a:pPr>
            <a:endParaRPr lang="hu-HU" sz="1200" b="1" dirty="0" smtClean="0">
              <a:latin typeface="Papyrus" panose="03070502060502030205" pitchFamily="66" charset="0"/>
            </a:endParaRPr>
          </a:p>
          <a:p>
            <a:r>
              <a:rPr lang="hu-HU" sz="1200" b="1" dirty="0" smtClean="0">
                <a:latin typeface="Papyrus" panose="03070502060502030205" pitchFamily="66" charset="0"/>
              </a:rPr>
              <a:t>SYMBOLS : Hammer, </a:t>
            </a:r>
            <a:r>
              <a:rPr lang="hu-HU" sz="1200" b="1" dirty="0" err="1">
                <a:latin typeface="Papyrus" panose="03070502060502030205" pitchFamily="66" charset="0"/>
              </a:rPr>
              <a:t>A</a:t>
            </a:r>
            <a:r>
              <a:rPr lang="hu-HU" sz="1200" b="1" dirty="0" err="1" smtClean="0">
                <a:latin typeface="Papyrus" panose="03070502060502030205" pitchFamily="66" charset="0"/>
              </a:rPr>
              <a:t>nvil</a:t>
            </a:r>
            <a:r>
              <a:rPr lang="hu-HU" sz="1200" b="1" dirty="0" smtClean="0">
                <a:latin typeface="Papyrus" panose="03070502060502030205" pitchFamily="66" charset="0"/>
              </a:rPr>
              <a:t>, </a:t>
            </a:r>
            <a:r>
              <a:rPr lang="hu-HU" sz="1200" b="1" dirty="0" err="1">
                <a:latin typeface="Papyrus" panose="03070502060502030205" pitchFamily="66" charset="0"/>
              </a:rPr>
              <a:t>T</a:t>
            </a:r>
            <a:r>
              <a:rPr lang="hu-HU" sz="1200" b="1" dirty="0" err="1" smtClean="0">
                <a:latin typeface="Papyrus" panose="03070502060502030205" pitchFamily="66" charset="0"/>
              </a:rPr>
              <a:t>ongs</a:t>
            </a:r>
            <a:r>
              <a:rPr lang="hu-HU" sz="1200" b="1" dirty="0" smtClean="0">
                <a:latin typeface="Papyrus" panose="03070502060502030205" pitchFamily="66" charset="0"/>
              </a:rPr>
              <a:t>, </a:t>
            </a:r>
            <a:r>
              <a:rPr lang="hu-HU" sz="1200" b="1" dirty="0" err="1" smtClean="0">
                <a:latin typeface="Papyrus" panose="03070502060502030205" pitchFamily="66" charset="0"/>
              </a:rPr>
              <a:t>Volcan</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SACRED ANIMALS : </a:t>
            </a:r>
            <a:r>
              <a:rPr lang="hu-HU" sz="1200" b="1" dirty="0">
                <a:latin typeface="Papyrus" panose="03070502060502030205" pitchFamily="66" charset="0"/>
              </a:rPr>
              <a:t>D</a:t>
            </a:r>
            <a:r>
              <a:rPr lang="en-US" sz="1200" b="1" dirty="0" err="1" smtClean="0">
                <a:latin typeface="Papyrus" panose="03070502060502030205" pitchFamily="66" charset="0"/>
              </a:rPr>
              <a:t>onkey</a:t>
            </a:r>
            <a:r>
              <a:rPr lang="en-US" sz="1200" b="1" dirty="0" smtClean="0">
                <a:latin typeface="Papyrus" panose="03070502060502030205" pitchFamily="66" charset="0"/>
              </a:rPr>
              <a:t>, </a:t>
            </a:r>
            <a:r>
              <a:rPr lang="hu-HU" sz="1200" b="1" dirty="0">
                <a:latin typeface="Papyrus" panose="03070502060502030205" pitchFamily="66" charset="0"/>
              </a:rPr>
              <a:t>G</a:t>
            </a:r>
            <a:r>
              <a:rPr lang="en-US" sz="1200" b="1" dirty="0" err="1" smtClean="0">
                <a:latin typeface="Papyrus" panose="03070502060502030205" pitchFamily="66" charset="0"/>
              </a:rPr>
              <a:t>uard</a:t>
            </a:r>
            <a:r>
              <a:rPr lang="en-US" sz="1200" b="1" dirty="0" smtClean="0">
                <a:latin typeface="Papyrus" panose="03070502060502030205" pitchFamily="66" charset="0"/>
              </a:rPr>
              <a:t> dog, </a:t>
            </a:r>
            <a:r>
              <a:rPr lang="hu-HU" sz="1200" b="1" dirty="0">
                <a:latin typeface="Papyrus" panose="03070502060502030205" pitchFamily="66" charset="0"/>
              </a:rPr>
              <a:t>C</a:t>
            </a:r>
            <a:r>
              <a:rPr lang="en-US" sz="1200" b="1" dirty="0" err="1" smtClean="0">
                <a:latin typeface="Papyrus" panose="03070502060502030205" pitchFamily="66" charset="0"/>
              </a:rPr>
              <a:t>rane</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smtClean="0">
                <a:latin typeface="Papyrus" panose="03070502060502030205" pitchFamily="66" charset="0"/>
              </a:rPr>
              <a:t>ROMAN COUNTERPART : </a:t>
            </a:r>
            <a:r>
              <a:rPr lang="hu-HU" sz="1200" b="1" dirty="0" err="1" smtClean="0">
                <a:latin typeface="Papyrus" panose="03070502060502030205" pitchFamily="66" charset="0"/>
              </a:rPr>
              <a:t>Vulcan</a:t>
            </a:r>
            <a:endParaRPr lang="hu-HU" sz="1200" b="1" dirty="0" smtClean="0">
              <a:latin typeface="Papyrus" panose="03070502060502030205" pitchFamily="66" charset="0"/>
            </a:endParaRPr>
          </a:p>
          <a:p>
            <a:endParaRPr lang="hu-HU" sz="1200" b="1" dirty="0">
              <a:latin typeface="Papyrus" panose="03070502060502030205" pitchFamily="66" charset="0"/>
            </a:endParaRPr>
          </a:p>
          <a:p>
            <a:r>
              <a:rPr lang="hu-HU" sz="1200" b="1" dirty="0">
                <a:latin typeface="Papyrus" panose="03070502060502030205" pitchFamily="66" charset="0"/>
              </a:rPr>
              <a:t>NOWADAYS </a:t>
            </a:r>
            <a:r>
              <a:rPr lang="hu-HU" sz="1200" b="1" dirty="0" smtClean="0">
                <a:latin typeface="Papyrus" panose="03070502060502030205" pitchFamily="66" charset="0"/>
              </a:rPr>
              <a:t>: </a:t>
            </a:r>
            <a:r>
              <a:rPr lang="hu-HU" sz="1200" b="1" dirty="0" err="1" smtClean="0">
                <a:latin typeface="Papyrus" panose="03070502060502030205" pitchFamily="66" charset="0"/>
              </a:rPr>
              <a:t>His</a:t>
            </a:r>
            <a:r>
              <a:rPr lang="hu-HU" sz="1200" b="1" dirty="0" smtClean="0">
                <a:latin typeface="Papyrus" panose="03070502060502030205" pitchFamily="66" charset="0"/>
              </a:rPr>
              <a:t> </a:t>
            </a:r>
            <a:r>
              <a:rPr lang="hu-HU" sz="1200" b="1" dirty="0" err="1" smtClean="0">
                <a:latin typeface="Papyrus" panose="03070502060502030205" pitchFamily="66" charset="0"/>
              </a:rPr>
              <a:t>Roman</a:t>
            </a:r>
            <a:r>
              <a:rPr lang="hu-HU" sz="1200" b="1" dirty="0" smtClean="0">
                <a:latin typeface="Papyrus" panose="03070502060502030205" pitchFamily="66" charset="0"/>
              </a:rPr>
              <a:t> </a:t>
            </a:r>
            <a:r>
              <a:rPr lang="hu-HU" sz="1200" b="1" dirty="0" err="1" smtClean="0">
                <a:latin typeface="Papyrus" panose="03070502060502030205" pitchFamily="66" charset="0"/>
              </a:rPr>
              <a:t>name</a:t>
            </a:r>
            <a:r>
              <a:rPr lang="hu-HU" sz="1200" b="1" dirty="0" smtClean="0">
                <a:latin typeface="Papyrus" panose="03070502060502030205" pitchFamily="66" charset="0"/>
              </a:rPr>
              <a:t> </a:t>
            </a:r>
            <a:r>
              <a:rPr lang="hu-HU" sz="1200" b="1" dirty="0" err="1" smtClean="0">
                <a:latin typeface="Papyrus" panose="03070502060502030205" pitchFamily="66" charset="0"/>
              </a:rPr>
              <a:t>stayed</a:t>
            </a:r>
            <a:r>
              <a:rPr lang="hu-HU" sz="1200" b="1" dirty="0" smtClean="0">
                <a:latin typeface="Papyrus" panose="03070502060502030205" pitchFamily="66" charset="0"/>
              </a:rPr>
              <a:t> </a:t>
            </a:r>
            <a:r>
              <a:rPr lang="hu-HU" sz="1200" b="1" dirty="0" err="1" smtClean="0">
                <a:latin typeface="Papyrus" panose="03070502060502030205" pitchFamily="66" charset="0"/>
              </a:rPr>
              <a:t>alive</a:t>
            </a:r>
            <a:r>
              <a:rPr lang="hu-HU" sz="1200" b="1" dirty="0" smtClean="0">
                <a:latin typeface="Papyrus" panose="03070502060502030205" pitchFamily="66" charset="0"/>
              </a:rPr>
              <a:t> in </a:t>
            </a:r>
            <a:r>
              <a:rPr lang="hu-HU" sz="1200" b="1" dirty="0" err="1" smtClean="0">
                <a:latin typeface="Papyrus" panose="03070502060502030205" pitchFamily="66" charset="0"/>
              </a:rPr>
              <a:t>form</a:t>
            </a:r>
            <a:r>
              <a:rPr lang="hu-HU" sz="1200" b="1" dirty="0" smtClean="0">
                <a:latin typeface="Papyrus" panose="03070502060502030205" pitchFamily="66" charset="0"/>
              </a:rPr>
              <a:t> of </a:t>
            </a:r>
            <a:r>
              <a:rPr lang="hu-HU" sz="1200" b="1" dirty="0" err="1" smtClean="0">
                <a:latin typeface="Papyrus" panose="03070502060502030205" pitchFamily="66" charset="0"/>
              </a:rPr>
              <a:t>every</a:t>
            </a:r>
            <a:r>
              <a:rPr lang="hu-HU" sz="1200" b="1" dirty="0" smtClean="0">
                <a:latin typeface="Papyrus" panose="03070502060502030205" pitchFamily="66" charset="0"/>
              </a:rPr>
              <a:t> </a:t>
            </a:r>
            <a:r>
              <a:rPr lang="hu-HU" sz="1200" b="1" dirty="0" err="1" smtClean="0">
                <a:latin typeface="Papyrus" panose="03070502060502030205" pitchFamily="66" charset="0"/>
              </a:rPr>
              <a:t>volan</a:t>
            </a:r>
            <a:r>
              <a:rPr lang="hu-HU" sz="1200" b="1" dirty="0" smtClean="0">
                <a:latin typeface="Papyrus" panose="03070502060502030205" pitchFamily="66" charset="0"/>
              </a:rPr>
              <a:t>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Earth</a:t>
            </a:r>
            <a:r>
              <a:rPr lang="hu-HU" sz="1200" b="1" dirty="0" smtClean="0">
                <a:latin typeface="Papyrus" panose="03070502060502030205" pitchFamily="66" charset="0"/>
              </a:rPr>
              <a:t>.</a:t>
            </a:r>
            <a:endParaRPr lang="hu-HU" sz="1200" b="1" dirty="0">
              <a:latin typeface="Papyrus" panose="03070502060502030205" pitchFamily="66" charset="0"/>
            </a:endParaRPr>
          </a:p>
          <a:p>
            <a:endParaRPr lang="hu-HU" sz="1200" b="1" dirty="0" smtClean="0">
              <a:latin typeface="Papyrus" panose="03070502060502030205" pitchFamily="66" charset="0"/>
            </a:endParaRPr>
          </a:p>
          <a:p>
            <a:r>
              <a:rPr lang="hu-HU" sz="1200" b="1" dirty="0" smtClean="0">
                <a:latin typeface="Papyrus" panose="03070502060502030205" pitchFamily="66" charset="0"/>
              </a:rPr>
              <a:t>LITTLE INTRODUCTION :</a:t>
            </a:r>
          </a:p>
          <a:p>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en-US" sz="1200" b="1" dirty="0" smtClean="0">
                <a:latin typeface="Papyrus" panose="03070502060502030205" pitchFamily="66" charset="0"/>
              </a:rPr>
              <a:t>Hera ejected Hephaestus from the heavens</a:t>
            </a:r>
            <a:r>
              <a:rPr lang="hu-HU" sz="1200" b="1" dirty="0" smtClean="0">
                <a:latin typeface="Papyrus" panose="03070502060502030205" pitchFamily="66" charset="0"/>
              </a:rPr>
              <a:t>, h</a:t>
            </a:r>
            <a:r>
              <a:rPr lang="en-US" sz="1200" b="1" dirty="0" smtClean="0">
                <a:latin typeface="Papyrus" panose="03070502060502030205" pitchFamily="66" charset="0"/>
              </a:rPr>
              <a:t>e fell into the ocean and was</a:t>
            </a:r>
            <a:r>
              <a:rPr lang="hu-HU" sz="1200" b="1" dirty="0" smtClean="0">
                <a:latin typeface="Papyrus" panose="03070502060502030205" pitchFamily="66" charset="0"/>
              </a:rPr>
              <a:t> </a:t>
            </a:r>
            <a:r>
              <a:rPr lang="hu-HU" sz="1200" b="1" dirty="0" err="1" smtClean="0">
                <a:latin typeface="Papyrus" panose="03070502060502030205" pitchFamily="66" charset="0"/>
              </a:rPr>
              <a:t>found</a:t>
            </a:r>
            <a:r>
              <a:rPr lang="hu-HU" sz="1200" b="1" dirty="0" smtClean="0">
                <a:latin typeface="Papyrus" panose="03070502060502030205" pitchFamily="66" charset="0"/>
              </a:rPr>
              <a:t> and</a:t>
            </a:r>
            <a:r>
              <a:rPr lang="en-US" sz="1200" b="1" dirty="0" smtClean="0">
                <a:latin typeface="Papyrus" panose="03070502060502030205" pitchFamily="66" charset="0"/>
              </a:rPr>
              <a:t> raised by Thetis (mother of Achilles and</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Water</a:t>
            </a:r>
            <a:r>
              <a:rPr lang="en-US" sz="1200" b="1" dirty="0" smtClean="0">
                <a:latin typeface="Papyrus" panose="03070502060502030205" pitchFamily="66" charset="0"/>
              </a:rPr>
              <a:t>)</a:t>
            </a:r>
            <a:r>
              <a:rPr lang="hu-HU" sz="1200" b="1" dirty="0" smtClean="0">
                <a:latin typeface="Papyrus" panose="03070502060502030205" pitchFamily="66" charset="0"/>
              </a:rPr>
              <a:t>. </a:t>
            </a:r>
            <a:r>
              <a:rPr lang="hu-HU" sz="1200" b="1" dirty="0" err="1" smtClean="0">
                <a:latin typeface="Papyrus" panose="03070502060502030205" pitchFamily="66" charset="0"/>
              </a:rPr>
              <a:t>After</a:t>
            </a:r>
            <a:r>
              <a:rPr lang="hu-HU" sz="1200" b="1" dirty="0" smtClean="0">
                <a:latin typeface="Papyrus" panose="03070502060502030205" pitchFamily="66" charset="0"/>
              </a:rPr>
              <a:t> </a:t>
            </a:r>
            <a:r>
              <a:rPr lang="hu-HU" sz="1200" b="1" dirty="0" err="1" smtClean="0">
                <a:latin typeface="Papyrus" panose="03070502060502030205" pitchFamily="66" charset="0"/>
              </a:rPr>
              <a:t>growing</a:t>
            </a:r>
            <a:r>
              <a:rPr lang="hu-HU" sz="1200" b="1" dirty="0" smtClean="0">
                <a:latin typeface="Papyrus" panose="03070502060502030205" pitchFamily="66" charset="0"/>
              </a:rPr>
              <a:t> </a:t>
            </a:r>
            <a:r>
              <a:rPr lang="hu-HU" sz="1200" b="1" dirty="0" err="1" smtClean="0">
                <a:latin typeface="Papyrus" panose="03070502060502030205" pitchFamily="66" charset="0"/>
              </a:rPr>
              <a:t>up</a:t>
            </a:r>
            <a:r>
              <a:rPr lang="hu-HU" sz="1200" b="1" dirty="0" smtClean="0">
                <a:latin typeface="Papyrus" panose="03070502060502030205" pitchFamily="66" charset="0"/>
              </a:rPr>
              <a:t> and </a:t>
            </a:r>
            <a:r>
              <a:rPr lang="hu-HU" sz="1200" b="1" dirty="0" err="1" smtClean="0">
                <a:latin typeface="Papyrus" panose="03070502060502030205" pitchFamily="66" charset="0"/>
              </a:rPr>
              <a:t>becoming</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master</a:t>
            </a:r>
            <a:r>
              <a:rPr lang="hu-HU" sz="1200" b="1" dirty="0" smtClean="0">
                <a:latin typeface="Papyrus" panose="03070502060502030205" pitchFamily="66" charset="0"/>
              </a:rPr>
              <a:t> of metal and </a:t>
            </a:r>
            <a:r>
              <a:rPr lang="hu-HU" sz="1200" b="1" dirty="0" err="1" smtClean="0">
                <a:latin typeface="Papyrus" panose="03070502060502030205" pitchFamily="66" charset="0"/>
              </a:rPr>
              <a:t>crafts</a:t>
            </a:r>
            <a:r>
              <a:rPr lang="hu-HU" sz="1200" b="1" dirty="0" smtClean="0">
                <a:latin typeface="Papyrus" panose="03070502060502030205" pitchFamily="66" charset="0"/>
              </a:rPr>
              <a:t>, </a:t>
            </a:r>
            <a:r>
              <a:rPr lang="en-US" sz="1200" b="1" dirty="0" smtClean="0">
                <a:latin typeface="Papyrus" panose="03070502060502030205" pitchFamily="66" charset="0"/>
              </a:rPr>
              <a:t>Hephaestus gained revenge against Hera for rejecting him by making her a magical golden throne, which, when she sat on it, did not allow her to stand up.</a:t>
            </a:r>
            <a:r>
              <a:rPr lang="hu-HU" sz="1200" b="1" dirty="0" smtClean="0">
                <a:latin typeface="Papyrus" panose="03070502060502030205" pitchFamily="66" charset="0"/>
              </a:rPr>
              <a:t> </a:t>
            </a:r>
            <a:r>
              <a:rPr lang="en-US" sz="1200" b="1" dirty="0" smtClean="0">
                <a:latin typeface="Papyrus" panose="03070502060502030205" pitchFamily="66" charset="0"/>
              </a:rPr>
              <a:t>The other gods begged Hephaestus to return to Olympus to let her go, but he refused, saying "I have no mother</a:t>
            </a:r>
            <a:r>
              <a:rPr lang="hu-HU" sz="1200" b="1" dirty="0" smtClean="0">
                <a:latin typeface="Papyrus" panose="03070502060502030205" pitchFamily="66" charset="0"/>
              </a:rPr>
              <a:t>”. </a:t>
            </a:r>
            <a:r>
              <a:rPr lang="en-US" sz="1200" b="1" dirty="0" smtClean="0">
                <a:latin typeface="Papyrus" panose="03070502060502030205" pitchFamily="66" charset="0"/>
              </a:rPr>
              <a:t>At last, Dionysus fetched him, intoxicated him with wine, and took the subdued smith back to Olympus </a:t>
            </a:r>
            <a:r>
              <a:rPr lang="hu-HU" sz="1200" b="1" dirty="0" err="1" smtClean="0">
                <a:latin typeface="Papyrus" panose="03070502060502030205" pitchFamily="66" charset="0"/>
              </a:rPr>
              <a:t>where</a:t>
            </a:r>
            <a:r>
              <a:rPr lang="hu-HU" sz="1200" b="1" dirty="0" smtClean="0">
                <a:latin typeface="Papyrus" panose="03070502060502030205" pitchFamily="66" charset="0"/>
              </a:rPr>
              <a:t> he </a:t>
            </a:r>
            <a:r>
              <a:rPr lang="hu-HU" sz="1200" b="1" dirty="0" err="1" smtClean="0">
                <a:latin typeface="Papyrus" panose="03070502060502030205" pitchFamily="66" charset="0"/>
              </a:rPr>
              <a:t>became</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smith</a:t>
            </a:r>
            <a:r>
              <a:rPr lang="hu-HU" sz="1200" b="1" dirty="0" smtClean="0">
                <a:latin typeface="Papyrus" panose="03070502060502030205" pitchFamily="66" charset="0"/>
              </a:rPr>
              <a:t> of </a:t>
            </a:r>
            <a:r>
              <a:rPr lang="hu-HU" sz="1200" b="1" dirty="0" err="1" smtClean="0">
                <a:latin typeface="Papyrus" panose="03070502060502030205" pitchFamily="66" charset="0"/>
              </a:rPr>
              <a:t>gods</a:t>
            </a:r>
            <a:r>
              <a:rPr lang="hu-HU" sz="1200" b="1" dirty="0" smtClean="0">
                <a:latin typeface="Papyrus" panose="03070502060502030205" pitchFamily="66" charset="0"/>
              </a:rPr>
              <a:t>. </a:t>
            </a:r>
            <a:r>
              <a:rPr lang="hu-HU" sz="1200" b="1" dirty="0" err="1" smtClean="0">
                <a:latin typeface="Papyrus" panose="03070502060502030205" pitchFamily="66" charset="0"/>
              </a:rPr>
              <a:t>Not</a:t>
            </a:r>
            <a:r>
              <a:rPr lang="hu-HU" sz="1200" b="1" dirty="0" smtClean="0">
                <a:latin typeface="Papyrus" panose="03070502060502030205" pitchFamily="66" charset="0"/>
              </a:rPr>
              <a:t> a </a:t>
            </a:r>
            <a:r>
              <a:rPr lang="hu-HU" sz="1200" b="1" dirty="0" err="1" smtClean="0">
                <a:latin typeface="Papyrus" panose="03070502060502030205" pitchFamily="66" charset="0"/>
              </a:rPr>
              <a:t>bad</a:t>
            </a:r>
            <a:r>
              <a:rPr lang="hu-HU" sz="1200" b="1" dirty="0" smtClean="0">
                <a:latin typeface="Papyrus" panose="03070502060502030205" pitchFamily="66" charset="0"/>
              </a:rPr>
              <a:t> </a:t>
            </a:r>
            <a:r>
              <a:rPr lang="hu-HU" sz="1200" b="1" dirty="0" err="1" smtClean="0">
                <a:latin typeface="Papyrus" panose="03070502060502030205" pitchFamily="66" charset="0"/>
              </a:rPr>
              <a:t>evening</a:t>
            </a:r>
            <a:r>
              <a:rPr lang="hu-HU" sz="1200" b="1" dirty="0" smtClean="0">
                <a:latin typeface="Papyrus" panose="03070502060502030205" pitchFamily="66" charset="0"/>
              </a:rPr>
              <a:t> out – he </a:t>
            </a:r>
            <a:r>
              <a:rPr lang="hu-HU" sz="1200" b="1" dirty="0" err="1" smtClean="0">
                <a:latin typeface="Papyrus" panose="03070502060502030205" pitchFamily="66" charset="0"/>
              </a:rPr>
              <a:t>woke</a:t>
            </a:r>
            <a:r>
              <a:rPr lang="hu-HU" sz="1200" b="1" dirty="0" smtClean="0">
                <a:latin typeface="Papyrus" panose="03070502060502030205" pitchFamily="66" charset="0"/>
              </a:rPr>
              <a:t> </a:t>
            </a:r>
            <a:r>
              <a:rPr lang="hu-HU" sz="1200" b="1" dirty="0" err="1" smtClean="0">
                <a:latin typeface="Papyrus" panose="03070502060502030205" pitchFamily="66" charset="0"/>
              </a:rPr>
              <a:t>up</a:t>
            </a:r>
            <a:r>
              <a:rPr lang="hu-HU" sz="1200" b="1" dirty="0" smtClean="0">
                <a:latin typeface="Papyrus" panose="03070502060502030205" pitchFamily="66" charset="0"/>
              </a:rPr>
              <a:t> </a:t>
            </a:r>
            <a:r>
              <a:rPr lang="hu-HU" sz="1200" b="1" dirty="0" err="1" smtClean="0">
                <a:latin typeface="Papyrus" panose="03070502060502030205" pitchFamily="66" charset="0"/>
              </a:rPr>
              <a:t>living</a:t>
            </a:r>
            <a:r>
              <a:rPr lang="hu-HU" sz="1200" b="1" dirty="0" smtClean="0">
                <a:latin typeface="Papyrus" panose="03070502060502030205" pitchFamily="66" charset="0"/>
              </a:rPr>
              <a:t> again </a:t>
            </a:r>
            <a:r>
              <a:rPr lang="hu-HU" sz="1200" b="1" dirty="0" err="1" smtClean="0">
                <a:latin typeface="Papyrus" panose="03070502060502030205" pitchFamily="66" charset="0"/>
              </a:rPr>
              <a:t>on</a:t>
            </a:r>
            <a:r>
              <a:rPr lang="hu-HU" sz="1200" b="1" dirty="0" smtClean="0">
                <a:latin typeface="Papyrus" panose="03070502060502030205" pitchFamily="66" charset="0"/>
              </a:rPr>
              <a:t> </a:t>
            </a:r>
            <a:r>
              <a:rPr lang="hu-HU" sz="1200" b="1" dirty="0" err="1" smtClean="0">
                <a:latin typeface="Papyrus" panose="03070502060502030205" pitchFamily="66" charset="0"/>
              </a:rPr>
              <a:t>Olympus</a:t>
            </a:r>
            <a:r>
              <a:rPr lang="hu-HU" sz="1200" b="1" dirty="0" smtClean="0">
                <a:latin typeface="Papyrus" panose="03070502060502030205" pitchFamily="66" charset="0"/>
              </a:rPr>
              <a:t>, and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bonus</a:t>
            </a:r>
            <a:r>
              <a:rPr lang="hu-HU" sz="1200" b="1" dirty="0" smtClean="0">
                <a:latin typeface="Papyrus" panose="03070502060502030205" pitchFamily="66" charset="0"/>
              </a:rPr>
              <a:t> </a:t>
            </a:r>
            <a:r>
              <a:rPr lang="hu-HU" sz="1200" b="1" dirty="0" err="1" smtClean="0">
                <a:latin typeface="Papyrus" panose="03070502060502030205" pitchFamily="66" charset="0"/>
              </a:rPr>
              <a:t>was</a:t>
            </a:r>
            <a:r>
              <a:rPr lang="hu-HU" sz="1200" b="1" dirty="0" smtClean="0">
                <a:latin typeface="Papyrus" panose="03070502060502030205" pitchFamily="66" charset="0"/>
              </a:rPr>
              <a:t>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hand</a:t>
            </a:r>
            <a:r>
              <a:rPr lang="hu-HU" sz="1200" b="1" dirty="0" smtClean="0">
                <a:latin typeface="Papyrus" panose="03070502060502030205" pitchFamily="66" charset="0"/>
              </a:rPr>
              <a:t> of </a:t>
            </a:r>
            <a:r>
              <a:rPr lang="hu-HU" sz="1200" b="1" dirty="0" err="1" smtClean="0">
                <a:latin typeface="Papyrus" panose="03070502060502030205" pitchFamily="66" charset="0"/>
              </a:rPr>
              <a:t>the</a:t>
            </a:r>
            <a:r>
              <a:rPr lang="hu-HU" sz="1200" b="1" dirty="0" smtClean="0">
                <a:latin typeface="Papyrus" panose="03070502060502030205" pitchFamily="66" charset="0"/>
              </a:rPr>
              <a:t> </a:t>
            </a:r>
            <a:r>
              <a:rPr lang="hu-HU" sz="1200" b="1" dirty="0" err="1" smtClean="0">
                <a:latin typeface="Papyrus" panose="03070502060502030205" pitchFamily="66" charset="0"/>
              </a:rPr>
              <a:t>goddess</a:t>
            </a:r>
            <a:r>
              <a:rPr lang="hu-HU" sz="1200" b="1" dirty="0" smtClean="0">
                <a:latin typeface="Papyrus" panose="03070502060502030205" pitchFamily="66" charset="0"/>
              </a:rPr>
              <a:t> of </a:t>
            </a:r>
            <a:r>
              <a:rPr lang="hu-HU" sz="1200" b="1" dirty="0" err="1" smtClean="0">
                <a:latin typeface="Papyrus" panose="03070502060502030205" pitchFamily="66" charset="0"/>
              </a:rPr>
              <a:t>beauty</a:t>
            </a:r>
            <a:r>
              <a:rPr lang="hu-HU" sz="1200" b="1" dirty="0" smtClean="0">
                <a:latin typeface="Papyrus" panose="03070502060502030205" pitchFamily="66" charset="0"/>
              </a:rPr>
              <a:t> and love! </a:t>
            </a:r>
            <a:r>
              <a:rPr lang="hu-HU" sz="1200" b="1" dirty="0" err="1" smtClean="0">
                <a:latin typeface="Papyrus" panose="03070502060502030205" pitchFamily="66" charset="0"/>
              </a:rPr>
              <a:t>Well</a:t>
            </a:r>
            <a:r>
              <a:rPr lang="hu-HU" sz="1200" b="1" dirty="0" smtClean="0">
                <a:latin typeface="Papyrus" panose="03070502060502030205" pitchFamily="66" charset="0"/>
              </a:rPr>
              <a:t> played, </a:t>
            </a:r>
            <a:r>
              <a:rPr lang="hu-HU" sz="1200" b="1" dirty="0" err="1" smtClean="0">
                <a:latin typeface="Papyrus" panose="03070502060502030205" pitchFamily="66" charset="0"/>
              </a:rPr>
              <a:t>Hephaestus</a:t>
            </a:r>
            <a:r>
              <a:rPr lang="hu-HU" sz="1200" b="1" dirty="0" smtClean="0">
                <a:latin typeface="Papyrus" panose="03070502060502030205" pitchFamily="66" charset="0"/>
              </a:rPr>
              <a:t>!</a:t>
            </a:r>
          </a:p>
        </p:txBody>
      </p:sp>
    </p:spTree>
    <p:extLst>
      <p:ext uri="{BB962C8B-B14F-4D97-AF65-F5344CB8AC3E}">
        <p14:creationId xmlns:p14="http://schemas.microsoft.com/office/powerpoint/2010/main" val="3715008437"/>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2064</Words>
  <Application>Microsoft Office PowerPoint</Application>
  <PresentationFormat>Szélesvásznú</PresentationFormat>
  <Paragraphs>371</Paragraphs>
  <Slides>16</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16</vt:i4>
      </vt:variant>
    </vt:vector>
  </HeadingPairs>
  <TitlesOfParts>
    <vt:vector size="22" baseType="lpstr">
      <vt:lpstr>Arial</vt:lpstr>
      <vt:lpstr>Calibri</vt:lpstr>
      <vt:lpstr>Calibri Light</vt:lpstr>
      <vt:lpstr>Papyrus</vt:lpstr>
      <vt:lpstr>Wingdings</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user</dc:creator>
  <cp:lastModifiedBy>user</cp:lastModifiedBy>
  <cp:revision>83</cp:revision>
  <dcterms:created xsi:type="dcterms:W3CDTF">2019-11-15T18:19:28Z</dcterms:created>
  <dcterms:modified xsi:type="dcterms:W3CDTF">2019-11-16T15:55:45Z</dcterms:modified>
</cp:coreProperties>
</file>