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avi" ContentType="video/x-msvide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75" r:id="rId3"/>
    <p:sldId id="268" r:id="rId4"/>
    <p:sldId id="257" r:id="rId5"/>
    <p:sldId id="285" r:id="rId6"/>
    <p:sldId id="259" r:id="rId7"/>
    <p:sldId id="260" r:id="rId8"/>
    <p:sldId id="262" r:id="rId9"/>
    <p:sldId id="274" r:id="rId10"/>
    <p:sldId id="261" r:id="rId11"/>
    <p:sldId id="263" r:id="rId12"/>
    <p:sldId id="270" r:id="rId13"/>
    <p:sldId id="279" r:id="rId14"/>
    <p:sldId id="269" r:id="rId15"/>
    <p:sldId id="282" r:id="rId16"/>
    <p:sldId id="281" r:id="rId17"/>
    <p:sldId id="278" r:id="rId18"/>
    <p:sldId id="272" r:id="rId19"/>
    <p:sldId id="264" r:id="rId20"/>
    <p:sldId id="286" r:id="rId21"/>
    <p:sldId id="283" r:id="rId22"/>
    <p:sldId id="284" r:id="rId23"/>
    <p:sldId id="265" r:id="rId24"/>
    <p:sldId id="266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3" autoAdjust="0"/>
    <p:restoredTop sz="78747" autoAdjust="0"/>
  </p:normalViewPr>
  <p:slideViewPr>
    <p:cSldViewPr snapToGrid="0">
      <p:cViewPr varScale="1">
        <p:scale>
          <a:sx n="69" d="100"/>
          <a:sy n="69" d="100"/>
        </p:scale>
        <p:origin x="979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F7984-4450-496F-8AE4-E41EF495B5A4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C9A89-4B98-49EC-BCD1-B19379F006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4834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youtu.be/gZZKjiAKc5s" TargetMode="External"/><Relationship Id="rId3" Type="http://schemas.openxmlformats.org/officeDocument/2006/relationships/hyperlink" Target="http://yann.lecun.com/exdb/publis/pdf/sermanet-ijcnn-11.pdf" TargetMode="External"/><Relationship Id="rId7" Type="http://schemas.openxmlformats.org/officeDocument/2006/relationships/hyperlink" Target="https://arxiv.org/abs/1807.11626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arxiv.org/abs/1611.01578" TargetMode="External"/><Relationship Id="rId5" Type="http://schemas.openxmlformats.org/officeDocument/2006/relationships/hyperlink" Target="https://en.wikipedia.org/wiki/Neural_architecture_search" TargetMode="External"/><Relationship Id="rId4" Type="http://schemas.openxmlformats.org/officeDocument/2006/relationships/hyperlink" Target="https://arxiv.org/abs/1905.11946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C9A89-4B98-49EC-BCD1-B19379F0063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552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подходы по искусственному увеличению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датасета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обучения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C9A89-4B98-49EC-BCD1-B19379F0063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0417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pre-trained models expect input images normalized in the same way, i.e. mini-batches of 3-channel RGB images of shape (3 x H x W), where H and W are expected to be at least 224. The images have to be loaded in to a range of [0, 1] and then normalized using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</a:t>
            </a:r>
            <a:r>
              <a:rPr lang="en-US" dirty="0" smtClean="0"/>
              <a:t>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dirty="0" smtClean="0"/>
              <a:t>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[0.485,</a:t>
            </a:r>
            <a:r>
              <a:rPr lang="en-US" dirty="0" smtClean="0"/>
              <a:t>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0.456,</a:t>
            </a:r>
            <a:r>
              <a:rPr lang="en-US" dirty="0" smtClean="0"/>
              <a:t>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0.406]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</a:t>
            </a:r>
            <a:r>
              <a:rPr lang="en-US" dirty="0" smtClean="0"/>
              <a:t>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dirty="0" smtClean="0"/>
              <a:t>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[0.229,</a:t>
            </a:r>
            <a:r>
              <a:rPr lang="en-US" dirty="0" smtClean="0"/>
              <a:t>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0.224,</a:t>
            </a:r>
            <a:r>
              <a:rPr lang="en-US" dirty="0" smtClean="0"/>
              <a:t>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0.225]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You can use the following transform to normalize: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C9A89-4B98-49EC-BCD1-B19379F0063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8088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C9A89-4B98-49EC-BCD1-B19379F00634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896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ResNet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добавим входные данные к выходным, чтобы градиенты не исчезали так быстро.</a:t>
            </a:r>
            <a:b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Ключевая идея, лежащая за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ResNet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это введение остаточных блоков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residual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которые содержат "обходную связь идентичности"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identity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shortcut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connection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обходящую один или большее количество слоев.</a:t>
            </a:r>
          </a:p>
          <a:p>
            <a:endParaRPr lang="en-US" dirty="0" smtClean="0"/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Такие идеи уже предлагались, например,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здесь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Но в данном случае авторы обходят ДВА слоя и применяют подход в больших масштабах. Обход одного слоя не даёт особой выгоды, а обход двух — ключевая находка. Это можно рассматривать как маленький классификатор, как сеть-в-сети!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 это был первый в истории пример обучения сети из нескольких сотен, даже тысячи слоёв.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многослойной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ResNet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применили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bottleneck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-слой, аналогичный тому, что применяется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Inception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Этот слой уменьшает количество свойств в каждом слое, сначала используя свёртку 1х1 с меньшим выходом (обычно четверть от входа), затем идёт слой 3х3, а потом опять свёртка 1х1 в большее количество свойств. Как и в случае с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Inception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-модулями, это позволяет экономить вычислительные ресурсы, сохраняя богатство комбинаций свойств. Сравните с более сложными и менее очевидными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stem-ами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Inception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V3 и V4.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качестве финального классификатора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ResNet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используется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pooling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-слой с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softmax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Каждый день появляются дополнительные сведения об архитектуре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ResNet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l-G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l-G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l-G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EfficientNet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 класс новых моделей, который получился из изучения масштабирования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скейлинг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scaling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моделей и балансирования между собой глубины и ширины (количества каналов) сети, а также разрешения изображений в сети. Авторы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статьи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предлагают новый метод составного масштабирования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compound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scaling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который равномерно масштабирует глубину/ширину/разрешение с фиксированными пропорциями между ними. Из существующего метода под названием «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Neural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Architecture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 (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NAS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статья1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статья2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видео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для автоматического создания новых сетей и своего собственного метода масштабирования авторы получают новый класс моделей под названием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EfficientNets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C9A89-4B98-49EC-BCD1-B19379F00634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0495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C9A89-4B98-49EC-BCD1-B19379F00634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3016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C9A89-4B98-49EC-BCD1-B19379F00634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8771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C9A89-4B98-49EC-BCD1-B19379F00634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55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1184-8CF8-4BDD-9674-679AA413FFF4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6D11-2E21-460E-AFEC-8EEC6555E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424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1184-8CF8-4BDD-9674-679AA413FFF4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6D11-2E21-460E-AFEC-8EEC6555E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6938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1184-8CF8-4BDD-9674-679AA413FFF4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6D11-2E21-460E-AFEC-8EEC6555E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0777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1184-8CF8-4BDD-9674-679AA413FFF4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6D11-2E21-460E-AFEC-8EEC6555E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041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1184-8CF8-4BDD-9674-679AA413FFF4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6D11-2E21-460E-AFEC-8EEC6555E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4401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1184-8CF8-4BDD-9674-679AA413FFF4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6D11-2E21-460E-AFEC-8EEC6555E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7455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1184-8CF8-4BDD-9674-679AA413FFF4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6D11-2E21-460E-AFEC-8EEC6555E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9089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1184-8CF8-4BDD-9674-679AA413FFF4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6D11-2E21-460E-AFEC-8EEC6555E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520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1184-8CF8-4BDD-9674-679AA413FFF4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6D11-2E21-460E-AFEC-8EEC6555E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01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1184-8CF8-4BDD-9674-679AA413FFF4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6D11-2E21-460E-AFEC-8EEC6555E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598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1184-8CF8-4BDD-9674-679AA413FFF4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6D11-2E21-460E-AFEC-8EEC6555E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582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81184-8CF8-4BDD-9674-679AA413FFF4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46D11-2E21-460E-AFEC-8EEC6555E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64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ofiaKhutsieva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10" Type="http://schemas.openxmlformats.org/officeDocument/2006/relationships/image" Target="../media/image16.jpg"/><Relationship Id="rId4" Type="http://schemas.openxmlformats.org/officeDocument/2006/relationships/image" Target="../media/image10.jpg"/><Relationship Id="rId9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51923" y="171431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Система по распознаванию эмоций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67896" y="4844462"/>
            <a:ext cx="5324104" cy="1148938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Хуциева София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github.com/SofiaKhutsieva</a:t>
            </a:r>
            <a:endParaRPr lang="en-US" dirty="0" smtClean="0"/>
          </a:p>
          <a:p>
            <a:r>
              <a:rPr lang="ru-RU" dirty="0"/>
              <a:t>т</a:t>
            </a:r>
            <a:r>
              <a:rPr lang="ru-RU" dirty="0" smtClean="0"/>
              <a:t>ел. +7 985 169 07 27</a:t>
            </a:r>
            <a:endParaRPr lang="en-US" dirty="0" smtClean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4653314" y="6342248"/>
            <a:ext cx="1984993" cy="668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Skillbox</a:t>
            </a:r>
            <a:r>
              <a:rPr lang="en-US" dirty="0" smtClean="0"/>
              <a:t>, 2022</a:t>
            </a:r>
          </a:p>
        </p:txBody>
      </p:sp>
    </p:spTree>
    <p:extLst>
      <p:ext uri="{BB962C8B-B14F-4D97-AF65-F5344CB8AC3E}">
        <p14:creationId xmlns:p14="http://schemas.microsoft.com/office/powerpoint/2010/main" val="387196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Извлечение признаков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1326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 3-channel RGB images of shape (3 x H x W), where H and W are expected to be at least 224</a:t>
            </a:r>
            <a:endParaRPr lang="ru-RU" dirty="0" smtClean="0"/>
          </a:p>
          <a:p>
            <a:r>
              <a:rPr lang="ru-RU" dirty="0" smtClean="0"/>
              <a:t>Нормализация (</a:t>
            </a:r>
            <a:r>
              <a:rPr lang="en-US" dirty="0" smtClean="0"/>
              <a:t>mean = [0.485, 0.456, 0.406] and </a:t>
            </a:r>
            <a:r>
              <a:rPr lang="en-US" dirty="0" err="1" smtClean="0"/>
              <a:t>std</a:t>
            </a:r>
            <a:r>
              <a:rPr lang="en-US" dirty="0" smtClean="0"/>
              <a:t> = [0.229, 0.224, 0.225] 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474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Моделирование</a:t>
            </a:r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344219" y="2491541"/>
            <a:ext cx="4797829" cy="3871938"/>
          </a:xfrm>
        </p:spPr>
        <p:txBody>
          <a:bodyPr>
            <a:normAutofit/>
          </a:bodyPr>
          <a:lstStyle/>
          <a:p>
            <a:r>
              <a:rPr lang="en-US" dirty="0" err="1" smtClean="0"/>
              <a:t>ResNet</a:t>
            </a:r>
            <a:endParaRPr lang="en-US" dirty="0" smtClean="0"/>
          </a:p>
          <a:p>
            <a:pPr marL="0" indent="0">
              <a:buNone/>
            </a:pPr>
            <a:r>
              <a:rPr lang="nb-NO" dirty="0" smtClean="0"/>
              <a:t>resnet18</a:t>
            </a:r>
          </a:p>
          <a:p>
            <a:pPr marL="0" indent="0">
              <a:buNone/>
            </a:pPr>
            <a:r>
              <a:rPr lang="nb-NO" dirty="0" smtClean="0"/>
              <a:t>resnet34</a:t>
            </a:r>
          </a:p>
          <a:p>
            <a:pPr marL="0" indent="0">
              <a:buNone/>
            </a:pPr>
            <a:r>
              <a:rPr lang="nb-NO" dirty="0" smtClean="0"/>
              <a:t>resnet50</a:t>
            </a:r>
          </a:p>
          <a:p>
            <a:pPr marL="0" indent="0">
              <a:buNone/>
            </a:pPr>
            <a:r>
              <a:rPr lang="nb-NO" dirty="0" smtClean="0"/>
              <a:t>resnet101</a:t>
            </a:r>
          </a:p>
          <a:p>
            <a:pPr marL="0" indent="0">
              <a:buNone/>
            </a:pPr>
            <a:r>
              <a:rPr lang="nb-NO" dirty="0" smtClean="0"/>
              <a:t>resnet152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2607062" y="2538613"/>
            <a:ext cx="4797829" cy="358000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EfficientNet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efficientnet_b0</a:t>
            </a:r>
          </a:p>
          <a:p>
            <a:pPr marL="0" indent="0">
              <a:buNone/>
            </a:pPr>
            <a:r>
              <a:rPr lang="en-US" dirty="0" smtClean="0"/>
              <a:t>efficientnet_b1</a:t>
            </a:r>
          </a:p>
          <a:p>
            <a:pPr marL="0" indent="0">
              <a:buNone/>
            </a:pPr>
            <a:r>
              <a:rPr lang="en-US" dirty="0" smtClean="0"/>
              <a:t>efficientnet_b2</a:t>
            </a:r>
          </a:p>
          <a:p>
            <a:pPr marL="0" indent="0">
              <a:buNone/>
            </a:pPr>
            <a:r>
              <a:rPr lang="en-US" dirty="0" smtClean="0"/>
              <a:t>efficientnet_b3</a:t>
            </a:r>
          </a:p>
          <a:p>
            <a:pPr marL="0" indent="0">
              <a:buNone/>
            </a:pPr>
            <a:r>
              <a:rPr lang="en-US" dirty="0" smtClean="0"/>
              <a:t>efficientnet_b4</a:t>
            </a:r>
          </a:p>
          <a:p>
            <a:pPr marL="0" indent="0">
              <a:buNone/>
            </a:pPr>
            <a:r>
              <a:rPr lang="en-US" dirty="0" smtClean="0"/>
              <a:t>efficientnet_b5</a:t>
            </a:r>
          </a:p>
          <a:p>
            <a:pPr marL="0" indent="0">
              <a:buNone/>
            </a:pPr>
            <a:r>
              <a:rPr lang="en-US" dirty="0" smtClean="0"/>
              <a:t>efficientnet_b6</a:t>
            </a:r>
          </a:p>
          <a:p>
            <a:pPr marL="0" indent="0">
              <a:buNone/>
            </a:pPr>
            <a:r>
              <a:rPr lang="en-US" dirty="0" smtClean="0"/>
              <a:t>efficientnet_b7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653138" y="1690688"/>
            <a:ext cx="11376566" cy="767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Fine-tuning </a:t>
            </a:r>
            <a:r>
              <a:rPr lang="en-US" dirty="0" err="1" smtClean="0"/>
              <a:t>pretrained</a:t>
            </a:r>
            <a:r>
              <a:rPr lang="en-US" dirty="0" smtClean="0"/>
              <a:t> model (on </a:t>
            </a:r>
            <a:r>
              <a:rPr lang="en-US" dirty="0"/>
              <a:t>ImageNet</a:t>
            </a:r>
            <a:r>
              <a:rPr lang="en-US" dirty="0" smtClean="0"/>
              <a:t>)</a:t>
            </a:r>
          </a:p>
        </p:txBody>
      </p:sp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7051167" y="2743566"/>
            <a:ext cx="2395574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ru-RU" altLang="ru-RU" sz="2000" i="1" dirty="0" smtClean="0">
              <a:solidFill>
                <a:srgbClr val="808080"/>
              </a:solidFill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ru-RU" altLang="ru-RU" sz="2000" dirty="0" err="1" smtClean="0">
                <a:solidFill>
                  <a:srgbClr val="000000"/>
                </a:solidFill>
              </a:rPr>
              <a:t>batch_size</a:t>
            </a:r>
            <a:r>
              <a:rPr lang="ru-RU" altLang="ru-RU" sz="2000" dirty="0" smtClean="0">
                <a:solidFill>
                  <a:srgbClr val="000000"/>
                </a:solidFill>
              </a:rPr>
              <a:t> = </a:t>
            </a:r>
            <a:r>
              <a:rPr lang="ru-RU" altLang="ru-RU" sz="2000" dirty="0" smtClean="0">
                <a:solidFill>
                  <a:srgbClr val="0000FF"/>
                </a:solidFill>
              </a:rPr>
              <a:t>64</a:t>
            </a:r>
            <a:br>
              <a:rPr lang="ru-RU" altLang="ru-RU" sz="2000" dirty="0" smtClean="0">
                <a:solidFill>
                  <a:srgbClr val="0000FF"/>
                </a:solidFill>
              </a:rPr>
            </a:br>
            <a:r>
              <a:rPr lang="ru-RU" altLang="ru-RU" sz="2000" dirty="0" err="1" smtClean="0">
                <a:solidFill>
                  <a:srgbClr val="000000"/>
                </a:solidFill>
              </a:rPr>
              <a:t>num_epochs</a:t>
            </a:r>
            <a:r>
              <a:rPr lang="ru-RU" altLang="ru-RU" sz="2000" dirty="0" smtClean="0">
                <a:solidFill>
                  <a:srgbClr val="000000"/>
                </a:solidFill>
              </a:rPr>
              <a:t> = </a:t>
            </a:r>
            <a:r>
              <a:rPr lang="ru-RU" altLang="ru-RU" sz="2000" dirty="0" smtClean="0">
                <a:solidFill>
                  <a:srgbClr val="0000FF"/>
                </a:solidFill>
              </a:rPr>
              <a:t>50</a:t>
            </a:r>
            <a:br>
              <a:rPr lang="ru-RU" altLang="ru-RU" sz="2000" dirty="0" smtClean="0">
                <a:solidFill>
                  <a:srgbClr val="0000FF"/>
                </a:solidFill>
              </a:rPr>
            </a:br>
            <a:r>
              <a:rPr lang="ru-RU" altLang="ru-RU" sz="2000" dirty="0" err="1" smtClean="0">
                <a:solidFill>
                  <a:srgbClr val="000000"/>
                </a:solidFill>
              </a:rPr>
              <a:t>learning_rate</a:t>
            </a:r>
            <a:r>
              <a:rPr lang="ru-RU" altLang="ru-RU" sz="2000" dirty="0" smtClean="0">
                <a:solidFill>
                  <a:srgbClr val="000000"/>
                </a:solidFill>
              </a:rPr>
              <a:t> = </a:t>
            </a:r>
            <a:r>
              <a:rPr lang="ru-RU" altLang="ru-RU" sz="2000" dirty="0" smtClean="0">
                <a:solidFill>
                  <a:srgbClr val="0000FF"/>
                </a:solidFill>
              </a:rPr>
              <a:t>0.001</a:t>
            </a:r>
            <a:endParaRPr lang="ru-RU" altLang="ru-RU" sz="2000" dirty="0" smtClean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ru-RU" altLang="ru-RU" sz="2000" i="1" dirty="0" smtClean="0">
              <a:solidFill>
                <a:srgbClr val="808080"/>
              </a:solidFill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ru-RU" altLang="ru-RU" sz="2000" i="1" dirty="0" smtClean="0">
                <a:solidFill>
                  <a:srgbClr val="808080"/>
                </a:solidFill>
              </a:rPr>
              <a:t>Оптимизатор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ru-RU" altLang="ru-RU" sz="2000" dirty="0" err="1" smtClean="0">
                <a:solidFill>
                  <a:srgbClr val="000000"/>
                </a:solidFill>
              </a:rPr>
              <a:t>optim.SGD</a:t>
            </a:r>
            <a:r>
              <a:rPr lang="ru-RU" altLang="ru-RU" sz="2000" dirty="0" smtClean="0">
                <a:solidFill>
                  <a:srgbClr val="000000"/>
                </a:solidFill>
              </a:rPr>
              <a:t/>
            </a:r>
            <a:br>
              <a:rPr lang="ru-RU" altLang="ru-RU" sz="2000" dirty="0" smtClean="0">
                <a:solidFill>
                  <a:srgbClr val="000000"/>
                </a:solidFill>
              </a:rPr>
            </a:br>
            <a:r>
              <a:rPr lang="ru-RU" altLang="ru-RU" sz="2000" i="1" dirty="0" smtClean="0">
                <a:solidFill>
                  <a:srgbClr val="808080"/>
                </a:solidFill>
              </a:rPr>
              <a:t>Шаг оптимизатора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ru-RU" altLang="ru-RU" sz="2000" dirty="0" err="1" smtClean="0">
                <a:solidFill>
                  <a:srgbClr val="000000"/>
                </a:solidFill>
              </a:rPr>
              <a:t>lr_scheduler.StepLR</a:t>
            </a:r>
            <a:endParaRPr lang="ru-RU" altLang="ru-RU" sz="2000" dirty="0" smtClean="0"/>
          </a:p>
        </p:txBody>
      </p:sp>
      <p:sp>
        <p:nvSpPr>
          <p:cNvPr id="9" name="Прямоугольник 8"/>
          <p:cNvSpPr/>
          <p:nvPr/>
        </p:nvSpPr>
        <p:spPr>
          <a:xfrm>
            <a:off x="7051167" y="2350176"/>
            <a:ext cx="28787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 smtClean="0"/>
              <a:t>Гипермараметры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390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205" y="1690688"/>
            <a:ext cx="6483031" cy="2891848"/>
          </a:xfrm>
          <a:prstGeom prst="rect">
            <a:avLst/>
          </a:prstGeom>
        </p:spPr>
      </p:pic>
      <p:pic>
        <p:nvPicPr>
          <p:cNvPr id="6146" name="Picture 2" descr="https://cdn-images-1.medium.com/max/759/1*PLDIbqMGxoSqWKsiqAGF4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21551"/>
            <a:ext cx="5429573" cy="2560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habrastorage.org/getpro/habr/post_images/b8a/05d/8b8/b8a05d8b89f55e8d06bb2eae79bd648b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756" y="4815919"/>
            <a:ext cx="2802243" cy="1591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646216" y="342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Моделирование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46216" y="1229022"/>
            <a:ext cx="10736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/>
              <a:t>ResNet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70346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Расчеты. 1ый этап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837" y="1568177"/>
            <a:ext cx="5466667" cy="456190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828" y="5387843"/>
            <a:ext cx="1904613" cy="742239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913504" y="4816947"/>
            <a:ext cx="372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0" i="0" dirty="0" smtClean="0">
                <a:effectLst/>
                <a:latin typeface="Inter"/>
              </a:rPr>
              <a:t>Метрика - </a:t>
            </a:r>
            <a:r>
              <a:rPr lang="ru-RU" b="0" i="0" dirty="0" err="1" smtClean="0">
                <a:effectLst/>
                <a:latin typeface="Inter"/>
              </a:rPr>
              <a:t>categorisation</a:t>
            </a:r>
            <a:r>
              <a:rPr lang="ru-RU" b="0" i="0" dirty="0" smtClean="0">
                <a:effectLst/>
                <a:latin typeface="Inter"/>
              </a:rPr>
              <a:t> </a:t>
            </a:r>
            <a:r>
              <a:rPr lang="ru-RU" b="0" i="0" dirty="0" err="1" smtClean="0">
                <a:effectLst/>
                <a:latin typeface="Inter"/>
              </a:rPr>
              <a:t>accuracy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58131" y="2003725"/>
            <a:ext cx="486113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0" i="0" dirty="0" smtClean="0">
                <a:effectLst/>
                <a:latin typeface="Inter"/>
              </a:rPr>
              <a:t>-    Взята модель </a:t>
            </a:r>
            <a:r>
              <a:rPr lang="en-US" b="0" i="0" dirty="0" err="1" smtClean="0">
                <a:effectLst/>
                <a:latin typeface="Inter"/>
              </a:rPr>
              <a:t>resnet</a:t>
            </a:r>
            <a:r>
              <a:rPr lang="en-US" b="0" i="0" dirty="0" smtClean="0">
                <a:effectLst/>
                <a:latin typeface="Inter"/>
              </a:rPr>
              <a:t> 18</a:t>
            </a:r>
          </a:p>
          <a:p>
            <a:pPr marL="285750" indent="-285750">
              <a:buFontTx/>
              <a:buChar char="-"/>
            </a:pPr>
            <a:r>
              <a:rPr lang="ru-RU" dirty="0" smtClean="0">
                <a:latin typeface="Inter"/>
              </a:rPr>
              <a:t>Фиксировано число эпох = 15</a:t>
            </a:r>
          </a:p>
          <a:p>
            <a:pPr marL="285750" indent="-285750">
              <a:buFontTx/>
              <a:buChar char="-"/>
            </a:pPr>
            <a:r>
              <a:rPr lang="ru-RU" dirty="0" smtClean="0">
                <a:latin typeface="Inter"/>
              </a:rPr>
              <a:t>Задача – сравнить влияние аугментации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264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Расчеты. </a:t>
            </a:r>
            <a:r>
              <a:rPr lang="ru-RU" dirty="0" smtClean="0"/>
              <a:t>2ой этап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255" y="1834563"/>
            <a:ext cx="3960042" cy="372378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0297" y="1690688"/>
            <a:ext cx="3948574" cy="372033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5107" y="3873431"/>
            <a:ext cx="1907163" cy="1260386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583968" y="1930667"/>
            <a:ext cx="311628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 smtClean="0">
                <a:latin typeface="Inter"/>
              </a:rPr>
              <a:t>Фиксировано число эпох = 50</a:t>
            </a:r>
          </a:p>
          <a:p>
            <a:pPr marL="285750" indent="-285750">
              <a:buFontTx/>
              <a:buChar char="-"/>
            </a:pPr>
            <a:r>
              <a:rPr lang="ru-RU" dirty="0" smtClean="0">
                <a:latin typeface="Inter"/>
              </a:rPr>
              <a:t>Тип аугментации – из этапа 1</a:t>
            </a:r>
          </a:p>
          <a:p>
            <a:pPr marL="285750" indent="-285750">
              <a:buFontTx/>
              <a:buChar char="-"/>
            </a:pPr>
            <a:r>
              <a:rPr lang="ru-RU" dirty="0" smtClean="0">
                <a:latin typeface="Inter"/>
              </a:rPr>
              <a:t>Задача – сравнить разные модели </a:t>
            </a:r>
            <a:r>
              <a:rPr lang="en-US" dirty="0" err="1" smtClean="0">
                <a:latin typeface="Inter"/>
              </a:rPr>
              <a:t>resnet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29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Расчеты. 2ой этап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25" y="1690688"/>
            <a:ext cx="5600000" cy="381904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662" y="1690688"/>
            <a:ext cx="5000000" cy="3723809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6096000" y="593553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Наилучший </a:t>
            </a:r>
            <a:r>
              <a:rPr lang="ru-RU" dirty="0" err="1"/>
              <a:t>public_score</a:t>
            </a:r>
            <a:r>
              <a:rPr lang="ru-RU" dirty="0"/>
              <a:t> = 0,5464 </a:t>
            </a:r>
            <a:r>
              <a:rPr lang="ru-RU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модель </a:t>
            </a:r>
            <a:r>
              <a:rPr lang="ru-RU" dirty="0"/>
              <a:t>resnet50.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53081" y="593553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Наилучший </a:t>
            </a:r>
            <a:r>
              <a:rPr lang="ru-RU" dirty="0" smtClean="0"/>
              <a:t>p</a:t>
            </a:r>
            <a:r>
              <a:rPr lang="en-US" dirty="0" err="1" smtClean="0"/>
              <a:t>rivate</a:t>
            </a:r>
            <a:r>
              <a:rPr lang="ru-RU" dirty="0" smtClean="0"/>
              <a:t>_</a:t>
            </a:r>
            <a:r>
              <a:rPr lang="ru-RU" dirty="0" err="1" smtClean="0"/>
              <a:t>score</a:t>
            </a:r>
            <a:r>
              <a:rPr lang="ru-RU" dirty="0" smtClean="0"/>
              <a:t> </a:t>
            </a:r>
            <a:r>
              <a:rPr lang="ru-RU" dirty="0"/>
              <a:t>= </a:t>
            </a:r>
            <a:r>
              <a:rPr lang="ru-RU" dirty="0" smtClean="0"/>
              <a:t>0,54</a:t>
            </a:r>
            <a:r>
              <a:rPr lang="en-US" dirty="0" smtClean="0"/>
              <a:t>52</a:t>
            </a:r>
            <a:r>
              <a:rPr lang="ru-RU" dirty="0" smtClean="0"/>
              <a:t> –</a:t>
            </a:r>
            <a:r>
              <a:rPr lang="en-US" dirty="0" smtClean="0"/>
              <a:t> </a:t>
            </a:r>
            <a:r>
              <a:rPr lang="ru-RU" dirty="0" smtClean="0"/>
              <a:t>модель </a:t>
            </a:r>
            <a:r>
              <a:rPr lang="ru-RU" dirty="0" err="1" smtClean="0"/>
              <a:t>resnet</a:t>
            </a:r>
            <a:r>
              <a:rPr lang="en-US" dirty="0" smtClean="0"/>
              <a:t>152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356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Расчеты. </a:t>
            </a:r>
            <a:r>
              <a:rPr lang="en-US" dirty="0" smtClean="0"/>
              <a:t>3</a:t>
            </a:r>
            <a:r>
              <a:rPr lang="ru-RU" dirty="0" err="1" smtClean="0"/>
              <a:t>ий</a:t>
            </a:r>
            <a:r>
              <a:rPr lang="ru-RU" dirty="0" smtClean="0"/>
              <a:t> этап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85114" y="1690688"/>
            <a:ext cx="311628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 smtClean="0">
                <a:latin typeface="Inter"/>
              </a:rPr>
              <a:t>Фиксировано число эпох = 50</a:t>
            </a:r>
          </a:p>
          <a:p>
            <a:pPr marL="285750" indent="-285750">
              <a:buFontTx/>
              <a:buChar char="-"/>
            </a:pPr>
            <a:r>
              <a:rPr lang="ru-RU" dirty="0" smtClean="0">
                <a:latin typeface="Inter"/>
              </a:rPr>
              <a:t>Тип аугментации – из этапа 1</a:t>
            </a:r>
          </a:p>
          <a:p>
            <a:pPr marL="285750" indent="-285750">
              <a:buFontTx/>
              <a:buChar char="-"/>
            </a:pPr>
            <a:r>
              <a:rPr lang="ru-RU" dirty="0" smtClean="0">
                <a:latin typeface="Inter"/>
              </a:rPr>
              <a:t>Задача – сравнить </a:t>
            </a:r>
            <a:r>
              <a:rPr lang="en-US" dirty="0" err="1" smtClean="0">
                <a:latin typeface="Inter"/>
              </a:rPr>
              <a:t>efficientnet</a:t>
            </a:r>
            <a:r>
              <a:rPr lang="en-US" dirty="0" smtClean="0">
                <a:latin typeface="Inter"/>
              </a:rPr>
              <a:t> </a:t>
            </a:r>
            <a:r>
              <a:rPr lang="ru-RU" dirty="0" smtClean="0">
                <a:latin typeface="Inter"/>
              </a:rPr>
              <a:t>с </a:t>
            </a:r>
            <a:r>
              <a:rPr lang="en-US" dirty="0" err="1" smtClean="0">
                <a:latin typeface="Inter"/>
              </a:rPr>
              <a:t>resnet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886" y="1887871"/>
            <a:ext cx="3285714" cy="311428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0467" y="1830728"/>
            <a:ext cx="3333333" cy="317142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818501"/>
            <a:ext cx="2457143" cy="2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56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Расчеты. </a:t>
            </a:r>
            <a:r>
              <a:rPr lang="ru-RU" dirty="0" smtClean="0"/>
              <a:t>4ый этап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13829" y="1341988"/>
            <a:ext cx="486113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0" i="0" dirty="0" smtClean="0">
                <a:effectLst/>
                <a:latin typeface="Inter"/>
              </a:rPr>
              <a:t>-    Взята модель </a:t>
            </a:r>
            <a:r>
              <a:rPr lang="en-US" b="0" i="0" dirty="0" err="1" smtClean="0">
                <a:effectLst/>
                <a:latin typeface="Inter"/>
              </a:rPr>
              <a:t>resnet</a:t>
            </a:r>
            <a:r>
              <a:rPr lang="en-US" b="0" i="0" dirty="0" smtClean="0">
                <a:effectLst/>
                <a:latin typeface="Inter"/>
              </a:rPr>
              <a:t> </a:t>
            </a:r>
            <a:r>
              <a:rPr lang="ru-RU" b="0" i="0" dirty="0" smtClean="0">
                <a:effectLst/>
                <a:latin typeface="Inter"/>
              </a:rPr>
              <a:t>50</a:t>
            </a:r>
            <a:endParaRPr lang="en-US" b="0" i="0" dirty="0" smtClean="0">
              <a:effectLst/>
              <a:latin typeface="Inter"/>
            </a:endParaRPr>
          </a:p>
          <a:p>
            <a:pPr marL="285750" indent="-285750">
              <a:buFontTx/>
              <a:buChar char="-"/>
            </a:pPr>
            <a:r>
              <a:rPr lang="ru-RU" dirty="0" smtClean="0">
                <a:latin typeface="Inter"/>
              </a:rPr>
              <a:t>Фиксировано число эпох = 50</a:t>
            </a:r>
          </a:p>
          <a:p>
            <a:pPr marL="285750" indent="-285750">
              <a:buFontTx/>
              <a:buChar char="-"/>
            </a:pPr>
            <a:r>
              <a:rPr lang="ru-RU" dirty="0" smtClean="0">
                <a:latin typeface="Inter"/>
              </a:rPr>
              <a:t>Задача – сравнить влияние аугментации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50305" y="5285023"/>
            <a:ext cx="770534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altLang="ru-RU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RandomResizedCrop</a:t>
            </a:r>
            <a:r>
              <a:rPr lang="ru-RU" alt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/>
              <a:t>+ </a:t>
            </a:r>
            <a:r>
              <a:rPr lang="ru-RU" sz="1600" dirty="0" err="1" smtClean="0"/>
              <a:t>RandomHorizontalFlip</a:t>
            </a:r>
            <a:endParaRPr lang="en-US" sz="1600" dirty="0" smtClean="0"/>
          </a:p>
          <a:p>
            <a:r>
              <a:rPr lang="ru-RU" altLang="ru-RU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RandomResizedCrop</a:t>
            </a:r>
            <a:r>
              <a:rPr lang="ru-RU" alt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/>
              <a:t>+ </a:t>
            </a:r>
            <a:r>
              <a:rPr lang="en-US" sz="1600" dirty="0" err="1" smtClean="0"/>
              <a:t>RandomRotation</a:t>
            </a:r>
            <a:endParaRPr lang="en-US" sz="1600" dirty="0" smtClean="0"/>
          </a:p>
          <a:p>
            <a:r>
              <a:rPr lang="ru-RU" altLang="ru-RU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RandomResizedCrop</a:t>
            </a:r>
            <a:r>
              <a:rPr lang="ru-RU" alt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/>
              <a:t>+ </a:t>
            </a:r>
            <a:r>
              <a:rPr lang="en-US" sz="1600" dirty="0" err="1" smtClean="0"/>
              <a:t>ColorJitter</a:t>
            </a:r>
            <a:endParaRPr lang="en-US" sz="1600" dirty="0" smtClean="0"/>
          </a:p>
          <a:p>
            <a:r>
              <a:rPr lang="ru-RU" altLang="ru-RU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RandomResizedCrop</a:t>
            </a:r>
            <a:r>
              <a:rPr lang="ru-RU" alt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/>
              <a:t>+ </a:t>
            </a:r>
            <a:r>
              <a:rPr lang="en-US" sz="1600" dirty="0" err="1" smtClean="0"/>
              <a:t>RandomAutocontrast</a:t>
            </a:r>
            <a:endParaRPr lang="en-US" sz="1600" dirty="0" smtClean="0"/>
          </a:p>
          <a:p>
            <a:r>
              <a:rPr lang="ru-RU" altLang="ru-RU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RandomResizedCrop</a:t>
            </a:r>
            <a:endParaRPr lang="en-US" sz="1600" dirty="0"/>
          </a:p>
          <a:p>
            <a:pPr lvl="0"/>
            <a:r>
              <a:rPr lang="ru-RU" altLang="ru-RU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RandomResizedCrop</a:t>
            </a:r>
            <a:r>
              <a:rPr lang="ru-RU" alt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/>
              <a:t>+ </a:t>
            </a:r>
            <a:r>
              <a:rPr lang="ru-RU" sz="1600" dirty="0" err="1" smtClean="0"/>
              <a:t>RandomHorizontalFlip</a:t>
            </a:r>
            <a:r>
              <a:rPr lang="ru-RU" sz="1600" dirty="0" smtClean="0"/>
              <a:t> +</a:t>
            </a:r>
            <a:r>
              <a:rPr lang="en-US" sz="1600" dirty="0" smtClean="0"/>
              <a:t> </a:t>
            </a:r>
            <a:r>
              <a:rPr lang="en-US" sz="1600" dirty="0" err="1" smtClean="0"/>
              <a:t>ColorJitter</a:t>
            </a:r>
            <a:r>
              <a:rPr lang="ru-RU" sz="1600" dirty="0" smtClean="0"/>
              <a:t> +</a:t>
            </a:r>
            <a:r>
              <a:rPr lang="en-US" sz="1600" dirty="0" smtClean="0"/>
              <a:t> </a:t>
            </a:r>
            <a:r>
              <a:rPr lang="en-US" sz="1600" dirty="0" err="1"/>
              <a:t>RandomAutocontrast</a:t>
            </a:r>
            <a:endParaRPr lang="en-US" sz="1600" dirty="0"/>
          </a:p>
          <a:p>
            <a:endParaRPr lang="en-US" sz="1600" dirty="0"/>
          </a:p>
          <a:p>
            <a:endParaRPr lang="ru-RU" sz="16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29" y="2265318"/>
            <a:ext cx="3390476" cy="3095238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86" y="5371268"/>
            <a:ext cx="847619" cy="1390476"/>
          </a:xfrm>
          <a:prstGeom prst="rect">
            <a:avLst/>
          </a:prstGeom>
        </p:spPr>
      </p:pic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9688" y="1341988"/>
            <a:ext cx="5974112" cy="4625386"/>
          </a:xfrm>
          <a:prstGeom prst="rect">
            <a:avLst/>
          </a:prstGeom>
        </p:spPr>
      </p:pic>
      <p:sp>
        <p:nvSpPr>
          <p:cNvPr id="17" name="Прямоугольник 16"/>
          <p:cNvSpPr/>
          <p:nvPr/>
        </p:nvSpPr>
        <p:spPr>
          <a:xfrm>
            <a:off x="8538410" y="647258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Наилучший </a:t>
            </a:r>
            <a:r>
              <a:rPr lang="ru-RU" dirty="0" err="1"/>
              <a:t>public_score</a:t>
            </a:r>
            <a:r>
              <a:rPr lang="ru-RU" dirty="0"/>
              <a:t> = </a:t>
            </a:r>
            <a:r>
              <a:rPr lang="ru-RU" dirty="0" smtClean="0"/>
              <a:t>0,5484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49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" y="1697391"/>
            <a:ext cx="8391312" cy="314600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432" y="3870678"/>
            <a:ext cx="5891747" cy="2592369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727410" y="1321356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err="1" smtClean="0">
                <a:effectLst/>
                <a:latin typeface="Inter"/>
              </a:rPr>
              <a:t>mlflow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242554" y="3085729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err="1" smtClean="0">
                <a:effectLst/>
                <a:latin typeface="Inter"/>
              </a:rPr>
              <a:t>tensorboard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548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7700" y="-27303"/>
            <a:ext cx="10515600" cy="1325563"/>
          </a:xfrm>
        </p:spPr>
        <p:txBody>
          <a:bodyPr/>
          <a:lstStyle/>
          <a:p>
            <a:r>
              <a:rPr lang="ru-RU" dirty="0" smtClean="0"/>
              <a:t>Результаты</a:t>
            </a:r>
            <a:r>
              <a:rPr lang="en-US" dirty="0" smtClean="0"/>
              <a:t>. </a:t>
            </a:r>
            <a:r>
              <a:rPr lang="ru-RU" dirty="0" smtClean="0"/>
              <a:t>Метрика</a:t>
            </a:r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06400" y="2227261"/>
            <a:ext cx="4592604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ru-RU" dirty="0" err="1" smtClean="0"/>
              <a:t>private_score</a:t>
            </a:r>
            <a:r>
              <a:rPr lang="ru-RU" dirty="0" smtClean="0"/>
              <a:t> = </a:t>
            </a:r>
            <a:r>
              <a:rPr lang="ru-RU" dirty="0"/>
              <a:t>0,5452 </a:t>
            </a:r>
            <a:r>
              <a:rPr lang="ru-RU" dirty="0" smtClean="0"/>
              <a:t>-resnet152</a:t>
            </a:r>
          </a:p>
          <a:p>
            <a:pPr>
              <a:buFontTx/>
              <a:buChar char="-"/>
            </a:pPr>
            <a:r>
              <a:rPr lang="ru-RU" dirty="0" err="1" smtClean="0">
                <a:solidFill>
                  <a:srgbClr val="000000"/>
                </a:solidFill>
              </a:rPr>
              <a:t>public_score</a:t>
            </a:r>
            <a:r>
              <a:rPr lang="ru-RU" dirty="0" smtClean="0">
                <a:solidFill>
                  <a:srgbClr val="000000"/>
                </a:solidFill>
              </a:rPr>
              <a:t> = </a:t>
            </a:r>
            <a:r>
              <a:rPr lang="ru-RU" dirty="0"/>
              <a:t>0,5484 - </a:t>
            </a:r>
            <a:r>
              <a:rPr lang="ru-RU" dirty="0" smtClean="0">
                <a:solidFill>
                  <a:srgbClr val="000000"/>
                </a:solidFill>
              </a:rPr>
              <a:t>resnet50</a:t>
            </a:r>
          </a:p>
          <a:p>
            <a:pPr marL="0" indent="0">
              <a:buNone/>
            </a:pPr>
            <a:endParaRPr lang="ru-RU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301" y="1028701"/>
            <a:ext cx="6331370" cy="554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70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себе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Учеба:</a:t>
            </a:r>
          </a:p>
          <a:p>
            <a:r>
              <a:rPr lang="ru-RU" dirty="0"/>
              <a:t>2012 - 2018 - МГТУ им. Баумана, </a:t>
            </a:r>
            <a:r>
              <a:rPr lang="ru-RU" dirty="0" err="1"/>
              <a:t>специалитет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2018 – </a:t>
            </a:r>
            <a:r>
              <a:rPr lang="ru-RU" dirty="0" err="1"/>
              <a:t>н.в</a:t>
            </a:r>
            <a:r>
              <a:rPr lang="en-US" dirty="0"/>
              <a:t>.</a:t>
            </a:r>
            <a:r>
              <a:rPr lang="ru-RU" dirty="0"/>
              <a:t> - МГТУ им. Баумана, </a:t>
            </a:r>
            <a:r>
              <a:rPr lang="ru-RU" dirty="0" smtClean="0"/>
              <a:t>аспирантура</a:t>
            </a:r>
            <a:r>
              <a:rPr lang="en-US" dirty="0" smtClean="0"/>
              <a:t>;</a:t>
            </a:r>
          </a:p>
          <a:p>
            <a:r>
              <a:rPr lang="en-US" dirty="0" smtClean="0"/>
              <a:t>2020 – </a:t>
            </a:r>
            <a:r>
              <a:rPr lang="ru-RU" dirty="0" err="1" smtClean="0"/>
              <a:t>н.в</a:t>
            </a:r>
            <a:r>
              <a:rPr lang="ru-RU" dirty="0" smtClean="0"/>
              <a:t>. – </a:t>
            </a:r>
            <a:r>
              <a:rPr lang="en-US" dirty="0" err="1" smtClean="0"/>
              <a:t>Skillbox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Работа:</a:t>
            </a:r>
          </a:p>
          <a:p>
            <a:r>
              <a:rPr lang="ru-RU" dirty="0"/>
              <a:t>08.2014 – 06.2021 – </a:t>
            </a:r>
            <a:r>
              <a:rPr lang="ru-RU" dirty="0" smtClean="0"/>
              <a:t>инженер-расчетчик</a:t>
            </a:r>
            <a:r>
              <a:rPr lang="en-US" dirty="0" smtClean="0"/>
              <a:t>;</a:t>
            </a:r>
            <a:endParaRPr lang="ru-RU" dirty="0"/>
          </a:p>
          <a:p>
            <a:r>
              <a:rPr lang="ru-RU" dirty="0"/>
              <a:t>07.2021 – </a:t>
            </a:r>
            <a:r>
              <a:rPr lang="ru-RU" dirty="0" err="1"/>
              <a:t>н.в</a:t>
            </a:r>
            <a:r>
              <a:rPr lang="en-US" dirty="0"/>
              <a:t>.</a:t>
            </a:r>
            <a:r>
              <a:rPr lang="ru-RU" dirty="0"/>
              <a:t>  - </a:t>
            </a:r>
            <a:r>
              <a:rPr lang="en-US" dirty="0"/>
              <a:t>ML Engineer (NLP), </a:t>
            </a:r>
            <a:r>
              <a:rPr lang="en-US" dirty="0" err="1"/>
              <a:t>iPavlov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402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Результаты</a:t>
            </a:r>
            <a:r>
              <a:rPr lang="en-US" dirty="0"/>
              <a:t>. </a:t>
            </a:r>
            <a:r>
              <a:rPr lang="ru-RU" dirty="0"/>
              <a:t>Время </a:t>
            </a:r>
            <a:r>
              <a:rPr lang="ru-RU" dirty="0" err="1"/>
              <a:t>инференса</a:t>
            </a:r>
            <a:r>
              <a:rPr lang="en-US" dirty="0"/>
              <a:t> </a:t>
            </a:r>
            <a:r>
              <a:rPr lang="ru-RU" dirty="0"/>
              <a:t>на</a:t>
            </a:r>
            <a:r>
              <a:rPr lang="en-US" dirty="0"/>
              <a:t> Google </a:t>
            </a:r>
            <a:r>
              <a:rPr lang="en-US" dirty="0" err="1"/>
              <a:t>Colab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57200" y="2506662"/>
            <a:ext cx="459260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dirty="0" smtClean="0"/>
              <a:t>resnet50: 40 – 70 </a:t>
            </a:r>
            <a:r>
              <a:rPr lang="ru-RU" dirty="0" err="1" smtClean="0"/>
              <a:t>мс</a:t>
            </a:r>
            <a:r>
              <a:rPr lang="en-US" dirty="0" smtClean="0"/>
              <a:t> </a:t>
            </a:r>
          </a:p>
          <a:p>
            <a:pPr>
              <a:buFontTx/>
              <a:buChar char="-"/>
            </a:pPr>
            <a:r>
              <a:rPr lang="en-US" dirty="0" smtClean="0"/>
              <a:t>resnet152: 100 – 150 </a:t>
            </a:r>
            <a:r>
              <a:rPr lang="ru-RU" dirty="0" err="1" smtClean="0"/>
              <a:t>мс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2136" y="1027906"/>
            <a:ext cx="4739064" cy="574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56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Прототип </a:t>
            </a:r>
            <a:r>
              <a:rPr lang="ru-RU" dirty="0"/>
              <a:t>с веб камерой (детектирование лица + классификация эмоции)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24479"/>
            <a:ext cx="2967681" cy="571586"/>
          </a:xfrm>
        </p:spPr>
        <p:txBody>
          <a:bodyPr/>
          <a:lstStyle/>
          <a:p>
            <a:r>
              <a:rPr lang="ru-RU" dirty="0" smtClean="0"/>
              <a:t>В режиме фото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1835"/>
          <a:stretch/>
        </p:blipFill>
        <p:spPr>
          <a:xfrm>
            <a:off x="517358" y="2486602"/>
            <a:ext cx="3288523" cy="282298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6081" y="2510419"/>
            <a:ext cx="3841536" cy="279916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5524" y="2221299"/>
            <a:ext cx="3274541" cy="343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17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Прототип </a:t>
            </a:r>
            <a:r>
              <a:rPr lang="ru-RU" dirty="0"/>
              <a:t>с веб камерой (детектирование лица + классификация эмоции)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24479"/>
            <a:ext cx="2967681" cy="571586"/>
          </a:xfrm>
        </p:spPr>
        <p:txBody>
          <a:bodyPr/>
          <a:lstStyle/>
          <a:p>
            <a:r>
              <a:rPr lang="ru-RU" dirty="0" smtClean="0"/>
              <a:t>В режиме видео</a:t>
            </a:r>
            <a:endParaRPr lang="ru-RU" dirty="0"/>
          </a:p>
        </p:txBody>
      </p:sp>
      <p:pic>
        <p:nvPicPr>
          <p:cNvPr id="4" name="output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346574" y="1924479"/>
            <a:ext cx="5775325" cy="433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269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35100"/>
            <a:ext cx="10515600" cy="5092699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Создана модель классификации эмоций</a:t>
            </a:r>
          </a:p>
          <a:p>
            <a:pPr marL="0" indent="0">
              <a:buNone/>
            </a:pPr>
            <a:r>
              <a:rPr lang="ru-RU" dirty="0" smtClean="0"/>
              <a:t>Наилучший результат:</a:t>
            </a:r>
          </a:p>
          <a:p>
            <a:pPr marL="0" indent="0">
              <a:buNone/>
            </a:pPr>
            <a:r>
              <a:rPr lang="en-US" dirty="0" smtClean="0"/>
              <a:t>Public:</a:t>
            </a:r>
            <a:endParaRPr lang="ru-RU" dirty="0" smtClean="0"/>
          </a:p>
          <a:p>
            <a:pPr>
              <a:buFontTx/>
              <a:buChar char="-"/>
            </a:pPr>
            <a:r>
              <a:rPr lang="ru-RU" dirty="0" smtClean="0"/>
              <a:t>Модель</a:t>
            </a:r>
            <a:r>
              <a:rPr lang="en-US" dirty="0" smtClean="0"/>
              <a:t> -</a:t>
            </a:r>
            <a:r>
              <a:rPr lang="ru-RU" dirty="0" smtClean="0"/>
              <a:t> </a:t>
            </a:r>
            <a:r>
              <a:rPr lang="ru-RU" dirty="0"/>
              <a:t>resnet50 </a:t>
            </a:r>
            <a:endParaRPr lang="ru-RU" dirty="0" smtClean="0"/>
          </a:p>
          <a:p>
            <a:pPr lvl="0">
              <a:buFontTx/>
              <a:buChar char="-"/>
            </a:pPr>
            <a:r>
              <a:rPr lang="ru-RU" dirty="0" smtClean="0"/>
              <a:t>Аугментация </a:t>
            </a:r>
            <a:r>
              <a:rPr lang="en-US" dirty="0" smtClean="0"/>
              <a:t>- </a:t>
            </a:r>
            <a:r>
              <a:rPr lang="ru-RU" altLang="ru-RU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RandomResizedCrop</a:t>
            </a:r>
            <a:r>
              <a:rPr lang="ru-RU" alt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/>
              <a:t>+ </a:t>
            </a:r>
            <a:r>
              <a:rPr lang="ru-RU" dirty="0" err="1"/>
              <a:t>RandomHorizontalFlip</a:t>
            </a:r>
            <a:r>
              <a:rPr lang="ru-RU" dirty="0"/>
              <a:t> +</a:t>
            </a:r>
            <a:r>
              <a:rPr lang="en-US" dirty="0"/>
              <a:t> </a:t>
            </a:r>
            <a:r>
              <a:rPr lang="en-US" dirty="0" err="1"/>
              <a:t>ColorJitter</a:t>
            </a:r>
            <a:r>
              <a:rPr lang="ru-RU" dirty="0"/>
              <a:t> +</a:t>
            </a:r>
            <a:r>
              <a:rPr lang="en-US" dirty="0"/>
              <a:t> </a:t>
            </a:r>
            <a:r>
              <a:rPr lang="en-US" dirty="0" err="1" smtClean="0"/>
              <a:t>RandomAutocontrast</a:t>
            </a:r>
            <a:endParaRPr lang="ru-RU" dirty="0" smtClean="0"/>
          </a:p>
          <a:p>
            <a:pPr>
              <a:buFontTx/>
              <a:buChar char="-"/>
            </a:pPr>
            <a:r>
              <a:rPr lang="ru-RU" dirty="0" smtClean="0"/>
              <a:t>Метрика = 0,5484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Private:</a:t>
            </a:r>
            <a:endParaRPr lang="ru-RU" dirty="0"/>
          </a:p>
          <a:p>
            <a:pPr>
              <a:buFontTx/>
              <a:buChar char="-"/>
            </a:pPr>
            <a:r>
              <a:rPr lang="ru-RU" dirty="0"/>
              <a:t>Модель</a:t>
            </a:r>
            <a:r>
              <a:rPr lang="en-US" dirty="0"/>
              <a:t> </a:t>
            </a:r>
            <a:r>
              <a:rPr lang="en-US" dirty="0" smtClean="0"/>
              <a:t>–</a:t>
            </a:r>
            <a:r>
              <a:rPr lang="ru-RU" dirty="0" smtClean="0"/>
              <a:t> </a:t>
            </a:r>
            <a:r>
              <a:rPr lang="ru-RU" dirty="0" err="1" smtClean="0"/>
              <a:t>resnet</a:t>
            </a:r>
            <a:r>
              <a:rPr lang="en-US" dirty="0" smtClean="0"/>
              <a:t>152</a:t>
            </a:r>
            <a:r>
              <a:rPr lang="ru-RU" dirty="0" smtClean="0"/>
              <a:t> </a:t>
            </a:r>
            <a:endParaRPr lang="ru-RU" dirty="0"/>
          </a:p>
          <a:p>
            <a:pPr lvl="0">
              <a:buFontTx/>
              <a:buChar char="-"/>
            </a:pPr>
            <a:r>
              <a:rPr lang="ru-RU" dirty="0"/>
              <a:t>Аугментация </a:t>
            </a:r>
            <a:r>
              <a:rPr lang="en-US" dirty="0"/>
              <a:t>- </a:t>
            </a:r>
            <a:r>
              <a:rPr lang="ru-RU" altLang="ru-RU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RandomResizedCrop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/>
              <a:t>+ </a:t>
            </a:r>
            <a:r>
              <a:rPr lang="ru-RU" dirty="0" err="1"/>
              <a:t>RandomHorizontalFlip</a:t>
            </a:r>
            <a:r>
              <a:rPr lang="ru-RU" dirty="0"/>
              <a:t> </a:t>
            </a:r>
            <a:endParaRPr lang="en-US" dirty="0" smtClean="0"/>
          </a:p>
          <a:p>
            <a:pPr lvl="0">
              <a:buFontTx/>
              <a:buChar char="-"/>
            </a:pPr>
            <a:r>
              <a:rPr lang="ru-RU" smtClean="0"/>
              <a:t>Метрика = </a:t>
            </a:r>
            <a:r>
              <a:rPr lang="ru-RU" dirty="0" smtClean="0"/>
              <a:t>0,54</a:t>
            </a:r>
            <a:r>
              <a:rPr lang="en-US" dirty="0" smtClean="0"/>
              <a:t>52</a:t>
            </a:r>
            <a:endParaRPr lang="en-US" dirty="0"/>
          </a:p>
          <a:p>
            <a:r>
              <a:rPr lang="en-US" dirty="0" err="1" smtClean="0"/>
              <a:t>Cо</a:t>
            </a:r>
            <a:r>
              <a:rPr lang="ru-RU" dirty="0" err="1" smtClean="0"/>
              <a:t>здан</a:t>
            </a:r>
            <a:r>
              <a:rPr lang="ru-RU" dirty="0" smtClean="0"/>
              <a:t> </a:t>
            </a:r>
            <a:r>
              <a:rPr lang="ru-RU" dirty="0"/>
              <a:t>прототип по детектированию лица и классификации эмоции, работающий с веб </a:t>
            </a:r>
            <a:r>
              <a:rPr lang="ru-RU" dirty="0" smtClean="0"/>
              <a:t>камеры в режиме фото и видео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701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897579"/>
            <a:ext cx="10515600" cy="327938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 smtClean="0"/>
              <a:t>Спасибо за внимание!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80269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доклада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Постановка задачи</a:t>
            </a:r>
          </a:p>
          <a:p>
            <a:r>
              <a:rPr lang="ru-RU" dirty="0" smtClean="0"/>
              <a:t>Набор инструментов</a:t>
            </a:r>
          </a:p>
          <a:p>
            <a:r>
              <a:rPr lang="ru-RU" dirty="0" smtClean="0"/>
              <a:t>Исходные данные</a:t>
            </a:r>
          </a:p>
          <a:p>
            <a:r>
              <a:rPr lang="ru-RU" dirty="0" smtClean="0"/>
              <a:t>Анализ данных</a:t>
            </a:r>
          </a:p>
          <a:p>
            <a:r>
              <a:rPr lang="ru-RU" dirty="0" smtClean="0"/>
              <a:t>Подготовка данных</a:t>
            </a:r>
          </a:p>
          <a:p>
            <a:r>
              <a:rPr lang="ru-RU" dirty="0" smtClean="0"/>
              <a:t>Извлечение признаков</a:t>
            </a:r>
          </a:p>
          <a:p>
            <a:r>
              <a:rPr lang="ru-RU" dirty="0" smtClean="0"/>
              <a:t>Моделирование</a:t>
            </a:r>
          </a:p>
          <a:p>
            <a:r>
              <a:rPr lang="ru-RU" dirty="0" smtClean="0"/>
              <a:t>Расчеты</a:t>
            </a:r>
          </a:p>
          <a:p>
            <a:r>
              <a:rPr lang="ru-RU" dirty="0" smtClean="0"/>
              <a:t>Результаты</a:t>
            </a:r>
            <a:endParaRPr lang="en-US" dirty="0" smtClean="0"/>
          </a:p>
          <a:p>
            <a:r>
              <a:rPr lang="ru-RU" dirty="0" smtClean="0"/>
              <a:t>Прототип с веб камерой</a:t>
            </a:r>
          </a:p>
          <a:p>
            <a:r>
              <a:rPr lang="ru-RU" dirty="0" smtClean="0"/>
              <a:t>Выводы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445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ru-RU" dirty="0"/>
              <a:t>Цель </a:t>
            </a:r>
            <a:r>
              <a:rPr lang="ru-RU" dirty="0" smtClean="0"/>
              <a:t>– Находить </a:t>
            </a:r>
            <a:r>
              <a:rPr lang="ru-RU" dirty="0"/>
              <a:t>зрелищные </a:t>
            </a:r>
            <a:r>
              <a:rPr lang="ru-RU" dirty="0" smtClean="0"/>
              <a:t>моменты в сериалах</a:t>
            </a:r>
          </a:p>
          <a:p>
            <a:r>
              <a:rPr lang="ru-RU" dirty="0" smtClean="0"/>
              <a:t>Задачи</a:t>
            </a:r>
          </a:p>
          <a:p>
            <a:pPr>
              <a:buFontTx/>
              <a:buChar char="-"/>
            </a:pPr>
            <a:r>
              <a:rPr lang="ru-RU" dirty="0" smtClean="0"/>
              <a:t>Создать модель классификации эмоции</a:t>
            </a:r>
          </a:p>
          <a:p>
            <a:pPr>
              <a:buFontTx/>
              <a:buChar char="-"/>
            </a:pPr>
            <a:r>
              <a:rPr lang="ru-RU" dirty="0"/>
              <a:t>Сделать </a:t>
            </a:r>
            <a:r>
              <a:rPr lang="ru-RU" dirty="0" smtClean="0"/>
              <a:t>прототип </a:t>
            </a:r>
            <a:r>
              <a:rPr lang="ru-RU" dirty="0"/>
              <a:t>по детектированию лица и классификации </a:t>
            </a:r>
            <a:r>
              <a:rPr lang="ru-RU" dirty="0" smtClean="0"/>
              <a:t>эмоции, работающий с </a:t>
            </a:r>
            <a:r>
              <a:rPr lang="ru-RU" dirty="0"/>
              <a:t>веб камеры</a:t>
            </a:r>
            <a:endParaRPr lang="ru-RU" dirty="0" smtClean="0"/>
          </a:p>
          <a:p>
            <a:pPr>
              <a:buFontTx/>
              <a:buChar char="-"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32854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Набор </a:t>
            </a:r>
            <a:r>
              <a:rPr lang="ru-RU" dirty="0"/>
              <a:t>инструментов</a:t>
            </a:r>
          </a:p>
        </p:txBody>
      </p:sp>
      <p:pic>
        <p:nvPicPr>
          <p:cNvPr id="4102" name="Picture 6" descr="https://miro.medium.com/max/4552/1*CF_V5y7SblpvyzRHAXA4j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99" y="3415795"/>
            <a:ext cx="2590129" cy="719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s://im0-tub-ru.yandex.net/i?id=6bde782f9d53989ee95d91981fe2628a-l&amp;n=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31" y="2049276"/>
            <a:ext cx="2885267" cy="112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https://pngimg.com/uploads/github/github_PNG1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898" y="4618666"/>
            <a:ext cx="1660232" cy="1499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7643" y="1690688"/>
            <a:ext cx="2634917" cy="1208171"/>
          </a:xfrm>
          <a:prstGeom prst="rect">
            <a:avLst/>
          </a:prstGeom>
        </p:spPr>
      </p:pic>
      <p:pic>
        <p:nvPicPr>
          <p:cNvPr id="4114" name="Picture 18" descr="https://miro.medium.com/max/954/1*HBOmuBdmml4HzEJ5uWRmbQ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733" y="3283642"/>
            <a:ext cx="3026735" cy="983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6" name="Picture 20" descr="https://miro.medium.com/max/1200/0*1_J8t_Wb2IMV_YK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1793" y="3635065"/>
            <a:ext cx="2812007" cy="1581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 descr="https://cdn.eventil.com/uploads/event/header_image/181605/card_highres_472189526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831" y="5216819"/>
            <a:ext cx="2649969" cy="139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единительная линия 4"/>
          <p:cNvCxnSpPr/>
          <p:nvPr/>
        </p:nvCxnSpPr>
        <p:spPr>
          <a:xfrm flipV="1">
            <a:off x="2235200" y="2628901"/>
            <a:ext cx="1638300" cy="2857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4229100" y="2654300"/>
            <a:ext cx="1866900" cy="2832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7620000" y="2654302"/>
            <a:ext cx="1981200" cy="2832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90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Исходные данные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418304"/>
            <a:ext cx="10766367" cy="992387"/>
          </a:xfrm>
        </p:spPr>
        <p:txBody>
          <a:bodyPr/>
          <a:lstStyle/>
          <a:p>
            <a:r>
              <a:rPr lang="en-US" dirty="0" smtClean="0"/>
              <a:t>50046 </a:t>
            </a:r>
            <a:r>
              <a:rPr lang="ru-RU" dirty="0" smtClean="0"/>
              <a:t>картинок</a:t>
            </a:r>
          </a:p>
          <a:p>
            <a:r>
              <a:rPr lang="ru-RU" dirty="0" smtClean="0"/>
              <a:t>8 классов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8" y="2658418"/>
            <a:ext cx="1743075" cy="17430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793" y="2658418"/>
            <a:ext cx="1771650" cy="17716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457" y="2658418"/>
            <a:ext cx="1774161" cy="177416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085" y="2658418"/>
            <a:ext cx="1743075" cy="174307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7331" y="2677784"/>
            <a:ext cx="1743075" cy="174307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96" y="4840515"/>
            <a:ext cx="1771650" cy="177165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1266218" y="2302709"/>
            <a:ext cx="809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anger</a:t>
            </a:r>
            <a:endParaRPr lang="ru-RU" dirty="0" smtClean="0"/>
          </a:p>
        </p:txBody>
      </p:sp>
      <p:sp>
        <p:nvSpPr>
          <p:cNvPr id="11" name="Прямоугольник 10"/>
          <p:cNvSpPr/>
          <p:nvPr/>
        </p:nvSpPr>
        <p:spPr>
          <a:xfrm>
            <a:off x="3293030" y="2289086"/>
            <a:ext cx="1107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contempt</a:t>
            </a:r>
            <a:endParaRPr lang="ru-RU" dirty="0" smtClean="0"/>
          </a:p>
        </p:txBody>
      </p:sp>
      <p:sp>
        <p:nvSpPr>
          <p:cNvPr id="12" name="Прямоугольник 11"/>
          <p:cNvSpPr/>
          <p:nvPr/>
        </p:nvSpPr>
        <p:spPr>
          <a:xfrm>
            <a:off x="5167636" y="2289086"/>
            <a:ext cx="1107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disgust</a:t>
            </a:r>
            <a:endParaRPr lang="ru-RU" dirty="0" smtClean="0"/>
          </a:p>
        </p:txBody>
      </p:sp>
      <p:sp>
        <p:nvSpPr>
          <p:cNvPr id="13" name="Прямоугольник 12"/>
          <p:cNvSpPr/>
          <p:nvPr/>
        </p:nvSpPr>
        <p:spPr>
          <a:xfrm>
            <a:off x="7452847" y="2289086"/>
            <a:ext cx="1107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fear</a:t>
            </a:r>
            <a:endParaRPr lang="ru-RU" dirty="0" smtClean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794" y="4840516"/>
            <a:ext cx="1726038" cy="1726038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999" y="4869091"/>
            <a:ext cx="1743074" cy="1743074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085" y="4840515"/>
            <a:ext cx="1660648" cy="1660648"/>
          </a:xfrm>
          <a:prstGeom prst="rect">
            <a:avLst/>
          </a:prstGeom>
        </p:spPr>
      </p:pic>
      <p:sp>
        <p:nvSpPr>
          <p:cNvPr id="17" name="Прямоугольник 16"/>
          <p:cNvSpPr/>
          <p:nvPr/>
        </p:nvSpPr>
        <p:spPr>
          <a:xfrm>
            <a:off x="9991837" y="2302709"/>
            <a:ext cx="1107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happy</a:t>
            </a:r>
            <a:endParaRPr lang="ru-RU" dirty="0" smtClean="0"/>
          </a:p>
        </p:txBody>
      </p:sp>
      <p:sp>
        <p:nvSpPr>
          <p:cNvPr id="18" name="Прямоугольник 17"/>
          <p:cNvSpPr/>
          <p:nvPr/>
        </p:nvSpPr>
        <p:spPr>
          <a:xfrm>
            <a:off x="1058220" y="4464554"/>
            <a:ext cx="1107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neutral</a:t>
            </a:r>
            <a:endParaRPr lang="ru-RU" dirty="0" smtClean="0"/>
          </a:p>
        </p:txBody>
      </p:sp>
      <p:sp>
        <p:nvSpPr>
          <p:cNvPr id="19" name="Прямоугольник 18"/>
          <p:cNvSpPr/>
          <p:nvPr/>
        </p:nvSpPr>
        <p:spPr>
          <a:xfrm>
            <a:off x="3161827" y="4450626"/>
            <a:ext cx="1107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sad</a:t>
            </a:r>
            <a:endParaRPr lang="ru-RU" dirty="0" smtClean="0"/>
          </a:p>
        </p:txBody>
      </p:sp>
      <p:sp>
        <p:nvSpPr>
          <p:cNvPr id="20" name="Прямоугольник 19"/>
          <p:cNvSpPr/>
          <p:nvPr/>
        </p:nvSpPr>
        <p:spPr>
          <a:xfrm>
            <a:off x="5265434" y="4464554"/>
            <a:ext cx="1107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surprise</a:t>
            </a:r>
            <a:endParaRPr lang="ru-RU" dirty="0" smtClean="0"/>
          </a:p>
        </p:txBody>
      </p:sp>
      <p:sp>
        <p:nvSpPr>
          <p:cNvPr id="21" name="Прямоугольник 20"/>
          <p:cNvSpPr/>
          <p:nvPr/>
        </p:nvSpPr>
        <p:spPr>
          <a:xfrm>
            <a:off x="7402508" y="4471183"/>
            <a:ext cx="1107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uncertain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27500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Распределение по классам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15" y="2485435"/>
            <a:ext cx="5012238" cy="408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18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Подготовка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3160222" cy="4486275"/>
          </a:xfrm>
        </p:spPr>
        <p:txBody>
          <a:bodyPr/>
          <a:lstStyle/>
          <a:p>
            <a:r>
              <a:rPr lang="en-US" dirty="0" smtClean="0"/>
              <a:t>data/train</a:t>
            </a:r>
          </a:p>
          <a:p>
            <a:r>
              <a:rPr lang="en-US" dirty="0" smtClean="0"/>
              <a:t>data/</a:t>
            </a:r>
            <a:r>
              <a:rPr lang="en-US" dirty="0" err="1" smtClean="0"/>
              <a:t>val</a:t>
            </a:r>
            <a:endParaRPr lang="en-US" dirty="0" smtClean="0"/>
          </a:p>
          <a:p>
            <a:r>
              <a:rPr lang="en-US" dirty="0" smtClean="0"/>
              <a:t>data/test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45561" y="3605737"/>
            <a:ext cx="4055076" cy="2866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Разделение на </a:t>
            </a:r>
            <a:r>
              <a:rPr lang="en-US" dirty="0" smtClean="0"/>
              <a:t>train  / </a:t>
            </a:r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ru-RU" dirty="0" smtClean="0"/>
              <a:t>с помощью </a:t>
            </a:r>
            <a:r>
              <a:rPr lang="en-US" dirty="0" err="1"/>
              <a:t>train_test_split</a:t>
            </a:r>
            <a:endParaRPr lang="en-US" dirty="0"/>
          </a:p>
          <a:p>
            <a:r>
              <a:rPr lang="en-US" dirty="0" err="1" smtClean="0"/>
              <a:t>test_size</a:t>
            </a:r>
            <a:r>
              <a:rPr lang="en-US" dirty="0" smtClean="0"/>
              <a:t> = 0,2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749715" y="782052"/>
            <a:ext cx="6146647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FiraCode"/>
              </a:rPr>
              <a:t>└── </a:t>
            </a:r>
            <a:r>
              <a:rPr lang="en-US" dirty="0" smtClean="0">
                <a:latin typeface="FiraCode"/>
              </a:rPr>
              <a:t>data</a:t>
            </a:r>
          </a:p>
          <a:p>
            <a:r>
              <a:rPr lang="en-US" dirty="0" smtClean="0">
                <a:latin typeface="FiraCode"/>
              </a:rPr>
              <a:t>│└── train</a:t>
            </a:r>
          </a:p>
          <a:p>
            <a:r>
              <a:rPr lang="en-US" dirty="0" smtClean="0">
                <a:latin typeface="FiraCode"/>
              </a:rPr>
              <a:t>│ │  └── anger</a:t>
            </a:r>
          </a:p>
          <a:p>
            <a:r>
              <a:rPr lang="en-US" dirty="0">
                <a:latin typeface="FiraCode"/>
              </a:rPr>
              <a:t>│ │</a:t>
            </a:r>
            <a:r>
              <a:rPr lang="en-US" dirty="0" smtClean="0">
                <a:latin typeface="FiraCode"/>
              </a:rPr>
              <a:t>  └── contempt</a:t>
            </a:r>
          </a:p>
          <a:p>
            <a:r>
              <a:rPr lang="en-US" dirty="0">
                <a:latin typeface="FiraCode"/>
              </a:rPr>
              <a:t>│ </a:t>
            </a:r>
            <a:r>
              <a:rPr lang="en-US" dirty="0" smtClean="0">
                <a:latin typeface="FiraCode"/>
              </a:rPr>
              <a:t>│  └── disgust</a:t>
            </a:r>
            <a:endParaRPr lang="en-US" dirty="0">
              <a:latin typeface="FiraCode"/>
            </a:endParaRPr>
          </a:p>
          <a:p>
            <a:r>
              <a:rPr lang="en-US" dirty="0">
                <a:latin typeface="FiraCode"/>
              </a:rPr>
              <a:t>│ │</a:t>
            </a:r>
            <a:r>
              <a:rPr lang="en-US" dirty="0" smtClean="0">
                <a:latin typeface="FiraCode"/>
              </a:rPr>
              <a:t>  </a:t>
            </a:r>
            <a:r>
              <a:rPr lang="en-US" dirty="0">
                <a:latin typeface="FiraCode"/>
              </a:rPr>
              <a:t>└── </a:t>
            </a:r>
            <a:r>
              <a:rPr lang="en-US" dirty="0" smtClean="0">
                <a:latin typeface="FiraCode"/>
              </a:rPr>
              <a:t>fear</a:t>
            </a:r>
            <a:endParaRPr lang="en-US" dirty="0">
              <a:latin typeface="FiraCode"/>
            </a:endParaRPr>
          </a:p>
          <a:p>
            <a:r>
              <a:rPr lang="en-US" dirty="0">
                <a:latin typeface="FiraCode"/>
              </a:rPr>
              <a:t>│ │</a:t>
            </a:r>
            <a:r>
              <a:rPr lang="en-US" dirty="0" smtClean="0">
                <a:latin typeface="FiraCode"/>
              </a:rPr>
              <a:t>  └── happy</a:t>
            </a:r>
            <a:endParaRPr lang="en-US" dirty="0">
              <a:latin typeface="FiraCode"/>
            </a:endParaRPr>
          </a:p>
          <a:p>
            <a:r>
              <a:rPr lang="en-US" dirty="0">
                <a:latin typeface="FiraCode"/>
              </a:rPr>
              <a:t>│ │</a:t>
            </a:r>
            <a:r>
              <a:rPr lang="en-US" dirty="0" smtClean="0">
                <a:latin typeface="FiraCode"/>
              </a:rPr>
              <a:t>  └── neutral</a:t>
            </a:r>
          </a:p>
          <a:p>
            <a:r>
              <a:rPr lang="en-US" dirty="0">
                <a:latin typeface="FiraCode"/>
              </a:rPr>
              <a:t>│ │</a:t>
            </a:r>
            <a:r>
              <a:rPr lang="en-US" dirty="0" smtClean="0">
                <a:latin typeface="FiraCode"/>
              </a:rPr>
              <a:t>  └── sad</a:t>
            </a:r>
          </a:p>
          <a:p>
            <a:r>
              <a:rPr lang="en-US" dirty="0">
                <a:latin typeface="FiraCode"/>
              </a:rPr>
              <a:t>│ │</a:t>
            </a:r>
            <a:r>
              <a:rPr lang="en-US" dirty="0" smtClean="0">
                <a:latin typeface="FiraCode"/>
              </a:rPr>
              <a:t>  └── surprise</a:t>
            </a:r>
            <a:endParaRPr lang="en-US" dirty="0">
              <a:latin typeface="FiraCode"/>
            </a:endParaRPr>
          </a:p>
          <a:p>
            <a:r>
              <a:rPr lang="en-US" dirty="0">
                <a:latin typeface="FiraCode"/>
              </a:rPr>
              <a:t>│ │</a:t>
            </a:r>
            <a:r>
              <a:rPr lang="en-US" dirty="0" smtClean="0">
                <a:latin typeface="FiraCode"/>
              </a:rPr>
              <a:t>  └── uncertain</a:t>
            </a:r>
            <a:endParaRPr lang="en-US" dirty="0">
              <a:latin typeface="FiraCode"/>
            </a:endParaRPr>
          </a:p>
          <a:p>
            <a:r>
              <a:rPr lang="en-US" dirty="0" smtClean="0">
                <a:latin typeface="FiraCode"/>
              </a:rPr>
              <a:t>│ └── </a:t>
            </a:r>
            <a:r>
              <a:rPr lang="en-US" dirty="0" err="1">
                <a:latin typeface="FiraCode"/>
              </a:rPr>
              <a:t>val</a:t>
            </a:r>
            <a:endParaRPr lang="en-US" dirty="0">
              <a:latin typeface="FiraCode"/>
            </a:endParaRPr>
          </a:p>
          <a:p>
            <a:r>
              <a:rPr lang="en-US" dirty="0" smtClean="0">
                <a:latin typeface="FiraCode"/>
              </a:rPr>
              <a:t>│ </a:t>
            </a:r>
            <a:r>
              <a:rPr lang="en-US" dirty="0">
                <a:latin typeface="FiraCode"/>
              </a:rPr>
              <a:t>└── </a:t>
            </a:r>
            <a:r>
              <a:rPr lang="en-US" dirty="0" smtClean="0">
                <a:latin typeface="FiraCode"/>
              </a:rPr>
              <a:t>test</a:t>
            </a:r>
          </a:p>
          <a:p>
            <a:r>
              <a:rPr lang="en-US" dirty="0">
                <a:latin typeface="FiraCode"/>
              </a:rPr>
              <a:t>└── </a:t>
            </a:r>
            <a:r>
              <a:rPr lang="en-US" dirty="0" smtClean="0">
                <a:latin typeface="FiraCode"/>
              </a:rPr>
              <a:t>prepare </a:t>
            </a:r>
            <a:r>
              <a:rPr lang="en-US" dirty="0" err="1" smtClean="0">
                <a:latin typeface="FiraCode"/>
              </a:rPr>
              <a:t>dataset.ipynb</a:t>
            </a:r>
            <a:endParaRPr lang="en-US" dirty="0">
              <a:latin typeface="FiraCode"/>
            </a:endParaRPr>
          </a:p>
          <a:p>
            <a:r>
              <a:rPr lang="en-US" dirty="0">
                <a:latin typeface="FiraCode"/>
              </a:rPr>
              <a:t>└── </a:t>
            </a:r>
            <a:r>
              <a:rPr lang="en-US" dirty="0" smtClean="0">
                <a:latin typeface="FiraCode"/>
              </a:rPr>
              <a:t>build_feautures.py</a:t>
            </a:r>
            <a:endParaRPr lang="en-US" dirty="0">
              <a:latin typeface="FiraCode"/>
            </a:endParaRPr>
          </a:p>
          <a:p>
            <a:r>
              <a:rPr lang="en-US" dirty="0">
                <a:latin typeface="FiraCode"/>
              </a:rPr>
              <a:t>└── </a:t>
            </a:r>
            <a:r>
              <a:rPr lang="en-US" dirty="0" smtClean="0">
                <a:latin typeface="FiraCode"/>
              </a:rPr>
              <a:t>model.py</a:t>
            </a:r>
            <a:endParaRPr lang="en-US" dirty="0">
              <a:latin typeface="FiraCode"/>
            </a:endParaRPr>
          </a:p>
          <a:p>
            <a:r>
              <a:rPr lang="en-US" dirty="0">
                <a:latin typeface="FiraCode"/>
              </a:rPr>
              <a:t>└── </a:t>
            </a:r>
            <a:r>
              <a:rPr lang="en-US" dirty="0" smtClean="0">
                <a:latin typeface="FiraCode"/>
              </a:rPr>
              <a:t>train.py</a:t>
            </a:r>
          </a:p>
          <a:p>
            <a:r>
              <a:rPr lang="en-US" dirty="0">
                <a:latin typeface="FiraCode"/>
              </a:rPr>
              <a:t>└── </a:t>
            </a:r>
            <a:r>
              <a:rPr lang="en-US" dirty="0" smtClean="0">
                <a:latin typeface="FiraCode"/>
              </a:rPr>
              <a:t>predict.py</a:t>
            </a:r>
          </a:p>
          <a:p>
            <a:r>
              <a:rPr lang="en-US" dirty="0">
                <a:latin typeface="FiraCode"/>
              </a:rPr>
              <a:t>└── </a:t>
            </a:r>
            <a:r>
              <a:rPr lang="en-US" dirty="0" smtClean="0">
                <a:latin typeface="FiraCode"/>
              </a:rPr>
              <a:t>inference.py</a:t>
            </a:r>
          </a:p>
          <a:p>
            <a:r>
              <a:rPr lang="en-US" dirty="0">
                <a:latin typeface="FiraCode"/>
              </a:rPr>
              <a:t>└── </a:t>
            </a:r>
            <a:r>
              <a:rPr lang="en-US" dirty="0" smtClean="0">
                <a:latin typeface="FiraCode"/>
              </a:rPr>
              <a:t>readme.md</a:t>
            </a:r>
          </a:p>
          <a:p>
            <a:r>
              <a:rPr lang="en-US" dirty="0">
                <a:latin typeface="FiraCode"/>
              </a:rPr>
              <a:t>└── </a:t>
            </a:r>
            <a:r>
              <a:rPr lang="en-US" dirty="0" err="1" smtClean="0">
                <a:latin typeface="FiraCode"/>
              </a:rPr>
              <a:t>camera.ipynb</a:t>
            </a:r>
            <a:endParaRPr lang="en-US" dirty="0">
              <a:latin typeface="FiraCode"/>
            </a:endParaRPr>
          </a:p>
        </p:txBody>
      </p:sp>
    </p:spTree>
    <p:extLst>
      <p:ext uri="{BB962C8B-B14F-4D97-AF65-F5344CB8AC3E}">
        <p14:creationId xmlns:p14="http://schemas.microsoft.com/office/powerpoint/2010/main" val="384877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Аугментация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45656"/>
            <a:ext cx="3448792" cy="490063"/>
          </a:xfrm>
        </p:spPr>
        <p:txBody>
          <a:bodyPr/>
          <a:lstStyle/>
          <a:p>
            <a:pPr marL="0" lvl="0" indent="0">
              <a:buNone/>
            </a:pPr>
            <a:r>
              <a:rPr lang="ru-RU" altLang="ru-RU" dirty="0" err="1" smtClean="0">
                <a:solidFill>
                  <a:srgbClr val="000000"/>
                </a:solidFill>
              </a:rPr>
              <a:t>RandomResizedCrop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t="18583" r="59656"/>
          <a:stretch/>
        </p:blipFill>
        <p:spPr>
          <a:xfrm>
            <a:off x="838200" y="2038149"/>
            <a:ext cx="3307688" cy="155566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1015" y="2008590"/>
            <a:ext cx="3190589" cy="152525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021" y="4567556"/>
            <a:ext cx="3248804" cy="1596186"/>
          </a:xfrm>
          <a:prstGeom prst="rect">
            <a:avLst/>
          </a:prstGeom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5192467" y="1445656"/>
            <a:ext cx="3592069" cy="7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altLang="ru-RU" dirty="0" err="1" smtClean="0">
                <a:solidFill>
                  <a:srgbClr val="000000"/>
                </a:solidFill>
              </a:rPr>
              <a:t>RandomHorizontalFlip</a:t>
            </a:r>
            <a:endParaRPr lang="ru-RU" altLang="ru-RU" dirty="0" smtClean="0">
              <a:solidFill>
                <a:srgbClr val="000000"/>
              </a:solidFill>
            </a:endParaRP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897085" y="3630718"/>
            <a:ext cx="2659512" cy="649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altLang="ru-RU" i="1" dirty="0" err="1" smtClean="0">
                <a:solidFill>
                  <a:srgbClr val="808080"/>
                </a:solidFill>
              </a:rPr>
              <a:t>RandomRotation</a:t>
            </a:r>
            <a:endParaRPr lang="ru-RU" altLang="ru-RU" i="1" dirty="0" smtClean="0">
              <a:solidFill>
                <a:srgbClr val="808080"/>
              </a:solidFill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4677091" y="3704891"/>
            <a:ext cx="1878088" cy="501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altLang="ru-RU" i="1" dirty="0" smtClean="0">
                <a:solidFill>
                  <a:srgbClr val="808080"/>
                </a:solidFill>
              </a:rPr>
              <a:t> </a:t>
            </a:r>
            <a:r>
              <a:rPr lang="ru-RU" altLang="ru-RU" dirty="0" err="1" smtClean="0"/>
              <a:t>ColorJitter</a:t>
            </a:r>
            <a:r>
              <a:rPr lang="ru-RU" altLang="ru-RU" i="1" dirty="0" smtClean="0">
                <a:solidFill>
                  <a:srgbClr val="808080"/>
                </a:solidFill>
              </a:rPr>
              <a:t> 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8045314" y="3704891"/>
            <a:ext cx="3521252" cy="501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altLang="ru-RU" dirty="0" err="1" smtClean="0"/>
              <a:t>RandomAutocontrast</a:t>
            </a:r>
            <a:r>
              <a:rPr lang="ru-RU" altLang="ru-RU" i="1" dirty="0" smtClean="0">
                <a:solidFill>
                  <a:srgbClr val="808080"/>
                </a:solidFill>
              </a:rPr>
              <a:t> 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6586" y="4504692"/>
            <a:ext cx="3367377" cy="165905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45314" y="4510942"/>
            <a:ext cx="3308486" cy="162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13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2548</TotalTime>
  <Words>612</Words>
  <Application>Microsoft Office PowerPoint</Application>
  <PresentationFormat>Широкоэкранный</PresentationFormat>
  <Paragraphs>180</Paragraphs>
  <Slides>24</Slides>
  <Notes>8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FiraCode</vt:lpstr>
      <vt:lpstr>Inter</vt:lpstr>
      <vt:lpstr>Тема Office</vt:lpstr>
      <vt:lpstr>Система по распознаванию эмоций </vt:lpstr>
      <vt:lpstr>О себе</vt:lpstr>
      <vt:lpstr>Структура доклада</vt:lpstr>
      <vt:lpstr>Постановка задач</vt:lpstr>
      <vt:lpstr>Набор инструментов</vt:lpstr>
      <vt:lpstr>Исходные данные</vt:lpstr>
      <vt:lpstr>Анализ данных</vt:lpstr>
      <vt:lpstr>Подготовка данных</vt:lpstr>
      <vt:lpstr>Аугментация</vt:lpstr>
      <vt:lpstr>Извлечение признаков</vt:lpstr>
      <vt:lpstr>Моделирование</vt:lpstr>
      <vt:lpstr>Презентация PowerPoint</vt:lpstr>
      <vt:lpstr>Расчеты. 1ый этап</vt:lpstr>
      <vt:lpstr>Расчеты. 2ой этап</vt:lpstr>
      <vt:lpstr>Расчеты. 2ой этап</vt:lpstr>
      <vt:lpstr>Расчеты. 3ий этап</vt:lpstr>
      <vt:lpstr>Расчеты. 4ый этап</vt:lpstr>
      <vt:lpstr>Результаты</vt:lpstr>
      <vt:lpstr>Результаты. Метрика</vt:lpstr>
      <vt:lpstr>Результаты. Время инференса на Google Colab </vt:lpstr>
      <vt:lpstr>Прототип с веб камерой (детектирование лица + классификация эмоции)</vt:lpstr>
      <vt:lpstr>Прототип с веб камерой (детектирование лица + классификация эмоции)</vt:lpstr>
      <vt:lpstr>Выводы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по распознаванию эмоций </dc:title>
  <dc:creator>София</dc:creator>
  <cp:lastModifiedBy>София</cp:lastModifiedBy>
  <cp:revision>99</cp:revision>
  <dcterms:created xsi:type="dcterms:W3CDTF">2022-03-09T09:37:17Z</dcterms:created>
  <dcterms:modified xsi:type="dcterms:W3CDTF">2022-04-20T14:23:05Z</dcterms:modified>
</cp:coreProperties>
</file>