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Roboto Mono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502B43-98FD-43E6-9B0C-E8E9D5518CF5}">
  <a:tblStyle styleId="{0B502B43-98FD-43E6-9B0C-E8E9D5518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Mono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5.xml"/><Relationship Id="rId75" Type="http://schemas.openxmlformats.org/officeDocument/2006/relationships/font" Target="fonts/RobotoMono-italic.fntdata"/><Relationship Id="rId30" Type="http://schemas.openxmlformats.org/officeDocument/2006/relationships/slide" Target="slides/slide24.xml"/><Relationship Id="rId74" Type="http://schemas.openxmlformats.org/officeDocument/2006/relationships/font" Target="fonts/RobotoMono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font" Target="fonts/RobotoMono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2f062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2f062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2f0621a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2f0621a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2f0621a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f2f0621a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2f0621a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2f0621a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f2f0621a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f2f0621a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2f0621a3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f2f0621a3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2f0621a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2f0621a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2f0621a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2f0621a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2f0621a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2f0621a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f2f0621a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f2f0621a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f2f0621a3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f2f0621a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f2f0621a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f2f0621a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f2f0621a3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f2f0621a3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f2f0621a3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f2f0621a3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2f0621a3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f2f0621a3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f2f0621a3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f2f0621a3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f2f0621a3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f2f0621a3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f2f0621a3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f2f0621a3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f2f0621a3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f2f0621a3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f2f0621a3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f2f0621a3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f2f0621a3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f2f0621a3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f2f0621a3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f2f0621a3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2f0621a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2f0621a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f2f0621a3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f2f0621a3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f2f0621a3_1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f2f0621a3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f2f0621a3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f2f0621a3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f2f0621a3_1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f2f0621a3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7f2f0621a3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7f2f0621a3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f2f0621a3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f2f0621a3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f2f0621a3_1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f2f0621a3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f2f0621a3_1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f2f0621a3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f2f0621a3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f2f0621a3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f2f0621a3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f2f0621a3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f2f0621a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f2f0621a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7f2f0621a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7f2f0621a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f2f0621a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f2f0621a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7f2f0621a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7f2f0621a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f2f0621a3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f2f0621a3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7f2f0621a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7f2f0621a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7f2f0621a3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7f2f0621a3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7f2f0621a3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7f2f0621a3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7f2f0621a3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7f2f0621a3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f2f0621a3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f2f0621a3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f2f0621a3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f2f0621a3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f2f0621a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f2f0621a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7f2f0621a3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7f2f0621a3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7f2f0621a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7f2f0621a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7f2f0621a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7f2f0621a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7f2f0621a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7f2f0621a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7f2f0621a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7f2f0621a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7f2f0621a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7f2f0621a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7f2f0621a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7f2f0621a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f2f0621a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f2f0621a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7f2f0621a3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7f2f0621a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7f2f0621a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7f2f0621a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2f0621a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2f0621a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7f2f0621a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7f2f0621a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7f2f0621a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7f2f0621a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7f2f0621a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7f2f0621a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2f0621a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2f0621a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2f0621a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2f0621a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2f0621a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2f0621a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hyperlink" Target="https://ruhighload.com/%D0%98%D0%BD%D0%B4%D0%B5%D0%BA%D1%81%D1%8B+%D0%B2+mysql" TargetMode="External"/><Relationship Id="rId9" Type="http://schemas.openxmlformats.org/officeDocument/2006/relationships/hyperlink" Target="https://dev.mysql.com/doc/refman/8.0/en/explain-output.html" TargetMode="External"/><Relationship Id="rId5" Type="http://schemas.openxmlformats.org/officeDocument/2006/relationships/hyperlink" Target="http://highload.guide/blog/basics_indexing.html" TargetMode="External"/><Relationship Id="rId6" Type="http://schemas.openxmlformats.org/officeDocument/2006/relationships/hyperlink" Target="https://ru.wikipedia.org/wiki/B-%D0%B4%D0%B5%D1%80%D0%B5%D0%B2%D0%BE" TargetMode="External"/><Relationship Id="rId7" Type="http://schemas.openxmlformats.org/officeDocument/2006/relationships/hyperlink" Target="https://habr.com/ru/post/141767/" TargetMode="External"/><Relationship Id="rId8" Type="http://schemas.openxmlformats.org/officeDocument/2006/relationships/hyperlink" Target="https://dev.mysql.com/doc/refman/8.0/en/explain.htm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8675" y="1162050"/>
            <a:ext cx="8520600" cy="10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Базы данных. SQL.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Индексы.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8675" y="2248050"/>
            <a:ext cx="46752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Окулов Антон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052200" y="4166950"/>
            <a:ext cx="27801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R.class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 vendor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i="1"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DISTINCT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vendor)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488238" y="14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255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COUNT(DISTINCT vendor)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4085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4" name="Google Shape;124;p23"/>
          <p:cNvGraphicFramePr/>
          <p:nvPr/>
        </p:nvGraphicFramePr>
        <p:xfrm>
          <a:off x="511113" y="8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1848975"/>
              </a:tblGrid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vendor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1C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1toy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1С-СофтКлаб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2DS/3DS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Эфир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Яркий Луч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511113" y="8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1848975"/>
              </a:tblGrid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vendor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1C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1toy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1С-СофтКлаб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2DS/3DS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Эфир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Яркий Луч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24"/>
          <p:cNvSpPr/>
          <p:nvPr/>
        </p:nvSpPr>
        <p:spPr>
          <a:xfrm>
            <a:off x="122075" y="744813"/>
            <a:ext cx="226200" cy="40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511113" y="8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1848975"/>
              </a:tblGrid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vendor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1C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1toy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1С-СофтКлаб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2DS/3DS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Эфир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Яркий Луч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5"/>
          <p:cNvSpPr/>
          <p:nvPr/>
        </p:nvSpPr>
        <p:spPr>
          <a:xfrm>
            <a:off x="122075" y="744813"/>
            <a:ext cx="226200" cy="40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488238" y="24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Количество проверок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4085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511113" y="8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1848975"/>
              </a:tblGrid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vendor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1C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1toy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1С-СофтКлаб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2DS/3DS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Эфир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Яркий Луч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6"/>
          <p:cNvSpPr/>
          <p:nvPr/>
        </p:nvSpPr>
        <p:spPr>
          <a:xfrm>
            <a:off x="122075" y="744813"/>
            <a:ext cx="226200" cy="40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488238" y="24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Количество проверок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4085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291" y="322100"/>
            <a:ext cx="6559948" cy="43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590567" y="1046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3590567" y="1738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3590567" y="253482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3590567" y="308729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3590567" y="369227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3590567" y="5330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3590567" y="42972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32065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3590567" y="1046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3590567" y="1738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3590567" y="253482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3590567" y="308729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3590567" y="369227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3590567" y="5330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3590567" y="42972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32065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31"/>
          <p:cNvGraphicFramePr/>
          <p:nvPr/>
        </p:nvGraphicFramePr>
        <p:xfrm>
          <a:off x="4802138" y="7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1122400"/>
                <a:gridCol w="2410450"/>
              </a:tblGrid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Этап поиска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Количество совпадений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Z___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DESCRIBE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65000" y="771525"/>
            <a:ext cx="8157300" cy="84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-- Описание структуры таблицы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DESCRIBE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`products`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75715E"/>
              </a:solidFill>
              <a:highlight>
                <a:srgbClr val="27282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511113" y="181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1178450"/>
                <a:gridCol w="2285200"/>
                <a:gridCol w="565375"/>
                <a:gridCol w="668925"/>
                <a:gridCol w="963450"/>
                <a:gridCol w="246035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Field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Type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Null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Key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Default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Extra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int(11) unsigned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NO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PRI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B7B7B7"/>
                          </a:solidFill>
                        </a:rPr>
                        <a:t>NULL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auto_increment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price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int(11)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B7B7B7"/>
                          </a:solidFill>
                        </a:rPr>
                        <a:t>NULL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varchar(255)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B7B7B7"/>
                          </a:solidFill>
                        </a:rPr>
                        <a:t>NULL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mark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varchar(255)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B7B7B7"/>
                          </a:solidFill>
                        </a:rPr>
                        <a:t>NULL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vendor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varchar(255)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B7B7B7"/>
                          </a:solidFill>
                        </a:rPr>
                        <a:t>NULL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category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varchar(255)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B7B7B7"/>
                          </a:solidFill>
                        </a:rPr>
                        <a:t>NULL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year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year(4)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B7B7B7"/>
                          </a:solidFill>
                        </a:rPr>
                        <a:t>NULL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3590567" y="1046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3590567" y="1738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3590567" y="253482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3590567" y="308729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3590567" y="369227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3590567" y="5330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3590567" y="42972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32065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8" name="Google Shape;318;p32"/>
          <p:cNvGraphicFramePr/>
          <p:nvPr/>
        </p:nvGraphicFramePr>
        <p:xfrm>
          <a:off x="488238" y="24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Количество проверок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82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3590567" y="1046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3590567" y="1738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3590567" y="253482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3590567" y="308729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33"/>
          <p:cNvSpPr/>
          <p:nvPr/>
        </p:nvSpPr>
        <p:spPr>
          <a:xfrm>
            <a:off x="3590567" y="369227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3590567" y="5330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3590567" y="42972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32065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5" name="Google Shape;355;p33"/>
          <p:cNvGraphicFramePr/>
          <p:nvPr/>
        </p:nvGraphicFramePr>
        <p:xfrm>
          <a:off x="488238" y="24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270350"/>
                <a:gridCol w="28637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Ускорение в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73170 раз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3590567" y="1046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3590567" y="1738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3590567" y="253482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3590567" y="308729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3590567" y="369227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3590567" y="5330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3590567" y="42972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32065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2" name="Google Shape;392;p34"/>
          <p:cNvGraphicFramePr/>
          <p:nvPr/>
        </p:nvGraphicFramePr>
        <p:xfrm>
          <a:off x="488238" y="24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270350"/>
                <a:gridCol w="28637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Ускорение в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73170 раз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393" name="Google Shape;3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25" y="152150"/>
            <a:ext cx="7440162" cy="49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117580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18720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26075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33430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4123125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490320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5683275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64633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71988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4795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789030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3882550" y="2510825"/>
            <a:ext cx="513600" cy="51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117580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18720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26075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33430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4123125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490320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5683275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64633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71988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4795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789030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3882550" y="2510825"/>
            <a:ext cx="513600" cy="51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3" name="Google Shape;433;p37"/>
          <p:cNvSpPr/>
          <p:nvPr/>
        </p:nvSpPr>
        <p:spPr>
          <a:xfrm rot="-5400000">
            <a:off x="4308250" y="-2069150"/>
            <a:ext cx="226200" cy="790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/>
          <p:nvPr/>
        </p:nvSpPr>
        <p:spPr>
          <a:xfrm>
            <a:off x="117580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435" name="Google Shape;435;p37"/>
          <p:cNvSpPr/>
          <p:nvPr/>
        </p:nvSpPr>
        <p:spPr>
          <a:xfrm>
            <a:off x="18720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26075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33430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4123125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490320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5683275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64633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71988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47955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7890300" y="10530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1215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1950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2686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421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420162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498170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456" name="Google Shape;456;p38"/>
          <p:cNvSpPr/>
          <p:nvPr/>
        </p:nvSpPr>
        <p:spPr>
          <a:xfrm>
            <a:off x="576177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6541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72773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4201625" y="2393275"/>
            <a:ext cx="513600" cy="51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0" name="Google Shape;460;p38"/>
          <p:cNvSpPr/>
          <p:nvPr/>
        </p:nvSpPr>
        <p:spPr>
          <a:xfrm>
            <a:off x="479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8012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1215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1950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69" name="Google Shape;469;p39"/>
          <p:cNvSpPr/>
          <p:nvPr/>
        </p:nvSpPr>
        <p:spPr>
          <a:xfrm>
            <a:off x="2686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70" name="Google Shape;470;p39"/>
          <p:cNvSpPr/>
          <p:nvPr/>
        </p:nvSpPr>
        <p:spPr>
          <a:xfrm>
            <a:off x="3421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471" name="Google Shape;471;p39"/>
          <p:cNvSpPr/>
          <p:nvPr/>
        </p:nvSpPr>
        <p:spPr>
          <a:xfrm>
            <a:off x="420162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472" name="Google Shape;472;p39"/>
          <p:cNvSpPr/>
          <p:nvPr/>
        </p:nvSpPr>
        <p:spPr>
          <a:xfrm>
            <a:off x="498170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576177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6541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475" name="Google Shape;475;p39"/>
          <p:cNvSpPr/>
          <p:nvPr/>
        </p:nvSpPr>
        <p:spPr>
          <a:xfrm>
            <a:off x="72773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4201625" y="2393275"/>
            <a:ext cx="513600" cy="51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479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478" name="Google Shape;478;p39"/>
          <p:cNvSpPr/>
          <p:nvPr/>
        </p:nvSpPr>
        <p:spPr>
          <a:xfrm>
            <a:off x="8012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479" name="Google Shape;479;p39"/>
          <p:cNvSpPr/>
          <p:nvPr/>
        </p:nvSpPr>
        <p:spPr>
          <a:xfrm>
            <a:off x="279450" y="874725"/>
            <a:ext cx="8415000" cy="887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0"/>
          <p:cNvSpPr/>
          <p:nvPr/>
        </p:nvSpPr>
        <p:spPr>
          <a:xfrm>
            <a:off x="1215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86" name="Google Shape;486;p40"/>
          <p:cNvSpPr/>
          <p:nvPr/>
        </p:nvSpPr>
        <p:spPr>
          <a:xfrm>
            <a:off x="1950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87" name="Google Shape;487;p40"/>
          <p:cNvSpPr/>
          <p:nvPr/>
        </p:nvSpPr>
        <p:spPr>
          <a:xfrm>
            <a:off x="2686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88" name="Google Shape;488;p40"/>
          <p:cNvSpPr/>
          <p:nvPr/>
        </p:nvSpPr>
        <p:spPr>
          <a:xfrm>
            <a:off x="3421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420162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490" name="Google Shape;490;p40"/>
          <p:cNvSpPr/>
          <p:nvPr/>
        </p:nvSpPr>
        <p:spPr>
          <a:xfrm>
            <a:off x="498170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576177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492" name="Google Shape;492;p40"/>
          <p:cNvSpPr/>
          <p:nvPr/>
        </p:nvSpPr>
        <p:spPr>
          <a:xfrm>
            <a:off x="6541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493" name="Google Shape;493;p40"/>
          <p:cNvSpPr/>
          <p:nvPr/>
        </p:nvSpPr>
        <p:spPr>
          <a:xfrm>
            <a:off x="72773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494" name="Google Shape;494;p40"/>
          <p:cNvSpPr/>
          <p:nvPr/>
        </p:nvSpPr>
        <p:spPr>
          <a:xfrm>
            <a:off x="4201625" y="2393275"/>
            <a:ext cx="513600" cy="51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479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496" name="Google Shape;496;p40"/>
          <p:cNvSpPr/>
          <p:nvPr/>
        </p:nvSpPr>
        <p:spPr>
          <a:xfrm>
            <a:off x="8012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4099375" y="879775"/>
            <a:ext cx="713700" cy="88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1215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1950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2686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3421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>
            <a:off x="420162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>
            <a:off x="498170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576177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6541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72773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512" name="Google Shape;512;p41"/>
          <p:cNvSpPr/>
          <p:nvPr/>
        </p:nvSpPr>
        <p:spPr>
          <a:xfrm>
            <a:off x="4201625" y="2393275"/>
            <a:ext cx="513600" cy="51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479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8012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279450" y="874725"/>
            <a:ext cx="3819900" cy="887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i="1"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`products`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511113" y="149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117845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COUNT(*)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6000000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1215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1950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>
            <a:off x="2686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3421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420162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>
            <a:off x="498170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576177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>
            <a:off x="6541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72773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530" name="Google Shape;530;p42"/>
          <p:cNvSpPr/>
          <p:nvPr/>
        </p:nvSpPr>
        <p:spPr>
          <a:xfrm>
            <a:off x="4201625" y="2393275"/>
            <a:ext cx="513600" cy="51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479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532" name="Google Shape;532;p42"/>
          <p:cNvSpPr/>
          <p:nvPr/>
        </p:nvSpPr>
        <p:spPr>
          <a:xfrm>
            <a:off x="8012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1850500" y="874725"/>
            <a:ext cx="713700" cy="88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1215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540" name="Google Shape;540;p43"/>
          <p:cNvSpPr/>
          <p:nvPr/>
        </p:nvSpPr>
        <p:spPr>
          <a:xfrm>
            <a:off x="1950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541" name="Google Shape;541;p43"/>
          <p:cNvSpPr/>
          <p:nvPr/>
        </p:nvSpPr>
        <p:spPr>
          <a:xfrm>
            <a:off x="2686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542" name="Google Shape;542;p43"/>
          <p:cNvSpPr/>
          <p:nvPr/>
        </p:nvSpPr>
        <p:spPr>
          <a:xfrm>
            <a:off x="3421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>
            <a:off x="420162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498170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545" name="Google Shape;545;p43"/>
          <p:cNvSpPr/>
          <p:nvPr/>
        </p:nvSpPr>
        <p:spPr>
          <a:xfrm>
            <a:off x="576177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6541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72773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548" name="Google Shape;548;p43"/>
          <p:cNvSpPr/>
          <p:nvPr/>
        </p:nvSpPr>
        <p:spPr>
          <a:xfrm>
            <a:off x="4201625" y="2393275"/>
            <a:ext cx="513600" cy="51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479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8012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2575749" y="874725"/>
            <a:ext cx="1484100" cy="887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1215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>
            <a:off x="1950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>
            <a:off x="2686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560" name="Google Shape;560;p44"/>
          <p:cNvSpPr/>
          <p:nvPr/>
        </p:nvSpPr>
        <p:spPr>
          <a:xfrm>
            <a:off x="3421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561" name="Google Shape;561;p44"/>
          <p:cNvSpPr/>
          <p:nvPr/>
        </p:nvSpPr>
        <p:spPr>
          <a:xfrm>
            <a:off x="420162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562" name="Google Shape;562;p44"/>
          <p:cNvSpPr/>
          <p:nvPr/>
        </p:nvSpPr>
        <p:spPr>
          <a:xfrm>
            <a:off x="498170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563" name="Google Shape;563;p44"/>
          <p:cNvSpPr/>
          <p:nvPr/>
        </p:nvSpPr>
        <p:spPr>
          <a:xfrm>
            <a:off x="576177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564" name="Google Shape;564;p44"/>
          <p:cNvSpPr/>
          <p:nvPr/>
        </p:nvSpPr>
        <p:spPr>
          <a:xfrm>
            <a:off x="6541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72773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4201625" y="2393275"/>
            <a:ext cx="513600" cy="51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7" name="Google Shape;567;p44"/>
          <p:cNvSpPr/>
          <p:nvPr/>
        </p:nvSpPr>
        <p:spPr>
          <a:xfrm>
            <a:off x="479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568" name="Google Shape;568;p44"/>
          <p:cNvSpPr/>
          <p:nvPr/>
        </p:nvSpPr>
        <p:spPr>
          <a:xfrm>
            <a:off x="8012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569" name="Google Shape;569;p44"/>
          <p:cNvSpPr/>
          <p:nvPr/>
        </p:nvSpPr>
        <p:spPr>
          <a:xfrm>
            <a:off x="2586000" y="874725"/>
            <a:ext cx="713700" cy="88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5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1215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576" name="Google Shape;576;p45"/>
          <p:cNvSpPr/>
          <p:nvPr/>
        </p:nvSpPr>
        <p:spPr>
          <a:xfrm>
            <a:off x="1950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577" name="Google Shape;577;p45"/>
          <p:cNvSpPr/>
          <p:nvPr/>
        </p:nvSpPr>
        <p:spPr>
          <a:xfrm>
            <a:off x="2686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578" name="Google Shape;578;p45"/>
          <p:cNvSpPr/>
          <p:nvPr/>
        </p:nvSpPr>
        <p:spPr>
          <a:xfrm>
            <a:off x="3421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579" name="Google Shape;579;p45"/>
          <p:cNvSpPr/>
          <p:nvPr/>
        </p:nvSpPr>
        <p:spPr>
          <a:xfrm>
            <a:off x="420162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580" name="Google Shape;580;p45"/>
          <p:cNvSpPr/>
          <p:nvPr/>
        </p:nvSpPr>
        <p:spPr>
          <a:xfrm>
            <a:off x="498170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581" name="Google Shape;581;p45"/>
          <p:cNvSpPr/>
          <p:nvPr/>
        </p:nvSpPr>
        <p:spPr>
          <a:xfrm>
            <a:off x="576177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582" name="Google Shape;582;p45"/>
          <p:cNvSpPr/>
          <p:nvPr/>
        </p:nvSpPr>
        <p:spPr>
          <a:xfrm>
            <a:off x="6541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583" name="Google Shape;583;p45"/>
          <p:cNvSpPr/>
          <p:nvPr/>
        </p:nvSpPr>
        <p:spPr>
          <a:xfrm>
            <a:off x="72773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584" name="Google Shape;584;p45"/>
          <p:cNvSpPr/>
          <p:nvPr/>
        </p:nvSpPr>
        <p:spPr>
          <a:xfrm>
            <a:off x="2464150" y="2393275"/>
            <a:ext cx="4115400" cy="103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 проверки вместо 12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45"/>
          <p:cNvSpPr/>
          <p:nvPr/>
        </p:nvSpPr>
        <p:spPr>
          <a:xfrm>
            <a:off x="479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586" name="Google Shape;586;p45"/>
          <p:cNvSpPr/>
          <p:nvPr/>
        </p:nvSpPr>
        <p:spPr>
          <a:xfrm>
            <a:off x="8012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46"/>
          <p:cNvSpPr/>
          <p:nvPr/>
        </p:nvSpPr>
        <p:spPr>
          <a:xfrm>
            <a:off x="1215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593" name="Google Shape;593;p46"/>
          <p:cNvSpPr/>
          <p:nvPr/>
        </p:nvSpPr>
        <p:spPr>
          <a:xfrm>
            <a:off x="1950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594" name="Google Shape;594;p46"/>
          <p:cNvSpPr/>
          <p:nvPr/>
        </p:nvSpPr>
        <p:spPr>
          <a:xfrm>
            <a:off x="26860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595" name="Google Shape;595;p46"/>
          <p:cNvSpPr/>
          <p:nvPr/>
        </p:nvSpPr>
        <p:spPr>
          <a:xfrm>
            <a:off x="3421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420162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597" name="Google Shape;597;p46"/>
          <p:cNvSpPr/>
          <p:nvPr/>
        </p:nvSpPr>
        <p:spPr>
          <a:xfrm>
            <a:off x="498170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598" name="Google Shape;598;p46"/>
          <p:cNvSpPr/>
          <p:nvPr/>
        </p:nvSpPr>
        <p:spPr>
          <a:xfrm>
            <a:off x="5761775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599" name="Google Shape;599;p46"/>
          <p:cNvSpPr/>
          <p:nvPr/>
        </p:nvSpPr>
        <p:spPr>
          <a:xfrm>
            <a:off x="6541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600" name="Google Shape;600;p46"/>
          <p:cNvSpPr/>
          <p:nvPr/>
        </p:nvSpPr>
        <p:spPr>
          <a:xfrm>
            <a:off x="72773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01" name="Google Shape;601;p46"/>
          <p:cNvSpPr/>
          <p:nvPr/>
        </p:nvSpPr>
        <p:spPr>
          <a:xfrm>
            <a:off x="2464150" y="2393275"/>
            <a:ext cx="4115400" cy="103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aseline="-25000" lang="ru" sz="3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3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4795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603" name="Google Shape;603;p46"/>
          <p:cNvSpPr/>
          <p:nvPr/>
        </p:nvSpPr>
        <p:spPr>
          <a:xfrm>
            <a:off x="8012850" y="10617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7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7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610" name="Google Shape;610;p47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611" name="Google Shape;611;p47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612" name="Google Shape;612;p47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47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614" name="Google Shape;614;p47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5" name="Google Shape;615;p47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6" name="Google Shape;616;p47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617" name="Google Shape;617;p47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618" name="Google Shape;618;p47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619" name="Google Shape;619;p47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621" name="Google Shape;621;p47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47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624" name="Google Shape;624;p47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625" name="Google Shape;625;p47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626" name="Google Shape;626;p47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" name="Google Shape;627;p47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628" name="Google Shape;628;p47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" name="Google Shape;629;p47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" name="Google Shape;630;p47"/>
          <p:cNvSpPr/>
          <p:nvPr/>
        </p:nvSpPr>
        <p:spPr>
          <a:xfrm>
            <a:off x="3590567" y="1046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631" name="Google Shape;631;p47"/>
          <p:cNvSpPr/>
          <p:nvPr/>
        </p:nvSpPr>
        <p:spPr>
          <a:xfrm>
            <a:off x="3590567" y="1738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632" name="Google Shape;632;p47"/>
          <p:cNvSpPr/>
          <p:nvPr/>
        </p:nvSpPr>
        <p:spPr>
          <a:xfrm>
            <a:off x="3590567" y="253482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633" name="Google Shape;633;p47"/>
          <p:cNvSpPr/>
          <p:nvPr/>
        </p:nvSpPr>
        <p:spPr>
          <a:xfrm>
            <a:off x="3590567" y="308729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3590567" y="369227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635" name="Google Shape;635;p47"/>
          <p:cNvSpPr/>
          <p:nvPr/>
        </p:nvSpPr>
        <p:spPr>
          <a:xfrm>
            <a:off x="3590567" y="5330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3590567" y="42972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7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7"/>
          <p:cNvSpPr/>
          <p:nvPr/>
        </p:nvSpPr>
        <p:spPr>
          <a:xfrm>
            <a:off x="32065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0" name="Google Shape;640;p47"/>
          <p:cNvGraphicFramePr/>
          <p:nvPr/>
        </p:nvGraphicFramePr>
        <p:xfrm>
          <a:off x="4510813" y="7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722200"/>
                <a:gridCol w="1550975"/>
                <a:gridCol w="1550975"/>
              </a:tblGrid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Этап поиска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Количество совпадений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log</a:t>
                      </a:r>
                      <a:r>
                        <a:rPr baseline="-25000" lang="ru" sz="1200"/>
                        <a:t>2</a:t>
                      </a:r>
                      <a:r>
                        <a:rPr lang="ru" sz="1200"/>
                        <a:t>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Z___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8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8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647" name="Google Shape;647;p48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648" name="Google Shape;648;p48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649" name="Google Shape;649;p48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0" name="Google Shape;650;p48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651" name="Google Shape;651;p48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48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" name="Google Shape;653;p48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654" name="Google Shape;654;p48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655" name="Google Shape;655;p48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656" name="Google Shape;656;p48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7" name="Google Shape;657;p48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658" name="Google Shape;658;p48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48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0" name="Google Shape;660;p48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661" name="Google Shape;661;p48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662" name="Google Shape;662;p48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663" name="Google Shape;663;p48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4" name="Google Shape;664;p48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665" name="Google Shape;665;p48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3590567" y="1046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668" name="Google Shape;668;p48"/>
          <p:cNvSpPr/>
          <p:nvPr/>
        </p:nvSpPr>
        <p:spPr>
          <a:xfrm>
            <a:off x="3590567" y="1738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669" name="Google Shape;669;p48"/>
          <p:cNvSpPr/>
          <p:nvPr/>
        </p:nvSpPr>
        <p:spPr>
          <a:xfrm>
            <a:off x="3590567" y="253482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670" name="Google Shape;670;p48"/>
          <p:cNvSpPr/>
          <p:nvPr/>
        </p:nvSpPr>
        <p:spPr>
          <a:xfrm>
            <a:off x="3590567" y="308729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1" name="Google Shape;671;p48"/>
          <p:cNvSpPr/>
          <p:nvPr/>
        </p:nvSpPr>
        <p:spPr>
          <a:xfrm>
            <a:off x="3590567" y="369227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672" name="Google Shape;672;p48"/>
          <p:cNvSpPr/>
          <p:nvPr/>
        </p:nvSpPr>
        <p:spPr>
          <a:xfrm>
            <a:off x="3590567" y="5330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48"/>
          <p:cNvSpPr/>
          <p:nvPr/>
        </p:nvSpPr>
        <p:spPr>
          <a:xfrm>
            <a:off x="3590567" y="42972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4" name="Google Shape;674;p48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8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8"/>
          <p:cNvSpPr/>
          <p:nvPr/>
        </p:nvSpPr>
        <p:spPr>
          <a:xfrm>
            <a:off x="32065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7" name="Google Shape;677;p48"/>
          <p:cNvGraphicFramePr/>
          <p:nvPr/>
        </p:nvGraphicFramePr>
        <p:xfrm>
          <a:off x="4510813" y="7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722200"/>
                <a:gridCol w="1550975"/>
                <a:gridCol w="1550975"/>
              </a:tblGrid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Этап поиска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Количество совпадений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log</a:t>
                      </a:r>
                      <a:r>
                        <a:rPr baseline="-25000" lang="ru" sz="1200"/>
                        <a:t>2</a:t>
                      </a:r>
                      <a:r>
                        <a:rPr lang="ru" sz="1200"/>
                        <a:t>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Z___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8" name="Google Shape;678;p48"/>
          <p:cNvGraphicFramePr/>
          <p:nvPr/>
        </p:nvGraphicFramePr>
        <p:xfrm>
          <a:off x="488238" y="24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Количество проверок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9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49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685" name="Google Shape;685;p49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686" name="Google Shape;686;p49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687" name="Google Shape;687;p49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689" name="Google Shape;689;p49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692" name="Google Shape;692;p49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693" name="Google Shape;693;p49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694" name="Google Shape;694;p49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696" name="Google Shape;696;p49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699" name="Google Shape;699;p49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700" name="Google Shape;700;p49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701" name="Google Shape;701;p49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703" name="Google Shape;703;p49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49"/>
          <p:cNvSpPr/>
          <p:nvPr/>
        </p:nvSpPr>
        <p:spPr>
          <a:xfrm>
            <a:off x="3590567" y="1046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706" name="Google Shape;706;p49"/>
          <p:cNvSpPr/>
          <p:nvPr/>
        </p:nvSpPr>
        <p:spPr>
          <a:xfrm>
            <a:off x="3590567" y="1738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707" name="Google Shape;707;p49"/>
          <p:cNvSpPr/>
          <p:nvPr/>
        </p:nvSpPr>
        <p:spPr>
          <a:xfrm>
            <a:off x="3590567" y="253482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708" name="Google Shape;708;p49"/>
          <p:cNvSpPr/>
          <p:nvPr/>
        </p:nvSpPr>
        <p:spPr>
          <a:xfrm>
            <a:off x="3590567" y="308729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49"/>
          <p:cNvSpPr/>
          <p:nvPr/>
        </p:nvSpPr>
        <p:spPr>
          <a:xfrm>
            <a:off x="3590567" y="369227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710" name="Google Shape;710;p49"/>
          <p:cNvSpPr/>
          <p:nvPr/>
        </p:nvSpPr>
        <p:spPr>
          <a:xfrm>
            <a:off x="3590567" y="5330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1" name="Google Shape;711;p49"/>
          <p:cNvSpPr/>
          <p:nvPr/>
        </p:nvSpPr>
        <p:spPr>
          <a:xfrm>
            <a:off x="3590567" y="42972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2" name="Google Shape;712;p49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9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9"/>
          <p:cNvSpPr/>
          <p:nvPr/>
        </p:nvSpPr>
        <p:spPr>
          <a:xfrm>
            <a:off x="32065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5" name="Google Shape;715;p49"/>
          <p:cNvGraphicFramePr/>
          <p:nvPr/>
        </p:nvGraphicFramePr>
        <p:xfrm>
          <a:off x="4510813" y="7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722200"/>
                <a:gridCol w="1550975"/>
                <a:gridCol w="1550975"/>
              </a:tblGrid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Этап поиска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Количество совпадений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log</a:t>
                      </a:r>
                      <a:r>
                        <a:rPr baseline="-25000" lang="ru" sz="1200"/>
                        <a:t>2</a:t>
                      </a:r>
                      <a:r>
                        <a:rPr lang="ru" sz="1200"/>
                        <a:t>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Z___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6" name="Google Shape;716;p49"/>
          <p:cNvGraphicFramePr/>
          <p:nvPr/>
        </p:nvGraphicFramePr>
        <p:xfrm>
          <a:off x="488238" y="24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270350"/>
                <a:gridCol w="28637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Ускорение в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42857</a:t>
                      </a: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</a:t>
                      </a: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раз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0"/>
          <p:cNvSpPr txBox="1"/>
          <p:nvPr>
            <p:ph type="ctrTitle"/>
          </p:nvPr>
        </p:nvSpPr>
        <p:spPr>
          <a:xfrm>
            <a:off x="479550" y="15215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B-Tree Index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5485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723" name="Google Shape;723;p50"/>
          <p:cNvSpPr/>
          <p:nvPr/>
        </p:nvSpPr>
        <p:spPr>
          <a:xfrm>
            <a:off x="5485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724" name="Google Shape;724;p50"/>
          <p:cNvSpPr/>
          <p:nvPr/>
        </p:nvSpPr>
        <p:spPr>
          <a:xfrm>
            <a:off x="5485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725" name="Google Shape;725;p50"/>
          <p:cNvSpPr/>
          <p:nvPr/>
        </p:nvSpPr>
        <p:spPr>
          <a:xfrm>
            <a:off x="5485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5485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</a:t>
            </a:r>
            <a:endParaRPr/>
          </a:p>
        </p:txBody>
      </p:sp>
      <p:sp>
        <p:nvSpPr>
          <p:cNvPr id="727" name="Google Shape;727;p50"/>
          <p:cNvSpPr/>
          <p:nvPr/>
        </p:nvSpPr>
        <p:spPr>
          <a:xfrm>
            <a:off x="5485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50"/>
          <p:cNvSpPr/>
          <p:nvPr/>
        </p:nvSpPr>
        <p:spPr>
          <a:xfrm>
            <a:off x="5485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9" name="Google Shape;729;p50"/>
          <p:cNvSpPr/>
          <p:nvPr/>
        </p:nvSpPr>
        <p:spPr>
          <a:xfrm>
            <a:off x="1579950" y="1070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730" name="Google Shape;730;p50"/>
          <p:cNvSpPr/>
          <p:nvPr/>
        </p:nvSpPr>
        <p:spPr>
          <a:xfrm>
            <a:off x="1579950" y="1762475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731" name="Google Shape;731;p50"/>
          <p:cNvSpPr/>
          <p:nvPr/>
        </p:nvSpPr>
        <p:spPr>
          <a:xfrm>
            <a:off x="1579950" y="255865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732" name="Google Shape;732;p50"/>
          <p:cNvSpPr/>
          <p:nvPr/>
        </p:nvSpPr>
        <p:spPr>
          <a:xfrm>
            <a:off x="1579950" y="311112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1579950" y="3716100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endParaRPr/>
          </a:p>
        </p:txBody>
      </p:sp>
      <p:sp>
        <p:nvSpPr>
          <p:cNvPr id="734" name="Google Shape;734;p50"/>
          <p:cNvSpPr/>
          <p:nvPr/>
        </p:nvSpPr>
        <p:spPr>
          <a:xfrm>
            <a:off x="1579950" y="5568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50"/>
          <p:cNvSpPr/>
          <p:nvPr/>
        </p:nvSpPr>
        <p:spPr>
          <a:xfrm>
            <a:off x="1579950" y="4321075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6" name="Google Shape;736;p50"/>
          <p:cNvSpPr/>
          <p:nvPr/>
        </p:nvSpPr>
        <p:spPr>
          <a:xfrm>
            <a:off x="2576561" y="1050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endParaRPr/>
          </a:p>
        </p:txBody>
      </p:sp>
      <p:sp>
        <p:nvSpPr>
          <p:cNvPr id="737" name="Google Shape;737;p50"/>
          <p:cNvSpPr/>
          <p:nvPr/>
        </p:nvSpPr>
        <p:spPr>
          <a:xfrm>
            <a:off x="2576561" y="1742901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</a:t>
            </a:r>
            <a:endParaRPr/>
          </a:p>
        </p:txBody>
      </p:sp>
      <p:sp>
        <p:nvSpPr>
          <p:cNvPr id="738" name="Google Shape;738;p50"/>
          <p:cNvSpPr/>
          <p:nvPr/>
        </p:nvSpPr>
        <p:spPr>
          <a:xfrm>
            <a:off x="2576561" y="253907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</a:t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>
            <a:off x="2576561" y="309155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50"/>
          <p:cNvSpPr/>
          <p:nvPr/>
        </p:nvSpPr>
        <p:spPr>
          <a:xfrm>
            <a:off x="2576561" y="3696526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sp>
        <p:nvSpPr>
          <p:cNvPr id="741" name="Google Shape;741;p50"/>
          <p:cNvSpPr/>
          <p:nvPr/>
        </p:nvSpPr>
        <p:spPr>
          <a:xfrm>
            <a:off x="2576561" y="5373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" name="Google Shape;742;p50"/>
          <p:cNvSpPr/>
          <p:nvPr/>
        </p:nvSpPr>
        <p:spPr>
          <a:xfrm>
            <a:off x="2576561" y="4301501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50"/>
          <p:cNvSpPr/>
          <p:nvPr/>
        </p:nvSpPr>
        <p:spPr>
          <a:xfrm>
            <a:off x="3590567" y="1046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744" name="Google Shape;744;p50"/>
          <p:cNvSpPr/>
          <p:nvPr/>
        </p:nvSpPr>
        <p:spPr>
          <a:xfrm>
            <a:off x="3590567" y="1738649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>
            <a:off x="3590567" y="253482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</a:t>
            </a:r>
            <a:endParaRPr/>
          </a:p>
        </p:txBody>
      </p:sp>
      <p:sp>
        <p:nvSpPr>
          <p:cNvPr id="746" name="Google Shape;746;p50"/>
          <p:cNvSpPr/>
          <p:nvPr/>
        </p:nvSpPr>
        <p:spPr>
          <a:xfrm>
            <a:off x="3590567" y="308729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7" name="Google Shape;747;p50"/>
          <p:cNvSpPr/>
          <p:nvPr/>
        </p:nvSpPr>
        <p:spPr>
          <a:xfrm>
            <a:off x="3590567" y="3692274"/>
            <a:ext cx="5136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748" name="Google Shape;748;p50"/>
          <p:cNvSpPr/>
          <p:nvPr/>
        </p:nvSpPr>
        <p:spPr>
          <a:xfrm>
            <a:off x="3590567" y="5330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9" name="Google Shape;749;p50"/>
          <p:cNvSpPr/>
          <p:nvPr/>
        </p:nvSpPr>
        <p:spPr>
          <a:xfrm>
            <a:off x="3590567" y="4297249"/>
            <a:ext cx="51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50"/>
          <p:cNvSpPr/>
          <p:nvPr/>
        </p:nvSpPr>
        <p:spPr>
          <a:xfrm>
            <a:off x="1201250" y="3864900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0"/>
          <p:cNvSpPr/>
          <p:nvPr/>
        </p:nvSpPr>
        <p:spPr>
          <a:xfrm>
            <a:off x="22099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0"/>
          <p:cNvSpPr/>
          <p:nvPr/>
        </p:nvSpPr>
        <p:spPr>
          <a:xfrm>
            <a:off x="3206550" y="3831525"/>
            <a:ext cx="2502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3" name="Google Shape;753;p50"/>
          <p:cNvGraphicFramePr/>
          <p:nvPr/>
        </p:nvGraphicFramePr>
        <p:xfrm>
          <a:off x="4510813" y="7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722200"/>
                <a:gridCol w="1550975"/>
                <a:gridCol w="1550975"/>
              </a:tblGrid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Этап поиска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Количество совпадений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log</a:t>
                      </a:r>
                      <a:r>
                        <a:rPr baseline="-25000" lang="ru" sz="1200"/>
                        <a:t>2</a:t>
                      </a:r>
                      <a:r>
                        <a:rPr lang="ru" sz="1200"/>
                        <a:t>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Z___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ZE__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ZEU_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ZEUS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4" name="Google Shape;754;p50"/>
          <p:cNvGraphicFramePr/>
          <p:nvPr/>
        </p:nvGraphicFramePr>
        <p:xfrm>
          <a:off x="488238" y="24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270350"/>
                <a:gridCol w="28637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Ускорение в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428571 раз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755" name="Google Shape;7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350" y="923412"/>
            <a:ext cx="3603450" cy="36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1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Добавим индекс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51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ru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vendor (vendor)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vendor = </a:t>
            </a:r>
            <a:r>
              <a:rPr lang="ru" sz="15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'ZEUS'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100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2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52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vendor = </a:t>
            </a:r>
            <a:r>
              <a:rPr lang="ru" sz="15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'ZEUS'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100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53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vendor = </a:t>
            </a:r>
            <a:r>
              <a:rPr lang="ru" sz="15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'ZEUS'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100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74" name="Google Shape;774;p53"/>
          <p:cNvGraphicFramePr/>
          <p:nvPr/>
        </p:nvGraphicFramePr>
        <p:xfrm>
          <a:off x="476613" y="146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Время выполнения запроса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37m</a:t>
                      </a: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4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Просмотр индексов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54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SHOW INDEX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81" name="Google Shape;781;p54"/>
          <p:cNvGraphicFramePr/>
          <p:nvPr/>
        </p:nvGraphicFramePr>
        <p:xfrm>
          <a:off x="488238" y="14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764375"/>
                <a:gridCol w="1044275"/>
                <a:gridCol w="977975"/>
                <a:gridCol w="1147625"/>
                <a:gridCol w="1161825"/>
                <a:gridCol w="797775"/>
                <a:gridCol w="571425"/>
                <a:gridCol w="910925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Table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Non_unique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Key_name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Seq_in_index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Column_name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Cardinality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Null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Index_type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products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PRIMARY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id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5808034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BTREE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products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vendor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vendor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4086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YES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BTREE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5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55"/>
          <p:cNvSpPr/>
          <p:nvPr/>
        </p:nvSpPr>
        <p:spPr>
          <a:xfrm>
            <a:off x="465000" y="771525"/>
            <a:ext cx="8157300" cy="83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 = </a:t>
            </a:r>
            <a:r>
              <a:rPr lang="ru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9990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category =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'Телевизоры'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88" name="Google Shape;788;p55"/>
          <p:cNvGraphicFramePr/>
          <p:nvPr/>
        </p:nvGraphicFramePr>
        <p:xfrm>
          <a:off x="476613" y="173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18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Время выполнения запроса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1.69s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6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Добавим индекс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56"/>
          <p:cNvSpPr/>
          <p:nvPr/>
        </p:nvSpPr>
        <p:spPr>
          <a:xfrm>
            <a:off x="465000" y="771525"/>
            <a:ext cx="8157300" cy="79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ru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price_category (price, category)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7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Добавим индекс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57"/>
          <p:cNvSpPr/>
          <p:nvPr/>
        </p:nvSpPr>
        <p:spPr>
          <a:xfrm>
            <a:off x="465000" y="771525"/>
            <a:ext cx="8157300" cy="79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ru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price_category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(price, category)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1" name="Google Shape;801;p57"/>
          <p:cNvSpPr/>
          <p:nvPr/>
        </p:nvSpPr>
        <p:spPr>
          <a:xfrm>
            <a:off x="493350" y="2299000"/>
            <a:ext cx="8157300" cy="79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ru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category_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 (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category,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price)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2" name="Google Shape;802;p57"/>
          <p:cNvSpPr txBox="1"/>
          <p:nvPr/>
        </p:nvSpPr>
        <p:spPr>
          <a:xfrm>
            <a:off x="3367175" y="1567425"/>
            <a:ext cx="21855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8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 price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58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i="1"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(*)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GROUP BY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809" name="Google Shape;809;p58"/>
          <p:cNvGraphicFramePr/>
          <p:nvPr/>
        </p:nvGraphicFramePr>
        <p:xfrm>
          <a:off x="488238" y="14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255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COUNT(*)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612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552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604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596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9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 category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59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i="1"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GROUP BY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816" name="Google Shape;816;p59"/>
          <p:cNvGraphicFramePr/>
          <p:nvPr/>
        </p:nvGraphicFramePr>
        <p:xfrm>
          <a:off x="488238" y="14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255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COUNT(*)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260750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260977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262209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259792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0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Добавим индекс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60"/>
          <p:cNvSpPr/>
          <p:nvPr/>
        </p:nvSpPr>
        <p:spPr>
          <a:xfrm>
            <a:off x="465000" y="771525"/>
            <a:ext cx="8157300" cy="79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ru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price_category (price, category)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3" name="Google Shape;823;p60"/>
          <p:cNvSpPr/>
          <p:nvPr/>
        </p:nvSpPr>
        <p:spPr>
          <a:xfrm>
            <a:off x="493350" y="2299000"/>
            <a:ext cx="8157300" cy="79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ru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category_price (category, price)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4" name="Google Shape;824;p60"/>
          <p:cNvSpPr txBox="1"/>
          <p:nvPr/>
        </p:nvSpPr>
        <p:spPr>
          <a:xfrm>
            <a:off x="3367175" y="1567425"/>
            <a:ext cx="21855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1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Добавим индекс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1"/>
          <p:cNvSpPr/>
          <p:nvPr/>
        </p:nvSpPr>
        <p:spPr>
          <a:xfrm>
            <a:off x="465000" y="771525"/>
            <a:ext cx="8157300" cy="79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ru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price_category (price, category)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1" name="Google Shape;831;p61"/>
          <p:cNvSpPr/>
          <p:nvPr/>
        </p:nvSpPr>
        <p:spPr>
          <a:xfrm>
            <a:off x="493350" y="2299000"/>
            <a:ext cx="8157300" cy="79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ru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category_price (category, price)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2" name="Google Shape;832;p61"/>
          <p:cNvSpPr txBox="1"/>
          <p:nvPr/>
        </p:nvSpPr>
        <p:spPr>
          <a:xfrm>
            <a:off x="3367175" y="1567425"/>
            <a:ext cx="21855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33" name="Google Shape;833;p61"/>
          <p:cNvGraphicFramePr/>
          <p:nvPr/>
        </p:nvGraphicFramePr>
        <p:xfrm>
          <a:off x="476613" y="15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18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Время выполнения запроса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.8ms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4" name="Google Shape;834;p61"/>
          <p:cNvGraphicFramePr/>
          <p:nvPr/>
        </p:nvGraphicFramePr>
        <p:xfrm>
          <a:off x="504963" y="309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18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Время выполнения запроса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.9ms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vendor = </a:t>
            </a:r>
            <a:r>
              <a:rPr lang="ru" sz="15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'ZEUS'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100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550" y="13715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2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Селективность индекса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62"/>
          <p:cNvSpPr txBox="1"/>
          <p:nvPr/>
        </p:nvSpPr>
        <p:spPr>
          <a:xfrm>
            <a:off x="408150" y="915200"/>
            <a:ext cx="83277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Вариант price_category: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После первой части индекса число записей сократится до 590-600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Останется сделать выборку из них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Вариант category_price: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После первой части индекса число записей сократится до 260 тысяч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Нужно будет сделать выборку из них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Чем меньшему количеству строк соответствует значение атрибута - тем выше селективность. Такие атрибуты следует использовать в начале индекса.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3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Просмотр индексов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63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SHOW INDEX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847" name="Google Shape;847;p63"/>
          <p:cNvGraphicFramePr/>
          <p:nvPr/>
        </p:nvGraphicFramePr>
        <p:xfrm>
          <a:off x="488238" y="14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764375"/>
                <a:gridCol w="1044275"/>
                <a:gridCol w="1082400"/>
                <a:gridCol w="1043200"/>
                <a:gridCol w="1161825"/>
                <a:gridCol w="797775"/>
                <a:gridCol w="571425"/>
                <a:gridCol w="910925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Table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Non_unique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Key_name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Seq_in_index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Column_name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Cardinality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Null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Index_type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products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PRIMARY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id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5808034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BTREE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products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vendor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vendor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4086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YES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BTREE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products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price_category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price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12297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YES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BTREE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products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price_category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category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234304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BTREE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4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465000" y="771525"/>
            <a:ext cx="8157300" cy="105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`products`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`price` = </a:t>
            </a:r>
            <a:r>
              <a:rPr lang="ru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9990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`category` =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'Телевизоры' </a:t>
            </a:r>
            <a:endParaRPr sz="180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`year`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5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5"/>
          <p:cNvSpPr/>
          <p:nvPr/>
        </p:nvSpPr>
        <p:spPr>
          <a:xfrm>
            <a:off x="465000" y="771525"/>
            <a:ext cx="8157300" cy="105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`products`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`price` = </a:t>
            </a:r>
            <a:r>
              <a:rPr lang="ru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9990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`category` =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'Телевизоры' </a:t>
            </a:r>
            <a:endParaRPr sz="180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`year`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0" name="Google Shape;860;p65"/>
          <p:cNvSpPr txBox="1"/>
          <p:nvPr/>
        </p:nvSpPr>
        <p:spPr>
          <a:xfrm>
            <a:off x="408150" y="2114850"/>
            <a:ext cx="8327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Атрибуты в ORDER BY необходимо добавлять в “хвост” составного индекса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6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66"/>
          <p:cNvSpPr/>
          <p:nvPr/>
        </p:nvSpPr>
        <p:spPr>
          <a:xfrm>
            <a:off x="465000" y="771525"/>
            <a:ext cx="8157300" cy="105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`products`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`price` = </a:t>
            </a:r>
            <a:r>
              <a:rPr lang="ru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9990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`category` =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'Телевизоры' </a:t>
            </a:r>
            <a:endParaRPr sz="180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`year`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7" name="Google Shape;867;p66"/>
          <p:cNvSpPr txBox="1"/>
          <p:nvPr/>
        </p:nvSpPr>
        <p:spPr>
          <a:xfrm>
            <a:off x="408150" y="2114850"/>
            <a:ext cx="8327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Атрибуты в ORDER BY необходимо добавлять в “хвост” составного индекса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6"/>
          <p:cNvSpPr/>
          <p:nvPr/>
        </p:nvSpPr>
        <p:spPr>
          <a:xfrm>
            <a:off x="408150" y="2764525"/>
            <a:ext cx="8157300" cy="79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ru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price_category_year (price, category, year)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7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EXPLAIN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67"/>
          <p:cNvSpPr/>
          <p:nvPr/>
        </p:nvSpPr>
        <p:spPr>
          <a:xfrm>
            <a:off x="465000" y="771525"/>
            <a:ext cx="8157300" cy="80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EXPLAIN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 = </a:t>
            </a:r>
            <a:r>
              <a:rPr lang="ru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9990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category =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'Телевизоры'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8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EXPLAIN до добавления индекса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68"/>
          <p:cNvSpPr/>
          <p:nvPr/>
        </p:nvSpPr>
        <p:spPr>
          <a:xfrm>
            <a:off x="465000" y="771525"/>
            <a:ext cx="8157300" cy="80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EXPLAIN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 = </a:t>
            </a:r>
            <a:r>
              <a:rPr lang="ru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9990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category =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'Телевизоры'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881" name="Google Shape;881;p68"/>
          <p:cNvGraphicFramePr/>
          <p:nvPr/>
        </p:nvGraphicFramePr>
        <p:xfrm>
          <a:off x="488238" y="17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423175"/>
                <a:gridCol w="911000"/>
                <a:gridCol w="724925"/>
                <a:gridCol w="855575"/>
                <a:gridCol w="864975"/>
                <a:gridCol w="1168775"/>
                <a:gridCol w="785275"/>
                <a:gridCol w="807850"/>
                <a:gridCol w="807850"/>
                <a:gridCol w="80785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id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select_type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table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partitions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type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possible_keys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key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key_len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ref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rows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SIMPLE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products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ALL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5820165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9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EXPLAIN после добавления индекса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69"/>
          <p:cNvSpPr/>
          <p:nvPr/>
        </p:nvSpPr>
        <p:spPr>
          <a:xfrm>
            <a:off x="465000" y="771525"/>
            <a:ext cx="8157300" cy="80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EXPLAIN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price = </a:t>
            </a:r>
            <a:r>
              <a:rPr lang="ru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9990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category =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'Телевизоры'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888" name="Google Shape;888;p69"/>
          <p:cNvGraphicFramePr/>
          <p:nvPr/>
        </p:nvGraphicFramePr>
        <p:xfrm>
          <a:off x="488238" y="17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423175"/>
                <a:gridCol w="911000"/>
                <a:gridCol w="724925"/>
                <a:gridCol w="846875"/>
                <a:gridCol w="647400"/>
                <a:gridCol w="1090450"/>
                <a:gridCol w="1089875"/>
                <a:gridCol w="729525"/>
                <a:gridCol w="886175"/>
                <a:gridCol w="80785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id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select_type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table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partitions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type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possible_keys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key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key_len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ref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rows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SIMPLE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products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ref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price_category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price_category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773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const,const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28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0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EXPLAIN после добавления индекса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70"/>
          <p:cNvSpPr/>
          <p:nvPr/>
        </p:nvSpPr>
        <p:spPr>
          <a:xfrm>
            <a:off x="465000" y="771525"/>
            <a:ext cx="8157300" cy="72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EXPLAIN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`price` = </a:t>
            </a:r>
            <a:r>
              <a:rPr lang="ru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9990 </a:t>
            </a:r>
            <a:r>
              <a:rPr b="1"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and year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2000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895" name="Google Shape;895;p70"/>
          <p:cNvGraphicFramePr/>
          <p:nvPr/>
        </p:nvGraphicFramePr>
        <p:xfrm>
          <a:off x="493363" y="16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423175"/>
                <a:gridCol w="911000"/>
                <a:gridCol w="724925"/>
                <a:gridCol w="846875"/>
                <a:gridCol w="647400"/>
                <a:gridCol w="1090450"/>
                <a:gridCol w="1089875"/>
                <a:gridCol w="729525"/>
                <a:gridCol w="886175"/>
                <a:gridCol w="80785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id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select_type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table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partitions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type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possible_keys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key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key_len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ref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rows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SIMPLE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products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ref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price_category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price_category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const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617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1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Расчет длины ключа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71"/>
          <p:cNvSpPr txBox="1"/>
          <p:nvPr/>
        </p:nvSpPr>
        <p:spPr>
          <a:xfrm>
            <a:off x="408150" y="915200"/>
            <a:ext cx="83277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Varchar: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255 * 3 + 2 + 1 = 768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(Длина Varchar) * (Максимальное число байт на символ в кодировке) + 2 (Переменная длина строки) + 1 (Потому что используем NULL)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 + 1 = 5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(Int - 4 байта) + 1 (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Потому что используем NULL</a:t>
            </a: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Общее число используемых байт в ключе: 773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465000" y="771525"/>
            <a:ext cx="8157300" cy="4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products </a:t>
            </a:r>
            <a:r>
              <a:rPr b="1"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vendor = </a:t>
            </a:r>
            <a:r>
              <a:rPr lang="ru" sz="15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'ZEUS'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100 </a:t>
            </a:r>
            <a:r>
              <a:rPr lang="ru" sz="15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ru" sz="15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ru" sz="15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D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476613" y="146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Время выполнения запроса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1.80s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2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Предостережения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72"/>
          <p:cNvSpPr txBox="1"/>
          <p:nvPr/>
        </p:nvSpPr>
        <p:spPr>
          <a:xfrm>
            <a:off x="408150" y="915200"/>
            <a:ext cx="83277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 нужно заранее создавать индексы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Удаляйте неиспользуемые индексы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 используйте индексы на небольших (до нескольких тысяч записей) таблицах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Исходите из медленных запросов - создавайте уникальные индексы под них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Перед созданием индексов в проде - крайне желательно проверить это на локальной копии данных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3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Прочитать и изучить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73"/>
          <p:cNvSpPr txBox="1"/>
          <p:nvPr/>
        </p:nvSpPr>
        <p:spPr>
          <a:xfrm>
            <a:off x="408150" y="915200"/>
            <a:ext cx="83277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https://ruhighload.com/%D0%98%D0%BD%D0%B4%D0%B5%D0%BA%D1%81%D1%8B+%D0%B2+mysql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ОБЯЗАТЕЛЬНО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http://highload.guide/blog/basics_indexing.html</a:t>
            </a: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КРАЙНЕ ЖЕЛАТЕЛЬНО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https://ru.wikipedia.org/wiki/B-%D0%B4%D0%B5%D1%80%D0%B5%D0%B2%D0%BE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https://habr.com/ru/post/141767/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https://dev.mysql.com/doc/refman/8.0/en/explain.html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https://dev.mysql.com/doc/refman/8.0/en/explain-output.html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Почитать и попробовать EXPLAIN ANALYZE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4"/>
          <p:cNvSpPr txBox="1"/>
          <p:nvPr>
            <p:ph type="ctrTitle"/>
          </p:nvPr>
        </p:nvSpPr>
        <p:spPr>
          <a:xfrm>
            <a:off x="3711300" y="1964600"/>
            <a:ext cx="1399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Всё :)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SCAN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11113" y="8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817425"/>
                <a:gridCol w="1186325"/>
                <a:gridCol w="1049850"/>
                <a:gridCol w="1178675"/>
                <a:gridCol w="1392175"/>
                <a:gridCol w="1470600"/>
                <a:gridCol w="10267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price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mark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vendor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category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year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5114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ZX - 339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EeMa6b0ZerhFRdp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Kindermann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Телефоны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2004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5774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z6 - 395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PSaRWggiOYbEsVf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iShoxs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Морозильники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4951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2O - 239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uTXh9dBAtOU56uR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Urban Armor Gear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Вспышки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8000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9i - 330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JeiQtS3cd3RFUBC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Sanitas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Игровые приставки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2020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5999999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7344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Bt - 363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gBkhDWHuogbHAh3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myOne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Мышки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6000000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6708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H4 - 326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nNZGtQDRDWBkzXF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Partner (Instr)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Игры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SCAN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511113" y="8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817425"/>
                <a:gridCol w="1186325"/>
                <a:gridCol w="1049850"/>
                <a:gridCol w="1178675"/>
                <a:gridCol w="1392175"/>
                <a:gridCol w="1470600"/>
                <a:gridCol w="10267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price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mark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vendor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category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year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5114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ZX - 339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EeMa6b0ZerhFRdp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Kindermann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Телефоны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2004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5774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z6 - 395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PSaRWggiOYbEsVf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iShoxs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Морозильники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4951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2O - 239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uTXh9dBAtOU56uR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Urban Armor Gear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Вспышки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8000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9i - 330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JeiQtS3cd3RFUBC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Sanitas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Игровые приставки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2020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5999999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7344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Bt - 363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gBkhDWHuogbHAh3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myOne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Мышки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6000000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6708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H4 - 326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nNZGtQDRDWBkzXF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Partner (Instr)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Игры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20"/>
          <p:cNvSpPr/>
          <p:nvPr/>
        </p:nvSpPr>
        <p:spPr>
          <a:xfrm>
            <a:off x="122075" y="818850"/>
            <a:ext cx="226200" cy="40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488250" y="152700"/>
            <a:ext cx="8327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SCAN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511113" y="8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817425"/>
                <a:gridCol w="1186325"/>
                <a:gridCol w="1049850"/>
                <a:gridCol w="1178675"/>
                <a:gridCol w="1392175"/>
                <a:gridCol w="1470600"/>
                <a:gridCol w="10267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price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mark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vendor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category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year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5114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ZX - 339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EeMa6b0ZerhFRdp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Kindermann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Телефоны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2004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5774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z6 - 395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PSaRWggiOYbEsVf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iShoxs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Морозильники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4951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2O - 239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uTXh9dBAtOU56uR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Urban Armor Gear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Вспышки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8000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9i - 330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JeiQtS3cd3RFUBC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Sanitas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Игровые приставки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2020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5999999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7344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Bt - 363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gBkhDWHuogbHAh3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myOne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Мышки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6000000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6708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H4 - 326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nNZGtQDRDWBkzXF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Partner (Instr)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Игры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1998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21"/>
          <p:cNvSpPr/>
          <p:nvPr/>
        </p:nvSpPr>
        <p:spPr>
          <a:xfrm>
            <a:off x="122075" y="818850"/>
            <a:ext cx="226200" cy="40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488238" y="24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{0B502B43-98FD-43E6-9B0C-E8E9D5518CF5}</a:tableStyleId>
              </a:tblPr>
              <a:tblGrid>
                <a:gridCol w="5635950"/>
                <a:gridCol w="24981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Количество проверок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6000000</a:t>
                      </a:r>
                      <a:endParaRPr sz="18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