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e7f23d29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e7f23d29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e7f23d29d_1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e7f23d29d_1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e7f23d29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e7f23d29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e7f23d29d_2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e7f23d29d_2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e7f23d29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e7f23d29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e7f23d29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e7f23d29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e7f23d29d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e7f23d29d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e7f23d29d_2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ae7f23d29d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e7f23d29d_2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e7f23d29d_2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e7f23d29d_2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e7f23d29d_2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e7f23d29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e7f23d29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e7f23d29d_2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e7f23d29d_2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e7f23d29d_2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e7f23d29d_2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e7f23d29d_2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ae7f23d29d_2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e7f23d29d_2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ae7f23d29d_2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e7f23d29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e7f23d29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e7f23d29d_1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e7f23d29d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e7f23d2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e7f23d2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e7f23d29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e7f23d29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e7f23d29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e7f23d29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e7f23d29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e7f23d29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e7f23d29d_2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e7f23d29d_2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672575" y="3353975"/>
            <a:ext cx="3463800" cy="12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it"/>
              <a:t>BUILD WEEK 1</a:t>
            </a:r>
            <a:endParaRPr b="0"/>
          </a:p>
        </p:txBody>
      </p:sp>
      <p:sp>
        <p:nvSpPr>
          <p:cNvPr id="278" name="Google Shape;278;p13"/>
          <p:cNvSpPr txBox="1"/>
          <p:nvPr>
            <p:ph idx="1" type="subTitle"/>
          </p:nvPr>
        </p:nvSpPr>
        <p:spPr>
          <a:xfrm>
            <a:off x="1909975" y="820625"/>
            <a:ext cx="4989000" cy="262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4700">
                <a:latin typeface="Maven Pro"/>
                <a:ea typeface="Maven Pro"/>
                <a:cs typeface="Maven Pro"/>
                <a:sym typeface="Maven Pro"/>
              </a:rPr>
              <a:t>RAPPORTO E-COMMERCE</a:t>
            </a:r>
            <a:endParaRPr b="1" sz="4700">
              <a:latin typeface="Maven Pro"/>
              <a:ea typeface="Maven Pro"/>
              <a:cs typeface="Maven Pro"/>
              <a:sym typeface="Maven Pro"/>
            </a:endParaRPr>
          </a:p>
          <a:p>
            <a:pPr indent="0" lvl="0" marL="0" rtl="0" algn="ctr">
              <a:spcBef>
                <a:spcPts val="0"/>
              </a:spcBef>
              <a:spcAft>
                <a:spcPts val="0"/>
              </a:spcAft>
              <a:buNone/>
            </a:pPr>
            <a:r>
              <a:rPr b="1" lang="it" sz="4700">
                <a:latin typeface="Maven Pro"/>
                <a:ea typeface="Maven Pro"/>
                <a:cs typeface="Maven Pro"/>
                <a:sym typeface="Maven Pro"/>
              </a:rPr>
              <a:t>TEAM BB </a:t>
            </a:r>
            <a:endParaRPr b="1" sz="47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ctrTitle"/>
          </p:nvPr>
        </p:nvSpPr>
        <p:spPr>
          <a:xfrm>
            <a:off x="311708" y="-43430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4) Spedizioni</a:t>
            </a:r>
            <a:endParaRPr/>
          </a:p>
        </p:txBody>
      </p:sp>
      <p:sp>
        <p:nvSpPr>
          <p:cNvPr id="336" name="Google Shape;336;p22"/>
          <p:cNvSpPr txBox="1"/>
          <p:nvPr>
            <p:ph idx="1" type="subTitle"/>
          </p:nvPr>
        </p:nvSpPr>
        <p:spPr>
          <a:xfrm>
            <a:off x="97200" y="1256350"/>
            <a:ext cx="8949600" cy="435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2200"/>
              <a:t> -La distribuzione delle spedizioni è stata esaminata, evidenziando che il 51,30% del totale delle spedizioni è classificato come "In Consegna". Questo dato fornisce una visione critica sullo stato attuale delle consegne e la loro distribuzione nelle diverse fasi del processo logistico.</a:t>
            </a:r>
            <a:endParaRPr sz="2200"/>
          </a:p>
          <a:p>
            <a:pPr indent="0" lvl="0" marL="0" rtl="0" algn="l">
              <a:lnSpc>
                <a:spcPct val="115000"/>
              </a:lnSpc>
              <a:spcBef>
                <a:spcPts val="0"/>
              </a:spcBef>
              <a:spcAft>
                <a:spcPts val="0"/>
              </a:spcAft>
              <a:buClr>
                <a:schemeClr val="dk1"/>
              </a:buClr>
              <a:buSzPts val="1100"/>
              <a:buFont typeface="Arial"/>
              <a:buNone/>
            </a:pPr>
            <a:r>
              <a:rPr lang="it" sz="2200"/>
              <a:t>-La "Posta Prioritaria" si conferma come il metodo preferito, con 2504 spedizioni. Questo dato ci suggerisce di ottimizzare ulteriormente la nostra logistica in relazione a questo servizio.</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ctrTitle"/>
          </p:nvPr>
        </p:nvSpPr>
        <p:spPr>
          <a:xfrm>
            <a:off x="2542250" y="18159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42" name="Google Shape;342;p23"/>
          <p:cNvSpPr txBox="1"/>
          <p:nvPr>
            <p:ph idx="1" type="subTitle"/>
          </p:nvPr>
        </p:nvSpPr>
        <p:spPr>
          <a:xfrm>
            <a:off x="396000" y="84525"/>
            <a:ext cx="8164500" cy="804300"/>
          </a:xfrm>
          <a:prstGeom prst="rect">
            <a:avLst/>
          </a:prstGeom>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Clr>
                <a:schemeClr val="dk1"/>
              </a:buClr>
              <a:buSzPct val="50000"/>
              <a:buFont typeface="Arial"/>
              <a:buNone/>
            </a:pPr>
            <a:r>
              <a:rPr b="1" lang="it" sz="2200">
                <a:latin typeface="Maven Pro"/>
                <a:ea typeface="Maven Pro"/>
                <a:cs typeface="Maven Pro"/>
                <a:sym typeface="Maven Pro"/>
              </a:rPr>
              <a:t>La distribuzione delle spedizioni è stata esaminata, evidenziando che il 51,30% del totale delle spedizioni è classificato come "In Consegna".</a:t>
            </a:r>
            <a:endParaRPr b="1">
              <a:latin typeface="Maven Pro"/>
              <a:ea typeface="Maven Pro"/>
              <a:cs typeface="Maven Pro"/>
              <a:sym typeface="Maven Pro"/>
            </a:endParaRPr>
          </a:p>
        </p:txBody>
      </p:sp>
      <p:pic>
        <p:nvPicPr>
          <p:cNvPr id="343" name="Google Shape;343;p23"/>
          <p:cNvPicPr preferRelativeResize="0"/>
          <p:nvPr/>
        </p:nvPicPr>
        <p:blipFill>
          <a:blip r:embed="rId3">
            <a:alphaModFix/>
          </a:blip>
          <a:stretch>
            <a:fillRect/>
          </a:stretch>
        </p:blipFill>
        <p:spPr>
          <a:xfrm>
            <a:off x="1630375" y="994175"/>
            <a:ext cx="5499471" cy="399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ctrTitle"/>
          </p:nvPr>
        </p:nvSpPr>
        <p:spPr>
          <a:xfrm>
            <a:off x="201758" y="-42830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5) Recensioni</a:t>
            </a:r>
            <a:endParaRPr/>
          </a:p>
        </p:txBody>
      </p:sp>
      <p:sp>
        <p:nvSpPr>
          <p:cNvPr id="349" name="Google Shape;349;p24"/>
          <p:cNvSpPr txBox="1"/>
          <p:nvPr>
            <p:ph idx="1" type="subTitle"/>
          </p:nvPr>
        </p:nvSpPr>
        <p:spPr>
          <a:xfrm>
            <a:off x="201750" y="1408950"/>
            <a:ext cx="7936500" cy="32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2800">
                <a:latin typeface="Maven Pro"/>
                <a:ea typeface="Maven Pro"/>
                <a:cs typeface="Maven Pro"/>
                <a:sym typeface="Maven Pro"/>
              </a:rPr>
              <a:t>-</a:t>
            </a:r>
            <a:r>
              <a:rPr i="1" lang="it" sz="2800">
                <a:latin typeface="Maven Pro"/>
                <a:ea typeface="Maven Pro"/>
                <a:cs typeface="Maven Pro"/>
                <a:sym typeface="Maven Pro"/>
              </a:rPr>
              <a:t> </a:t>
            </a:r>
            <a:r>
              <a:rPr lang="it" sz="2800">
                <a:latin typeface="Maven Pro"/>
                <a:ea typeface="Maven Pro"/>
                <a:cs typeface="Maven Pro"/>
                <a:sym typeface="Maven Pro"/>
              </a:rPr>
              <a:t>La categoria "Abbigliamento" gode delle recensioni più alte con una media di 2.49, mentre "Elettronica" riceve valutazioni leggermente inferiori con una media di 2.46.</a:t>
            </a:r>
            <a:endParaRPr sz="2800">
              <a:latin typeface="Maven Pro"/>
              <a:ea typeface="Maven Pro"/>
              <a:cs typeface="Maven Pro"/>
              <a:sym typeface="Maven Pro"/>
            </a:endParaRPr>
          </a:p>
          <a:p>
            <a:pPr indent="0" lvl="0" marL="0" rtl="0" algn="l">
              <a:lnSpc>
                <a:spcPct val="115000"/>
              </a:lnSpc>
              <a:spcBef>
                <a:spcPts val="0"/>
              </a:spcBef>
              <a:spcAft>
                <a:spcPts val="0"/>
              </a:spcAft>
              <a:buNone/>
            </a:pPr>
            <a:r>
              <a:rPr lang="it" sz="2800">
                <a:latin typeface="Maven Pro"/>
                <a:ea typeface="Maven Pro"/>
                <a:cs typeface="Maven Pro"/>
                <a:sym typeface="Maven Pro"/>
              </a:rPr>
              <a:t>-Il prodotto 737 risulta con la recensione media più alta (5.00) con 3 recensioni.</a:t>
            </a:r>
            <a:endParaRPr sz="280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55" name="Google Shape;355;p25"/>
          <p:cNvSpPr txBox="1"/>
          <p:nvPr>
            <p:ph idx="1" type="subTitle"/>
          </p:nvPr>
        </p:nvSpPr>
        <p:spPr>
          <a:xfrm>
            <a:off x="1441675" y="117625"/>
            <a:ext cx="5950800" cy="8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700">
                <a:latin typeface="Maven Pro"/>
                <a:ea typeface="Maven Pro"/>
                <a:cs typeface="Maven Pro"/>
                <a:sym typeface="Maven Pro"/>
              </a:rPr>
              <a:t>Si evidenzia un massimo di 1720 recensioni con 3 stelle</a:t>
            </a:r>
            <a:endParaRPr b="1" sz="1700">
              <a:latin typeface="Maven Pro"/>
              <a:ea typeface="Maven Pro"/>
              <a:cs typeface="Maven Pro"/>
              <a:sym typeface="Maven Pro"/>
            </a:endParaRPr>
          </a:p>
        </p:txBody>
      </p:sp>
      <p:pic>
        <p:nvPicPr>
          <p:cNvPr id="356" name="Google Shape;356;p25"/>
          <p:cNvPicPr preferRelativeResize="0"/>
          <p:nvPr/>
        </p:nvPicPr>
        <p:blipFill>
          <a:blip r:embed="rId3">
            <a:alphaModFix/>
          </a:blip>
          <a:stretch>
            <a:fillRect/>
          </a:stretch>
        </p:blipFill>
        <p:spPr>
          <a:xfrm>
            <a:off x="0" y="758450"/>
            <a:ext cx="4698798" cy="3485501"/>
          </a:xfrm>
          <a:prstGeom prst="rect">
            <a:avLst/>
          </a:prstGeom>
          <a:noFill/>
          <a:ln>
            <a:noFill/>
          </a:ln>
        </p:spPr>
      </p:pic>
      <p:pic>
        <p:nvPicPr>
          <p:cNvPr id="357" name="Google Shape;357;p25"/>
          <p:cNvPicPr preferRelativeResize="0"/>
          <p:nvPr/>
        </p:nvPicPr>
        <p:blipFill>
          <a:blip r:embed="rId4">
            <a:alphaModFix/>
          </a:blip>
          <a:stretch>
            <a:fillRect/>
          </a:stretch>
        </p:blipFill>
        <p:spPr>
          <a:xfrm>
            <a:off x="4698800" y="758450"/>
            <a:ext cx="4392750" cy="348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ctrTitle"/>
          </p:nvPr>
        </p:nvSpPr>
        <p:spPr>
          <a:xfrm>
            <a:off x="250625" y="299550"/>
            <a:ext cx="8520600" cy="94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Risultati e obiettivi futuri</a:t>
            </a:r>
            <a:endParaRPr/>
          </a:p>
        </p:txBody>
      </p:sp>
      <p:sp>
        <p:nvSpPr>
          <p:cNvPr id="363" name="Google Shape;363;p26"/>
          <p:cNvSpPr txBox="1"/>
          <p:nvPr>
            <p:ph idx="1" type="subTitle"/>
          </p:nvPr>
        </p:nvSpPr>
        <p:spPr>
          <a:xfrm>
            <a:off x="311700" y="1380600"/>
            <a:ext cx="8832300" cy="354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75"/>
              <a:buFont typeface="Arial"/>
              <a:buNone/>
            </a:pPr>
            <a:r>
              <a:rPr lang="it" sz="1900"/>
              <a:t>Le nostre analisi delineano chiaramente alcuni obiettivi strategici per il futuro:</a:t>
            </a:r>
            <a:endParaRPr sz="1900"/>
          </a:p>
          <a:p>
            <a:pPr indent="-349250" lvl="0" marL="457200" rtl="0" algn="l">
              <a:lnSpc>
                <a:spcPct val="115000"/>
              </a:lnSpc>
              <a:spcBef>
                <a:spcPts val="0"/>
              </a:spcBef>
              <a:spcAft>
                <a:spcPts val="0"/>
              </a:spcAft>
              <a:buSzPts val="1900"/>
              <a:buChar char="●"/>
            </a:pPr>
            <a:r>
              <a:rPr lang="it" sz="1900"/>
              <a:t>Vendite: Concentrarsi su strategie di marketing stagionali per capitalizzare sui picchi di domanda.</a:t>
            </a:r>
            <a:endParaRPr sz="1900"/>
          </a:p>
          <a:p>
            <a:pPr indent="-349250" lvl="0" marL="457200" rtl="0" algn="l">
              <a:lnSpc>
                <a:spcPct val="115000"/>
              </a:lnSpc>
              <a:spcBef>
                <a:spcPts val="0"/>
              </a:spcBef>
              <a:spcAft>
                <a:spcPts val="0"/>
              </a:spcAft>
              <a:buSzPts val="1900"/>
              <a:buChar char="●"/>
            </a:pPr>
            <a:r>
              <a:rPr lang="it" sz="1900"/>
              <a:t>Prodotti: Potenziare la promozione dei prodotti più venduti e redditizi.</a:t>
            </a:r>
            <a:endParaRPr sz="1900"/>
          </a:p>
          <a:p>
            <a:pPr indent="-349250" lvl="0" marL="457200" rtl="0" algn="l">
              <a:lnSpc>
                <a:spcPct val="115000"/>
              </a:lnSpc>
              <a:spcBef>
                <a:spcPts val="0"/>
              </a:spcBef>
              <a:spcAft>
                <a:spcPts val="0"/>
              </a:spcAft>
              <a:buSzPts val="1900"/>
              <a:buChar char="●"/>
            </a:pPr>
            <a:r>
              <a:rPr lang="it" sz="1900"/>
              <a:t>Clienti: Implementare programmi di fidelizzazione personalizzati per valorizzare i clienti più fedeli e riconquistare quelli inattivi.</a:t>
            </a:r>
            <a:endParaRPr sz="1900"/>
          </a:p>
          <a:p>
            <a:pPr indent="-349250" lvl="0" marL="457200" rtl="0" algn="l">
              <a:lnSpc>
                <a:spcPct val="115000"/>
              </a:lnSpc>
              <a:spcBef>
                <a:spcPts val="0"/>
              </a:spcBef>
              <a:spcAft>
                <a:spcPts val="0"/>
              </a:spcAft>
              <a:buSzPts val="1900"/>
              <a:buChar char="●"/>
            </a:pPr>
            <a:r>
              <a:rPr lang="it" sz="1900"/>
              <a:t>Recensioni: Mantenere un monitoraggio costante della soddisfazione del cliente e apportare miglioramenti mirati al servizio.</a:t>
            </a:r>
            <a:endParaRPr sz="1900"/>
          </a:p>
          <a:p>
            <a:pPr indent="-349250" lvl="0" marL="457200" rtl="0" algn="l">
              <a:lnSpc>
                <a:spcPct val="115000"/>
              </a:lnSpc>
              <a:spcBef>
                <a:spcPts val="0"/>
              </a:spcBef>
              <a:spcAft>
                <a:spcPts val="0"/>
              </a:spcAft>
              <a:buSzPts val="1900"/>
              <a:buChar char="●"/>
            </a:pPr>
            <a:r>
              <a:rPr lang="it" sz="1900"/>
              <a:t>Spedizioni: Migliorare la percentuale di "Consegna Riuscita" attraverso partnership con servizi di spedizione affidabili.</a:t>
            </a:r>
            <a:endParaRPr sz="1900"/>
          </a:p>
          <a:p>
            <a:pPr indent="0" lvl="0" marL="0" rtl="0" algn="l">
              <a:lnSpc>
                <a:spcPct val="115000"/>
              </a:lnSpc>
              <a:spcBef>
                <a:spcPts val="0"/>
              </a:spcBef>
              <a:spcAft>
                <a:spcPts val="0"/>
              </a:spcAft>
              <a:buClr>
                <a:schemeClr val="dk1"/>
              </a:buClr>
              <a:buSzPts val="275"/>
              <a:buFont typeface="Arial"/>
              <a:buNone/>
            </a:pPr>
            <a:r>
              <a:t/>
            </a:r>
            <a:endParaRPr sz="475">
              <a:solidFill>
                <a:schemeClr val="dk1"/>
              </a:solidFill>
            </a:endParaRPr>
          </a:p>
          <a:p>
            <a:pPr indent="0" lvl="0" marL="0" rtl="0" algn="l">
              <a:spcBef>
                <a:spcPts val="0"/>
              </a:spcBef>
              <a:spcAft>
                <a:spcPts val="0"/>
              </a:spcAft>
              <a:buSzPts val="275"/>
              <a:buNone/>
            </a:pPr>
            <a:r>
              <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ctrTitle"/>
          </p:nvPr>
        </p:nvSpPr>
        <p:spPr>
          <a:xfrm>
            <a:off x="195350" y="-3619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Conclusione</a:t>
            </a:r>
            <a:endParaRPr/>
          </a:p>
        </p:txBody>
      </p:sp>
      <p:sp>
        <p:nvSpPr>
          <p:cNvPr id="369" name="Google Shape;369;p27"/>
          <p:cNvSpPr txBox="1"/>
          <p:nvPr>
            <p:ph idx="1" type="subTitle"/>
          </p:nvPr>
        </p:nvSpPr>
        <p:spPr>
          <a:xfrm>
            <a:off x="195350" y="1035000"/>
            <a:ext cx="8274900" cy="307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358"/>
              <a:buFont typeface="Arial"/>
              <a:buNone/>
            </a:pPr>
            <a:r>
              <a:rPr lang="it" sz="1697"/>
              <a:t>L'analisi dettagliata dei dati aziendali ha fornito una visione approfondita delle dinamiche operative e del comportamento dei clienti. Con una vasta gamma di prodotti accessibili, l'azienda ha la possibilità di raggiungere un ampio pubblico. La performance delle vendite è stata particolarmente forte nel mese di agosto, suggerendo l'importanza di strategie di marketing mirate in quel periodo. La gestione delle spedizioni è un elemento chiave, con oltre la metà delle spedizioni attualmente in consegna. Questo aspetto richiede attenzione per garantire efficienza e tempestività nelle consegne, contribuendo così alla soddisfazione complessiva del cliente. Complessivamente, l'azienda gode di una solida base di clienti fedeli e occasionali, un assortimento di prodotti competitivo e una performance di vendita solida. Queste informazioni possono essere sfruttate per implementare strategie mirate per il futuro miglioramento delle operazioni aziendali e la crescita del business.</a:t>
            </a:r>
            <a:endParaRPr sz="1697"/>
          </a:p>
          <a:p>
            <a:pPr indent="0" lvl="0" marL="0" rtl="0" algn="l">
              <a:spcBef>
                <a:spcPts val="0"/>
              </a:spcBef>
              <a:spcAft>
                <a:spcPts val="0"/>
              </a:spcAft>
              <a:buSzPts val="358"/>
              <a:buNone/>
            </a:pPr>
            <a:r>
              <a:t/>
            </a:r>
            <a:endParaRPr sz="5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ctrTitle"/>
          </p:nvPr>
        </p:nvSpPr>
        <p:spPr>
          <a:xfrm>
            <a:off x="414625" y="-658995"/>
            <a:ext cx="12219300" cy="60387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it">
                <a:latin typeface="Arial"/>
                <a:ea typeface="Arial"/>
                <a:cs typeface="Arial"/>
                <a:sym typeface="Arial"/>
              </a:rPr>
              <a:t>COSA POTER MIGLIORARE?</a:t>
            </a:r>
            <a:br>
              <a:rPr b="0" lang="it">
                <a:solidFill>
                  <a:srgbClr val="000000"/>
                </a:solidFill>
                <a:latin typeface="Arial"/>
                <a:ea typeface="Arial"/>
                <a:cs typeface="Arial"/>
                <a:sym typeface="Arial"/>
              </a:rPr>
            </a:br>
            <a:br>
              <a:rPr b="0" lang="it">
                <a:solidFill>
                  <a:srgbClr val="000000"/>
                </a:solidFill>
                <a:latin typeface="Arial"/>
                <a:ea typeface="Arial"/>
                <a:cs typeface="Arial"/>
                <a:sym typeface="Arial"/>
              </a:rPr>
            </a:br>
            <a:r>
              <a:rPr b="0" lang="it" sz="3000">
                <a:latin typeface="Arial"/>
                <a:ea typeface="Arial"/>
                <a:cs typeface="Arial"/>
                <a:sym typeface="Arial"/>
              </a:rPr>
              <a:t>Sulla base dei dati forniti, emergono diverse </a:t>
            </a:r>
            <a:endParaRPr b="0" sz="3000">
              <a:latin typeface="Arial"/>
              <a:ea typeface="Arial"/>
              <a:cs typeface="Arial"/>
              <a:sym typeface="Arial"/>
            </a:endParaRPr>
          </a:p>
          <a:p>
            <a:pPr indent="0" lvl="0" marL="0" rtl="0" algn="l">
              <a:lnSpc>
                <a:spcPct val="115000"/>
              </a:lnSpc>
              <a:spcBef>
                <a:spcPts val="0"/>
              </a:spcBef>
              <a:spcAft>
                <a:spcPts val="0"/>
              </a:spcAft>
              <a:buNone/>
            </a:pPr>
            <a:r>
              <a:rPr b="0" lang="it" sz="3000">
                <a:latin typeface="Arial"/>
                <a:ea typeface="Arial"/>
                <a:cs typeface="Arial"/>
                <a:sym typeface="Arial"/>
              </a:rPr>
              <a:t>opportunità e sfide per </a:t>
            </a:r>
            <a:br>
              <a:rPr b="0" lang="it" sz="3000">
                <a:latin typeface="Arial"/>
                <a:ea typeface="Arial"/>
                <a:cs typeface="Arial"/>
                <a:sym typeface="Arial"/>
              </a:rPr>
            </a:br>
            <a:r>
              <a:rPr b="0" lang="it" sz="3000">
                <a:latin typeface="Arial"/>
                <a:ea typeface="Arial"/>
                <a:cs typeface="Arial"/>
                <a:sym typeface="Arial"/>
              </a:rPr>
              <a:t>migliorare la crescita e la gestione </a:t>
            </a:r>
            <a:endParaRPr b="0" sz="3000">
              <a:latin typeface="Arial"/>
              <a:ea typeface="Arial"/>
              <a:cs typeface="Arial"/>
              <a:sym typeface="Arial"/>
            </a:endParaRPr>
          </a:p>
          <a:p>
            <a:pPr indent="0" lvl="0" marL="0" rtl="0" algn="l">
              <a:lnSpc>
                <a:spcPct val="115000"/>
              </a:lnSpc>
              <a:spcBef>
                <a:spcPts val="0"/>
              </a:spcBef>
              <a:spcAft>
                <a:spcPts val="0"/>
              </a:spcAft>
              <a:buNone/>
            </a:pPr>
            <a:r>
              <a:rPr b="0" lang="it" sz="3000">
                <a:latin typeface="Arial"/>
                <a:ea typeface="Arial"/>
                <a:cs typeface="Arial"/>
                <a:sym typeface="Arial"/>
              </a:rPr>
              <a:t>del business... </a:t>
            </a:r>
            <a:endParaRPr sz="30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ctrTitle"/>
          </p:nvPr>
        </p:nvSpPr>
        <p:spPr>
          <a:xfrm>
            <a:off x="138200" y="2231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 Ottimizzazione degli stock</a:t>
            </a:r>
            <a:endParaRPr/>
          </a:p>
        </p:txBody>
      </p:sp>
      <p:sp>
        <p:nvSpPr>
          <p:cNvPr id="380" name="Google Shape;380;p29"/>
          <p:cNvSpPr txBox="1"/>
          <p:nvPr>
            <p:ph idx="1" type="subTitle"/>
          </p:nvPr>
        </p:nvSpPr>
        <p:spPr>
          <a:xfrm>
            <a:off x="290600" y="1874525"/>
            <a:ext cx="8247600" cy="308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2500">
                <a:latin typeface="Arial"/>
                <a:ea typeface="Arial"/>
                <a:cs typeface="Arial"/>
                <a:sym typeface="Arial"/>
              </a:rPr>
              <a:t>Date le situazioni di prodotti con disponibilità inferiore alla media, è consigliabile implementare una gestione degli stock più efficiente. Monitorare attentamente la domanda e garantire rifornimenti tempestivi può contribuire a evitare situazioni di esaurimento o indisponibilità.</a:t>
            </a:r>
            <a:endParaRPr sz="4177"/>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ctrTitle"/>
          </p:nvPr>
        </p:nvSpPr>
        <p:spPr>
          <a:xfrm>
            <a:off x="316500" y="-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 Analisi delle recensioni</a:t>
            </a:r>
            <a:endParaRPr/>
          </a:p>
        </p:txBody>
      </p:sp>
      <p:sp>
        <p:nvSpPr>
          <p:cNvPr id="386" name="Google Shape;386;p30"/>
          <p:cNvSpPr txBox="1"/>
          <p:nvPr>
            <p:ph idx="1" type="subTitle"/>
          </p:nvPr>
        </p:nvSpPr>
        <p:spPr>
          <a:xfrm>
            <a:off x="138200" y="1634150"/>
            <a:ext cx="8171400" cy="294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latin typeface="Arial"/>
                <a:ea typeface="Arial"/>
                <a:cs typeface="Arial"/>
                <a:sym typeface="Arial"/>
              </a:rPr>
              <a:t>Considerando le recensioni dei clienti, ci siamo focalizzati sulla categoria "Abbigliamento" che ha ottenuto recensioni più alte. Questo potrebbe indicare un interesse particolare da parte dei clienti per tale categoria. Si potrebbe ampliare l'offerta di abbigliamento o promuovere ulteriormente prodotti in questa categoria.</a:t>
            </a:r>
            <a:endParaRPr sz="24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ctrTitle"/>
          </p:nvPr>
        </p:nvSpPr>
        <p:spPr>
          <a:xfrm>
            <a:off x="228600" y="-545251"/>
            <a:ext cx="7828500" cy="311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 Strategia di vendita per periodi di picco</a:t>
            </a:r>
            <a:endParaRPr/>
          </a:p>
        </p:txBody>
      </p:sp>
      <p:sp>
        <p:nvSpPr>
          <p:cNvPr id="392" name="Google Shape;392;p31"/>
          <p:cNvSpPr txBox="1"/>
          <p:nvPr>
            <p:ph idx="1" type="subTitle"/>
          </p:nvPr>
        </p:nvSpPr>
        <p:spPr>
          <a:xfrm>
            <a:off x="537200" y="1817375"/>
            <a:ext cx="8001000" cy="3117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2500">
                <a:latin typeface="Arial"/>
                <a:ea typeface="Arial"/>
                <a:cs typeface="Arial"/>
                <a:sym typeface="Arial"/>
              </a:rPr>
              <a:t>Considerando i periodi di picco delle vendite, si possono pianificare strategie di marketing e offerte speciali durante questi mesi. Si potrebbero concentrare gli sforzi promozionali e pubblicitari per massimizzare le vendite nei momenti di maggiore domanda</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784550" y="-391200"/>
            <a:ext cx="5277000" cy="226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br>
              <a:rPr lang="it" sz="6000"/>
            </a:br>
            <a:r>
              <a:rPr lang="it" sz="6000"/>
              <a:t>OBIETTIVO</a:t>
            </a:r>
            <a:endParaRPr sz="6000"/>
          </a:p>
        </p:txBody>
      </p:sp>
      <p:sp>
        <p:nvSpPr>
          <p:cNvPr id="284" name="Google Shape;284;p14"/>
          <p:cNvSpPr txBox="1"/>
          <p:nvPr>
            <p:ph idx="1" type="subTitle"/>
          </p:nvPr>
        </p:nvSpPr>
        <p:spPr>
          <a:xfrm>
            <a:off x="169700" y="2064900"/>
            <a:ext cx="8578200" cy="2952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Clr>
                <a:schemeClr val="dk1"/>
              </a:buClr>
              <a:buSzPts val="1100"/>
              <a:buFont typeface="Arial"/>
              <a:buNone/>
            </a:pPr>
            <a:r>
              <a:rPr lang="it" sz="2700"/>
              <a:t>L’obiettivo principale del presente rapporto è fornire un’analisi approfondita dei dati aziendali dell’e-commerce e suggerire strategie per la crescita e la gestione del business.</a:t>
            </a:r>
            <a:br>
              <a:rPr lang="it" sz="1400">
                <a:solidFill>
                  <a:schemeClr val="dk1"/>
                </a:solidFill>
              </a:rPr>
            </a:b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ctrTitle"/>
          </p:nvPr>
        </p:nvSpPr>
        <p:spPr>
          <a:xfrm>
            <a:off x="233450" y="-793041"/>
            <a:ext cx="6933000" cy="321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 Gestione clienti inattivi</a:t>
            </a:r>
            <a:endParaRPr/>
          </a:p>
        </p:txBody>
      </p:sp>
      <p:sp>
        <p:nvSpPr>
          <p:cNvPr id="398" name="Google Shape;398;p32"/>
          <p:cNvSpPr txBox="1"/>
          <p:nvPr>
            <p:ph idx="1" type="subTitle"/>
          </p:nvPr>
        </p:nvSpPr>
        <p:spPr>
          <a:xfrm>
            <a:off x="233450" y="1557950"/>
            <a:ext cx="7561800" cy="33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it" sz="2600">
                <a:solidFill>
                  <a:srgbClr val="000000"/>
                </a:solidFill>
                <a:latin typeface="Arial"/>
                <a:ea typeface="Arial"/>
                <a:cs typeface="Arial"/>
                <a:sym typeface="Arial"/>
              </a:rPr>
              <a:t> </a:t>
            </a:r>
            <a:r>
              <a:rPr lang="it" sz="2600">
                <a:latin typeface="Arial"/>
                <a:ea typeface="Arial"/>
                <a:cs typeface="Arial"/>
                <a:sym typeface="Arial"/>
              </a:rPr>
              <a:t>Identificare i clienti che non hanno effettuato alcun acquisto e sviluppare strategie per riattivarli come offerte speciali, programmi fedeltà o comunicazioni mirate.</a:t>
            </a:r>
            <a:endParaRPr sz="26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ctrTitle"/>
          </p:nvPr>
        </p:nvSpPr>
        <p:spPr>
          <a:xfrm>
            <a:off x="384800" y="-582919"/>
            <a:ext cx="5656800" cy="2774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 Monitoraggio dei Prodotti Redditizi</a:t>
            </a:r>
            <a:endParaRPr/>
          </a:p>
        </p:txBody>
      </p:sp>
      <p:sp>
        <p:nvSpPr>
          <p:cNvPr id="404" name="Google Shape;404;p33"/>
          <p:cNvSpPr txBox="1"/>
          <p:nvPr>
            <p:ph idx="1" type="subTitle"/>
          </p:nvPr>
        </p:nvSpPr>
        <p:spPr>
          <a:xfrm>
            <a:off x="384800" y="1517300"/>
            <a:ext cx="7982100" cy="3291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2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it" sz="2900">
                <a:latin typeface="Arial"/>
                <a:ea typeface="Arial"/>
                <a:cs typeface="Arial"/>
                <a:sym typeface="Arial"/>
              </a:rPr>
              <a:t>Dalla classifica dei prodotti più redditizi, si potrebbero promuovere quelli che contribuiscono in modo significativo al ricavo totale ed anche introdurre nuovi prodotti simili.</a:t>
            </a:r>
            <a:endParaRPr sz="3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ctrTitle"/>
          </p:nvPr>
        </p:nvSpPr>
        <p:spPr>
          <a:xfrm>
            <a:off x="0" y="-723900"/>
            <a:ext cx="8633400" cy="3155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it"/>
              <a:t>… Miglioramento dell’esperienza </a:t>
            </a:r>
            <a:br>
              <a:rPr lang="it"/>
            </a:br>
            <a:r>
              <a:rPr lang="it"/>
              <a:t>cliente</a:t>
            </a:r>
            <a:endParaRPr/>
          </a:p>
        </p:txBody>
      </p:sp>
      <p:sp>
        <p:nvSpPr>
          <p:cNvPr id="410" name="Google Shape;410;p34"/>
          <p:cNvSpPr txBox="1"/>
          <p:nvPr>
            <p:ph idx="1" type="subTitle"/>
          </p:nvPr>
        </p:nvSpPr>
        <p:spPr>
          <a:xfrm>
            <a:off x="461000" y="1874525"/>
            <a:ext cx="8267700" cy="3155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it" sz="3000">
                <a:latin typeface="Arial"/>
                <a:ea typeface="Arial"/>
                <a:cs typeface="Arial"/>
                <a:sym typeface="Arial"/>
              </a:rPr>
              <a:t>Valutare ulteriori miglioramenti all'esperienza del cliente, considerando che l’e-commerce ha ottenuto molte recensioni sotto le 3 stelle. Una piattaforma di e-commerce più user-friendly o servizi post-vendita migliorati possono contribuire a fidelizzare i clienti.</a:t>
            </a:r>
            <a:endParaRPr sz="3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5"/>
          <p:cNvSpPr txBox="1"/>
          <p:nvPr>
            <p:ph type="ctrTitle"/>
          </p:nvPr>
        </p:nvSpPr>
        <p:spPr>
          <a:xfrm>
            <a:off x="365750" y="445774"/>
            <a:ext cx="6629400" cy="304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GRAZIE DELL’ATTENZIONE!</a:t>
            </a:r>
            <a:endParaRPr/>
          </a:p>
        </p:txBody>
      </p:sp>
      <p:sp>
        <p:nvSpPr>
          <p:cNvPr id="416" name="Google Shape;416;p35"/>
          <p:cNvSpPr txBox="1"/>
          <p:nvPr>
            <p:ph idx="1" type="subTitle"/>
          </p:nvPr>
        </p:nvSpPr>
        <p:spPr>
          <a:xfrm>
            <a:off x="824000" y="2846075"/>
            <a:ext cx="5885400" cy="17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500"/>
              <a:t>DA PARTE DEL TEAM BB!</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1118000" y="271700"/>
            <a:ext cx="6419400" cy="1560600"/>
          </a:xfrm>
          <a:prstGeom prst="rect">
            <a:avLst/>
          </a:prstGeom>
        </p:spPr>
        <p:txBody>
          <a:bodyPr anchorCtr="0" anchor="ctr" bIns="91425" lIns="91425" spcFirstLastPara="1" rIns="91425" wrap="square" tIns="91425">
            <a:normAutofit fontScale="90000"/>
          </a:bodyPr>
          <a:lstStyle/>
          <a:p>
            <a:pPr indent="-781050" lvl="0" marL="360000" rtl="0" algn="l">
              <a:lnSpc>
                <a:spcPct val="115000"/>
              </a:lnSpc>
              <a:spcBef>
                <a:spcPts val="1200"/>
              </a:spcBef>
              <a:spcAft>
                <a:spcPts val="0"/>
              </a:spcAft>
              <a:buClr>
                <a:schemeClr val="dk1"/>
              </a:buClr>
              <a:buSzPct val="100000"/>
              <a:buFont typeface="Arial"/>
              <a:buNone/>
            </a:pPr>
            <a:r>
              <a:t/>
            </a:r>
            <a:endParaRPr b="1" sz="1100" u="sng"/>
          </a:p>
          <a:p>
            <a:pPr indent="-781050" lvl="0" marL="360000" rtl="0" algn="l">
              <a:lnSpc>
                <a:spcPct val="115000"/>
              </a:lnSpc>
              <a:spcBef>
                <a:spcPts val="1200"/>
              </a:spcBef>
              <a:spcAft>
                <a:spcPts val="0"/>
              </a:spcAft>
              <a:buClr>
                <a:schemeClr val="dk1"/>
              </a:buClr>
              <a:buSzPts val="990"/>
              <a:buFont typeface="Arial"/>
              <a:buNone/>
            </a:pPr>
            <a:r>
              <a:rPr lang="it" sz="6761"/>
              <a:t>ANALISI</a:t>
            </a:r>
            <a:endParaRPr sz="6761"/>
          </a:p>
          <a:p>
            <a:pPr indent="0" lvl="0" marL="0" rtl="0" algn="l">
              <a:spcBef>
                <a:spcPts val="1200"/>
              </a:spcBef>
              <a:spcAft>
                <a:spcPts val="0"/>
              </a:spcAft>
              <a:buNone/>
            </a:pPr>
            <a:r>
              <a:t/>
            </a:r>
            <a:endParaRPr/>
          </a:p>
        </p:txBody>
      </p:sp>
      <p:sp>
        <p:nvSpPr>
          <p:cNvPr id="290" name="Google Shape;290;p15"/>
          <p:cNvSpPr txBox="1"/>
          <p:nvPr>
            <p:ph idx="1" type="subTitle"/>
          </p:nvPr>
        </p:nvSpPr>
        <p:spPr>
          <a:xfrm>
            <a:off x="-117225" y="1374775"/>
            <a:ext cx="9300300" cy="3628800"/>
          </a:xfrm>
          <a:prstGeom prst="rect">
            <a:avLst/>
          </a:prstGeom>
        </p:spPr>
        <p:txBody>
          <a:bodyPr anchorCtr="0" anchor="t" bIns="91425" lIns="91425" spcFirstLastPara="1" rIns="91425" wrap="square" tIns="91425">
            <a:normAutofit fontScale="25000" lnSpcReduction="20000"/>
          </a:bodyPr>
          <a:lstStyle/>
          <a:p>
            <a:pPr indent="-781050" lvl="0" marL="360000" rtl="0" algn="l">
              <a:lnSpc>
                <a:spcPct val="100000"/>
              </a:lnSpc>
              <a:spcBef>
                <a:spcPts val="1200"/>
              </a:spcBef>
              <a:spcAft>
                <a:spcPts val="0"/>
              </a:spcAft>
              <a:buClr>
                <a:schemeClr val="dk1"/>
              </a:buClr>
              <a:buSzPct val="100000"/>
              <a:buFont typeface="Arial"/>
              <a:buNone/>
            </a:pPr>
            <a:br>
              <a:rPr lang="it" sz="1100">
                <a:solidFill>
                  <a:schemeClr val="dk1"/>
                </a:solidFill>
              </a:rPr>
            </a:br>
            <a:r>
              <a:rPr lang="it" sz="8123"/>
              <a:t>L’analisi si incentra sul bilancio dell’anno precedente 2022, in modo tale da incrementare le vendite nel nuovo anno. Il nostro focus si concentra su informazioni cruciali relative alle:</a:t>
            </a:r>
            <a:endParaRPr sz="8123"/>
          </a:p>
          <a:p>
            <a:pPr indent="-781050" lvl="0" marL="360000" rtl="0" algn="l">
              <a:lnSpc>
                <a:spcPct val="115000"/>
              </a:lnSpc>
              <a:spcBef>
                <a:spcPts val="1200"/>
              </a:spcBef>
              <a:spcAft>
                <a:spcPts val="0"/>
              </a:spcAft>
              <a:buClr>
                <a:schemeClr val="dk1"/>
              </a:buClr>
              <a:buSzPts val="275"/>
              <a:buFont typeface="Arial"/>
              <a:buNone/>
            </a:pPr>
            <a:br>
              <a:rPr lang="it" sz="8123"/>
            </a:br>
            <a:r>
              <a:rPr lang="it" sz="8123"/>
              <a:t>- transazioni</a:t>
            </a:r>
            <a:br>
              <a:rPr lang="it" sz="8123"/>
            </a:br>
            <a:r>
              <a:rPr lang="it" sz="8123"/>
              <a:t>- prodotti</a:t>
            </a:r>
            <a:br>
              <a:rPr lang="it" sz="8123"/>
            </a:br>
            <a:r>
              <a:rPr lang="it" sz="8123"/>
              <a:t>- clienti </a:t>
            </a:r>
            <a:br>
              <a:rPr lang="it" sz="8123"/>
            </a:br>
            <a:r>
              <a:rPr lang="it" sz="8123"/>
              <a:t>- spedizion</a:t>
            </a:r>
            <a:r>
              <a:rPr lang="it" sz="8123"/>
              <a:t>i.</a:t>
            </a:r>
            <a:endParaRPr sz="8123"/>
          </a:p>
          <a:p>
            <a:pPr indent="-781050" lvl="0" marL="360000" rtl="0" algn="l">
              <a:lnSpc>
                <a:spcPct val="115000"/>
              </a:lnSpc>
              <a:spcBef>
                <a:spcPts val="1200"/>
              </a:spcBef>
              <a:spcAft>
                <a:spcPts val="0"/>
              </a:spcAft>
              <a:buClr>
                <a:schemeClr val="dk1"/>
              </a:buClr>
              <a:buSzPts val="275"/>
              <a:buFont typeface="Arial"/>
              <a:buNone/>
            </a:pPr>
            <a:r>
              <a:rPr lang="it" sz="8123"/>
              <a:t>            - recensioni.</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781050" lvl="0" marL="360000" rtl="0" algn="l">
              <a:lnSpc>
                <a:spcPct val="115000"/>
              </a:lnSpc>
              <a:spcBef>
                <a:spcPts val="1200"/>
              </a:spcBef>
              <a:spcAft>
                <a:spcPts val="0"/>
              </a:spcAft>
              <a:buClr>
                <a:schemeClr val="dk1"/>
              </a:buClr>
              <a:buSzPts val="275"/>
              <a:buFont typeface="Arial"/>
              <a:buNone/>
            </a:pPr>
            <a:r>
              <a:t/>
            </a:r>
            <a:endParaRPr sz="8123"/>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614025" y="0"/>
            <a:ext cx="7953600" cy="128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sz="3000"/>
              <a:t>I prodotti acquistati e il totale speso per ogni cliente (Cliente ID 3875 =6199,83€)</a:t>
            </a:r>
            <a:endParaRPr sz="3000"/>
          </a:p>
        </p:txBody>
      </p:sp>
      <p:sp>
        <p:nvSpPr>
          <p:cNvPr id="296" name="Google Shape;296;p1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97" name="Google Shape;297;p16"/>
          <p:cNvPicPr preferRelativeResize="0"/>
          <p:nvPr/>
        </p:nvPicPr>
        <p:blipFill rotWithShape="1">
          <a:blip r:embed="rId3">
            <a:alphaModFix/>
          </a:blip>
          <a:srcRect b="0" l="10706" r="0" t="2505"/>
          <a:stretch/>
        </p:blipFill>
        <p:spPr>
          <a:xfrm>
            <a:off x="740625" y="1124700"/>
            <a:ext cx="7684050" cy="4018800"/>
          </a:xfrm>
          <a:prstGeom prst="rect">
            <a:avLst/>
          </a:prstGeom>
          <a:noFill/>
          <a:ln>
            <a:noFill/>
          </a:ln>
        </p:spPr>
      </p:pic>
      <p:cxnSp>
        <p:nvCxnSpPr>
          <p:cNvPr id="298" name="Google Shape;298;p16"/>
          <p:cNvCxnSpPr/>
          <p:nvPr/>
        </p:nvCxnSpPr>
        <p:spPr>
          <a:xfrm>
            <a:off x="317600" y="2401075"/>
            <a:ext cx="506400" cy="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177308" y="-33055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sz="6000"/>
              <a:t>1) </a:t>
            </a:r>
            <a:r>
              <a:rPr lang="it" sz="6000"/>
              <a:t>C</a:t>
            </a:r>
            <a:r>
              <a:rPr lang="it" sz="6000"/>
              <a:t>lienti</a:t>
            </a:r>
            <a:endParaRPr sz="6000"/>
          </a:p>
        </p:txBody>
      </p:sp>
      <p:sp>
        <p:nvSpPr>
          <p:cNvPr id="304" name="Google Shape;304;p17"/>
          <p:cNvSpPr txBox="1"/>
          <p:nvPr>
            <p:ph idx="1" type="subTitle"/>
          </p:nvPr>
        </p:nvSpPr>
        <p:spPr>
          <a:xfrm>
            <a:off x="311700" y="1270300"/>
            <a:ext cx="8520600" cy="16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it" sz="10400"/>
              <a:t>-Abbiamo esaminato i dati relativi ai clienti, identificando un totale di 5000 clienti registrati nel sistema.Questo ci fornisce una panoramica dettagliata del comportamento degli acquirenti nella nostra clientela.</a:t>
            </a:r>
            <a:endParaRPr sz="10400"/>
          </a:p>
          <a:p>
            <a:pPr indent="0" lvl="0" marL="0" rtl="0" algn="l">
              <a:lnSpc>
                <a:spcPct val="115000"/>
              </a:lnSpc>
              <a:spcBef>
                <a:spcPts val="0"/>
              </a:spcBef>
              <a:spcAft>
                <a:spcPts val="0"/>
              </a:spcAft>
              <a:buClr>
                <a:schemeClr val="dk1"/>
              </a:buClr>
              <a:buSzPts val="275"/>
              <a:buFont typeface="Arial"/>
              <a:buNone/>
            </a:pPr>
            <a:r>
              <a:rPr lang="it" sz="10400"/>
              <a:t>- Il cliente con ID 3875 si distingue come il più attivo, effettuando ben 18 acquisti nel corso dell'anno.Il medesimo cliente (ID 3875) emerge anche per il valore degli acquisti, spendendo complessivamente €6199,83.</a:t>
            </a:r>
            <a:endParaRPr sz="104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10" name="Google Shape;310;p18"/>
          <p:cNvSpPr txBox="1"/>
          <p:nvPr>
            <p:ph idx="1" type="subTitle"/>
          </p:nvPr>
        </p:nvSpPr>
        <p:spPr>
          <a:xfrm>
            <a:off x="397250" y="72175"/>
            <a:ext cx="8028300" cy="695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it" sz="1700">
                <a:latin typeface="Maven Pro"/>
                <a:ea typeface="Maven Pro"/>
                <a:cs typeface="Maven Pro"/>
                <a:sym typeface="Maven Pro"/>
              </a:rPr>
              <a:t>CATEGORIA “LIBRI” CON LA QUANTITÀ MAGGIORE</a:t>
            </a:r>
            <a:endParaRPr b="1" sz="1700">
              <a:latin typeface="Maven Pro"/>
              <a:ea typeface="Maven Pro"/>
              <a:cs typeface="Maven Pro"/>
              <a:sym typeface="Maven Pro"/>
            </a:endParaRPr>
          </a:p>
          <a:p>
            <a:pPr indent="0" lvl="0" marL="0" rtl="0" algn="ctr">
              <a:spcBef>
                <a:spcPts val="0"/>
              </a:spcBef>
              <a:spcAft>
                <a:spcPts val="0"/>
              </a:spcAft>
              <a:buNone/>
            </a:pPr>
            <a:r>
              <a:rPr b="1" lang="it" sz="1700">
                <a:latin typeface="Maven Pro"/>
                <a:ea typeface="Maven Pro"/>
                <a:cs typeface="Maven Pro"/>
                <a:sym typeface="Maven Pro"/>
              </a:rPr>
              <a:t> DI PRODOTTI VENDUTI = 865</a:t>
            </a:r>
            <a:endParaRPr>
              <a:latin typeface="Maven Pro"/>
              <a:ea typeface="Maven Pro"/>
              <a:cs typeface="Maven Pro"/>
              <a:sym typeface="Maven Pro"/>
            </a:endParaRPr>
          </a:p>
        </p:txBody>
      </p:sp>
      <p:pic>
        <p:nvPicPr>
          <p:cNvPr id="311" name="Google Shape;311;p18"/>
          <p:cNvPicPr preferRelativeResize="0"/>
          <p:nvPr/>
        </p:nvPicPr>
        <p:blipFill>
          <a:blip r:embed="rId3">
            <a:alphaModFix/>
          </a:blip>
          <a:stretch>
            <a:fillRect/>
          </a:stretch>
        </p:blipFill>
        <p:spPr>
          <a:xfrm>
            <a:off x="824000" y="837900"/>
            <a:ext cx="7598001" cy="359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104008" y="-5015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sz="4400"/>
              <a:t>2) Prodotti</a:t>
            </a:r>
            <a:endParaRPr sz="4400"/>
          </a:p>
        </p:txBody>
      </p:sp>
      <p:sp>
        <p:nvSpPr>
          <p:cNvPr id="317" name="Google Shape;317;p19"/>
          <p:cNvSpPr txBox="1"/>
          <p:nvPr>
            <p:ph idx="1" type="subTitle"/>
          </p:nvPr>
        </p:nvSpPr>
        <p:spPr>
          <a:xfrm>
            <a:off x="104000" y="902975"/>
            <a:ext cx="8757900" cy="4019700"/>
          </a:xfrm>
          <a:prstGeom prst="rect">
            <a:avLst/>
          </a:prstGeom>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Clr>
                <a:schemeClr val="dk1"/>
              </a:buClr>
              <a:buSzPts val="440"/>
              <a:buFont typeface="Arial"/>
              <a:buNone/>
            </a:pPr>
            <a:r>
              <a:rPr lang="it" sz="5600">
                <a:solidFill>
                  <a:schemeClr val="dk1"/>
                </a:solidFill>
              </a:rPr>
              <a:t> </a:t>
            </a:r>
            <a:r>
              <a:rPr lang="it" sz="5600"/>
              <a:t>- Il catalogo prodotti è composto da 5000 articoli, con una distribuzione di prezzi che va da 10,05 € a 500,00€.</a:t>
            </a:r>
            <a:endParaRPr sz="5600"/>
          </a:p>
          <a:p>
            <a:pPr indent="0" lvl="0" marL="0" rtl="0" algn="l">
              <a:lnSpc>
                <a:spcPct val="115000"/>
              </a:lnSpc>
              <a:spcBef>
                <a:spcPts val="0"/>
              </a:spcBef>
              <a:spcAft>
                <a:spcPts val="0"/>
              </a:spcAft>
              <a:buClr>
                <a:schemeClr val="dk1"/>
              </a:buClr>
              <a:buSzPts val="440"/>
              <a:buFont typeface="Arial"/>
              <a:buNone/>
            </a:pPr>
            <a:r>
              <a:rPr lang="it" sz="5600"/>
              <a:t>  - Emergono come protagonisti i prodotti 3477, 756 e 3923, guidandoci nella pianificazione di promozioni e migliore gestione delle scorte. </a:t>
            </a:r>
            <a:endParaRPr sz="5600"/>
          </a:p>
          <a:p>
            <a:pPr indent="0" lvl="0" marL="0" rtl="0" algn="l">
              <a:lnSpc>
                <a:spcPct val="115000"/>
              </a:lnSpc>
              <a:spcBef>
                <a:spcPts val="0"/>
              </a:spcBef>
              <a:spcAft>
                <a:spcPts val="0"/>
              </a:spcAft>
              <a:buClr>
                <a:schemeClr val="dk1"/>
              </a:buClr>
              <a:buSzPts val="440"/>
              <a:buFont typeface="Arial"/>
              <a:buNone/>
            </a:pPr>
            <a:r>
              <a:rPr lang="it" sz="5600"/>
              <a:t>-La categoria "Libri" si conferma come la favorita, aprendo prospettive interessanti per future espansioni o promozioni correlate.</a:t>
            </a:r>
            <a:endParaRPr sz="5600"/>
          </a:p>
          <a:p>
            <a:pPr indent="0" lvl="0" marL="0" rtl="0" algn="l">
              <a:lnSpc>
                <a:spcPct val="115000"/>
              </a:lnSpc>
              <a:spcBef>
                <a:spcPts val="0"/>
              </a:spcBef>
              <a:spcAft>
                <a:spcPts val="0"/>
              </a:spcAft>
              <a:buClr>
                <a:schemeClr val="dk1"/>
              </a:buClr>
              <a:buSzPts val="440"/>
              <a:buFont typeface="Arial"/>
              <a:buNone/>
            </a:pPr>
            <a:r>
              <a:rPr lang="it" sz="5600"/>
              <a:t>- Dopo un'attenta analisi della quantità disponibile per ciascun prodotto, è emerso che diversi articoli presentano una disponibilità inferiore rispetto alla media. </a:t>
            </a:r>
            <a:r>
              <a:rPr lang="it" sz="1100"/>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ctrTitle"/>
          </p:nvPr>
        </p:nvSpPr>
        <p:spPr>
          <a:xfrm>
            <a:off x="238408" y="-45272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3)Vendite</a:t>
            </a:r>
            <a:endParaRPr/>
          </a:p>
        </p:txBody>
      </p:sp>
      <p:sp>
        <p:nvSpPr>
          <p:cNvPr id="323" name="Google Shape;323;p20"/>
          <p:cNvSpPr txBox="1"/>
          <p:nvPr>
            <p:ph idx="1" type="subTitle"/>
          </p:nvPr>
        </p:nvSpPr>
        <p:spPr>
          <a:xfrm>
            <a:off x="311700" y="1207775"/>
            <a:ext cx="8832300" cy="393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2200"/>
              <a:t>- Nel corso dell'anno, abbiamo assistito a un picco straordinario nelle vendite a aprile, raggiungendo una </a:t>
            </a:r>
            <a:r>
              <a:rPr lang="it" sz="2200" u="sng"/>
              <a:t>quantità</a:t>
            </a:r>
            <a:r>
              <a:rPr lang="it" sz="2200"/>
              <a:t> di 278 unità vendute, mentre luglio ha rappresentato un periodo di sfida con un minimo registrato di 107. Queste fluttuazioni ci indicano chiaramente la necessità di strategie mirate nei momenti di maggiore domanda.</a:t>
            </a:r>
            <a:endParaRPr b="1" i="1" sz="2200"/>
          </a:p>
          <a:p>
            <a:pPr indent="0" lvl="0" marL="0" rtl="0" algn="l">
              <a:lnSpc>
                <a:spcPct val="115000"/>
              </a:lnSpc>
              <a:spcBef>
                <a:spcPts val="0"/>
              </a:spcBef>
              <a:spcAft>
                <a:spcPts val="0"/>
              </a:spcAft>
              <a:buClr>
                <a:schemeClr val="dk1"/>
              </a:buClr>
              <a:buSzPts val="1100"/>
              <a:buFont typeface="Arial"/>
              <a:buNone/>
            </a:pPr>
            <a:r>
              <a:rPr lang="it" sz="2200"/>
              <a:t>-Le </a:t>
            </a:r>
            <a:r>
              <a:rPr lang="it" sz="2200" u="sng"/>
              <a:t>vendite totali </a:t>
            </a:r>
            <a:r>
              <a:rPr lang="it" sz="2200"/>
              <a:t>nel 2022 hanno raggiunto l'importo di 650.976,55 €. Questo dato è stato ulteriormente suddiviso per singolo mese, evidenziando agosto come il periodo di maggior successo con vendite per un totale di 67.857,31 €.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29" name="Google Shape;329;p21"/>
          <p:cNvSpPr txBox="1"/>
          <p:nvPr>
            <p:ph idx="1" type="subTitle"/>
          </p:nvPr>
        </p:nvSpPr>
        <p:spPr>
          <a:xfrm>
            <a:off x="302175" y="148575"/>
            <a:ext cx="8118300" cy="695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935"/>
              <a:buNone/>
            </a:pPr>
            <a:r>
              <a:rPr b="1" lang="it" sz="1535">
                <a:latin typeface="Maven Pro"/>
                <a:ea typeface="Maven Pro"/>
                <a:cs typeface="Maven Pro"/>
                <a:sym typeface="Maven Pro"/>
              </a:rPr>
              <a:t>Nel corso dell'anno, abbiamo assistito a un picco straordinario nelle vendite a aprile, raggiungendo una </a:t>
            </a:r>
            <a:r>
              <a:rPr b="1" lang="it" sz="1535" u="sng">
                <a:latin typeface="Maven Pro"/>
                <a:ea typeface="Maven Pro"/>
                <a:cs typeface="Maven Pro"/>
                <a:sym typeface="Maven Pro"/>
              </a:rPr>
              <a:t>quantità</a:t>
            </a:r>
            <a:r>
              <a:rPr b="1" lang="it" sz="1535">
                <a:latin typeface="Maven Pro"/>
                <a:ea typeface="Maven Pro"/>
                <a:cs typeface="Maven Pro"/>
                <a:sym typeface="Maven Pro"/>
              </a:rPr>
              <a:t> di 278 unità vendute, mentre luglio ha rappresentato un periodo di sfida con un minimo registrato di 107.</a:t>
            </a:r>
            <a:endParaRPr b="1" sz="1960">
              <a:latin typeface="Maven Pro"/>
              <a:ea typeface="Maven Pro"/>
              <a:cs typeface="Maven Pro"/>
              <a:sym typeface="Maven Pro"/>
            </a:endParaRPr>
          </a:p>
        </p:txBody>
      </p:sp>
      <p:pic>
        <p:nvPicPr>
          <p:cNvPr id="330" name="Google Shape;330;p21"/>
          <p:cNvPicPr preferRelativeResize="0"/>
          <p:nvPr/>
        </p:nvPicPr>
        <p:blipFill>
          <a:blip r:embed="rId3">
            <a:alphaModFix/>
          </a:blip>
          <a:stretch>
            <a:fillRect/>
          </a:stretch>
        </p:blipFill>
        <p:spPr>
          <a:xfrm>
            <a:off x="463375" y="977850"/>
            <a:ext cx="7957099" cy="4094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