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4"/>
  </p:notesMasterIdLst>
  <p:sldIdLst>
    <p:sldId id="256" r:id="rId2"/>
    <p:sldId id="269" r:id="rId3"/>
    <p:sldId id="258" r:id="rId4"/>
    <p:sldId id="259" r:id="rId5"/>
    <p:sldId id="260" r:id="rId6"/>
    <p:sldId id="262" r:id="rId7"/>
    <p:sldId id="264" r:id="rId8"/>
    <p:sldId id="261" r:id="rId9"/>
    <p:sldId id="263" r:id="rId10"/>
    <p:sldId id="293" r:id="rId11"/>
    <p:sldId id="294" r:id="rId12"/>
    <p:sldId id="265" r:id="rId13"/>
    <p:sldId id="268" r:id="rId14"/>
    <p:sldId id="266" r:id="rId15"/>
    <p:sldId id="270" r:id="rId16"/>
    <p:sldId id="271" r:id="rId17"/>
    <p:sldId id="272" r:id="rId18"/>
    <p:sldId id="283" r:id="rId19"/>
    <p:sldId id="274" r:id="rId20"/>
    <p:sldId id="275" r:id="rId21"/>
    <p:sldId id="277" r:id="rId22"/>
    <p:sldId id="278" r:id="rId23"/>
    <p:sldId id="280" r:id="rId24"/>
    <p:sldId id="284" r:id="rId25"/>
    <p:sldId id="285" r:id="rId26"/>
    <p:sldId id="286" r:id="rId27"/>
    <p:sldId id="290" r:id="rId28"/>
    <p:sldId id="287" r:id="rId29"/>
    <p:sldId id="289" r:id="rId30"/>
    <p:sldId id="292" r:id="rId31"/>
    <p:sldId id="276" r:id="rId32"/>
    <p:sldId id="2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2"/>
    <p:restoredTop sz="96327"/>
  </p:normalViewPr>
  <p:slideViewPr>
    <p:cSldViewPr snapToGrid="0" snapToObjects="1">
      <p:cViewPr varScale="1">
        <p:scale>
          <a:sx n="125" d="100"/>
          <a:sy n="125" d="100"/>
        </p:scale>
        <p:origin x="16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D1924-80FA-4EB9-B7F9-9D1D400F336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8D67D4-24C2-4427-9DA9-A3AEEE40571A}">
      <dgm:prSet/>
      <dgm:spPr/>
      <dgm:t>
        <a:bodyPr/>
        <a:lstStyle/>
        <a:p>
          <a:r>
            <a:rPr lang="fr-FR"/>
            <a:t>Cadre</a:t>
          </a:r>
          <a:endParaRPr lang="en-US"/>
        </a:p>
      </dgm:t>
    </dgm:pt>
    <dgm:pt modelId="{18D0EF1E-6398-43D4-B746-EA8C3FA12B7F}" type="parTrans" cxnId="{A31C0EA0-F9B5-494F-B958-D775DE1B817C}">
      <dgm:prSet/>
      <dgm:spPr/>
      <dgm:t>
        <a:bodyPr/>
        <a:lstStyle/>
        <a:p>
          <a:endParaRPr lang="en-US"/>
        </a:p>
      </dgm:t>
    </dgm:pt>
    <dgm:pt modelId="{51FE6038-5D2D-48A2-9EC9-9BC309AECDA4}" type="sibTrans" cxnId="{A31C0EA0-F9B5-494F-B958-D775DE1B817C}">
      <dgm:prSet/>
      <dgm:spPr/>
      <dgm:t>
        <a:bodyPr/>
        <a:lstStyle/>
        <a:p>
          <a:endParaRPr lang="en-US"/>
        </a:p>
      </dgm:t>
    </dgm:pt>
    <dgm:pt modelId="{A0F18693-488B-44B9-8BC4-ED3FF2FF9253}">
      <dgm:prSet/>
      <dgm:spPr/>
      <dgm:t>
        <a:bodyPr/>
        <a:lstStyle/>
        <a:p>
          <a:r>
            <a:rPr lang="fr-FR"/>
            <a:t>Présentation du jeu de données</a:t>
          </a:r>
          <a:endParaRPr lang="en-US"/>
        </a:p>
      </dgm:t>
    </dgm:pt>
    <dgm:pt modelId="{B19D13CC-B880-4AFA-9486-1A9E75969D2F}" type="parTrans" cxnId="{DF4848B1-0FEF-45C7-9588-13D5183902A9}">
      <dgm:prSet/>
      <dgm:spPr/>
      <dgm:t>
        <a:bodyPr/>
        <a:lstStyle/>
        <a:p>
          <a:endParaRPr lang="en-US"/>
        </a:p>
      </dgm:t>
    </dgm:pt>
    <dgm:pt modelId="{28EFC35E-A273-4EBA-8BEA-3288AA991163}" type="sibTrans" cxnId="{DF4848B1-0FEF-45C7-9588-13D5183902A9}">
      <dgm:prSet/>
      <dgm:spPr/>
      <dgm:t>
        <a:bodyPr/>
        <a:lstStyle/>
        <a:p>
          <a:endParaRPr lang="en-US"/>
        </a:p>
      </dgm:t>
    </dgm:pt>
    <dgm:pt modelId="{66F01CD2-3250-4D6D-AFBC-5A991591EDF2}">
      <dgm:prSet/>
      <dgm:spPr/>
      <dgm:t>
        <a:bodyPr/>
        <a:lstStyle/>
        <a:p>
          <a:r>
            <a:rPr lang="fr-FR"/>
            <a:t>Validation du jeu de données</a:t>
          </a:r>
          <a:endParaRPr lang="en-US"/>
        </a:p>
      </dgm:t>
    </dgm:pt>
    <dgm:pt modelId="{29FD73E3-90DF-46E7-BC5C-0EEA89BCE8F3}" type="parTrans" cxnId="{6706F278-5EB8-465C-8E04-6E285ABE7C39}">
      <dgm:prSet/>
      <dgm:spPr/>
      <dgm:t>
        <a:bodyPr/>
        <a:lstStyle/>
        <a:p>
          <a:endParaRPr lang="en-US"/>
        </a:p>
      </dgm:t>
    </dgm:pt>
    <dgm:pt modelId="{E38D1ADC-0EFA-4FF8-955D-CAB2654BB5AB}" type="sibTrans" cxnId="{6706F278-5EB8-465C-8E04-6E285ABE7C39}">
      <dgm:prSet/>
      <dgm:spPr/>
      <dgm:t>
        <a:bodyPr/>
        <a:lstStyle/>
        <a:p>
          <a:endParaRPr lang="en-US"/>
        </a:p>
      </dgm:t>
    </dgm:pt>
    <dgm:pt modelId="{A337514E-F620-4D49-A4CF-A5A978494EF8}">
      <dgm:prSet/>
      <dgm:spPr/>
      <dgm:t>
        <a:bodyPr/>
        <a:lstStyle/>
        <a:p>
          <a:r>
            <a:rPr lang="fr-FR"/>
            <a:t>Pré-analyse exploratoire</a:t>
          </a:r>
          <a:endParaRPr lang="en-US"/>
        </a:p>
      </dgm:t>
    </dgm:pt>
    <dgm:pt modelId="{FE82E917-033A-4F79-947B-B2F04A1921BB}" type="parTrans" cxnId="{C9D9216A-BA77-4334-AA97-BF989E2A58E1}">
      <dgm:prSet/>
      <dgm:spPr/>
      <dgm:t>
        <a:bodyPr/>
        <a:lstStyle/>
        <a:p>
          <a:endParaRPr lang="en-US"/>
        </a:p>
      </dgm:t>
    </dgm:pt>
    <dgm:pt modelId="{620392BF-02A8-43B1-9B83-E43B9EE33561}" type="sibTrans" cxnId="{C9D9216A-BA77-4334-AA97-BF989E2A58E1}">
      <dgm:prSet/>
      <dgm:spPr/>
      <dgm:t>
        <a:bodyPr/>
        <a:lstStyle/>
        <a:p>
          <a:endParaRPr lang="en-US"/>
        </a:p>
      </dgm:t>
    </dgm:pt>
    <dgm:pt modelId="{3F77F2E9-0965-4535-8382-224C7E9BAFBE}">
      <dgm:prSet/>
      <dgm:spPr/>
      <dgm:t>
        <a:bodyPr/>
        <a:lstStyle/>
        <a:p>
          <a:r>
            <a:rPr lang="fr-FR" dirty="0"/>
            <a:t>Recommandations</a:t>
          </a:r>
          <a:endParaRPr lang="en-US" dirty="0"/>
        </a:p>
      </dgm:t>
    </dgm:pt>
    <dgm:pt modelId="{08F55051-8F2D-423D-9AB4-04005E91EB7E}" type="parTrans" cxnId="{C3F8FDFD-EFFB-4C21-BAB5-27D84110F955}">
      <dgm:prSet/>
      <dgm:spPr/>
      <dgm:t>
        <a:bodyPr/>
        <a:lstStyle/>
        <a:p>
          <a:endParaRPr lang="en-US"/>
        </a:p>
      </dgm:t>
    </dgm:pt>
    <dgm:pt modelId="{F7DA591E-9F0E-4F93-9E7E-9AA51FE27393}" type="sibTrans" cxnId="{C3F8FDFD-EFFB-4C21-BAB5-27D84110F955}">
      <dgm:prSet/>
      <dgm:spPr/>
      <dgm:t>
        <a:bodyPr/>
        <a:lstStyle/>
        <a:p>
          <a:endParaRPr lang="en-US"/>
        </a:p>
      </dgm:t>
    </dgm:pt>
    <dgm:pt modelId="{AC23B4C4-4ED5-4040-ACD6-5D057A5405E4}">
      <dgm:prSet/>
      <dgm:spPr/>
      <dgm:t>
        <a:bodyPr/>
        <a:lstStyle/>
        <a:p>
          <a:r>
            <a:rPr lang="fr-FR"/>
            <a:t>Questions - Réponses</a:t>
          </a:r>
          <a:endParaRPr lang="en-US"/>
        </a:p>
      </dgm:t>
    </dgm:pt>
    <dgm:pt modelId="{72695828-79A3-43B3-94B3-B3A0E78FA660}" type="parTrans" cxnId="{0BA34AA3-C49E-4678-AEFC-2EA6020C0CA8}">
      <dgm:prSet/>
      <dgm:spPr/>
      <dgm:t>
        <a:bodyPr/>
        <a:lstStyle/>
        <a:p>
          <a:endParaRPr lang="en-US"/>
        </a:p>
      </dgm:t>
    </dgm:pt>
    <dgm:pt modelId="{346F102E-ACF6-4E3D-BC4B-4821253022C9}" type="sibTrans" cxnId="{0BA34AA3-C49E-4678-AEFC-2EA6020C0CA8}">
      <dgm:prSet/>
      <dgm:spPr/>
      <dgm:t>
        <a:bodyPr/>
        <a:lstStyle/>
        <a:p>
          <a:endParaRPr lang="en-US"/>
        </a:p>
      </dgm:t>
    </dgm:pt>
    <dgm:pt modelId="{CDDD34C1-ABF1-4162-A008-659FFEDD3601}" type="pres">
      <dgm:prSet presAssocID="{67CD1924-80FA-4EB9-B7F9-9D1D400F336C}" presName="root" presStyleCnt="0">
        <dgm:presLayoutVars>
          <dgm:dir/>
          <dgm:resizeHandles val="exact"/>
        </dgm:presLayoutVars>
      </dgm:prSet>
      <dgm:spPr/>
    </dgm:pt>
    <dgm:pt modelId="{49EDEA6D-EDD6-4A18-AC51-5D68DCD23935}" type="pres">
      <dgm:prSet presAssocID="{D28D67D4-24C2-4427-9DA9-A3AEEE40571A}" presName="compNode" presStyleCnt="0"/>
      <dgm:spPr/>
    </dgm:pt>
    <dgm:pt modelId="{DD66EB24-C564-44F8-90E6-494704FBF32A}" type="pres">
      <dgm:prSet presAssocID="{D28D67D4-24C2-4427-9DA9-A3AEEE40571A}"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asel"/>
        </a:ext>
      </dgm:extLst>
    </dgm:pt>
    <dgm:pt modelId="{5B9FD7F8-CCE1-4CD4-8A9C-308961B83585}" type="pres">
      <dgm:prSet presAssocID="{D28D67D4-24C2-4427-9DA9-A3AEEE40571A}" presName="spaceRect" presStyleCnt="0"/>
      <dgm:spPr/>
    </dgm:pt>
    <dgm:pt modelId="{162C9E6E-515B-4A36-8325-7872E91B5556}" type="pres">
      <dgm:prSet presAssocID="{D28D67D4-24C2-4427-9DA9-A3AEEE40571A}" presName="textRect" presStyleLbl="revTx" presStyleIdx="0" presStyleCnt="6">
        <dgm:presLayoutVars>
          <dgm:chMax val="1"/>
          <dgm:chPref val="1"/>
        </dgm:presLayoutVars>
      </dgm:prSet>
      <dgm:spPr/>
    </dgm:pt>
    <dgm:pt modelId="{D0DAF1A2-A3E2-4FB8-94AA-51212B2E7EDC}" type="pres">
      <dgm:prSet presAssocID="{51FE6038-5D2D-48A2-9EC9-9BC309AECDA4}" presName="sibTrans" presStyleCnt="0"/>
      <dgm:spPr/>
    </dgm:pt>
    <dgm:pt modelId="{22AC0651-6CF0-4E3B-9475-A73DD048990B}" type="pres">
      <dgm:prSet presAssocID="{A0F18693-488B-44B9-8BC4-ED3FF2FF9253}" presName="compNode" presStyleCnt="0"/>
      <dgm:spPr/>
    </dgm:pt>
    <dgm:pt modelId="{D215AA6D-821F-40C9-B5A9-1BAC4F001C99}" type="pres">
      <dgm:prSet presAssocID="{A0F18693-488B-44B9-8BC4-ED3FF2FF9253}"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ble"/>
        </a:ext>
      </dgm:extLst>
    </dgm:pt>
    <dgm:pt modelId="{F93E372B-C292-4FFD-8177-C90A84868583}" type="pres">
      <dgm:prSet presAssocID="{A0F18693-488B-44B9-8BC4-ED3FF2FF9253}" presName="spaceRect" presStyleCnt="0"/>
      <dgm:spPr/>
    </dgm:pt>
    <dgm:pt modelId="{9649DF83-AA3B-437B-88A1-427A116769DC}" type="pres">
      <dgm:prSet presAssocID="{A0F18693-488B-44B9-8BC4-ED3FF2FF9253}" presName="textRect" presStyleLbl="revTx" presStyleIdx="1" presStyleCnt="6">
        <dgm:presLayoutVars>
          <dgm:chMax val="1"/>
          <dgm:chPref val="1"/>
        </dgm:presLayoutVars>
      </dgm:prSet>
      <dgm:spPr/>
    </dgm:pt>
    <dgm:pt modelId="{837A9F10-34E0-499E-A5CF-6CEA0E57D629}" type="pres">
      <dgm:prSet presAssocID="{28EFC35E-A273-4EBA-8BEA-3288AA991163}" presName="sibTrans" presStyleCnt="0"/>
      <dgm:spPr/>
    </dgm:pt>
    <dgm:pt modelId="{391E5E08-0ACE-4001-968C-8A463B239E82}" type="pres">
      <dgm:prSet presAssocID="{66F01CD2-3250-4D6D-AFBC-5A991591EDF2}" presName="compNode" presStyleCnt="0"/>
      <dgm:spPr/>
    </dgm:pt>
    <dgm:pt modelId="{172441F6-7D45-4A73-9638-C51462FDB835}" type="pres">
      <dgm:prSet presAssocID="{66F01CD2-3250-4D6D-AFBC-5A991591EDF2}"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laybook"/>
        </a:ext>
      </dgm:extLst>
    </dgm:pt>
    <dgm:pt modelId="{E8BE1B35-B423-459E-9762-A209F179DC75}" type="pres">
      <dgm:prSet presAssocID="{66F01CD2-3250-4D6D-AFBC-5A991591EDF2}" presName="spaceRect" presStyleCnt="0"/>
      <dgm:spPr/>
    </dgm:pt>
    <dgm:pt modelId="{CDBA3798-E789-420D-A565-6DD3E95288E1}" type="pres">
      <dgm:prSet presAssocID="{66F01CD2-3250-4D6D-AFBC-5A991591EDF2}" presName="textRect" presStyleLbl="revTx" presStyleIdx="2" presStyleCnt="6">
        <dgm:presLayoutVars>
          <dgm:chMax val="1"/>
          <dgm:chPref val="1"/>
        </dgm:presLayoutVars>
      </dgm:prSet>
      <dgm:spPr/>
    </dgm:pt>
    <dgm:pt modelId="{76D31203-0088-4633-B55A-EFBC3CB73B27}" type="pres">
      <dgm:prSet presAssocID="{E38D1ADC-0EFA-4FF8-955D-CAB2654BB5AB}" presName="sibTrans" presStyleCnt="0"/>
      <dgm:spPr/>
    </dgm:pt>
    <dgm:pt modelId="{23C96F96-7C31-436E-B1BA-A0D325F5A820}" type="pres">
      <dgm:prSet presAssocID="{A337514E-F620-4D49-A4CF-A5A978494EF8}" presName="compNode" presStyleCnt="0"/>
      <dgm:spPr/>
    </dgm:pt>
    <dgm:pt modelId="{4A27C257-591E-484F-8326-70560E11CBD4}" type="pres">
      <dgm:prSet presAssocID="{A337514E-F620-4D49-A4CF-A5A978494EF8}"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atistics"/>
        </a:ext>
      </dgm:extLst>
    </dgm:pt>
    <dgm:pt modelId="{69EE90AA-7C1E-4309-AB12-28A6FB8BD9AD}" type="pres">
      <dgm:prSet presAssocID="{A337514E-F620-4D49-A4CF-A5A978494EF8}" presName="spaceRect" presStyleCnt="0"/>
      <dgm:spPr/>
    </dgm:pt>
    <dgm:pt modelId="{713821AB-32FB-48AB-B038-3CE35CA9CFD1}" type="pres">
      <dgm:prSet presAssocID="{A337514E-F620-4D49-A4CF-A5A978494EF8}" presName="textRect" presStyleLbl="revTx" presStyleIdx="3" presStyleCnt="6">
        <dgm:presLayoutVars>
          <dgm:chMax val="1"/>
          <dgm:chPref val="1"/>
        </dgm:presLayoutVars>
      </dgm:prSet>
      <dgm:spPr/>
    </dgm:pt>
    <dgm:pt modelId="{59150911-A8C5-4A03-BCBF-A62059649646}" type="pres">
      <dgm:prSet presAssocID="{620392BF-02A8-43B1-9B83-E43B9EE33561}" presName="sibTrans" presStyleCnt="0"/>
      <dgm:spPr/>
    </dgm:pt>
    <dgm:pt modelId="{8C132E2B-23EF-4E0C-98C6-0F067D0932BE}" type="pres">
      <dgm:prSet presAssocID="{3F77F2E9-0965-4535-8382-224C7E9BAFBE}" presName="compNode" presStyleCnt="0"/>
      <dgm:spPr/>
    </dgm:pt>
    <dgm:pt modelId="{8ED20B04-DB55-40BE-9319-0C17188C5A4B}" type="pres">
      <dgm:prSet presAssocID="{3F77F2E9-0965-4535-8382-224C7E9BAFB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2F21D38-B4B5-4CC0-BD9C-B014253A311C}" type="pres">
      <dgm:prSet presAssocID="{3F77F2E9-0965-4535-8382-224C7E9BAFBE}" presName="spaceRect" presStyleCnt="0"/>
      <dgm:spPr/>
    </dgm:pt>
    <dgm:pt modelId="{2FB1E691-4404-4B2A-865B-BCED6C0FAF1C}" type="pres">
      <dgm:prSet presAssocID="{3F77F2E9-0965-4535-8382-224C7E9BAFBE}" presName="textRect" presStyleLbl="revTx" presStyleIdx="4" presStyleCnt="6">
        <dgm:presLayoutVars>
          <dgm:chMax val="1"/>
          <dgm:chPref val="1"/>
        </dgm:presLayoutVars>
      </dgm:prSet>
      <dgm:spPr/>
    </dgm:pt>
    <dgm:pt modelId="{12C262C7-FAEB-4ACA-A44A-BE1B1D8983D9}" type="pres">
      <dgm:prSet presAssocID="{F7DA591E-9F0E-4F93-9E7E-9AA51FE27393}" presName="sibTrans" presStyleCnt="0"/>
      <dgm:spPr/>
    </dgm:pt>
    <dgm:pt modelId="{66B6B613-7C5C-4B6E-8B54-0D56927E4DEA}" type="pres">
      <dgm:prSet presAssocID="{AC23B4C4-4ED5-4040-ACD6-5D057A5405E4}" presName="compNode" presStyleCnt="0"/>
      <dgm:spPr/>
    </dgm:pt>
    <dgm:pt modelId="{F3B56A07-CA4E-459B-9741-0E3E810E84F1}" type="pres">
      <dgm:prSet presAssocID="{AC23B4C4-4ED5-4040-ACD6-5D057A5405E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s"/>
        </a:ext>
      </dgm:extLst>
    </dgm:pt>
    <dgm:pt modelId="{5125630F-1BE5-43D2-A27C-F2C3F98D1C96}" type="pres">
      <dgm:prSet presAssocID="{AC23B4C4-4ED5-4040-ACD6-5D057A5405E4}" presName="spaceRect" presStyleCnt="0"/>
      <dgm:spPr/>
    </dgm:pt>
    <dgm:pt modelId="{42D51585-4279-4495-8A63-E538C711E43F}" type="pres">
      <dgm:prSet presAssocID="{AC23B4C4-4ED5-4040-ACD6-5D057A5405E4}" presName="textRect" presStyleLbl="revTx" presStyleIdx="5" presStyleCnt="6">
        <dgm:presLayoutVars>
          <dgm:chMax val="1"/>
          <dgm:chPref val="1"/>
        </dgm:presLayoutVars>
      </dgm:prSet>
      <dgm:spPr/>
    </dgm:pt>
  </dgm:ptLst>
  <dgm:cxnLst>
    <dgm:cxn modelId="{AE456B05-5B48-4BC5-B7B6-EE43269F15F0}" type="presOf" srcId="{67CD1924-80FA-4EB9-B7F9-9D1D400F336C}" destId="{CDDD34C1-ABF1-4162-A008-659FFEDD3601}" srcOrd="0" destOrd="0" presId="urn:microsoft.com/office/officeart/2018/2/layout/IconLabelList"/>
    <dgm:cxn modelId="{7DDDB707-5ED9-4C9E-98EE-5E947A5BB051}" type="presOf" srcId="{D28D67D4-24C2-4427-9DA9-A3AEEE40571A}" destId="{162C9E6E-515B-4A36-8325-7872E91B5556}" srcOrd="0" destOrd="0" presId="urn:microsoft.com/office/officeart/2018/2/layout/IconLabelList"/>
    <dgm:cxn modelId="{C9D9216A-BA77-4334-AA97-BF989E2A58E1}" srcId="{67CD1924-80FA-4EB9-B7F9-9D1D400F336C}" destId="{A337514E-F620-4D49-A4CF-A5A978494EF8}" srcOrd="3" destOrd="0" parTransId="{FE82E917-033A-4F79-947B-B2F04A1921BB}" sibTransId="{620392BF-02A8-43B1-9B83-E43B9EE33561}"/>
    <dgm:cxn modelId="{6706F278-5EB8-465C-8E04-6E285ABE7C39}" srcId="{67CD1924-80FA-4EB9-B7F9-9D1D400F336C}" destId="{66F01CD2-3250-4D6D-AFBC-5A991591EDF2}" srcOrd="2" destOrd="0" parTransId="{29FD73E3-90DF-46E7-BC5C-0EEA89BCE8F3}" sibTransId="{E38D1ADC-0EFA-4FF8-955D-CAB2654BB5AB}"/>
    <dgm:cxn modelId="{F58D938B-49E8-4D43-8D6B-94DEE54D85F7}" type="presOf" srcId="{A337514E-F620-4D49-A4CF-A5A978494EF8}" destId="{713821AB-32FB-48AB-B038-3CE35CA9CFD1}" srcOrd="0" destOrd="0" presId="urn:microsoft.com/office/officeart/2018/2/layout/IconLabelList"/>
    <dgm:cxn modelId="{A31C0EA0-F9B5-494F-B958-D775DE1B817C}" srcId="{67CD1924-80FA-4EB9-B7F9-9D1D400F336C}" destId="{D28D67D4-24C2-4427-9DA9-A3AEEE40571A}" srcOrd="0" destOrd="0" parTransId="{18D0EF1E-6398-43D4-B746-EA8C3FA12B7F}" sibTransId="{51FE6038-5D2D-48A2-9EC9-9BC309AECDA4}"/>
    <dgm:cxn modelId="{63AB8CA2-8DCC-48C5-9F55-DBF406821F33}" type="presOf" srcId="{3F77F2E9-0965-4535-8382-224C7E9BAFBE}" destId="{2FB1E691-4404-4B2A-865B-BCED6C0FAF1C}" srcOrd="0" destOrd="0" presId="urn:microsoft.com/office/officeart/2018/2/layout/IconLabelList"/>
    <dgm:cxn modelId="{0BA34AA3-C49E-4678-AEFC-2EA6020C0CA8}" srcId="{67CD1924-80FA-4EB9-B7F9-9D1D400F336C}" destId="{AC23B4C4-4ED5-4040-ACD6-5D057A5405E4}" srcOrd="5" destOrd="0" parTransId="{72695828-79A3-43B3-94B3-B3A0E78FA660}" sibTransId="{346F102E-ACF6-4E3D-BC4B-4821253022C9}"/>
    <dgm:cxn modelId="{6D013FB0-85DC-4951-B4F6-28EBD0DD840C}" type="presOf" srcId="{A0F18693-488B-44B9-8BC4-ED3FF2FF9253}" destId="{9649DF83-AA3B-437B-88A1-427A116769DC}" srcOrd="0" destOrd="0" presId="urn:microsoft.com/office/officeart/2018/2/layout/IconLabelList"/>
    <dgm:cxn modelId="{DF4848B1-0FEF-45C7-9588-13D5183902A9}" srcId="{67CD1924-80FA-4EB9-B7F9-9D1D400F336C}" destId="{A0F18693-488B-44B9-8BC4-ED3FF2FF9253}" srcOrd="1" destOrd="0" parTransId="{B19D13CC-B880-4AFA-9486-1A9E75969D2F}" sibTransId="{28EFC35E-A273-4EBA-8BEA-3288AA991163}"/>
    <dgm:cxn modelId="{68AE56D9-C6BF-4EED-95E3-800215BC84FF}" type="presOf" srcId="{AC23B4C4-4ED5-4040-ACD6-5D057A5405E4}" destId="{42D51585-4279-4495-8A63-E538C711E43F}" srcOrd="0" destOrd="0" presId="urn:microsoft.com/office/officeart/2018/2/layout/IconLabelList"/>
    <dgm:cxn modelId="{7AB7C3DA-AE33-4BBE-9F37-CA61CAFA1495}" type="presOf" srcId="{66F01CD2-3250-4D6D-AFBC-5A991591EDF2}" destId="{CDBA3798-E789-420D-A565-6DD3E95288E1}" srcOrd="0" destOrd="0" presId="urn:microsoft.com/office/officeart/2018/2/layout/IconLabelList"/>
    <dgm:cxn modelId="{C3F8FDFD-EFFB-4C21-BAB5-27D84110F955}" srcId="{67CD1924-80FA-4EB9-B7F9-9D1D400F336C}" destId="{3F77F2E9-0965-4535-8382-224C7E9BAFBE}" srcOrd="4" destOrd="0" parTransId="{08F55051-8F2D-423D-9AB4-04005E91EB7E}" sibTransId="{F7DA591E-9F0E-4F93-9E7E-9AA51FE27393}"/>
    <dgm:cxn modelId="{CA7FAE4B-6E6C-40B8-999C-BCC894D6595C}" type="presParOf" srcId="{CDDD34C1-ABF1-4162-A008-659FFEDD3601}" destId="{49EDEA6D-EDD6-4A18-AC51-5D68DCD23935}" srcOrd="0" destOrd="0" presId="urn:microsoft.com/office/officeart/2018/2/layout/IconLabelList"/>
    <dgm:cxn modelId="{2E87E03D-CA00-4422-9012-C22387330A1B}" type="presParOf" srcId="{49EDEA6D-EDD6-4A18-AC51-5D68DCD23935}" destId="{DD66EB24-C564-44F8-90E6-494704FBF32A}" srcOrd="0" destOrd="0" presId="urn:microsoft.com/office/officeart/2018/2/layout/IconLabelList"/>
    <dgm:cxn modelId="{0A780978-EA59-49EF-8532-369038FD31B7}" type="presParOf" srcId="{49EDEA6D-EDD6-4A18-AC51-5D68DCD23935}" destId="{5B9FD7F8-CCE1-4CD4-8A9C-308961B83585}" srcOrd="1" destOrd="0" presId="urn:microsoft.com/office/officeart/2018/2/layout/IconLabelList"/>
    <dgm:cxn modelId="{2273E754-85A3-4E99-A53E-11B25650A50B}" type="presParOf" srcId="{49EDEA6D-EDD6-4A18-AC51-5D68DCD23935}" destId="{162C9E6E-515B-4A36-8325-7872E91B5556}" srcOrd="2" destOrd="0" presId="urn:microsoft.com/office/officeart/2018/2/layout/IconLabelList"/>
    <dgm:cxn modelId="{940F4D88-9EA6-4C45-BC26-B75E220FE48B}" type="presParOf" srcId="{CDDD34C1-ABF1-4162-A008-659FFEDD3601}" destId="{D0DAF1A2-A3E2-4FB8-94AA-51212B2E7EDC}" srcOrd="1" destOrd="0" presId="urn:microsoft.com/office/officeart/2018/2/layout/IconLabelList"/>
    <dgm:cxn modelId="{48E0F64E-868D-459C-A3EC-195A1C7F8E8A}" type="presParOf" srcId="{CDDD34C1-ABF1-4162-A008-659FFEDD3601}" destId="{22AC0651-6CF0-4E3B-9475-A73DD048990B}" srcOrd="2" destOrd="0" presId="urn:microsoft.com/office/officeart/2018/2/layout/IconLabelList"/>
    <dgm:cxn modelId="{B3F69506-A0E5-4C14-8900-0964DF73B752}" type="presParOf" srcId="{22AC0651-6CF0-4E3B-9475-A73DD048990B}" destId="{D215AA6D-821F-40C9-B5A9-1BAC4F001C99}" srcOrd="0" destOrd="0" presId="urn:microsoft.com/office/officeart/2018/2/layout/IconLabelList"/>
    <dgm:cxn modelId="{BAE2CE33-070E-46B0-ABD2-18D44C4C0B7B}" type="presParOf" srcId="{22AC0651-6CF0-4E3B-9475-A73DD048990B}" destId="{F93E372B-C292-4FFD-8177-C90A84868583}" srcOrd="1" destOrd="0" presId="urn:microsoft.com/office/officeart/2018/2/layout/IconLabelList"/>
    <dgm:cxn modelId="{F49B1708-9C11-402F-B5DC-8D7AABE6E1FF}" type="presParOf" srcId="{22AC0651-6CF0-4E3B-9475-A73DD048990B}" destId="{9649DF83-AA3B-437B-88A1-427A116769DC}" srcOrd="2" destOrd="0" presId="urn:microsoft.com/office/officeart/2018/2/layout/IconLabelList"/>
    <dgm:cxn modelId="{A0BB3CE0-B08A-4458-B4E3-CD526A640527}" type="presParOf" srcId="{CDDD34C1-ABF1-4162-A008-659FFEDD3601}" destId="{837A9F10-34E0-499E-A5CF-6CEA0E57D629}" srcOrd="3" destOrd="0" presId="urn:microsoft.com/office/officeart/2018/2/layout/IconLabelList"/>
    <dgm:cxn modelId="{75E92857-79BF-43EF-8270-EDE8B7B3940D}" type="presParOf" srcId="{CDDD34C1-ABF1-4162-A008-659FFEDD3601}" destId="{391E5E08-0ACE-4001-968C-8A463B239E82}" srcOrd="4" destOrd="0" presId="urn:microsoft.com/office/officeart/2018/2/layout/IconLabelList"/>
    <dgm:cxn modelId="{91C2BE77-0319-4BE4-9D54-1EB0E8C1BF9B}" type="presParOf" srcId="{391E5E08-0ACE-4001-968C-8A463B239E82}" destId="{172441F6-7D45-4A73-9638-C51462FDB835}" srcOrd="0" destOrd="0" presId="urn:microsoft.com/office/officeart/2018/2/layout/IconLabelList"/>
    <dgm:cxn modelId="{98DFDCA8-08A3-4406-B530-BFF7B6C03EA2}" type="presParOf" srcId="{391E5E08-0ACE-4001-968C-8A463B239E82}" destId="{E8BE1B35-B423-459E-9762-A209F179DC75}" srcOrd="1" destOrd="0" presId="urn:microsoft.com/office/officeart/2018/2/layout/IconLabelList"/>
    <dgm:cxn modelId="{8EE7B0BE-A059-4179-842B-2ED3D7FEDE6C}" type="presParOf" srcId="{391E5E08-0ACE-4001-968C-8A463B239E82}" destId="{CDBA3798-E789-420D-A565-6DD3E95288E1}" srcOrd="2" destOrd="0" presId="urn:microsoft.com/office/officeart/2018/2/layout/IconLabelList"/>
    <dgm:cxn modelId="{E55F8218-99F5-4895-8373-8714C67438F3}" type="presParOf" srcId="{CDDD34C1-ABF1-4162-A008-659FFEDD3601}" destId="{76D31203-0088-4633-B55A-EFBC3CB73B27}" srcOrd="5" destOrd="0" presId="urn:microsoft.com/office/officeart/2018/2/layout/IconLabelList"/>
    <dgm:cxn modelId="{E969F9DD-77E7-46FC-8109-C4A5FDD83A99}" type="presParOf" srcId="{CDDD34C1-ABF1-4162-A008-659FFEDD3601}" destId="{23C96F96-7C31-436E-B1BA-A0D325F5A820}" srcOrd="6" destOrd="0" presId="urn:microsoft.com/office/officeart/2018/2/layout/IconLabelList"/>
    <dgm:cxn modelId="{AB619B31-C7A5-41A9-AD77-FD97C492243C}" type="presParOf" srcId="{23C96F96-7C31-436E-B1BA-A0D325F5A820}" destId="{4A27C257-591E-484F-8326-70560E11CBD4}" srcOrd="0" destOrd="0" presId="urn:microsoft.com/office/officeart/2018/2/layout/IconLabelList"/>
    <dgm:cxn modelId="{CECE5E2C-2F18-40A2-98A8-EF7613828B4A}" type="presParOf" srcId="{23C96F96-7C31-436E-B1BA-A0D325F5A820}" destId="{69EE90AA-7C1E-4309-AB12-28A6FB8BD9AD}" srcOrd="1" destOrd="0" presId="urn:microsoft.com/office/officeart/2018/2/layout/IconLabelList"/>
    <dgm:cxn modelId="{5CE738CD-D209-46E7-8596-14549C666F31}" type="presParOf" srcId="{23C96F96-7C31-436E-B1BA-A0D325F5A820}" destId="{713821AB-32FB-48AB-B038-3CE35CA9CFD1}" srcOrd="2" destOrd="0" presId="urn:microsoft.com/office/officeart/2018/2/layout/IconLabelList"/>
    <dgm:cxn modelId="{27E9BEBC-64E3-4294-89CB-5819429FA618}" type="presParOf" srcId="{CDDD34C1-ABF1-4162-A008-659FFEDD3601}" destId="{59150911-A8C5-4A03-BCBF-A62059649646}" srcOrd="7" destOrd="0" presId="urn:microsoft.com/office/officeart/2018/2/layout/IconLabelList"/>
    <dgm:cxn modelId="{86516806-D0BA-4D1B-9A50-5795BCA9D8BB}" type="presParOf" srcId="{CDDD34C1-ABF1-4162-A008-659FFEDD3601}" destId="{8C132E2B-23EF-4E0C-98C6-0F067D0932BE}" srcOrd="8" destOrd="0" presId="urn:microsoft.com/office/officeart/2018/2/layout/IconLabelList"/>
    <dgm:cxn modelId="{6F39D15D-67AB-4C86-BC04-43BE67900521}" type="presParOf" srcId="{8C132E2B-23EF-4E0C-98C6-0F067D0932BE}" destId="{8ED20B04-DB55-40BE-9319-0C17188C5A4B}" srcOrd="0" destOrd="0" presId="urn:microsoft.com/office/officeart/2018/2/layout/IconLabelList"/>
    <dgm:cxn modelId="{26E7D402-8A50-485D-81AA-B7591CF61CD7}" type="presParOf" srcId="{8C132E2B-23EF-4E0C-98C6-0F067D0932BE}" destId="{82F21D38-B4B5-4CC0-BD9C-B014253A311C}" srcOrd="1" destOrd="0" presId="urn:microsoft.com/office/officeart/2018/2/layout/IconLabelList"/>
    <dgm:cxn modelId="{1ADBEC08-9E39-48B2-9B4F-5844589912A9}" type="presParOf" srcId="{8C132E2B-23EF-4E0C-98C6-0F067D0932BE}" destId="{2FB1E691-4404-4B2A-865B-BCED6C0FAF1C}" srcOrd="2" destOrd="0" presId="urn:microsoft.com/office/officeart/2018/2/layout/IconLabelList"/>
    <dgm:cxn modelId="{43CF9B5C-4404-4477-BFE3-F7C79D15FE7C}" type="presParOf" srcId="{CDDD34C1-ABF1-4162-A008-659FFEDD3601}" destId="{12C262C7-FAEB-4ACA-A44A-BE1B1D8983D9}" srcOrd="9" destOrd="0" presId="urn:microsoft.com/office/officeart/2018/2/layout/IconLabelList"/>
    <dgm:cxn modelId="{A5672AAE-22BD-4D3A-A13C-AAEFAD43CCA5}" type="presParOf" srcId="{CDDD34C1-ABF1-4162-A008-659FFEDD3601}" destId="{66B6B613-7C5C-4B6E-8B54-0D56927E4DEA}" srcOrd="10" destOrd="0" presId="urn:microsoft.com/office/officeart/2018/2/layout/IconLabelList"/>
    <dgm:cxn modelId="{A2E7BC27-DEE2-43B8-BE09-A3B0522125CE}" type="presParOf" srcId="{66B6B613-7C5C-4B6E-8B54-0D56927E4DEA}" destId="{F3B56A07-CA4E-459B-9741-0E3E810E84F1}" srcOrd="0" destOrd="0" presId="urn:microsoft.com/office/officeart/2018/2/layout/IconLabelList"/>
    <dgm:cxn modelId="{D9B962DC-BB8D-4E1E-A26C-C001DA7CFA14}" type="presParOf" srcId="{66B6B613-7C5C-4B6E-8B54-0D56927E4DEA}" destId="{5125630F-1BE5-43D2-A27C-F2C3F98D1C96}" srcOrd="1" destOrd="0" presId="urn:microsoft.com/office/officeart/2018/2/layout/IconLabelList"/>
    <dgm:cxn modelId="{8639E4B7-12E7-4B60-9069-5C433FD47B06}" type="presParOf" srcId="{66B6B613-7C5C-4B6E-8B54-0D56927E4DEA}" destId="{42D51585-4279-4495-8A63-E538C711E43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CD1924-80FA-4EB9-B7F9-9D1D400F336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8D67D4-24C2-4427-9DA9-A3AEEE40571A}">
      <dgm:prSet/>
      <dgm:spPr/>
      <dgm:t>
        <a:bodyPr/>
        <a:lstStyle/>
        <a:p>
          <a:pPr>
            <a:lnSpc>
              <a:spcPct val="100000"/>
            </a:lnSpc>
          </a:pPr>
          <a:r>
            <a:rPr lang="fr-FR" dirty="0"/>
            <a:t>0</a:t>
          </a:r>
        </a:p>
        <a:p>
          <a:pPr>
            <a:lnSpc>
              <a:spcPct val="100000"/>
            </a:lnSpc>
          </a:pPr>
          <a:r>
            <a:rPr lang="fr-FR" dirty="0"/>
            <a:t>Mise en place</a:t>
          </a:r>
          <a:endParaRPr lang="en-US" dirty="0"/>
        </a:p>
      </dgm:t>
    </dgm:pt>
    <dgm:pt modelId="{18D0EF1E-6398-43D4-B746-EA8C3FA12B7F}" type="parTrans" cxnId="{A31C0EA0-F9B5-494F-B958-D775DE1B817C}">
      <dgm:prSet/>
      <dgm:spPr/>
      <dgm:t>
        <a:bodyPr/>
        <a:lstStyle/>
        <a:p>
          <a:endParaRPr lang="en-US"/>
        </a:p>
      </dgm:t>
    </dgm:pt>
    <dgm:pt modelId="{51FE6038-5D2D-48A2-9EC9-9BC309AECDA4}" type="sibTrans" cxnId="{A31C0EA0-F9B5-494F-B958-D775DE1B817C}">
      <dgm:prSet/>
      <dgm:spPr/>
      <dgm:t>
        <a:bodyPr/>
        <a:lstStyle/>
        <a:p>
          <a:endParaRPr lang="en-US"/>
        </a:p>
      </dgm:t>
    </dgm:pt>
    <dgm:pt modelId="{A0F18693-488B-44B9-8BC4-ED3FF2FF9253}">
      <dgm:prSet/>
      <dgm:spPr/>
      <dgm:t>
        <a:bodyPr/>
        <a:lstStyle/>
        <a:p>
          <a:pPr>
            <a:lnSpc>
              <a:spcPct val="100000"/>
            </a:lnSpc>
          </a:pPr>
          <a:r>
            <a:rPr lang="fr-FR" dirty="0"/>
            <a:t>I</a:t>
          </a:r>
        </a:p>
        <a:p>
          <a:pPr>
            <a:lnSpc>
              <a:spcPct val="100000"/>
            </a:lnSpc>
          </a:pPr>
          <a:r>
            <a:rPr lang="fr-FR" dirty="0"/>
            <a:t>Sélection des zones géographiques</a:t>
          </a:r>
          <a:endParaRPr lang="en-US" dirty="0"/>
        </a:p>
      </dgm:t>
    </dgm:pt>
    <dgm:pt modelId="{B19D13CC-B880-4AFA-9486-1A9E75969D2F}" type="parTrans" cxnId="{DF4848B1-0FEF-45C7-9588-13D5183902A9}">
      <dgm:prSet/>
      <dgm:spPr/>
      <dgm:t>
        <a:bodyPr/>
        <a:lstStyle/>
        <a:p>
          <a:endParaRPr lang="en-US"/>
        </a:p>
      </dgm:t>
    </dgm:pt>
    <dgm:pt modelId="{28EFC35E-A273-4EBA-8BEA-3288AA991163}" type="sibTrans" cxnId="{DF4848B1-0FEF-45C7-9588-13D5183902A9}">
      <dgm:prSet/>
      <dgm:spPr/>
      <dgm:t>
        <a:bodyPr/>
        <a:lstStyle/>
        <a:p>
          <a:endParaRPr lang="en-US"/>
        </a:p>
      </dgm:t>
    </dgm:pt>
    <dgm:pt modelId="{66F01CD2-3250-4D6D-AFBC-5A991591EDF2}">
      <dgm:prSet/>
      <dgm:spPr/>
      <dgm:t>
        <a:bodyPr/>
        <a:lstStyle/>
        <a:p>
          <a:pPr>
            <a:lnSpc>
              <a:spcPct val="100000"/>
            </a:lnSpc>
          </a:pPr>
          <a:r>
            <a:rPr lang="fr-FR" dirty="0"/>
            <a:t>II</a:t>
          </a:r>
        </a:p>
        <a:p>
          <a:pPr>
            <a:lnSpc>
              <a:spcPct val="100000"/>
            </a:lnSpc>
          </a:pPr>
          <a:r>
            <a:rPr lang="fr-FR" dirty="0"/>
            <a:t>Sélection </a:t>
          </a:r>
        </a:p>
        <a:p>
          <a:pPr>
            <a:lnSpc>
              <a:spcPct val="100000"/>
            </a:lnSpc>
          </a:pPr>
          <a:r>
            <a:rPr lang="fr-FR" dirty="0"/>
            <a:t>grossière des pays</a:t>
          </a:r>
          <a:endParaRPr lang="en-US" dirty="0"/>
        </a:p>
      </dgm:t>
    </dgm:pt>
    <dgm:pt modelId="{29FD73E3-90DF-46E7-BC5C-0EEA89BCE8F3}" type="parTrans" cxnId="{6706F278-5EB8-465C-8E04-6E285ABE7C39}">
      <dgm:prSet/>
      <dgm:spPr/>
      <dgm:t>
        <a:bodyPr/>
        <a:lstStyle/>
        <a:p>
          <a:endParaRPr lang="en-US"/>
        </a:p>
      </dgm:t>
    </dgm:pt>
    <dgm:pt modelId="{E38D1ADC-0EFA-4FF8-955D-CAB2654BB5AB}" type="sibTrans" cxnId="{6706F278-5EB8-465C-8E04-6E285ABE7C39}">
      <dgm:prSet/>
      <dgm:spPr/>
      <dgm:t>
        <a:bodyPr/>
        <a:lstStyle/>
        <a:p>
          <a:endParaRPr lang="en-US"/>
        </a:p>
      </dgm:t>
    </dgm:pt>
    <dgm:pt modelId="{A337514E-F620-4D49-A4CF-A5A978494EF8}">
      <dgm:prSet/>
      <dgm:spPr/>
      <dgm:t>
        <a:bodyPr/>
        <a:lstStyle/>
        <a:p>
          <a:pPr>
            <a:lnSpc>
              <a:spcPct val="100000"/>
            </a:lnSpc>
          </a:pPr>
          <a:r>
            <a:rPr lang="fr-FR" noProof="0" dirty="0"/>
            <a:t>III</a:t>
          </a:r>
        </a:p>
        <a:p>
          <a:pPr>
            <a:lnSpc>
              <a:spcPct val="100000"/>
            </a:lnSpc>
          </a:pPr>
          <a:r>
            <a:rPr lang="fr-FR" noProof="0" dirty="0"/>
            <a:t>Sélection fine des pays</a:t>
          </a:r>
        </a:p>
      </dgm:t>
    </dgm:pt>
    <dgm:pt modelId="{FE82E917-033A-4F79-947B-B2F04A1921BB}" type="parTrans" cxnId="{C9D9216A-BA77-4334-AA97-BF989E2A58E1}">
      <dgm:prSet/>
      <dgm:spPr/>
      <dgm:t>
        <a:bodyPr/>
        <a:lstStyle/>
        <a:p>
          <a:endParaRPr lang="en-US"/>
        </a:p>
      </dgm:t>
    </dgm:pt>
    <dgm:pt modelId="{620392BF-02A8-43B1-9B83-E43B9EE33561}" type="sibTrans" cxnId="{C9D9216A-BA77-4334-AA97-BF989E2A58E1}">
      <dgm:prSet/>
      <dgm:spPr/>
      <dgm:t>
        <a:bodyPr/>
        <a:lstStyle/>
        <a:p>
          <a:endParaRPr lang="en-US"/>
        </a:p>
      </dgm:t>
    </dgm:pt>
    <dgm:pt modelId="{3F77F2E9-0965-4535-8382-224C7E9BAFBE}">
      <dgm:prSet/>
      <dgm:spPr/>
      <dgm:t>
        <a:bodyPr/>
        <a:lstStyle/>
        <a:p>
          <a:pPr>
            <a:lnSpc>
              <a:spcPct val="100000"/>
            </a:lnSpc>
          </a:pPr>
          <a:r>
            <a:rPr lang="fr-FR" dirty="0"/>
            <a:t>IV</a:t>
          </a:r>
        </a:p>
        <a:p>
          <a:pPr>
            <a:lnSpc>
              <a:spcPct val="100000"/>
            </a:lnSpc>
          </a:pPr>
          <a:r>
            <a:rPr lang="fr-FR" dirty="0"/>
            <a:t>Sélection du pays le plus prometteur</a:t>
          </a:r>
          <a:endParaRPr lang="en-US" dirty="0"/>
        </a:p>
      </dgm:t>
    </dgm:pt>
    <dgm:pt modelId="{08F55051-8F2D-423D-9AB4-04005E91EB7E}" type="parTrans" cxnId="{C3F8FDFD-EFFB-4C21-BAB5-27D84110F955}">
      <dgm:prSet/>
      <dgm:spPr/>
      <dgm:t>
        <a:bodyPr/>
        <a:lstStyle/>
        <a:p>
          <a:endParaRPr lang="en-US"/>
        </a:p>
      </dgm:t>
    </dgm:pt>
    <dgm:pt modelId="{F7DA591E-9F0E-4F93-9E7E-9AA51FE27393}" type="sibTrans" cxnId="{C3F8FDFD-EFFB-4C21-BAB5-27D84110F955}">
      <dgm:prSet/>
      <dgm:spPr/>
      <dgm:t>
        <a:bodyPr/>
        <a:lstStyle/>
        <a:p>
          <a:endParaRPr lang="en-US"/>
        </a:p>
      </dgm:t>
    </dgm:pt>
    <dgm:pt modelId="{CDDD34C1-ABF1-4162-A008-659FFEDD3601}" type="pres">
      <dgm:prSet presAssocID="{67CD1924-80FA-4EB9-B7F9-9D1D400F336C}" presName="root" presStyleCnt="0">
        <dgm:presLayoutVars>
          <dgm:dir/>
          <dgm:resizeHandles val="exact"/>
        </dgm:presLayoutVars>
      </dgm:prSet>
      <dgm:spPr/>
    </dgm:pt>
    <dgm:pt modelId="{49EDEA6D-EDD6-4A18-AC51-5D68DCD23935}" type="pres">
      <dgm:prSet presAssocID="{D28D67D4-24C2-4427-9DA9-A3AEEE40571A}" presName="compNode" presStyleCnt="0"/>
      <dgm:spPr/>
    </dgm:pt>
    <dgm:pt modelId="{DD66EB24-C564-44F8-90E6-494704FBF32A}" type="pres">
      <dgm:prSet presAssocID="{D28D67D4-24C2-4427-9DA9-A3AEEE40571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ble"/>
        </a:ext>
      </dgm:extLst>
    </dgm:pt>
    <dgm:pt modelId="{5B9FD7F8-CCE1-4CD4-8A9C-308961B83585}" type="pres">
      <dgm:prSet presAssocID="{D28D67D4-24C2-4427-9DA9-A3AEEE40571A}" presName="spaceRect" presStyleCnt="0"/>
      <dgm:spPr/>
    </dgm:pt>
    <dgm:pt modelId="{162C9E6E-515B-4A36-8325-7872E91B5556}" type="pres">
      <dgm:prSet presAssocID="{D28D67D4-24C2-4427-9DA9-A3AEEE40571A}" presName="textRect" presStyleLbl="revTx" presStyleIdx="0" presStyleCnt="5">
        <dgm:presLayoutVars>
          <dgm:chMax val="1"/>
          <dgm:chPref val="1"/>
        </dgm:presLayoutVars>
      </dgm:prSet>
      <dgm:spPr/>
    </dgm:pt>
    <dgm:pt modelId="{D0DAF1A2-A3E2-4FB8-94AA-51212B2E7EDC}" type="pres">
      <dgm:prSet presAssocID="{51FE6038-5D2D-48A2-9EC9-9BC309AECDA4}" presName="sibTrans" presStyleCnt="0"/>
      <dgm:spPr/>
    </dgm:pt>
    <dgm:pt modelId="{22AC0651-6CF0-4E3B-9475-A73DD048990B}" type="pres">
      <dgm:prSet presAssocID="{A0F18693-488B-44B9-8BC4-ED3FF2FF9253}" presName="compNode" presStyleCnt="0"/>
      <dgm:spPr/>
    </dgm:pt>
    <dgm:pt modelId="{D215AA6D-821F-40C9-B5A9-1BAC4F001C99}" type="pres">
      <dgm:prSet presAssocID="{A0F18693-488B-44B9-8BC4-ED3FF2FF925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orld"/>
        </a:ext>
      </dgm:extLst>
    </dgm:pt>
    <dgm:pt modelId="{F93E372B-C292-4FFD-8177-C90A84868583}" type="pres">
      <dgm:prSet presAssocID="{A0F18693-488B-44B9-8BC4-ED3FF2FF9253}" presName="spaceRect" presStyleCnt="0"/>
      <dgm:spPr/>
    </dgm:pt>
    <dgm:pt modelId="{9649DF83-AA3B-437B-88A1-427A116769DC}" type="pres">
      <dgm:prSet presAssocID="{A0F18693-488B-44B9-8BC4-ED3FF2FF9253}" presName="textRect" presStyleLbl="revTx" presStyleIdx="1" presStyleCnt="5">
        <dgm:presLayoutVars>
          <dgm:chMax val="1"/>
          <dgm:chPref val="1"/>
        </dgm:presLayoutVars>
      </dgm:prSet>
      <dgm:spPr/>
    </dgm:pt>
    <dgm:pt modelId="{837A9F10-34E0-499E-A5CF-6CEA0E57D629}" type="pres">
      <dgm:prSet presAssocID="{28EFC35E-A273-4EBA-8BEA-3288AA991163}" presName="sibTrans" presStyleCnt="0"/>
      <dgm:spPr/>
    </dgm:pt>
    <dgm:pt modelId="{391E5E08-0ACE-4001-968C-8A463B239E82}" type="pres">
      <dgm:prSet presAssocID="{66F01CD2-3250-4D6D-AFBC-5A991591EDF2}" presName="compNode" presStyleCnt="0"/>
      <dgm:spPr/>
    </dgm:pt>
    <dgm:pt modelId="{172441F6-7D45-4A73-9638-C51462FDB835}" type="pres">
      <dgm:prSet presAssocID="{66F01CD2-3250-4D6D-AFBC-5A991591ED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Europe-Africa"/>
        </a:ext>
      </dgm:extLst>
    </dgm:pt>
    <dgm:pt modelId="{E8BE1B35-B423-459E-9762-A209F179DC75}" type="pres">
      <dgm:prSet presAssocID="{66F01CD2-3250-4D6D-AFBC-5A991591EDF2}" presName="spaceRect" presStyleCnt="0"/>
      <dgm:spPr/>
    </dgm:pt>
    <dgm:pt modelId="{CDBA3798-E789-420D-A565-6DD3E95288E1}" type="pres">
      <dgm:prSet presAssocID="{66F01CD2-3250-4D6D-AFBC-5A991591EDF2}" presName="textRect" presStyleLbl="revTx" presStyleIdx="2" presStyleCnt="5">
        <dgm:presLayoutVars>
          <dgm:chMax val="1"/>
          <dgm:chPref val="1"/>
        </dgm:presLayoutVars>
      </dgm:prSet>
      <dgm:spPr/>
    </dgm:pt>
    <dgm:pt modelId="{76D31203-0088-4633-B55A-EFBC3CB73B27}" type="pres">
      <dgm:prSet presAssocID="{E38D1ADC-0EFA-4FF8-955D-CAB2654BB5AB}" presName="sibTrans" presStyleCnt="0"/>
      <dgm:spPr/>
    </dgm:pt>
    <dgm:pt modelId="{23C96F96-7C31-436E-B1BA-A0D325F5A820}" type="pres">
      <dgm:prSet presAssocID="{A337514E-F620-4D49-A4CF-A5A978494EF8}" presName="compNode" presStyleCnt="0"/>
      <dgm:spPr/>
    </dgm:pt>
    <dgm:pt modelId="{4A27C257-591E-484F-8326-70560E11CBD4}" type="pres">
      <dgm:prSet presAssocID="{A337514E-F620-4D49-A4CF-A5A978494EF8}"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Venn diagram"/>
        </a:ext>
      </dgm:extLst>
    </dgm:pt>
    <dgm:pt modelId="{69EE90AA-7C1E-4309-AB12-28A6FB8BD9AD}" type="pres">
      <dgm:prSet presAssocID="{A337514E-F620-4D49-A4CF-A5A978494EF8}" presName="spaceRect" presStyleCnt="0"/>
      <dgm:spPr/>
    </dgm:pt>
    <dgm:pt modelId="{713821AB-32FB-48AB-B038-3CE35CA9CFD1}" type="pres">
      <dgm:prSet presAssocID="{A337514E-F620-4D49-A4CF-A5A978494EF8}" presName="textRect" presStyleLbl="revTx" presStyleIdx="3" presStyleCnt="5">
        <dgm:presLayoutVars>
          <dgm:chMax val="1"/>
          <dgm:chPref val="1"/>
        </dgm:presLayoutVars>
      </dgm:prSet>
      <dgm:spPr/>
    </dgm:pt>
    <dgm:pt modelId="{59150911-A8C5-4A03-BCBF-A62059649646}" type="pres">
      <dgm:prSet presAssocID="{620392BF-02A8-43B1-9B83-E43B9EE33561}" presName="sibTrans" presStyleCnt="0"/>
      <dgm:spPr/>
    </dgm:pt>
    <dgm:pt modelId="{8C132E2B-23EF-4E0C-98C6-0F067D0932BE}" type="pres">
      <dgm:prSet presAssocID="{3F77F2E9-0965-4535-8382-224C7E9BAFBE}" presName="compNode" presStyleCnt="0"/>
      <dgm:spPr/>
    </dgm:pt>
    <dgm:pt modelId="{8ED20B04-DB55-40BE-9319-0C17188C5A4B}" type="pres">
      <dgm:prSet presAssocID="{3F77F2E9-0965-4535-8382-224C7E9BAFBE}"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Target"/>
        </a:ext>
      </dgm:extLst>
    </dgm:pt>
    <dgm:pt modelId="{82F21D38-B4B5-4CC0-BD9C-B014253A311C}" type="pres">
      <dgm:prSet presAssocID="{3F77F2E9-0965-4535-8382-224C7E9BAFBE}" presName="spaceRect" presStyleCnt="0"/>
      <dgm:spPr/>
    </dgm:pt>
    <dgm:pt modelId="{2FB1E691-4404-4B2A-865B-BCED6C0FAF1C}" type="pres">
      <dgm:prSet presAssocID="{3F77F2E9-0965-4535-8382-224C7E9BAFBE}" presName="textRect" presStyleLbl="revTx" presStyleIdx="4" presStyleCnt="5">
        <dgm:presLayoutVars>
          <dgm:chMax val="1"/>
          <dgm:chPref val="1"/>
        </dgm:presLayoutVars>
      </dgm:prSet>
      <dgm:spPr/>
    </dgm:pt>
  </dgm:ptLst>
  <dgm:cxnLst>
    <dgm:cxn modelId="{AE456B05-5B48-4BC5-B7B6-EE43269F15F0}" type="presOf" srcId="{67CD1924-80FA-4EB9-B7F9-9D1D400F336C}" destId="{CDDD34C1-ABF1-4162-A008-659FFEDD3601}" srcOrd="0" destOrd="0" presId="urn:microsoft.com/office/officeart/2018/2/layout/IconLabelList"/>
    <dgm:cxn modelId="{7DDDB707-5ED9-4C9E-98EE-5E947A5BB051}" type="presOf" srcId="{D28D67D4-24C2-4427-9DA9-A3AEEE40571A}" destId="{162C9E6E-515B-4A36-8325-7872E91B5556}" srcOrd="0" destOrd="0" presId="urn:microsoft.com/office/officeart/2018/2/layout/IconLabelList"/>
    <dgm:cxn modelId="{C9D9216A-BA77-4334-AA97-BF989E2A58E1}" srcId="{67CD1924-80FA-4EB9-B7F9-9D1D400F336C}" destId="{A337514E-F620-4D49-A4CF-A5A978494EF8}" srcOrd="3" destOrd="0" parTransId="{FE82E917-033A-4F79-947B-B2F04A1921BB}" sibTransId="{620392BF-02A8-43B1-9B83-E43B9EE33561}"/>
    <dgm:cxn modelId="{6706F278-5EB8-465C-8E04-6E285ABE7C39}" srcId="{67CD1924-80FA-4EB9-B7F9-9D1D400F336C}" destId="{66F01CD2-3250-4D6D-AFBC-5A991591EDF2}" srcOrd="2" destOrd="0" parTransId="{29FD73E3-90DF-46E7-BC5C-0EEA89BCE8F3}" sibTransId="{E38D1ADC-0EFA-4FF8-955D-CAB2654BB5AB}"/>
    <dgm:cxn modelId="{F58D938B-49E8-4D43-8D6B-94DEE54D85F7}" type="presOf" srcId="{A337514E-F620-4D49-A4CF-A5A978494EF8}" destId="{713821AB-32FB-48AB-B038-3CE35CA9CFD1}" srcOrd="0" destOrd="0" presId="urn:microsoft.com/office/officeart/2018/2/layout/IconLabelList"/>
    <dgm:cxn modelId="{A31C0EA0-F9B5-494F-B958-D775DE1B817C}" srcId="{67CD1924-80FA-4EB9-B7F9-9D1D400F336C}" destId="{D28D67D4-24C2-4427-9DA9-A3AEEE40571A}" srcOrd="0" destOrd="0" parTransId="{18D0EF1E-6398-43D4-B746-EA8C3FA12B7F}" sibTransId="{51FE6038-5D2D-48A2-9EC9-9BC309AECDA4}"/>
    <dgm:cxn modelId="{63AB8CA2-8DCC-48C5-9F55-DBF406821F33}" type="presOf" srcId="{3F77F2E9-0965-4535-8382-224C7E9BAFBE}" destId="{2FB1E691-4404-4B2A-865B-BCED6C0FAF1C}" srcOrd="0" destOrd="0" presId="urn:microsoft.com/office/officeart/2018/2/layout/IconLabelList"/>
    <dgm:cxn modelId="{6D013FB0-85DC-4951-B4F6-28EBD0DD840C}" type="presOf" srcId="{A0F18693-488B-44B9-8BC4-ED3FF2FF9253}" destId="{9649DF83-AA3B-437B-88A1-427A116769DC}" srcOrd="0" destOrd="0" presId="urn:microsoft.com/office/officeart/2018/2/layout/IconLabelList"/>
    <dgm:cxn modelId="{DF4848B1-0FEF-45C7-9588-13D5183902A9}" srcId="{67CD1924-80FA-4EB9-B7F9-9D1D400F336C}" destId="{A0F18693-488B-44B9-8BC4-ED3FF2FF9253}" srcOrd="1" destOrd="0" parTransId="{B19D13CC-B880-4AFA-9486-1A9E75969D2F}" sibTransId="{28EFC35E-A273-4EBA-8BEA-3288AA991163}"/>
    <dgm:cxn modelId="{7AB7C3DA-AE33-4BBE-9F37-CA61CAFA1495}" type="presOf" srcId="{66F01CD2-3250-4D6D-AFBC-5A991591EDF2}" destId="{CDBA3798-E789-420D-A565-6DD3E95288E1}" srcOrd="0" destOrd="0" presId="urn:microsoft.com/office/officeart/2018/2/layout/IconLabelList"/>
    <dgm:cxn modelId="{C3F8FDFD-EFFB-4C21-BAB5-27D84110F955}" srcId="{67CD1924-80FA-4EB9-B7F9-9D1D400F336C}" destId="{3F77F2E9-0965-4535-8382-224C7E9BAFBE}" srcOrd="4" destOrd="0" parTransId="{08F55051-8F2D-423D-9AB4-04005E91EB7E}" sibTransId="{F7DA591E-9F0E-4F93-9E7E-9AA51FE27393}"/>
    <dgm:cxn modelId="{CA7FAE4B-6E6C-40B8-999C-BCC894D6595C}" type="presParOf" srcId="{CDDD34C1-ABF1-4162-A008-659FFEDD3601}" destId="{49EDEA6D-EDD6-4A18-AC51-5D68DCD23935}" srcOrd="0" destOrd="0" presId="urn:microsoft.com/office/officeart/2018/2/layout/IconLabelList"/>
    <dgm:cxn modelId="{2E87E03D-CA00-4422-9012-C22387330A1B}" type="presParOf" srcId="{49EDEA6D-EDD6-4A18-AC51-5D68DCD23935}" destId="{DD66EB24-C564-44F8-90E6-494704FBF32A}" srcOrd="0" destOrd="0" presId="urn:microsoft.com/office/officeart/2018/2/layout/IconLabelList"/>
    <dgm:cxn modelId="{0A780978-EA59-49EF-8532-369038FD31B7}" type="presParOf" srcId="{49EDEA6D-EDD6-4A18-AC51-5D68DCD23935}" destId="{5B9FD7F8-CCE1-4CD4-8A9C-308961B83585}" srcOrd="1" destOrd="0" presId="urn:microsoft.com/office/officeart/2018/2/layout/IconLabelList"/>
    <dgm:cxn modelId="{2273E754-85A3-4E99-A53E-11B25650A50B}" type="presParOf" srcId="{49EDEA6D-EDD6-4A18-AC51-5D68DCD23935}" destId="{162C9E6E-515B-4A36-8325-7872E91B5556}" srcOrd="2" destOrd="0" presId="urn:microsoft.com/office/officeart/2018/2/layout/IconLabelList"/>
    <dgm:cxn modelId="{940F4D88-9EA6-4C45-BC26-B75E220FE48B}" type="presParOf" srcId="{CDDD34C1-ABF1-4162-A008-659FFEDD3601}" destId="{D0DAF1A2-A3E2-4FB8-94AA-51212B2E7EDC}" srcOrd="1" destOrd="0" presId="urn:microsoft.com/office/officeart/2018/2/layout/IconLabelList"/>
    <dgm:cxn modelId="{48E0F64E-868D-459C-A3EC-195A1C7F8E8A}" type="presParOf" srcId="{CDDD34C1-ABF1-4162-A008-659FFEDD3601}" destId="{22AC0651-6CF0-4E3B-9475-A73DD048990B}" srcOrd="2" destOrd="0" presId="urn:microsoft.com/office/officeart/2018/2/layout/IconLabelList"/>
    <dgm:cxn modelId="{B3F69506-A0E5-4C14-8900-0964DF73B752}" type="presParOf" srcId="{22AC0651-6CF0-4E3B-9475-A73DD048990B}" destId="{D215AA6D-821F-40C9-B5A9-1BAC4F001C99}" srcOrd="0" destOrd="0" presId="urn:microsoft.com/office/officeart/2018/2/layout/IconLabelList"/>
    <dgm:cxn modelId="{BAE2CE33-070E-46B0-ABD2-18D44C4C0B7B}" type="presParOf" srcId="{22AC0651-6CF0-4E3B-9475-A73DD048990B}" destId="{F93E372B-C292-4FFD-8177-C90A84868583}" srcOrd="1" destOrd="0" presId="urn:microsoft.com/office/officeart/2018/2/layout/IconLabelList"/>
    <dgm:cxn modelId="{F49B1708-9C11-402F-B5DC-8D7AABE6E1FF}" type="presParOf" srcId="{22AC0651-6CF0-4E3B-9475-A73DD048990B}" destId="{9649DF83-AA3B-437B-88A1-427A116769DC}" srcOrd="2" destOrd="0" presId="urn:microsoft.com/office/officeart/2018/2/layout/IconLabelList"/>
    <dgm:cxn modelId="{A0BB3CE0-B08A-4458-B4E3-CD526A640527}" type="presParOf" srcId="{CDDD34C1-ABF1-4162-A008-659FFEDD3601}" destId="{837A9F10-34E0-499E-A5CF-6CEA0E57D629}" srcOrd="3" destOrd="0" presId="urn:microsoft.com/office/officeart/2018/2/layout/IconLabelList"/>
    <dgm:cxn modelId="{75E92857-79BF-43EF-8270-EDE8B7B3940D}" type="presParOf" srcId="{CDDD34C1-ABF1-4162-A008-659FFEDD3601}" destId="{391E5E08-0ACE-4001-968C-8A463B239E82}" srcOrd="4" destOrd="0" presId="urn:microsoft.com/office/officeart/2018/2/layout/IconLabelList"/>
    <dgm:cxn modelId="{91C2BE77-0319-4BE4-9D54-1EB0E8C1BF9B}" type="presParOf" srcId="{391E5E08-0ACE-4001-968C-8A463B239E82}" destId="{172441F6-7D45-4A73-9638-C51462FDB835}" srcOrd="0" destOrd="0" presId="urn:microsoft.com/office/officeart/2018/2/layout/IconLabelList"/>
    <dgm:cxn modelId="{98DFDCA8-08A3-4406-B530-BFF7B6C03EA2}" type="presParOf" srcId="{391E5E08-0ACE-4001-968C-8A463B239E82}" destId="{E8BE1B35-B423-459E-9762-A209F179DC75}" srcOrd="1" destOrd="0" presId="urn:microsoft.com/office/officeart/2018/2/layout/IconLabelList"/>
    <dgm:cxn modelId="{8EE7B0BE-A059-4179-842B-2ED3D7FEDE6C}" type="presParOf" srcId="{391E5E08-0ACE-4001-968C-8A463B239E82}" destId="{CDBA3798-E789-420D-A565-6DD3E95288E1}" srcOrd="2" destOrd="0" presId="urn:microsoft.com/office/officeart/2018/2/layout/IconLabelList"/>
    <dgm:cxn modelId="{E55F8218-99F5-4895-8373-8714C67438F3}" type="presParOf" srcId="{CDDD34C1-ABF1-4162-A008-659FFEDD3601}" destId="{76D31203-0088-4633-B55A-EFBC3CB73B27}" srcOrd="5" destOrd="0" presId="urn:microsoft.com/office/officeart/2018/2/layout/IconLabelList"/>
    <dgm:cxn modelId="{E969F9DD-77E7-46FC-8109-C4A5FDD83A99}" type="presParOf" srcId="{CDDD34C1-ABF1-4162-A008-659FFEDD3601}" destId="{23C96F96-7C31-436E-B1BA-A0D325F5A820}" srcOrd="6" destOrd="0" presId="urn:microsoft.com/office/officeart/2018/2/layout/IconLabelList"/>
    <dgm:cxn modelId="{AB619B31-C7A5-41A9-AD77-FD97C492243C}" type="presParOf" srcId="{23C96F96-7C31-436E-B1BA-A0D325F5A820}" destId="{4A27C257-591E-484F-8326-70560E11CBD4}" srcOrd="0" destOrd="0" presId="urn:microsoft.com/office/officeart/2018/2/layout/IconLabelList"/>
    <dgm:cxn modelId="{CECE5E2C-2F18-40A2-98A8-EF7613828B4A}" type="presParOf" srcId="{23C96F96-7C31-436E-B1BA-A0D325F5A820}" destId="{69EE90AA-7C1E-4309-AB12-28A6FB8BD9AD}" srcOrd="1" destOrd="0" presId="urn:microsoft.com/office/officeart/2018/2/layout/IconLabelList"/>
    <dgm:cxn modelId="{5CE738CD-D209-46E7-8596-14549C666F31}" type="presParOf" srcId="{23C96F96-7C31-436E-B1BA-A0D325F5A820}" destId="{713821AB-32FB-48AB-B038-3CE35CA9CFD1}" srcOrd="2" destOrd="0" presId="urn:microsoft.com/office/officeart/2018/2/layout/IconLabelList"/>
    <dgm:cxn modelId="{27E9BEBC-64E3-4294-89CB-5819429FA618}" type="presParOf" srcId="{CDDD34C1-ABF1-4162-A008-659FFEDD3601}" destId="{59150911-A8C5-4A03-BCBF-A62059649646}" srcOrd="7" destOrd="0" presId="urn:microsoft.com/office/officeart/2018/2/layout/IconLabelList"/>
    <dgm:cxn modelId="{86516806-D0BA-4D1B-9A50-5795BCA9D8BB}" type="presParOf" srcId="{CDDD34C1-ABF1-4162-A008-659FFEDD3601}" destId="{8C132E2B-23EF-4E0C-98C6-0F067D0932BE}" srcOrd="8" destOrd="0" presId="urn:microsoft.com/office/officeart/2018/2/layout/IconLabelList"/>
    <dgm:cxn modelId="{6F39D15D-67AB-4C86-BC04-43BE67900521}" type="presParOf" srcId="{8C132E2B-23EF-4E0C-98C6-0F067D0932BE}" destId="{8ED20B04-DB55-40BE-9319-0C17188C5A4B}" srcOrd="0" destOrd="0" presId="urn:microsoft.com/office/officeart/2018/2/layout/IconLabelList"/>
    <dgm:cxn modelId="{26E7D402-8A50-485D-81AA-B7591CF61CD7}" type="presParOf" srcId="{8C132E2B-23EF-4E0C-98C6-0F067D0932BE}" destId="{82F21D38-B4B5-4CC0-BD9C-B014253A311C}" srcOrd="1" destOrd="0" presId="urn:microsoft.com/office/officeart/2018/2/layout/IconLabelList"/>
    <dgm:cxn modelId="{1ADBEC08-9E39-48B2-9B4F-5844589912A9}" type="presParOf" srcId="{8C132E2B-23EF-4E0C-98C6-0F067D0932BE}" destId="{2FB1E691-4404-4B2A-865B-BCED6C0FAF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EB24-C564-44F8-90E6-494704FBF32A}">
      <dsp:nvSpPr>
        <dsp:cNvPr id="0" name=""/>
        <dsp:cNvSpPr/>
      </dsp:nvSpPr>
      <dsp:spPr>
        <a:xfrm>
          <a:off x="407201" y="955786"/>
          <a:ext cx="662871" cy="66287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2C9E6E-515B-4A36-8325-7872E91B5556}">
      <dsp:nvSpPr>
        <dsp:cNvPr id="0" name=""/>
        <dsp:cNvSpPr/>
      </dsp:nvSpPr>
      <dsp:spPr>
        <a:xfrm>
          <a:off x="2113" y="1839793"/>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Cadre</a:t>
          </a:r>
          <a:endParaRPr lang="en-US" sz="1500" kern="1200"/>
        </a:p>
      </dsp:txBody>
      <dsp:txXfrm>
        <a:off x="2113" y="1839793"/>
        <a:ext cx="1473046" cy="589218"/>
      </dsp:txXfrm>
    </dsp:sp>
    <dsp:sp modelId="{D215AA6D-821F-40C9-B5A9-1BAC4F001C99}">
      <dsp:nvSpPr>
        <dsp:cNvPr id="0" name=""/>
        <dsp:cNvSpPr/>
      </dsp:nvSpPr>
      <dsp:spPr>
        <a:xfrm>
          <a:off x="2138031" y="955786"/>
          <a:ext cx="662871" cy="66287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49DF83-AA3B-437B-88A1-427A116769DC}">
      <dsp:nvSpPr>
        <dsp:cNvPr id="0" name=""/>
        <dsp:cNvSpPr/>
      </dsp:nvSpPr>
      <dsp:spPr>
        <a:xfrm>
          <a:off x="1732943" y="1839793"/>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Présentation du jeu de données</a:t>
          </a:r>
          <a:endParaRPr lang="en-US" sz="1500" kern="1200"/>
        </a:p>
      </dsp:txBody>
      <dsp:txXfrm>
        <a:off x="1732943" y="1839793"/>
        <a:ext cx="1473046" cy="589218"/>
      </dsp:txXfrm>
    </dsp:sp>
    <dsp:sp modelId="{172441F6-7D45-4A73-9638-C51462FDB835}">
      <dsp:nvSpPr>
        <dsp:cNvPr id="0" name=""/>
        <dsp:cNvSpPr/>
      </dsp:nvSpPr>
      <dsp:spPr>
        <a:xfrm>
          <a:off x="3868861" y="955786"/>
          <a:ext cx="662871" cy="66287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BA3798-E789-420D-A565-6DD3E95288E1}">
      <dsp:nvSpPr>
        <dsp:cNvPr id="0" name=""/>
        <dsp:cNvSpPr/>
      </dsp:nvSpPr>
      <dsp:spPr>
        <a:xfrm>
          <a:off x="3463774" y="1839793"/>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Validation du jeu de données</a:t>
          </a:r>
          <a:endParaRPr lang="en-US" sz="1500" kern="1200"/>
        </a:p>
      </dsp:txBody>
      <dsp:txXfrm>
        <a:off x="3463774" y="1839793"/>
        <a:ext cx="1473046" cy="589218"/>
      </dsp:txXfrm>
    </dsp:sp>
    <dsp:sp modelId="{4A27C257-591E-484F-8326-70560E11CBD4}">
      <dsp:nvSpPr>
        <dsp:cNvPr id="0" name=""/>
        <dsp:cNvSpPr/>
      </dsp:nvSpPr>
      <dsp:spPr>
        <a:xfrm>
          <a:off x="5599691" y="955786"/>
          <a:ext cx="662871" cy="66287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3821AB-32FB-48AB-B038-3CE35CA9CFD1}">
      <dsp:nvSpPr>
        <dsp:cNvPr id="0" name=""/>
        <dsp:cNvSpPr/>
      </dsp:nvSpPr>
      <dsp:spPr>
        <a:xfrm>
          <a:off x="5194604" y="1839793"/>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Pré-analyse exploratoire</a:t>
          </a:r>
          <a:endParaRPr lang="en-US" sz="1500" kern="1200"/>
        </a:p>
      </dsp:txBody>
      <dsp:txXfrm>
        <a:off x="5194604" y="1839793"/>
        <a:ext cx="1473046" cy="589218"/>
      </dsp:txXfrm>
    </dsp:sp>
    <dsp:sp modelId="{8ED20B04-DB55-40BE-9319-0C17188C5A4B}">
      <dsp:nvSpPr>
        <dsp:cNvPr id="0" name=""/>
        <dsp:cNvSpPr/>
      </dsp:nvSpPr>
      <dsp:spPr>
        <a:xfrm>
          <a:off x="7330522" y="955786"/>
          <a:ext cx="662871" cy="6628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B1E691-4404-4B2A-865B-BCED6C0FAF1C}">
      <dsp:nvSpPr>
        <dsp:cNvPr id="0" name=""/>
        <dsp:cNvSpPr/>
      </dsp:nvSpPr>
      <dsp:spPr>
        <a:xfrm>
          <a:off x="6925434" y="1839793"/>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dirty="0"/>
            <a:t>Recommandations</a:t>
          </a:r>
          <a:endParaRPr lang="en-US" sz="1500" kern="1200" dirty="0"/>
        </a:p>
      </dsp:txBody>
      <dsp:txXfrm>
        <a:off x="6925434" y="1839793"/>
        <a:ext cx="1473046" cy="589218"/>
      </dsp:txXfrm>
    </dsp:sp>
    <dsp:sp modelId="{F3B56A07-CA4E-459B-9741-0E3E810E84F1}">
      <dsp:nvSpPr>
        <dsp:cNvPr id="0" name=""/>
        <dsp:cNvSpPr/>
      </dsp:nvSpPr>
      <dsp:spPr>
        <a:xfrm>
          <a:off x="9061352" y="955786"/>
          <a:ext cx="662871" cy="6628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D51585-4279-4495-8A63-E538C711E43F}">
      <dsp:nvSpPr>
        <dsp:cNvPr id="0" name=""/>
        <dsp:cNvSpPr/>
      </dsp:nvSpPr>
      <dsp:spPr>
        <a:xfrm>
          <a:off x="8656264" y="1839793"/>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Questions - Réponses</a:t>
          </a:r>
          <a:endParaRPr lang="en-US" sz="1500" kern="1200"/>
        </a:p>
      </dsp:txBody>
      <dsp:txXfrm>
        <a:off x="8656264" y="1839793"/>
        <a:ext cx="1473046" cy="589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EB24-C564-44F8-90E6-494704FBF32A}">
      <dsp:nvSpPr>
        <dsp:cNvPr id="0" name=""/>
        <dsp:cNvSpPr/>
      </dsp:nvSpPr>
      <dsp:spPr>
        <a:xfrm>
          <a:off x="489555" y="803735"/>
          <a:ext cx="799716" cy="7997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2C9E6E-515B-4A36-8325-7872E91B5556}">
      <dsp:nvSpPr>
        <dsp:cNvPr id="0" name=""/>
        <dsp:cNvSpPr/>
      </dsp:nvSpPr>
      <dsp:spPr>
        <a:xfrm>
          <a:off x="839" y="1870203"/>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fr-FR" sz="1200" kern="1200" dirty="0"/>
            <a:t>0</a:t>
          </a:r>
        </a:p>
        <a:p>
          <a:pPr marL="0" lvl="0" indent="0" algn="ctr" defTabSz="533400">
            <a:lnSpc>
              <a:spcPct val="100000"/>
            </a:lnSpc>
            <a:spcBef>
              <a:spcPct val="0"/>
            </a:spcBef>
            <a:spcAft>
              <a:spcPct val="35000"/>
            </a:spcAft>
            <a:buNone/>
          </a:pPr>
          <a:r>
            <a:rPr lang="fr-FR" sz="1200" kern="1200" dirty="0"/>
            <a:t>Mise en place</a:t>
          </a:r>
          <a:endParaRPr lang="en-US" sz="1200" kern="1200" dirty="0"/>
        </a:p>
      </dsp:txBody>
      <dsp:txXfrm>
        <a:off x="839" y="1870203"/>
        <a:ext cx="1777148" cy="710859"/>
      </dsp:txXfrm>
    </dsp:sp>
    <dsp:sp modelId="{D215AA6D-821F-40C9-B5A9-1BAC4F001C99}">
      <dsp:nvSpPr>
        <dsp:cNvPr id="0" name=""/>
        <dsp:cNvSpPr/>
      </dsp:nvSpPr>
      <dsp:spPr>
        <a:xfrm>
          <a:off x="2577704" y="803735"/>
          <a:ext cx="799716" cy="799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49DF83-AA3B-437B-88A1-427A116769DC}">
      <dsp:nvSpPr>
        <dsp:cNvPr id="0" name=""/>
        <dsp:cNvSpPr/>
      </dsp:nvSpPr>
      <dsp:spPr>
        <a:xfrm>
          <a:off x="2088988" y="1870203"/>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fr-FR" sz="1200" kern="1200" dirty="0"/>
            <a:t>I</a:t>
          </a:r>
        </a:p>
        <a:p>
          <a:pPr marL="0" lvl="0" indent="0" algn="ctr" defTabSz="533400">
            <a:lnSpc>
              <a:spcPct val="100000"/>
            </a:lnSpc>
            <a:spcBef>
              <a:spcPct val="0"/>
            </a:spcBef>
            <a:spcAft>
              <a:spcPct val="35000"/>
            </a:spcAft>
            <a:buNone/>
          </a:pPr>
          <a:r>
            <a:rPr lang="fr-FR" sz="1200" kern="1200" dirty="0"/>
            <a:t>Sélection des zones géographiques</a:t>
          </a:r>
          <a:endParaRPr lang="en-US" sz="1200" kern="1200" dirty="0"/>
        </a:p>
      </dsp:txBody>
      <dsp:txXfrm>
        <a:off x="2088988" y="1870203"/>
        <a:ext cx="1777148" cy="710859"/>
      </dsp:txXfrm>
    </dsp:sp>
    <dsp:sp modelId="{172441F6-7D45-4A73-9638-C51462FDB835}">
      <dsp:nvSpPr>
        <dsp:cNvPr id="0" name=""/>
        <dsp:cNvSpPr/>
      </dsp:nvSpPr>
      <dsp:spPr>
        <a:xfrm>
          <a:off x="4665854" y="803735"/>
          <a:ext cx="799716" cy="799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BA3798-E789-420D-A565-6DD3E95288E1}">
      <dsp:nvSpPr>
        <dsp:cNvPr id="0" name=""/>
        <dsp:cNvSpPr/>
      </dsp:nvSpPr>
      <dsp:spPr>
        <a:xfrm>
          <a:off x="4177138" y="1870203"/>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fr-FR" sz="1200" kern="1200" dirty="0"/>
            <a:t>II</a:t>
          </a:r>
        </a:p>
        <a:p>
          <a:pPr marL="0" lvl="0" indent="0" algn="ctr" defTabSz="533400">
            <a:lnSpc>
              <a:spcPct val="100000"/>
            </a:lnSpc>
            <a:spcBef>
              <a:spcPct val="0"/>
            </a:spcBef>
            <a:spcAft>
              <a:spcPct val="35000"/>
            </a:spcAft>
            <a:buNone/>
          </a:pPr>
          <a:r>
            <a:rPr lang="fr-FR" sz="1200" kern="1200" dirty="0"/>
            <a:t>Sélection </a:t>
          </a:r>
        </a:p>
        <a:p>
          <a:pPr marL="0" lvl="0" indent="0" algn="ctr" defTabSz="533400">
            <a:lnSpc>
              <a:spcPct val="100000"/>
            </a:lnSpc>
            <a:spcBef>
              <a:spcPct val="0"/>
            </a:spcBef>
            <a:spcAft>
              <a:spcPct val="35000"/>
            </a:spcAft>
            <a:buNone/>
          </a:pPr>
          <a:r>
            <a:rPr lang="fr-FR" sz="1200" kern="1200" dirty="0"/>
            <a:t>grossière des pays</a:t>
          </a:r>
          <a:endParaRPr lang="en-US" sz="1200" kern="1200" dirty="0"/>
        </a:p>
      </dsp:txBody>
      <dsp:txXfrm>
        <a:off x="4177138" y="1870203"/>
        <a:ext cx="1777148" cy="710859"/>
      </dsp:txXfrm>
    </dsp:sp>
    <dsp:sp modelId="{4A27C257-591E-484F-8326-70560E11CBD4}">
      <dsp:nvSpPr>
        <dsp:cNvPr id="0" name=""/>
        <dsp:cNvSpPr/>
      </dsp:nvSpPr>
      <dsp:spPr>
        <a:xfrm>
          <a:off x="6754003" y="803735"/>
          <a:ext cx="799716" cy="79971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3821AB-32FB-48AB-B038-3CE35CA9CFD1}">
      <dsp:nvSpPr>
        <dsp:cNvPr id="0" name=""/>
        <dsp:cNvSpPr/>
      </dsp:nvSpPr>
      <dsp:spPr>
        <a:xfrm>
          <a:off x="6265287" y="1870203"/>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fr-FR" sz="1200" kern="1200" noProof="0" dirty="0"/>
            <a:t>III</a:t>
          </a:r>
        </a:p>
        <a:p>
          <a:pPr marL="0" lvl="0" indent="0" algn="ctr" defTabSz="533400">
            <a:lnSpc>
              <a:spcPct val="100000"/>
            </a:lnSpc>
            <a:spcBef>
              <a:spcPct val="0"/>
            </a:spcBef>
            <a:spcAft>
              <a:spcPct val="35000"/>
            </a:spcAft>
            <a:buNone/>
          </a:pPr>
          <a:r>
            <a:rPr lang="fr-FR" sz="1200" kern="1200" noProof="0" dirty="0"/>
            <a:t>Sélection fine des pays</a:t>
          </a:r>
        </a:p>
      </dsp:txBody>
      <dsp:txXfrm>
        <a:off x="6265287" y="1870203"/>
        <a:ext cx="1777148" cy="710859"/>
      </dsp:txXfrm>
    </dsp:sp>
    <dsp:sp modelId="{8ED20B04-DB55-40BE-9319-0C17188C5A4B}">
      <dsp:nvSpPr>
        <dsp:cNvPr id="0" name=""/>
        <dsp:cNvSpPr/>
      </dsp:nvSpPr>
      <dsp:spPr>
        <a:xfrm>
          <a:off x="8842152" y="803735"/>
          <a:ext cx="799716" cy="79971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B1E691-4404-4B2A-865B-BCED6C0FAF1C}">
      <dsp:nvSpPr>
        <dsp:cNvPr id="0" name=""/>
        <dsp:cNvSpPr/>
      </dsp:nvSpPr>
      <dsp:spPr>
        <a:xfrm>
          <a:off x="8353437" y="1870203"/>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fr-FR" sz="1200" kern="1200" dirty="0"/>
            <a:t>IV</a:t>
          </a:r>
        </a:p>
        <a:p>
          <a:pPr marL="0" lvl="0" indent="0" algn="ctr" defTabSz="533400">
            <a:lnSpc>
              <a:spcPct val="100000"/>
            </a:lnSpc>
            <a:spcBef>
              <a:spcPct val="0"/>
            </a:spcBef>
            <a:spcAft>
              <a:spcPct val="35000"/>
            </a:spcAft>
            <a:buNone/>
          </a:pPr>
          <a:r>
            <a:rPr lang="fr-FR" sz="1200" kern="1200" dirty="0"/>
            <a:t>Sélection du pays le plus prometteur</a:t>
          </a:r>
          <a:endParaRPr lang="en-US" sz="1200" kern="1200" dirty="0"/>
        </a:p>
      </dsp:txBody>
      <dsp:txXfrm>
        <a:off x="8353437" y="1870203"/>
        <a:ext cx="1777148" cy="71085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AEBDD-2238-3E4D-ABF0-4C3A3BBD2213}" type="datetimeFigureOut">
              <a:rPr lang="fr-FR" smtClean="0"/>
              <a:t>01/06/2020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E3194-6DF9-214A-996E-B43081A93D50}" type="slidenum">
              <a:rPr lang="fr-FR" smtClean="0"/>
              <a:t>‹#›</a:t>
            </a:fld>
            <a:endParaRPr lang="fr-FR"/>
          </a:p>
        </p:txBody>
      </p:sp>
    </p:spTree>
    <p:extLst>
      <p:ext uri="{BB962C8B-B14F-4D97-AF65-F5344CB8AC3E}">
        <p14:creationId xmlns:p14="http://schemas.microsoft.com/office/powerpoint/2010/main" val="17249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8AE3194-6DF9-214A-996E-B43081A93D50}" type="slidenum">
              <a:rPr lang="fr-FR" smtClean="0"/>
              <a:t>9</a:t>
            </a:fld>
            <a:endParaRPr lang="fr-FR"/>
          </a:p>
        </p:txBody>
      </p:sp>
    </p:spTree>
    <p:extLst>
      <p:ext uri="{BB962C8B-B14F-4D97-AF65-F5344CB8AC3E}">
        <p14:creationId xmlns:p14="http://schemas.microsoft.com/office/powerpoint/2010/main" val="286405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8AE3194-6DF9-214A-996E-B43081A93D50}" type="slidenum">
              <a:rPr lang="fr-FR" smtClean="0"/>
              <a:t>11</a:t>
            </a:fld>
            <a:endParaRPr lang="fr-FR"/>
          </a:p>
        </p:txBody>
      </p:sp>
    </p:spTree>
    <p:extLst>
      <p:ext uri="{BB962C8B-B14F-4D97-AF65-F5344CB8AC3E}">
        <p14:creationId xmlns:p14="http://schemas.microsoft.com/office/powerpoint/2010/main" val="89302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r>
              <a:rPr lang="en-US"/>
              <a:t>01/06/2020</a:t>
            </a:r>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a:t>Sofia CHEVROLAT</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01/06/2020</a:t>
            </a:r>
            <a:endParaRPr lang="en-US" dirty="0"/>
          </a:p>
        </p:txBody>
      </p:sp>
      <p:sp>
        <p:nvSpPr>
          <p:cNvPr id="6" name="Footer Placeholder 5"/>
          <p:cNvSpPr>
            <a:spLocks noGrp="1"/>
          </p:cNvSpPr>
          <p:nvPr>
            <p:ph type="ftr" sz="quarter" idx="11"/>
          </p:nvPr>
        </p:nvSpPr>
        <p:spPr/>
        <p:txBody>
          <a:bodyPr/>
          <a:lstStyle/>
          <a:p>
            <a:r>
              <a:rPr lang="en-US"/>
              <a:t>Sofia CHEVROLAT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01/06/2020</a:t>
            </a:r>
            <a:endParaRPr lang="en-US" dirty="0"/>
          </a:p>
        </p:txBody>
      </p:sp>
      <p:sp>
        <p:nvSpPr>
          <p:cNvPr id="5" name="Footer Placeholder 4"/>
          <p:cNvSpPr>
            <a:spLocks noGrp="1"/>
          </p:cNvSpPr>
          <p:nvPr>
            <p:ph type="ftr" sz="quarter" idx="11"/>
          </p:nvPr>
        </p:nvSpPr>
        <p:spPr/>
        <p:txBody>
          <a:bodyPr/>
          <a:lstStyle/>
          <a:p>
            <a:r>
              <a:rPr lang="en-US"/>
              <a:t>Sofia CHEVROLAT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01/06/2020</a:t>
            </a:r>
            <a:endParaRPr lang="en-US" dirty="0"/>
          </a:p>
        </p:txBody>
      </p:sp>
      <p:sp>
        <p:nvSpPr>
          <p:cNvPr id="5" name="Footer Placeholder 4"/>
          <p:cNvSpPr>
            <a:spLocks noGrp="1"/>
          </p:cNvSpPr>
          <p:nvPr>
            <p:ph type="ftr" sz="quarter" idx="11"/>
          </p:nvPr>
        </p:nvSpPr>
        <p:spPr/>
        <p:txBody>
          <a:bodyPr/>
          <a:lstStyle/>
          <a:p>
            <a:r>
              <a:rPr lang="en-US"/>
              <a:t>Sofia CHEVROLAT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01/06/2020</a:t>
            </a:r>
            <a:endParaRPr lang="en-US" dirty="0"/>
          </a:p>
        </p:txBody>
      </p:sp>
      <p:sp>
        <p:nvSpPr>
          <p:cNvPr id="5" name="Footer Placeholder 4"/>
          <p:cNvSpPr>
            <a:spLocks noGrp="1"/>
          </p:cNvSpPr>
          <p:nvPr>
            <p:ph type="ftr" sz="quarter" idx="11"/>
          </p:nvPr>
        </p:nvSpPr>
        <p:spPr/>
        <p:txBody>
          <a:bodyPr/>
          <a:lstStyle/>
          <a:p>
            <a:r>
              <a:rPr lang="en-US"/>
              <a:t>Sofia CHEVROLAT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01/06/2020</a:t>
            </a:r>
            <a:endParaRPr lang="en-US" dirty="0"/>
          </a:p>
        </p:txBody>
      </p:sp>
      <p:sp>
        <p:nvSpPr>
          <p:cNvPr id="5" name="Footer Placeholder 4"/>
          <p:cNvSpPr>
            <a:spLocks noGrp="1"/>
          </p:cNvSpPr>
          <p:nvPr>
            <p:ph type="ftr" sz="quarter" idx="11"/>
          </p:nvPr>
        </p:nvSpPr>
        <p:spPr/>
        <p:txBody>
          <a:bodyPr/>
          <a:lstStyle/>
          <a:p>
            <a:r>
              <a:rPr lang="en-US"/>
              <a:t>Sofia CHEVROLAT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01/06/2020</a:t>
            </a:r>
            <a:endParaRPr lang="en-US" dirty="0"/>
          </a:p>
        </p:txBody>
      </p:sp>
      <p:sp>
        <p:nvSpPr>
          <p:cNvPr id="5" name="Footer Placeholder 4"/>
          <p:cNvSpPr>
            <a:spLocks noGrp="1"/>
          </p:cNvSpPr>
          <p:nvPr>
            <p:ph type="ftr" sz="quarter" idx="11"/>
          </p:nvPr>
        </p:nvSpPr>
        <p:spPr/>
        <p:txBody>
          <a:bodyPr/>
          <a:lstStyle/>
          <a:p>
            <a:r>
              <a:rPr lang="en-US"/>
              <a:t>Sofia CHEVROLAT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01/06/2020</a:t>
            </a:r>
            <a:endParaRPr lang="en-US" dirty="0"/>
          </a:p>
        </p:txBody>
      </p:sp>
      <p:sp>
        <p:nvSpPr>
          <p:cNvPr id="5" name="Footer Placeholder 4"/>
          <p:cNvSpPr>
            <a:spLocks noGrp="1"/>
          </p:cNvSpPr>
          <p:nvPr>
            <p:ph type="ftr" sz="quarter" idx="11"/>
          </p:nvPr>
        </p:nvSpPr>
        <p:spPr/>
        <p:txBody>
          <a:bodyPr/>
          <a:lstStyle/>
          <a:p>
            <a:r>
              <a:rPr lang="en-US"/>
              <a:t>Sofia CHEVROLAT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01/06/2020</a:t>
            </a:r>
            <a:endParaRPr lang="en-US" dirty="0"/>
          </a:p>
        </p:txBody>
      </p:sp>
      <p:sp>
        <p:nvSpPr>
          <p:cNvPr id="5" name="Footer Placeholder 4"/>
          <p:cNvSpPr>
            <a:spLocks noGrp="1"/>
          </p:cNvSpPr>
          <p:nvPr>
            <p:ph type="ftr" sz="quarter" idx="11"/>
          </p:nvPr>
        </p:nvSpPr>
        <p:spPr/>
        <p:txBody>
          <a:bodyPr/>
          <a:lstStyle/>
          <a:p>
            <a:r>
              <a:rPr lang="en-US"/>
              <a:t>Sofia CHEVROLAT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01/06/2020</a:t>
            </a:r>
            <a:endParaRPr lang="en-US" dirty="0"/>
          </a:p>
        </p:txBody>
      </p:sp>
      <p:sp>
        <p:nvSpPr>
          <p:cNvPr id="5" name="Footer Placeholder 4"/>
          <p:cNvSpPr>
            <a:spLocks noGrp="1"/>
          </p:cNvSpPr>
          <p:nvPr>
            <p:ph type="ftr" sz="quarter" idx="11"/>
          </p:nvPr>
        </p:nvSpPr>
        <p:spPr/>
        <p:txBody>
          <a:bodyPr/>
          <a:lstStyle/>
          <a:p>
            <a:r>
              <a:rPr lang="en-US"/>
              <a:t>Sofia CHEVROLAT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01/06/2020</a:t>
            </a:r>
            <a:endParaRPr lang="en-US" dirty="0"/>
          </a:p>
        </p:txBody>
      </p:sp>
      <p:sp>
        <p:nvSpPr>
          <p:cNvPr id="5" name="Footer Placeholder 4"/>
          <p:cNvSpPr>
            <a:spLocks noGrp="1"/>
          </p:cNvSpPr>
          <p:nvPr>
            <p:ph type="ftr" sz="quarter" idx="11"/>
          </p:nvPr>
        </p:nvSpPr>
        <p:spPr/>
        <p:txBody>
          <a:bodyPr/>
          <a:lstStyle/>
          <a:p>
            <a:r>
              <a:rPr lang="en-US"/>
              <a:t>Sofia CHEVROLAT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01/06/2020</a:t>
            </a:r>
            <a:endParaRPr lang="en-US" dirty="0"/>
          </a:p>
        </p:txBody>
      </p:sp>
      <p:sp>
        <p:nvSpPr>
          <p:cNvPr id="6" name="Footer Placeholder 5"/>
          <p:cNvSpPr>
            <a:spLocks noGrp="1"/>
          </p:cNvSpPr>
          <p:nvPr>
            <p:ph type="ftr" sz="quarter" idx="11"/>
          </p:nvPr>
        </p:nvSpPr>
        <p:spPr/>
        <p:txBody>
          <a:bodyPr/>
          <a:lstStyle/>
          <a:p>
            <a:r>
              <a:rPr lang="en-US"/>
              <a:t>Sofia CHEVROLAT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01/06/2020</a:t>
            </a:r>
            <a:endParaRPr lang="en-US" dirty="0"/>
          </a:p>
        </p:txBody>
      </p:sp>
      <p:sp>
        <p:nvSpPr>
          <p:cNvPr id="8" name="Footer Placeholder 7"/>
          <p:cNvSpPr>
            <a:spLocks noGrp="1"/>
          </p:cNvSpPr>
          <p:nvPr>
            <p:ph type="ftr" sz="quarter" idx="11"/>
          </p:nvPr>
        </p:nvSpPr>
        <p:spPr/>
        <p:txBody>
          <a:bodyPr/>
          <a:lstStyle/>
          <a:p>
            <a:r>
              <a:rPr lang="en-US"/>
              <a:t>Sofia CHEVROLAT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01/06/2020</a:t>
            </a:r>
            <a:endParaRPr lang="en-US" dirty="0"/>
          </a:p>
        </p:txBody>
      </p:sp>
      <p:sp>
        <p:nvSpPr>
          <p:cNvPr id="4" name="Footer Placeholder 3"/>
          <p:cNvSpPr>
            <a:spLocks noGrp="1"/>
          </p:cNvSpPr>
          <p:nvPr>
            <p:ph type="ftr" sz="quarter" idx="11"/>
          </p:nvPr>
        </p:nvSpPr>
        <p:spPr/>
        <p:txBody>
          <a:bodyPr/>
          <a:lstStyle/>
          <a:p>
            <a:r>
              <a:rPr lang="en-US"/>
              <a:t>Sofia CHEVROLAT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r>
              <a:rPr lang="en-US"/>
              <a:t>01/06/2020</a:t>
            </a:r>
            <a:endParaRPr lang="en-US" dirty="0"/>
          </a:p>
        </p:txBody>
      </p:sp>
      <p:sp>
        <p:nvSpPr>
          <p:cNvPr id="3" name="Footer Placeholder 2"/>
          <p:cNvSpPr>
            <a:spLocks noGrp="1"/>
          </p:cNvSpPr>
          <p:nvPr>
            <p:ph type="ftr" sz="quarter" idx="11"/>
          </p:nvPr>
        </p:nvSpPr>
        <p:spPr/>
        <p:txBody>
          <a:bodyPr/>
          <a:lstStyle/>
          <a:p>
            <a:r>
              <a:rPr lang="en-US"/>
              <a:t>Sofia CHEVROLAT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01/06/2020</a:t>
            </a:r>
            <a:endParaRPr lang="en-US" dirty="0"/>
          </a:p>
        </p:txBody>
      </p:sp>
      <p:sp>
        <p:nvSpPr>
          <p:cNvPr id="6" name="Footer Placeholder 5"/>
          <p:cNvSpPr>
            <a:spLocks noGrp="1"/>
          </p:cNvSpPr>
          <p:nvPr>
            <p:ph type="ftr" sz="quarter" idx="11"/>
          </p:nvPr>
        </p:nvSpPr>
        <p:spPr/>
        <p:txBody>
          <a:bodyPr/>
          <a:lstStyle/>
          <a:p>
            <a:r>
              <a:rPr lang="en-US"/>
              <a:t>Sofia CHEVROLAT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01/06/2020</a:t>
            </a:r>
            <a:endParaRPr lang="en-US" dirty="0"/>
          </a:p>
        </p:txBody>
      </p:sp>
      <p:sp>
        <p:nvSpPr>
          <p:cNvPr id="6" name="Footer Placeholder 5"/>
          <p:cNvSpPr>
            <a:spLocks noGrp="1"/>
          </p:cNvSpPr>
          <p:nvPr>
            <p:ph type="ftr" sz="quarter" idx="11"/>
          </p:nvPr>
        </p:nvSpPr>
        <p:spPr/>
        <p:txBody>
          <a:bodyPr/>
          <a:lstStyle/>
          <a:p>
            <a:r>
              <a:rPr lang="en-US"/>
              <a:t>Sofia CHEVROLAT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01/06/2020</a:t>
            </a:r>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Sofia CHEVROLAT</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7.sv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85F54F-476C-DD44-9CDC-78601520B742}"/>
              </a:ext>
            </a:extLst>
          </p:cNvPr>
          <p:cNvSpPr>
            <a:spLocks noGrp="1"/>
          </p:cNvSpPr>
          <p:nvPr>
            <p:ph type="ctrTitle"/>
          </p:nvPr>
        </p:nvSpPr>
        <p:spPr>
          <a:xfrm>
            <a:off x="1031875" y="1212935"/>
            <a:ext cx="6020177" cy="4432130"/>
          </a:xfrm>
        </p:spPr>
        <p:txBody>
          <a:bodyPr anchor="ctr">
            <a:normAutofit/>
          </a:bodyPr>
          <a:lstStyle/>
          <a:p>
            <a:r>
              <a:rPr lang="fr-FR" sz="6600" dirty="0" err="1"/>
              <a:t>Academy</a:t>
            </a:r>
            <a:endParaRPr lang="fr-FR" sz="6600" dirty="0"/>
          </a:p>
        </p:txBody>
      </p:sp>
      <p:sp>
        <p:nvSpPr>
          <p:cNvPr id="3" name="Subtitle 2">
            <a:extLst>
              <a:ext uri="{FF2B5EF4-FFF2-40B4-BE49-F238E27FC236}">
                <a16:creationId xmlns:a16="http://schemas.microsoft.com/office/drawing/2014/main" id="{C64330E3-66E1-884F-94A7-1B9D465A1272}"/>
              </a:ext>
            </a:extLst>
          </p:cNvPr>
          <p:cNvSpPr>
            <a:spLocks noGrp="1"/>
          </p:cNvSpPr>
          <p:nvPr>
            <p:ph type="subTitle" idx="1"/>
          </p:nvPr>
        </p:nvSpPr>
        <p:spPr>
          <a:xfrm>
            <a:off x="8017261" y="2087881"/>
            <a:ext cx="3142864" cy="2682239"/>
          </a:xfrm>
        </p:spPr>
        <p:txBody>
          <a:bodyPr anchor="ctr">
            <a:normAutofit/>
          </a:bodyPr>
          <a:lstStyle/>
          <a:p>
            <a:pPr algn="l"/>
            <a:r>
              <a:rPr lang="fr-FR" sz="4000" dirty="0"/>
              <a:t>Analyse de données de systèmes éducatifs</a:t>
            </a:r>
          </a:p>
        </p:txBody>
      </p:sp>
      <p:cxnSp>
        <p:nvCxnSpPr>
          <p:cNvPr id="27" name="Straight Connector 26">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31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4D81-A62A-434E-B5A4-9B3662F80EDE}"/>
              </a:ext>
            </a:extLst>
          </p:cNvPr>
          <p:cNvSpPr>
            <a:spLocks noGrp="1"/>
          </p:cNvSpPr>
          <p:nvPr>
            <p:ph type="title"/>
          </p:nvPr>
        </p:nvSpPr>
        <p:spPr>
          <a:xfrm>
            <a:off x="7340600" y="609600"/>
            <a:ext cx="4558030" cy="3950970"/>
          </a:xfrm>
        </p:spPr>
        <p:txBody>
          <a:bodyPr>
            <a:normAutofit fontScale="90000"/>
          </a:bodyPr>
          <a:lstStyle/>
          <a:p>
            <a:r>
              <a:rPr lang="fr-FR" dirty="0"/>
              <a:t>Analyse qualitative</a:t>
            </a:r>
            <a:br>
              <a:rPr lang="fr-FR" dirty="0"/>
            </a:br>
            <a:r>
              <a:rPr lang="fr-FR" dirty="0">
                <a:solidFill>
                  <a:schemeClr val="accent1"/>
                </a:solidFill>
              </a:rPr>
              <a:t>indicateurs DE PROJECTION</a:t>
            </a:r>
            <a:br>
              <a:rPr lang="fr-FR" dirty="0"/>
            </a:br>
            <a:r>
              <a:rPr lang="fr-FR" sz="2700" dirty="0">
                <a:solidFill>
                  <a:schemeClr val="accent1"/>
                </a:solidFill>
              </a:rPr>
              <a:t>_____________</a:t>
            </a:r>
            <a:br>
              <a:rPr lang="fr-FR" dirty="0"/>
            </a:br>
            <a:br>
              <a:rPr lang="fr-FR" dirty="0"/>
            </a:br>
            <a:r>
              <a:rPr lang="fr-FR" sz="2700" dirty="0"/>
              <a:t>Régions</a:t>
            </a:r>
            <a:br>
              <a:rPr lang="fr-FR" dirty="0"/>
            </a:br>
            <a:br>
              <a:rPr lang="fr-FR" dirty="0"/>
            </a:br>
            <a:endParaRPr lang="fr-FR" dirty="0"/>
          </a:p>
        </p:txBody>
      </p:sp>
      <p:sp>
        <p:nvSpPr>
          <p:cNvPr id="21" name="Content Placeholder 20">
            <a:extLst>
              <a:ext uri="{FF2B5EF4-FFF2-40B4-BE49-F238E27FC236}">
                <a16:creationId xmlns:a16="http://schemas.microsoft.com/office/drawing/2014/main" id="{F9AD810E-3F59-9241-8014-29E1AC8EEB72}"/>
              </a:ext>
            </a:extLst>
          </p:cNvPr>
          <p:cNvSpPr>
            <a:spLocks noGrp="1"/>
          </p:cNvSpPr>
          <p:nvPr>
            <p:ph sz="half" idx="2"/>
          </p:nvPr>
        </p:nvSpPr>
        <p:spPr>
          <a:xfrm>
            <a:off x="7373125" y="3532280"/>
            <a:ext cx="3476627" cy="1456267"/>
          </a:xfrm>
        </p:spPr>
        <p:txBody>
          <a:bodyPr/>
          <a:lstStyle/>
          <a:p>
            <a:pPr>
              <a:buFont typeface=".Apple Color Emoji UI"/>
              <a:buChar char="✅"/>
            </a:pPr>
            <a:r>
              <a:rPr lang="fr-FR" dirty="0"/>
              <a:t>Les indicateurs sont renseignés à plus de 60% sur l’ensemble des régions.</a:t>
            </a:r>
          </a:p>
        </p:txBody>
      </p:sp>
      <p:sp>
        <p:nvSpPr>
          <p:cNvPr id="44" name="Rectangle 43">
            <a:extLst>
              <a:ext uri="{FF2B5EF4-FFF2-40B4-BE49-F238E27FC236}">
                <a16:creationId xmlns:a16="http://schemas.microsoft.com/office/drawing/2014/main" id="{AE914AF6-967C-4F40-AAC2-45308EA2BDB3}"/>
              </a:ext>
            </a:extLst>
          </p:cNvPr>
          <p:cNvSpPr/>
          <p:nvPr/>
        </p:nvSpPr>
        <p:spPr>
          <a:xfrm>
            <a:off x="0" y="0"/>
            <a:ext cx="6717278" cy="68562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 name="TextBox 58">
            <a:extLst>
              <a:ext uri="{FF2B5EF4-FFF2-40B4-BE49-F238E27FC236}">
                <a16:creationId xmlns:a16="http://schemas.microsoft.com/office/drawing/2014/main" id="{6BF83586-24AC-1745-90D4-ABEFE7235982}"/>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VALIDATION DU JEU DE DONNÉES</a:t>
            </a:r>
          </a:p>
        </p:txBody>
      </p:sp>
      <p:sp>
        <p:nvSpPr>
          <p:cNvPr id="64" name="Footer Placeholder 63">
            <a:extLst>
              <a:ext uri="{FF2B5EF4-FFF2-40B4-BE49-F238E27FC236}">
                <a16:creationId xmlns:a16="http://schemas.microsoft.com/office/drawing/2014/main" id="{AEFED12C-2374-E44A-987A-A0E09802F2BE}"/>
              </a:ext>
            </a:extLst>
          </p:cNvPr>
          <p:cNvSpPr>
            <a:spLocks noGrp="1"/>
          </p:cNvSpPr>
          <p:nvPr>
            <p:ph type="ftr" sz="quarter" idx="11"/>
          </p:nvPr>
        </p:nvSpPr>
        <p:spPr/>
        <p:txBody>
          <a:bodyPr/>
          <a:lstStyle/>
          <a:p>
            <a:r>
              <a:rPr lang="en-US"/>
              <a:t>Sofia CHEVROLAT</a:t>
            </a:r>
            <a:endParaRPr lang="en-US" dirty="0"/>
          </a:p>
        </p:txBody>
      </p:sp>
      <p:sp>
        <p:nvSpPr>
          <p:cNvPr id="65" name="Slide Number Placeholder 64">
            <a:extLst>
              <a:ext uri="{FF2B5EF4-FFF2-40B4-BE49-F238E27FC236}">
                <a16:creationId xmlns:a16="http://schemas.microsoft.com/office/drawing/2014/main" id="{76156782-8ED4-864A-B1A7-64065DAE7C68}"/>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10</a:t>
            </a:fld>
            <a:endParaRPr lang="en-US" dirty="0"/>
          </a:p>
        </p:txBody>
      </p:sp>
      <p:sp>
        <p:nvSpPr>
          <p:cNvPr id="66" name="Footer Placeholder 18">
            <a:extLst>
              <a:ext uri="{FF2B5EF4-FFF2-40B4-BE49-F238E27FC236}">
                <a16:creationId xmlns:a16="http://schemas.microsoft.com/office/drawing/2014/main" id="{C1D8F295-65C1-0949-BEB5-0631D7D40029}"/>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pic>
        <p:nvPicPr>
          <p:cNvPr id="10" name="Content Placeholder 9" descr="A screenshot of a cell phone&#10;&#10;Description automatically generated">
            <a:extLst>
              <a:ext uri="{FF2B5EF4-FFF2-40B4-BE49-F238E27FC236}">
                <a16:creationId xmlns:a16="http://schemas.microsoft.com/office/drawing/2014/main" id="{BE993A62-2F05-8F4D-B83E-6C438EA8516C}"/>
              </a:ext>
            </a:extLst>
          </p:cNvPr>
          <p:cNvPicPr>
            <a:picLocks noGrp="1" noChangeAspect="1"/>
          </p:cNvPicPr>
          <p:nvPr>
            <p:ph sz="half" idx="1"/>
          </p:nvPr>
        </p:nvPicPr>
        <p:blipFill>
          <a:blip r:embed="rId2"/>
          <a:stretch>
            <a:fillRect/>
          </a:stretch>
        </p:blipFill>
        <p:spPr>
          <a:xfrm>
            <a:off x="11430" y="1321410"/>
            <a:ext cx="6694418" cy="4142858"/>
          </a:xfrm>
        </p:spPr>
      </p:pic>
    </p:spTree>
    <p:extLst>
      <p:ext uri="{BB962C8B-B14F-4D97-AF65-F5344CB8AC3E}">
        <p14:creationId xmlns:p14="http://schemas.microsoft.com/office/powerpoint/2010/main" val="84011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4D81-A62A-434E-B5A4-9B3662F80EDE}"/>
              </a:ext>
            </a:extLst>
          </p:cNvPr>
          <p:cNvSpPr>
            <a:spLocks noGrp="1"/>
          </p:cNvSpPr>
          <p:nvPr>
            <p:ph type="title"/>
          </p:nvPr>
        </p:nvSpPr>
        <p:spPr>
          <a:xfrm>
            <a:off x="7340600" y="609600"/>
            <a:ext cx="4569460" cy="2899410"/>
          </a:xfrm>
        </p:spPr>
        <p:txBody>
          <a:bodyPr>
            <a:normAutofit fontScale="90000"/>
          </a:bodyPr>
          <a:lstStyle/>
          <a:p>
            <a:r>
              <a:rPr lang="fr-FR" dirty="0"/>
              <a:t>Analyse qualitative</a:t>
            </a:r>
            <a:br>
              <a:rPr lang="fr-FR" dirty="0"/>
            </a:br>
            <a:r>
              <a:rPr lang="fr-FR" dirty="0">
                <a:solidFill>
                  <a:schemeClr val="accent1"/>
                </a:solidFill>
              </a:rPr>
              <a:t>indicateurs de projection</a:t>
            </a:r>
            <a:br>
              <a:rPr lang="fr-FR" dirty="0"/>
            </a:br>
            <a:r>
              <a:rPr lang="fr-FR" sz="2700" dirty="0">
                <a:solidFill>
                  <a:schemeClr val="accent1"/>
                </a:solidFill>
              </a:rPr>
              <a:t>_____________</a:t>
            </a:r>
            <a:br>
              <a:rPr lang="fr-FR" dirty="0"/>
            </a:br>
            <a:br>
              <a:rPr lang="fr-FR" dirty="0"/>
            </a:br>
            <a:r>
              <a:rPr lang="fr-FR" sz="2700" dirty="0"/>
              <a:t>TOPICS et indicateurs</a:t>
            </a:r>
            <a:br>
              <a:rPr lang="fr-FR" dirty="0"/>
            </a:br>
            <a:endParaRPr lang="fr-FR" dirty="0"/>
          </a:p>
        </p:txBody>
      </p:sp>
      <p:sp>
        <p:nvSpPr>
          <p:cNvPr id="21" name="Content Placeholder 20">
            <a:extLst>
              <a:ext uri="{FF2B5EF4-FFF2-40B4-BE49-F238E27FC236}">
                <a16:creationId xmlns:a16="http://schemas.microsoft.com/office/drawing/2014/main" id="{F9AD810E-3F59-9241-8014-29E1AC8EEB72}"/>
              </a:ext>
            </a:extLst>
          </p:cNvPr>
          <p:cNvSpPr>
            <a:spLocks noGrp="1"/>
          </p:cNvSpPr>
          <p:nvPr>
            <p:ph sz="half" idx="2"/>
          </p:nvPr>
        </p:nvSpPr>
        <p:spPr>
          <a:xfrm>
            <a:off x="7364085" y="3346149"/>
            <a:ext cx="4129338" cy="3085009"/>
          </a:xfrm>
        </p:spPr>
        <p:txBody>
          <a:bodyPr>
            <a:normAutofit/>
          </a:bodyPr>
          <a:lstStyle/>
          <a:p>
            <a:pPr>
              <a:buFont typeface="Wingdings" pitchFamily="2" charset="2"/>
              <a:buChar char="v"/>
            </a:pPr>
            <a:r>
              <a:rPr lang="fr-FR" dirty="0"/>
              <a:t>L’ensemble des indicateurs sont répartis dans un seul topic : </a:t>
            </a:r>
            <a:r>
              <a:rPr lang="fr-FR" dirty="0" err="1"/>
              <a:t>Attainment</a:t>
            </a:r>
            <a:r>
              <a:rPr lang="fr-FR" dirty="0"/>
              <a:t>.</a:t>
            </a:r>
          </a:p>
          <a:p>
            <a:pPr>
              <a:buFont typeface=".Apple Color Emoji UI"/>
              <a:buChar char="✅"/>
            </a:pPr>
            <a:r>
              <a:rPr lang="fr-FR" dirty="0"/>
              <a:t>Au global, chacun de ces indicateurs est renseigné à hauteur de près de 82,7%.</a:t>
            </a:r>
          </a:p>
        </p:txBody>
      </p:sp>
      <p:sp>
        <p:nvSpPr>
          <p:cNvPr id="44" name="Rectangle 43">
            <a:extLst>
              <a:ext uri="{FF2B5EF4-FFF2-40B4-BE49-F238E27FC236}">
                <a16:creationId xmlns:a16="http://schemas.microsoft.com/office/drawing/2014/main" id="{AE914AF6-967C-4F40-AAC2-45308EA2BDB3}"/>
              </a:ext>
            </a:extLst>
          </p:cNvPr>
          <p:cNvSpPr/>
          <p:nvPr/>
        </p:nvSpPr>
        <p:spPr>
          <a:xfrm>
            <a:off x="0" y="0"/>
            <a:ext cx="6717278"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extBox 19">
            <a:extLst>
              <a:ext uri="{FF2B5EF4-FFF2-40B4-BE49-F238E27FC236}">
                <a16:creationId xmlns:a16="http://schemas.microsoft.com/office/drawing/2014/main" id="{45DE424C-CA8B-3549-A527-15DA124934F6}"/>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VALIDATION DU JEU DE DONNÉES</a:t>
            </a:r>
          </a:p>
        </p:txBody>
      </p:sp>
      <p:sp>
        <p:nvSpPr>
          <p:cNvPr id="24" name="Slide Number Placeholder 23">
            <a:extLst>
              <a:ext uri="{FF2B5EF4-FFF2-40B4-BE49-F238E27FC236}">
                <a16:creationId xmlns:a16="http://schemas.microsoft.com/office/drawing/2014/main" id="{49B1176F-A78A-EF43-93E4-F2CBA09271E8}"/>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11</a:t>
            </a:fld>
            <a:endParaRPr lang="en-US" dirty="0"/>
          </a:p>
        </p:txBody>
      </p:sp>
      <p:sp>
        <p:nvSpPr>
          <p:cNvPr id="27" name="Footer Placeholder 18">
            <a:extLst>
              <a:ext uri="{FF2B5EF4-FFF2-40B4-BE49-F238E27FC236}">
                <a16:creationId xmlns:a16="http://schemas.microsoft.com/office/drawing/2014/main" id="{A238B73B-2C47-094A-B49F-A9CBC807D3BE}"/>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
        <p:nvSpPr>
          <p:cNvPr id="7" name="Rectangle 6">
            <a:extLst>
              <a:ext uri="{FF2B5EF4-FFF2-40B4-BE49-F238E27FC236}">
                <a16:creationId xmlns:a16="http://schemas.microsoft.com/office/drawing/2014/main" id="{191266F6-686F-454A-9FCF-29463940CB79}"/>
              </a:ext>
            </a:extLst>
          </p:cNvPr>
          <p:cNvSpPr/>
          <p:nvPr/>
        </p:nvSpPr>
        <p:spPr>
          <a:xfrm>
            <a:off x="269877" y="2697480"/>
            <a:ext cx="1250313" cy="434340"/>
          </a:xfrm>
          <a:prstGeom prst="rect">
            <a:avLst/>
          </a:prstGeom>
          <a:solidFill>
            <a:schemeClr val="tx1"/>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Content Placeholder 24" descr="A screenshot of a cell phone&#10;&#10;Description automatically generated">
            <a:extLst>
              <a:ext uri="{FF2B5EF4-FFF2-40B4-BE49-F238E27FC236}">
                <a16:creationId xmlns:a16="http://schemas.microsoft.com/office/drawing/2014/main" id="{462AECD5-1A0E-3F41-9EEE-63B3ED03A1C7}"/>
              </a:ext>
            </a:extLst>
          </p:cNvPr>
          <p:cNvPicPr>
            <a:picLocks noGrp="1" noChangeAspect="1"/>
          </p:cNvPicPr>
          <p:nvPr>
            <p:ph sz="half" idx="1"/>
          </p:nvPr>
        </p:nvPicPr>
        <p:blipFill>
          <a:blip r:embed="rId3"/>
          <a:stretch>
            <a:fillRect/>
          </a:stretch>
        </p:blipFill>
        <p:spPr>
          <a:xfrm>
            <a:off x="40565" y="2450724"/>
            <a:ext cx="6636147" cy="1790849"/>
          </a:xfrm>
        </p:spPr>
      </p:pic>
    </p:spTree>
    <p:extLst>
      <p:ext uri="{BB962C8B-B14F-4D97-AF65-F5344CB8AC3E}">
        <p14:creationId xmlns:p14="http://schemas.microsoft.com/office/powerpoint/2010/main" val="274029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398F542-287A-CD4D-A9C1-B763E9AA38C1}"/>
              </a:ext>
            </a:extLst>
          </p:cNvPr>
          <p:cNvSpPr>
            <a:spLocks noGrp="1"/>
          </p:cNvSpPr>
          <p:nvPr>
            <p:ph type="title"/>
          </p:nvPr>
        </p:nvSpPr>
        <p:spPr>
          <a:xfrm>
            <a:off x="7340400" y="608400"/>
            <a:ext cx="3706762" cy="1609200"/>
          </a:xfrm>
        </p:spPr>
        <p:txBody>
          <a:bodyPr vert="horz" lIns="91440" tIns="45720" rIns="91440" bIns="45720" rtlCol="0" anchor="ctr">
            <a:normAutofit/>
          </a:bodyPr>
          <a:lstStyle/>
          <a:p>
            <a:r>
              <a:rPr lang="en-US" dirty="0"/>
              <a:t>SÉLECTION DES TOPICS</a:t>
            </a:r>
          </a:p>
        </p:txBody>
      </p:sp>
      <p:sp>
        <p:nvSpPr>
          <p:cNvPr id="4" name="Content Placeholder 3">
            <a:extLst>
              <a:ext uri="{FF2B5EF4-FFF2-40B4-BE49-F238E27FC236}">
                <a16:creationId xmlns:a16="http://schemas.microsoft.com/office/drawing/2014/main" id="{1F5399C3-123B-7940-9132-8EC45B5576D5}"/>
              </a:ext>
            </a:extLst>
          </p:cNvPr>
          <p:cNvSpPr>
            <a:spLocks noGrp="1"/>
          </p:cNvSpPr>
          <p:nvPr>
            <p:ph sz="half" idx="1"/>
          </p:nvPr>
        </p:nvSpPr>
        <p:spPr>
          <a:xfrm>
            <a:off x="7340400" y="1973457"/>
            <a:ext cx="4101030" cy="4640134"/>
          </a:xfrm>
        </p:spPr>
        <p:txBody>
          <a:bodyPr vert="horz" lIns="91440" tIns="45720" rIns="91440" bIns="45720" rtlCol="0" anchor="ctr">
            <a:normAutofit/>
          </a:bodyPr>
          <a:lstStyle/>
          <a:p>
            <a:pPr>
              <a:buFont typeface="Wingdings" pitchFamily="2" charset="2"/>
              <a:buChar char="v"/>
            </a:pPr>
            <a:r>
              <a:rPr lang="fr-FR" dirty="0"/>
              <a:t>Restriction à 10 topics sur la base :</a:t>
            </a:r>
          </a:p>
          <a:p>
            <a:pPr lvl="1">
              <a:buFont typeface="Wingdings" pitchFamily="2" charset="2"/>
              <a:buChar char="Ø"/>
            </a:pPr>
            <a:r>
              <a:rPr lang="fr-FR" dirty="0"/>
              <a:t>Des problématiques</a:t>
            </a:r>
          </a:p>
          <a:p>
            <a:pPr lvl="1">
              <a:buFont typeface="Wingdings" pitchFamily="2" charset="2"/>
              <a:buChar char="Ø"/>
            </a:pPr>
            <a:r>
              <a:rPr lang="fr-FR" dirty="0"/>
              <a:t>Du taux de remplissage moyen sur l’ensemble des régions ( &gt; 60%)</a:t>
            </a:r>
          </a:p>
          <a:p>
            <a:pPr lvl="1">
              <a:buFont typeface="Wingdings" pitchFamily="2" charset="2"/>
              <a:buChar char="Ø"/>
            </a:pPr>
            <a:r>
              <a:rPr lang="fr-FR" dirty="0"/>
              <a:t>Des doublons</a:t>
            </a:r>
          </a:p>
          <a:p>
            <a:pPr marL="457200" lvl="1" indent="0">
              <a:buNone/>
            </a:pPr>
            <a:endParaRPr lang="fr-FR" dirty="0"/>
          </a:p>
          <a:p>
            <a:pPr>
              <a:buFont typeface="Wingdings" pitchFamily="2" charset="2"/>
              <a:buChar char="Ø"/>
            </a:pPr>
            <a:r>
              <a:rPr lang="fr-FR" dirty="0"/>
              <a:t>1375 indicateurs</a:t>
            </a:r>
          </a:p>
        </p:txBody>
      </p:sp>
      <p:graphicFrame>
        <p:nvGraphicFramePr>
          <p:cNvPr id="20" name="Content Placeholder 19">
            <a:extLst>
              <a:ext uri="{FF2B5EF4-FFF2-40B4-BE49-F238E27FC236}">
                <a16:creationId xmlns:a16="http://schemas.microsoft.com/office/drawing/2014/main" id="{17435788-054C-964F-BEB6-5DDB79753F93}"/>
              </a:ext>
            </a:extLst>
          </p:cNvPr>
          <p:cNvGraphicFramePr>
            <a:graphicFrameLocks noGrp="1"/>
          </p:cNvGraphicFramePr>
          <p:nvPr>
            <p:ph sz="half" idx="2"/>
            <p:extLst>
              <p:ext uri="{D42A27DB-BD31-4B8C-83A1-F6EECF244321}">
                <p14:modId xmlns:p14="http://schemas.microsoft.com/office/powerpoint/2010/main" val="2733529015"/>
              </p:ext>
            </p:extLst>
          </p:nvPr>
        </p:nvGraphicFramePr>
        <p:xfrm>
          <a:off x="220554" y="997479"/>
          <a:ext cx="6511716" cy="5616112"/>
        </p:xfrm>
        <a:graphic>
          <a:graphicData uri="http://schemas.openxmlformats.org/drawingml/2006/table">
            <a:tbl>
              <a:tblPr firstRow="1" bandRow="1">
                <a:noFill/>
              </a:tblPr>
              <a:tblGrid>
                <a:gridCol w="3314617">
                  <a:extLst>
                    <a:ext uri="{9D8B030D-6E8A-4147-A177-3AD203B41FA5}">
                      <a16:colId xmlns:a16="http://schemas.microsoft.com/office/drawing/2014/main" val="1021641312"/>
                    </a:ext>
                  </a:extLst>
                </a:gridCol>
                <a:gridCol w="3197099">
                  <a:extLst>
                    <a:ext uri="{9D8B030D-6E8A-4147-A177-3AD203B41FA5}">
                      <a16:colId xmlns:a16="http://schemas.microsoft.com/office/drawing/2014/main" val="3938267794"/>
                    </a:ext>
                  </a:extLst>
                </a:gridCol>
              </a:tblGrid>
              <a:tr h="550453">
                <a:tc>
                  <a:txBody>
                    <a:bodyPr/>
                    <a:lstStyle/>
                    <a:p>
                      <a:pPr algn="ctr" fontAlgn="ctr"/>
                      <a:r>
                        <a:rPr lang="en-US" sz="1900" b="1" dirty="0">
                          <a:solidFill>
                            <a:schemeClr val="tx1">
                              <a:lumMod val="75000"/>
                              <a:lumOff val="25000"/>
                            </a:schemeClr>
                          </a:solidFill>
                          <a:effectLst/>
                        </a:rPr>
                        <a:t>TOPIC</a:t>
                      </a:r>
                    </a:p>
                  </a:txBody>
                  <a:tcPr marL="244409" marR="146645" marT="146645" marB="14664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ctr"/>
                      <a:r>
                        <a:rPr lang="en-US" sz="1900" b="1" dirty="0">
                          <a:solidFill>
                            <a:schemeClr val="tx1">
                              <a:lumMod val="75000"/>
                              <a:lumOff val="25000"/>
                            </a:schemeClr>
                          </a:solidFill>
                          <a:effectLst/>
                        </a:rPr>
                        <a:t>DESCRIPTION</a:t>
                      </a:r>
                    </a:p>
                  </a:txBody>
                  <a:tcPr marL="244409" marR="146645" marT="146645" marB="14664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061170065"/>
                  </a:ext>
                </a:extLst>
              </a:tr>
              <a:tr h="412772">
                <a:tc>
                  <a:txBody>
                    <a:bodyPr/>
                    <a:lstStyle/>
                    <a:p>
                      <a:pPr algn="r" fontAlgn="ctr"/>
                      <a:r>
                        <a:rPr lang="en-US" sz="1200" dirty="0">
                          <a:solidFill>
                            <a:schemeClr val="tx1">
                              <a:lumMod val="75000"/>
                              <a:lumOff val="25000"/>
                            </a:schemeClr>
                          </a:solidFill>
                          <a:effectLst/>
                        </a:rPr>
                        <a:t>Attainment</a:t>
                      </a:r>
                    </a:p>
                  </a:txBody>
                  <a:tcPr marL="244409" marR="127093" marT="127093" marB="12709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l" fontAlgn="ctr"/>
                      <a:r>
                        <a:rPr lang="fr-FR" sz="1200" noProof="0">
                          <a:solidFill>
                            <a:schemeClr val="tx1">
                              <a:lumMod val="75000"/>
                              <a:lumOff val="25000"/>
                            </a:schemeClr>
                          </a:solidFill>
                          <a:effectLst/>
                        </a:rPr>
                        <a:t>Données plus haut niveau de scolarité</a:t>
                      </a:r>
                    </a:p>
                  </a:txBody>
                  <a:tcPr marL="244409" marR="127093" marT="127093" marB="127093"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2647312131"/>
                  </a:ext>
                </a:extLst>
              </a:tr>
              <a:tr h="412772">
                <a:tc>
                  <a:txBody>
                    <a:bodyPr/>
                    <a:lstStyle/>
                    <a:p>
                      <a:pPr algn="r" fontAlgn="ctr"/>
                      <a:r>
                        <a:rPr lang="en-US" sz="1200" dirty="0">
                          <a:solidFill>
                            <a:schemeClr val="tx1">
                              <a:lumMod val="75000"/>
                              <a:lumOff val="25000"/>
                            </a:schemeClr>
                          </a:solidFill>
                          <a:effectLst/>
                        </a:rPr>
                        <a:t>Tertiary</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l" fontAlgn="ctr"/>
                      <a:r>
                        <a:rPr lang="fr-FR" sz="1200" noProof="0">
                          <a:solidFill>
                            <a:schemeClr val="tx1">
                              <a:lumMod val="75000"/>
                              <a:lumOff val="25000"/>
                            </a:schemeClr>
                          </a:solidFill>
                          <a:effectLst/>
                        </a:rPr>
                        <a:t>Données populations niveau université</a:t>
                      </a:r>
                    </a:p>
                  </a:txBody>
                  <a:tcPr marL="244409" marR="127093" marT="127093" marB="127093"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544115500"/>
                  </a:ext>
                </a:extLst>
              </a:tr>
              <a:tr h="414037">
                <a:tc>
                  <a:txBody>
                    <a:bodyPr/>
                    <a:lstStyle/>
                    <a:p>
                      <a:pPr algn="r" fontAlgn="ctr"/>
                      <a:r>
                        <a:rPr lang="en-US" sz="1200" dirty="0">
                          <a:solidFill>
                            <a:schemeClr val="tx1">
                              <a:lumMod val="75000"/>
                              <a:lumOff val="25000"/>
                            </a:schemeClr>
                          </a:solidFill>
                          <a:effectLst/>
                        </a:rPr>
                        <a:t>Social Protection &amp; Labor: Labor force structure</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l" fontAlgn="ctr"/>
                      <a:r>
                        <a:rPr lang="fr-FR" sz="1200" noProof="0">
                          <a:solidFill>
                            <a:schemeClr val="tx1">
                              <a:lumMod val="75000"/>
                              <a:lumOff val="25000"/>
                            </a:schemeClr>
                          </a:solidFill>
                          <a:effectLst/>
                        </a:rPr>
                        <a:t>Données populations actives (15 ans et +)</a:t>
                      </a:r>
                    </a:p>
                  </a:txBody>
                  <a:tcPr marL="244409" marR="127093" marT="127093" marB="127093"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2760071001"/>
                  </a:ext>
                </a:extLst>
              </a:tr>
              <a:tr h="585487">
                <a:tc>
                  <a:txBody>
                    <a:bodyPr/>
                    <a:lstStyle/>
                    <a:p>
                      <a:pPr algn="r" fontAlgn="ctr"/>
                      <a:r>
                        <a:rPr lang="en-US" sz="1200" dirty="0">
                          <a:solidFill>
                            <a:schemeClr val="tx1">
                              <a:lumMod val="75000"/>
                              <a:lumOff val="25000"/>
                            </a:schemeClr>
                          </a:solidFill>
                          <a:effectLst/>
                        </a:rPr>
                        <a:t>Secondary</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ctr"/>
                      <a:r>
                        <a:rPr lang="fr-FR" sz="1200" noProof="0">
                          <a:solidFill>
                            <a:schemeClr val="tx1">
                              <a:lumMod val="75000"/>
                              <a:lumOff val="25000"/>
                            </a:schemeClr>
                          </a:solidFill>
                          <a:effectLst/>
                        </a:rPr>
                        <a:t>Données populations niveau lycée</a:t>
                      </a:r>
                    </a:p>
                  </a:txBody>
                  <a:tcPr marL="244409" marR="127093" marT="127093" marB="127093"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741460037"/>
                  </a:ext>
                </a:extLst>
              </a:tr>
              <a:tr h="585487">
                <a:tc>
                  <a:txBody>
                    <a:bodyPr/>
                    <a:lstStyle/>
                    <a:p>
                      <a:pPr algn="r" fontAlgn="ctr"/>
                      <a:r>
                        <a:rPr lang="en-US" sz="1200" dirty="0">
                          <a:solidFill>
                            <a:schemeClr val="tx1">
                              <a:lumMod val="75000"/>
                              <a:lumOff val="25000"/>
                            </a:schemeClr>
                          </a:solidFill>
                          <a:effectLst/>
                        </a:rPr>
                        <a:t>Infrastructure: Communications</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l" fontAlgn="ctr"/>
                      <a:r>
                        <a:rPr lang="fr-FR" sz="1200" noProof="0">
                          <a:solidFill>
                            <a:schemeClr val="tx1">
                              <a:lumMod val="75000"/>
                              <a:lumOff val="25000"/>
                            </a:schemeClr>
                          </a:solidFill>
                          <a:effectLst/>
                        </a:rPr>
                        <a:t>Données accès à internet et à un ordinateur</a:t>
                      </a:r>
                    </a:p>
                  </a:txBody>
                  <a:tcPr marL="244409" marR="127093" marT="127093" marB="127093"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80354375"/>
                  </a:ext>
                </a:extLst>
              </a:tr>
              <a:tr h="412772">
                <a:tc>
                  <a:txBody>
                    <a:bodyPr/>
                    <a:lstStyle/>
                    <a:p>
                      <a:pPr algn="r" fontAlgn="ctr"/>
                      <a:r>
                        <a:rPr lang="en-US" sz="1200" dirty="0">
                          <a:solidFill>
                            <a:schemeClr val="tx1">
                              <a:lumMod val="75000"/>
                              <a:lumOff val="25000"/>
                            </a:schemeClr>
                          </a:solidFill>
                          <a:effectLst/>
                        </a:rPr>
                        <a:t>Population</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l" fontAlgn="ctr"/>
                      <a:r>
                        <a:rPr lang="fr-FR" sz="1200" noProof="0">
                          <a:solidFill>
                            <a:schemeClr val="tx1">
                              <a:lumMod val="75000"/>
                              <a:lumOff val="25000"/>
                            </a:schemeClr>
                          </a:solidFill>
                          <a:effectLst/>
                        </a:rPr>
                        <a:t>Données structure population / niveau scolaire</a:t>
                      </a:r>
                    </a:p>
                  </a:txBody>
                  <a:tcPr marL="244409" marR="127093" marT="127093" marB="127093"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010990456"/>
                  </a:ext>
                </a:extLst>
              </a:tr>
              <a:tr h="414037">
                <a:tc>
                  <a:txBody>
                    <a:bodyPr/>
                    <a:lstStyle/>
                    <a:p>
                      <a:pPr algn="r" fontAlgn="ctr"/>
                      <a:r>
                        <a:rPr lang="en-US" sz="1200" dirty="0">
                          <a:solidFill>
                            <a:schemeClr val="tx1">
                              <a:lumMod val="75000"/>
                              <a:lumOff val="25000"/>
                            </a:schemeClr>
                          </a:solidFill>
                          <a:effectLst/>
                        </a:rPr>
                        <a:t>Social Protection &amp; Labor: Unemployment</a:t>
                      </a:r>
                    </a:p>
                  </a:txBody>
                  <a:tcPr marL="244409" marR="127093" marT="127093" marB="127093"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l" fontAlgn="ctr"/>
                      <a:r>
                        <a:rPr lang="fr-FR" sz="1200" noProof="0">
                          <a:solidFill>
                            <a:schemeClr val="tx1">
                              <a:lumMod val="75000"/>
                              <a:lumOff val="25000"/>
                            </a:schemeClr>
                          </a:solidFill>
                          <a:effectLst/>
                        </a:rPr>
                        <a:t>Données chômage</a:t>
                      </a:r>
                    </a:p>
                  </a:txBody>
                  <a:tcPr marL="244409" marR="127093" marT="127093" marB="127093"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482787031"/>
                  </a:ext>
                </a:extLst>
              </a:tr>
              <a:tr h="585487">
                <a:tc>
                  <a:txBody>
                    <a:bodyPr/>
                    <a:lstStyle/>
                    <a:p>
                      <a:pPr algn="r" fontAlgn="ctr"/>
                      <a:r>
                        <a:rPr lang="en-US" sz="1200" dirty="0">
                          <a:solidFill>
                            <a:schemeClr val="tx1">
                              <a:lumMod val="75000"/>
                              <a:lumOff val="25000"/>
                            </a:schemeClr>
                          </a:solidFill>
                          <a:effectLst/>
                        </a:rPr>
                        <a:t>Economic Policy &amp; Debt: National accounts: US$ at current prices: Aggregate indicators</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l" fontAlgn="ctr"/>
                      <a:r>
                        <a:rPr lang="fr-FR" sz="1200" noProof="0">
                          <a:solidFill>
                            <a:schemeClr val="tx1">
                              <a:lumMod val="75000"/>
                              <a:lumOff val="25000"/>
                            </a:schemeClr>
                          </a:solidFill>
                          <a:effectLst/>
                        </a:rPr>
                        <a:t>Données pouvoir d’achat</a:t>
                      </a:r>
                    </a:p>
                  </a:txBody>
                  <a:tcPr marL="244409" marR="127093" marT="127093" marB="127093"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32050412"/>
                  </a:ext>
                </a:extLst>
              </a:tr>
              <a:tr h="412772">
                <a:tc>
                  <a:txBody>
                    <a:bodyPr/>
                    <a:lstStyle/>
                    <a:p>
                      <a:pPr algn="r" fontAlgn="ctr"/>
                      <a:r>
                        <a:rPr lang="en-US" sz="1200" dirty="0">
                          <a:solidFill>
                            <a:schemeClr val="tx1">
                              <a:lumMod val="75000"/>
                              <a:lumOff val="25000"/>
                            </a:schemeClr>
                          </a:solidFill>
                          <a:effectLst/>
                        </a:rPr>
                        <a:t>Health: Population: Dynamics</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l" fontAlgn="ctr"/>
                      <a:r>
                        <a:rPr lang="fr-FR" sz="1200" noProof="0">
                          <a:solidFill>
                            <a:schemeClr val="tx1">
                              <a:lumMod val="75000"/>
                              <a:lumOff val="25000"/>
                            </a:schemeClr>
                          </a:solidFill>
                          <a:effectLst/>
                        </a:rPr>
                        <a:t>Données croissance population</a:t>
                      </a:r>
                    </a:p>
                  </a:txBody>
                  <a:tcPr marL="244409" marR="127093" marT="127093" marB="127093"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4097468140"/>
                  </a:ext>
                </a:extLst>
              </a:tr>
              <a:tr h="412772">
                <a:tc>
                  <a:txBody>
                    <a:bodyPr/>
                    <a:lstStyle/>
                    <a:p>
                      <a:pPr algn="r" fontAlgn="ctr"/>
                      <a:r>
                        <a:rPr lang="en-US" sz="1200" dirty="0">
                          <a:solidFill>
                            <a:schemeClr val="tx1">
                              <a:lumMod val="75000"/>
                              <a:lumOff val="25000"/>
                            </a:schemeClr>
                          </a:solidFill>
                          <a:effectLst/>
                        </a:rPr>
                        <a:t>Health: Population: Structure</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l" fontAlgn="ctr"/>
                      <a:r>
                        <a:rPr lang="fr-FR" sz="1200" noProof="0" dirty="0">
                          <a:solidFill>
                            <a:schemeClr val="tx1">
                              <a:lumMod val="75000"/>
                              <a:lumOff val="25000"/>
                            </a:schemeClr>
                          </a:solidFill>
                          <a:effectLst/>
                        </a:rPr>
                        <a:t>Données structure population</a:t>
                      </a:r>
                    </a:p>
                  </a:txBody>
                  <a:tcPr marL="244409" marR="127093" marT="127093" marB="127093"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B4BCBE">
                        <a:alpha val="34902"/>
                      </a:srgbClr>
                    </a:solidFill>
                  </a:tcPr>
                </a:tc>
                <a:extLst>
                  <a:ext uri="{0D108BD9-81ED-4DB2-BD59-A6C34878D82A}">
                    <a16:rowId xmlns:a16="http://schemas.microsoft.com/office/drawing/2014/main" val="2669160649"/>
                  </a:ext>
                </a:extLst>
              </a:tr>
            </a:tbl>
          </a:graphicData>
        </a:graphic>
      </p:graphicFrame>
      <p:sp>
        <p:nvSpPr>
          <p:cNvPr id="7" name="TextBox 6">
            <a:extLst>
              <a:ext uri="{FF2B5EF4-FFF2-40B4-BE49-F238E27FC236}">
                <a16:creationId xmlns:a16="http://schemas.microsoft.com/office/drawing/2014/main" id="{3954AE9F-70C4-3144-9143-67B79304E140}"/>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VALIDATION DU JEU DE DONNÉES</a:t>
            </a:r>
          </a:p>
        </p:txBody>
      </p:sp>
      <p:sp>
        <p:nvSpPr>
          <p:cNvPr id="11" name="Slide Number Placeholder 10">
            <a:extLst>
              <a:ext uri="{FF2B5EF4-FFF2-40B4-BE49-F238E27FC236}">
                <a16:creationId xmlns:a16="http://schemas.microsoft.com/office/drawing/2014/main" id="{97A7097D-6A57-CF41-8A05-C9C1A3486941}"/>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12</a:t>
            </a:fld>
            <a:endParaRPr lang="en-US" dirty="0"/>
          </a:p>
        </p:txBody>
      </p:sp>
      <p:sp>
        <p:nvSpPr>
          <p:cNvPr id="14" name="Footer Placeholder 18">
            <a:extLst>
              <a:ext uri="{FF2B5EF4-FFF2-40B4-BE49-F238E27FC236}">
                <a16:creationId xmlns:a16="http://schemas.microsoft.com/office/drawing/2014/main" id="{EE2921BF-0E19-7243-AFE0-7F8CD12FED69}"/>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Tree>
    <p:extLst>
      <p:ext uri="{BB962C8B-B14F-4D97-AF65-F5344CB8AC3E}">
        <p14:creationId xmlns:p14="http://schemas.microsoft.com/office/powerpoint/2010/main" val="1185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E3FC1144-BD64-4C61-ACB8-497711C416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21C7CEE-37A4-E84B-91BB-B4D8B218016C}"/>
              </a:ext>
            </a:extLst>
          </p:cNvPr>
          <p:cNvSpPr>
            <a:spLocks noGrp="1"/>
          </p:cNvSpPr>
          <p:nvPr>
            <p:ph type="title"/>
          </p:nvPr>
        </p:nvSpPr>
        <p:spPr>
          <a:xfrm>
            <a:off x="7340400" y="608400"/>
            <a:ext cx="3268000" cy="1456267"/>
          </a:xfrm>
        </p:spPr>
        <p:txBody>
          <a:bodyPr vert="horz" lIns="91440" tIns="45720" rIns="91440" bIns="45720" rtlCol="0" anchor="ctr">
            <a:normAutofit/>
          </a:bodyPr>
          <a:lstStyle/>
          <a:p>
            <a:r>
              <a:rPr lang="fr-FR" dirty="0"/>
              <a:t>Sélection des indicateurs</a:t>
            </a:r>
          </a:p>
        </p:txBody>
      </p:sp>
      <p:cxnSp>
        <p:nvCxnSpPr>
          <p:cNvPr id="34" name="Straight Connector 33">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EA527C-F6A0-6643-A6AE-B7E031927057}"/>
              </a:ext>
            </a:extLst>
          </p:cNvPr>
          <p:cNvSpPr>
            <a:spLocks noGrp="1"/>
          </p:cNvSpPr>
          <p:nvPr>
            <p:ph sz="half" idx="1"/>
          </p:nvPr>
        </p:nvSpPr>
        <p:spPr>
          <a:xfrm>
            <a:off x="7340400" y="2174147"/>
            <a:ext cx="3895290" cy="3992033"/>
          </a:xfrm>
        </p:spPr>
        <p:txBody>
          <a:bodyPr vert="horz" lIns="91440" tIns="45720" rIns="91440" bIns="45720" rtlCol="0" anchor="ctr">
            <a:normAutofit lnSpcReduction="10000"/>
          </a:bodyPr>
          <a:lstStyle/>
          <a:p>
            <a:pPr>
              <a:buFont typeface="Wingdings" pitchFamily="2" charset="2"/>
              <a:buChar char="v"/>
            </a:pPr>
            <a:r>
              <a:rPr lang="fr-FR" dirty="0"/>
              <a:t>Pour une analyse aussi fiable que possible, on recherche des indicateurs :</a:t>
            </a:r>
          </a:p>
          <a:p>
            <a:pPr lvl="1">
              <a:buFont typeface="Wingdings" pitchFamily="2" charset="2"/>
              <a:buChar char="ü"/>
            </a:pPr>
            <a:r>
              <a:rPr lang="fr-FR" dirty="0"/>
              <a:t>Avec un taux de remplissage maximum</a:t>
            </a:r>
          </a:p>
          <a:p>
            <a:pPr lvl="1">
              <a:buFont typeface="Wingdings" pitchFamily="2" charset="2"/>
              <a:buChar char="ü"/>
            </a:pPr>
            <a:r>
              <a:rPr lang="fr-FR" dirty="0"/>
              <a:t>Couvrant un large spectre des topics sélectionnés</a:t>
            </a:r>
          </a:p>
          <a:p>
            <a:pPr lvl="1">
              <a:buFont typeface="Wingdings" pitchFamily="2" charset="2"/>
              <a:buChar char="ü"/>
            </a:pPr>
            <a:r>
              <a:rPr lang="fr-FR" dirty="0"/>
              <a:t>Communs à toutes les zones géographiques</a:t>
            </a:r>
          </a:p>
          <a:p>
            <a:pPr marL="457200" lvl="1" indent="0"/>
            <a:endParaRPr lang="fr-FR" b="1" dirty="0"/>
          </a:p>
          <a:p>
            <a:pPr>
              <a:buFont typeface="Wingdings" pitchFamily="2" charset="2"/>
              <a:buChar char="Ø"/>
            </a:pPr>
            <a:r>
              <a:rPr lang="fr-FR" b="1" dirty="0"/>
              <a:t>On obtient un seuil maximum acceptable de données manquantes / indicateur / région : 60%</a:t>
            </a:r>
          </a:p>
        </p:txBody>
      </p:sp>
      <p:cxnSp>
        <p:nvCxnSpPr>
          <p:cNvPr id="36" name="Straight Connector 35">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8" name="Rectangle 37">
            <a:extLst>
              <a:ext uri="{FF2B5EF4-FFF2-40B4-BE49-F238E27FC236}">
                <a16:creationId xmlns:a16="http://schemas.microsoft.com/office/drawing/2014/main" id="{D064FAE8-CE07-6140-8678-0AC409AEB122}"/>
              </a:ext>
            </a:extLst>
          </p:cNvPr>
          <p:cNvSpPr/>
          <p:nvPr/>
        </p:nvSpPr>
        <p:spPr>
          <a:xfrm>
            <a:off x="0" y="0"/>
            <a:ext cx="6717278" cy="68562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2" name="Picture 41" descr="A screenshot of a cell phone&#10;&#10;Description automatically generated">
            <a:extLst>
              <a:ext uri="{FF2B5EF4-FFF2-40B4-BE49-F238E27FC236}">
                <a16:creationId xmlns:a16="http://schemas.microsoft.com/office/drawing/2014/main" id="{B6466707-D3B8-6B4D-AAAA-48EB66B2FAD7}"/>
              </a:ext>
            </a:extLst>
          </p:cNvPr>
          <p:cNvPicPr>
            <a:picLocks noChangeAspect="1"/>
          </p:cNvPicPr>
          <p:nvPr/>
        </p:nvPicPr>
        <p:blipFill>
          <a:blip r:embed="rId4"/>
          <a:stretch>
            <a:fillRect/>
          </a:stretch>
        </p:blipFill>
        <p:spPr>
          <a:xfrm>
            <a:off x="344382" y="39887"/>
            <a:ext cx="5957358" cy="4308007"/>
          </a:xfrm>
          <a:prstGeom prst="rect">
            <a:avLst/>
          </a:prstGeom>
        </p:spPr>
      </p:pic>
      <p:pic>
        <p:nvPicPr>
          <p:cNvPr id="48" name="Picture 47" descr="A screenshot of a cell phone&#10;&#10;Description automatically generated">
            <a:extLst>
              <a:ext uri="{FF2B5EF4-FFF2-40B4-BE49-F238E27FC236}">
                <a16:creationId xmlns:a16="http://schemas.microsoft.com/office/drawing/2014/main" id="{FF1746DA-9802-D44E-B1B9-370991905D2E}"/>
              </a:ext>
            </a:extLst>
          </p:cNvPr>
          <p:cNvPicPr>
            <a:picLocks noChangeAspect="1"/>
          </p:cNvPicPr>
          <p:nvPr/>
        </p:nvPicPr>
        <p:blipFill>
          <a:blip r:embed="rId5"/>
          <a:stretch>
            <a:fillRect/>
          </a:stretch>
        </p:blipFill>
        <p:spPr>
          <a:xfrm>
            <a:off x="6936" y="4347894"/>
            <a:ext cx="6682750" cy="2508320"/>
          </a:xfrm>
          <a:prstGeom prst="rect">
            <a:avLst/>
          </a:prstGeom>
        </p:spPr>
      </p:pic>
      <p:sp>
        <p:nvSpPr>
          <p:cNvPr id="49" name="TextBox 48">
            <a:extLst>
              <a:ext uri="{FF2B5EF4-FFF2-40B4-BE49-F238E27FC236}">
                <a16:creationId xmlns:a16="http://schemas.microsoft.com/office/drawing/2014/main" id="{59FE882E-5542-C645-A227-D291334EA9C0}"/>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VALIDATION DU JEU DE DONNÉES</a:t>
            </a:r>
          </a:p>
        </p:txBody>
      </p:sp>
      <p:sp>
        <p:nvSpPr>
          <p:cNvPr id="55" name="Slide Number Placeholder 54">
            <a:extLst>
              <a:ext uri="{FF2B5EF4-FFF2-40B4-BE49-F238E27FC236}">
                <a16:creationId xmlns:a16="http://schemas.microsoft.com/office/drawing/2014/main" id="{2EA8EBAB-52E9-0F44-9BCB-E1BCFCE021C5}"/>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13</a:t>
            </a:fld>
            <a:endParaRPr lang="en-US" dirty="0"/>
          </a:p>
        </p:txBody>
      </p:sp>
      <p:sp>
        <p:nvSpPr>
          <p:cNvPr id="56" name="Footer Placeholder 18">
            <a:extLst>
              <a:ext uri="{FF2B5EF4-FFF2-40B4-BE49-F238E27FC236}">
                <a16:creationId xmlns:a16="http://schemas.microsoft.com/office/drawing/2014/main" id="{F6FBAF19-4E5E-4345-9ECB-C08AE91B73F8}"/>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pic>
        <p:nvPicPr>
          <p:cNvPr id="59" name="Picture 58">
            <a:extLst>
              <a:ext uri="{FF2B5EF4-FFF2-40B4-BE49-F238E27FC236}">
                <a16:creationId xmlns:a16="http://schemas.microsoft.com/office/drawing/2014/main" id="{AD6BDBD4-9195-894F-BB12-AA7E2EC18922}"/>
              </a:ext>
            </a:extLst>
          </p:cNvPr>
          <p:cNvPicPr>
            <a:picLocks noChangeAspect="1"/>
          </p:cNvPicPr>
          <p:nvPr/>
        </p:nvPicPr>
        <p:blipFill>
          <a:blip r:embed="rId6"/>
          <a:stretch>
            <a:fillRect/>
          </a:stretch>
        </p:blipFill>
        <p:spPr>
          <a:xfrm>
            <a:off x="8313" y="4283847"/>
            <a:ext cx="6682750" cy="2551929"/>
          </a:xfrm>
          <a:prstGeom prst="rect">
            <a:avLst/>
          </a:prstGeom>
        </p:spPr>
      </p:pic>
      <p:pic>
        <p:nvPicPr>
          <p:cNvPr id="63" name="Picture 62" descr="A screenshot of a cell phone&#10;&#10;Description automatically generated">
            <a:extLst>
              <a:ext uri="{FF2B5EF4-FFF2-40B4-BE49-F238E27FC236}">
                <a16:creationId xmlns:a16="http://schemas.microsoft.com/office/drawing/2014/main" id="{6A736217-A68D-BF4B-A5A5-1842B376257D}"/>
              </a:ext>
            </a:extLst>
          </p:cNvPr>
          <p:cNvPicPr>
            <a:picLocks noChangeAspect="1"/>
          </p:cNvPicPr>
          <p:nvPr/>
        </p:nvPicPr>
        <p:blipFill>
          <a:blip r:embed="rId7"/>
          <a:stretch>
            <a:fillRect/>
          </a:stretch>
        </p:blipFill>
        <p:spPr>
          <a:xfrm>
            <a:off x="353105" y="19482"/>
            <a:ext cx="5975622" cy="4308007"/>
          </a:xfrm>
          <a:prstGeom prst="rect">
            <a:avLst/>
          </a:prstGeom>
        </p:spPr>
      </p:pic>
    </p:spTree>
    <p:extLst>
      <p:ext uri="{BB962C8B-B14F-4D97-AF65-F5344CB8AC3E}">
        <p14:creationId xmlns:p14="http://schemas.microsoft.com/office/powerpoint/2010/main" val="263829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398F542-287A-CD4D-A9C1-B763E9AA38C1}"/>
              </a:ext>
            </a:extLst>
          </p:cNvPr>
          <p:cNvSpPr>
            <a:spLocks noGrp="1"/>
          </p:cNvSpPr>
          <p:nvPr>
            <p:ph type="title"/>
          </p:nvPr>
        </p:nvSpPr>
        <p:spPr>
          <a:xfrm>
            <a:off x="7340400" y="608400"/>
            <a:ext cx="3448800" cy="1458000"/>
          </a:xfrm>
        </p:spPr>
        <p:txBody>
          <a:bodyPr vert="horz" lIns="91440" tIns="45720" rIns="91440" bIns="45720" rtlCol="0" anchor="ctr">
            <a:normAutofit/>
          </a:bodyPr>
          <a:lstStyle/>
          <a:p>
            <a:r>
              <a:rPr lang="fr-FR" dirty="0"/>
              <a:t>SÉLECTION DES INDICATEURS</a:t>
            </a:r>
          </a:p>
        </p:txBody>
      </p:sp>
      <p:sp>
        <p:nvSpPr>
          <p:cNvPr id="4" name="Content Placeholder 3">
            <a:extLst>
              <a:ext uri="{FF2B5EF4-FFF2-40B4-BE49-F238E27FC236}">
                <a16:creationId xmlns:a16="http://schemas.microsoft.com/office/drawing/2014/main" id="{1F5399C3-123B-7940-9132-8EC45B5576D5}"/>
              </a:ext>
            </a:extLst>
          </p:cNvPr>
          <p:cNvSpPr>
            <a:spLocks noGrp="1"/>
          </p:cNvSpPr>
          <p:nvPr>
            <p:ph sz="half" idx="1"/>
          </p:nvPr>
        </p:nvSpPr>
        <p:spPr>
          <a:xfrm>
            <a:off x="7538772" y="2054977"/>
            <a:ext cx="3895200" cy="3992400"/>
          </a:xfrm>
        </p:spPr>
        <p:txBody>
          <a:bodyPr vert="horz" lIns="91440" tIns="45720" rIns="91440" bIns="45720" rtlCol="0" anchor="ctr">
            <a:normAutofit fontScale="92500" lnSpcReduction="10000"/>
          </a:bodyPr>
          <a:lstStyle/>
          <a:p>
            <a:pPr>
              <a:buFont typeface="Wingdings" pitchFamily="2" charset="2"/>
              <a:buChar char="v"/>
            </a:pPr>
            <a:r>
              <a:rPr lang="fr-FR" dirty="0"/>
              <a:t>Analyse manuelle des indicateurs restants  :</a:t>
            </a:r>
          </a:p>
          <a:p>
            <a:pPr lvl="1">
              <a:buFont typeface=".Apple Color Emoji UI"/>
              <a:buChar char="✅"/>
            </a:pPr>
            <a:r>
              <a:rPr lang="fr-FR" dirty="0"/>
              <a:t>Retrait des indicateurs non pertinents </a:t>
            </a:r>
          </a:p>
          <a:p>
            <a:pPr lvl="1">
              <a:buFont typeface=".Apple Color Emoji UI"/>
              <a:buChar char="✅"/>
            </a:pPr>
            <a:r>
              <a:rPr lang="fr-FR" dirty="0"/>
              <a:t>Retrait des indicateurs en doublon</a:t>
            </a:r>
          </a:p>
          <a:p>
            <a:pPr lvl="1">
              <a:buFont typeface=".Apple Color Emoji UI"/>
              <a:buChar char="✅"/>
            </a:pPr>
            <a:r>
              <a:rPr lang="fr-FR" dirty="0"/>
              <a:t>Retrait des indicateurs correspondant à des sous-ensembles non pertinents d’autres indicateurs</a:t>
            </a:r>
          </a:p>
          <a:p>
            <a:pPr lvl="1">
              <a:buFont typeface=".Apple Color Emoji UI"/>
              <a:buChar char="❌"/>
            </a:pPr>
            <a:endParaRPr lang="fr-FR" dirty="0"/>
          </a:p>
          <a:p>
            <a:pPr>
              <a:buFont typeface="Wingdings" pitchFamily="2" charset="2"/>
              <a:buChar char="Ø"/>
            </a:pPr>
            <a:r>
              <a:rPr lang="fr-FR" b="1" dirty="0"/>
              <a:t>Restriction à 18 indicateurs pertinents renseignés à 40% minimum sur l’ensemble des régions :</a:t>
            </a:r>
          </a:p>
          <a:p>
            <a:pPr lvl="1">
              <a:buFont typeface="Wingdings" pitchFamily="2" charset="2"/>
              <a:buChar char="Ø"/>
            </a:pPr>
            <a:r>
              <a:rPr lang="fr-FR" b="1" dirty="0"/>
              <a:t>15 indicateurs descriptifs</a:t>
            </a:r>
          </a:p>
          <a:p>
            <a:pPr lvl="1">
              <a:buFont typeface="Wingdings" pitchFamily="2" charset="2"/>
              <a:buChar char="Ø"/>
            </a:pPr>
            <a:r>
              <a:rPr lang="fr-FR" b="1" dirty="0"/>
              <a:t> 3 indicateurs de projection</a:t>
            </a:r>
          </a:p>
        </p:txBody>
      </p:sp>
      <p:graphicFrame>
        <p:nvGraphicFramePr>
          <p:cNvPr id="20" name="Content Placeholder 19">
            <a:extLst>
              <a:ext uri="{FF2B5EF4-FFF2-40B4-BE49-F238E27FC236}">
                <a16:creationId xmlns:a16="http://schemas.microsoft.com/office/drawing/2014/main" id="{17435788-054C-964F-BEB6-5DDB79753F93}"/>
              </a:ext>
            </a:extLst>
          </p:cNvPr>
          <p:cNvGraphicFramePr>
            <a:graphicFrameLocks noGrp="1"/>
          </p:cNvGraphicFramePr>
          <p:nvPr>
            <p:ph sz="half" idx="2"/>
            <p:extLst>
              <p:ext uri="{D42A27DB-BD31-4B8C-83A1-F6EECF244321}">
                <p14:modId xmlns:p14="http://schemas.microsoft.com/office/powerpoint/2010/main" val="2059565550"/>
              </p:ext>
            </p:extLst>
          </p:nvPr>
        </p:nvGraphicFramePr>
        <p:xfrm>
          <a:off x="67310" y="66107"/>
          <a:ext cx="6770192" cy="6724000"/>
        </p:xfrm>
        <a:graphic>
          <a:graphicData uri="http://schemas.openxmlformats.org/drawingml/2006/table">
            <a:tbl>
              <a:tblPr firstRow="1" bandRow="1">
                <a:noFill/>
              </a:tblPr>
              <a:tblGrid>
                <a:gridCol w="1748322">
                  <a:extLst>
                    <a:ext uri="{9D8B030D-6E8A-4147-A177-3AD203B41FA5}">
                      <a16:colId xmlns:a16="http://schemas.microsoft.com/office/drawing/2014/main" val="1021641312"/>
                    </a:ext>
                  </a:extLst>
                </a:gridCol>
                <a:gridCol w="1962746">
                  <a:extLst>
                    <a:ext uri="{9D8B030D-6E8A-4147-A177-3AD203B41FA5}">
                      <a16:colId xmlns:a16="http://schemas.microsoft.com/office/drawing/2014/main" val="3938267794"/>
                    </a:ext>
                  </a:extLst>
                </a:gridCol>
                <a:gridCol w="3059124">
                  <a:extLst>
                    <a:ext uri="{9D8B030D-6E8A-4147-A177-3AD203B41FA5}">
                      <a16:colId xmlns:a16="http://schemas.microsoft.com/office/drawing/2014/main" val="473805741"/>
                    </a:ext>
                  </a:extLst>
                </a:gridCol>
              </a:tblGrid>
              <a:tr h="597520">
                <a:tc>
                  <a:txBody>
                    <a:bodyPr/>
                    <a:lstStyle/>
                    <a:p>
                      <a:pPr algn="ctr" fontAlgn="ctr"/>
                      <a:r>
                        <a:rPr lang="en-US" sz="1900" b="1" dirty="0">
                          <a:solidFill>
                            <a:schemeClr val="tx1">
                              <a:lumMod val="75000"/>
                              <a:lumOff val="25000"/>
                            </a:schemeClr>
                          </a:solidFill>
                          <a:effectLst/>
                        </a:rPr>
                        <a:t>INDICATEUR</a:t>
                      </a:r>
                    </a:p>
                  </a:txBody>
                  <a:tcPr marL="244409" marR="146645" marT="146645" marB="14664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900" b="1" dirty="0">
                          <a:solidFill>
                            <a:schemeClr val="tx1">
                              <a:lumMod val="75000"/>
                              <a:lumOff val="25000"/>
                            </a:schemeClr>
                          </a:solidFill>
                          <a:effectLst/>
                        </a:rPr>
                        <a:t>TOPIC</a:t>
                      </a:r>
                    </a:p>
                  </a:txBody>
                  <a:tcPr marL="244409" marR="146645" marT="146645" marB="14664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ctr"/>
                      <a:r>
                        <a:rPr lang="en-US" sz="1900" b="1" dirty="0">
                          <a:solidFill>
                            <a:schemeClr val="tx1">
                              <a:lumMod val="75000"/>
                              <a:lumOff val="25000"/>
                            </a:schemeClr>
                          </a:solidFill>
                          <a:effectLst/>
                        </a:rPr>
                        <a:t>DESCRIPTION</a:t>
                      </a:r>
                    </a:p>
                  </a:txBody>
                  <a:tcPr marL="244409" marR="146645" marT="146645" marB="14664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061170065"/>
                  </a:ext>
                </a:extLst>
              </a:tr>
              <a:tr h="124582">
                <a:tc>
                  <a:txBody>
                    <a:bodyPr/>
                    <a:lstStyle/>
                    <a:p>
                      <a:pPr algn="r" fontAlgn="ctr"/>
                      <a:r>
                        <a:rPr lang="en-US" sz="1050" b="1" dirty="0">
                          <a:effectLst/>
                        </a:rPr>
                        <a:t>IT.CMP.PCMP.P2</a:t>
                      </a:r>
                    </a:p>
                  </a:txBody>
                  <a:tcPr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accent1">
                        <a:alpha val="0"/>
                      </a:schemeClr>
                    </a:solidFill>
                  </a:tcPr>
                </a:tc>
                <a:tc>
                  <a:txBody>
                    <a:bodyPr/>
                    <a:lstStyle/>
                    <a:p>
                      <a:pPr algn="ctr" fontAlgn="ctr"/>
                      <a:r>
                        <a:rPr lang="en-US" sz="1050" dirty="0">
                          <a:effectLst/>
                        </a:rPr>
                        <a:t>Infrastructure: Communications</a:t>
                      </a:r>
                    </a:p>
                  </a:txBody>
                  <a:tcPr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Personal computers (per 100 people)</a:t>
                      </a:r>
                    </a:p>
                  </a:txBody>
                  <a:tcPr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2647312131"/>
                  </a:ext>
                </a:extLst>
              </a:tr>
              <a:tr h="170302">
                <a:tc>
                  <a:txBody>
                    <a:bodyPr/>
                    <a:lstStyle/>
                    <a:p>
                      <a:pPr algn="r" fontAlgn="ctr"/>
                      <a:r>
                        <a:rPr lang="en-US" sz="1050" b="1" dirty="0">
                          <a:effectLst/>
                        </a:rPr>
                        <a:t>IT.NET.USER.P2</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alpha val="0"/>
                      </a:schemeClr>
                    </a:solidFill>
                  </a:tcPr>
                </a:tc>
                <a:tc>
                  <a:txBody>
                    <a:bodyPr/>
                    <a:lstStyle/>
                    <a:p>
                      <a:pPr algn="ctr" fontAlgn="ctr"/>
                      <a:r>
                        <a:rPr lang="en-US" sz="1050" dirty="0">
                          <a:effectLst/>
                        </a:rPr>
                        <a:t>Infrastructure: Communications</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Internet users (per 100 people)</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265098342"/>
                  </a:ext>
                </a:extLst>
              </a:tr>
              <a:tr h="284602">
                <a:tc>
                  <a:txBody>
                    <a:bodyPr/>
                    <a:lstStyle/>
                    <a:p>
                      <a:pPr algn="r" fontAlgn="ctr"/>
                      <a:r>
                        <a:rPr lang="en-US" sz="1050" b="1">
                          <a:effectLst/>
                        </a:rPr>
                        <a:t>NY.GDP.PCAP.CD</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alpha val="0"/>
                      </a:schemeClr>
                    </a:solidFill>
                  </a:tcPr>
                </a:tc>
                <a:tc>
                  <a:txBody>
                    <a:bodyPr/>
                    <a:lstStyle/>
                    <a:p>
                      <a:pPr algn="ctr" fontAlgn="ctr"/>
                      <a:r>
                        <a:rPr lang="en-US" sz="1050" dirty="0">
                          <a:effectLst/>
                        </a:rPr>
                        <a:t>Economic Policy &amp; Debt: National accounts: US$...</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GDP per capita (current US$)</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3186999994"/>
                  </a:ext>
                </a:extLst>
              </a:tr>
              <a:tr h="216022">
                <a:tc>
                  <a:txBody>
                    <a:bodyPr/>
                    <a:lstStyle/>
                    <a:p>
                      <a:pPr algn="r" fontAlgn="ctr"/>
                      <a:r>
                        <a:rPr lang="en-US" sz="1050" b="1" dirty="0">
                          <a:effectLst/>
                        </a:rPr>
                        <a:t>SE.SEC.ENRL</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alpha val="0"/>
                      </a:schemeClr>
                    </a:solidFill>
                  </a:tcPr>
                </a:tc>
                <a:tc>
                  <a:txBody>
                    <a:bodyPr/>
                    <a:lstStyle/>
                    <a:p>
                      <a:pPr algn="ctr" fontAlgn="ctr"/>
                      <a:r>
                        <a:rPr lang="en-US" sz="1050" dirty="0">
                          <a:effectLst/>
                        </a:rPr>
                        <a:t>Secondary</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Enrolment in secondary education (number)</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111844693"/>
                  </a:ext>
                </a:extLst>
              </a:tr>
              <a:tr h="147442">
                <a:tc>
                  <a:txBody>
                    <a:bodyPr/>
                    <a:lstStyle/>
                    <a:p>
                      <a:pPr algn="r" fontAlgn="ctr"/>
                      <a:r>
                        <a:rPr lang="en-US" sz="1050" b="1">
                          <a:effectLst/>
                        </a:rPr>
                        <a:t>SE.SEC.ENRR</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alpha val="0"/>
                      </a:schemeClr>
                    </a:solidFill>
                  </a:tcPr>
                </a:tc>
                <a:tc>
                  <a:txBody>
                    <a:bodyPr/>
                    <a:lstStyle/>
                    <a:p>
                      <a:pPr algn="ctr" fontAlgn="ctr"/>
                      <a:r>
                        <a:rPr lang="en-US" sz="1050" dirty="0">
                          <a:effectLst/>
                        </a:rPr>
                        <a:t>Secondary</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Gross enrolment ratio, secondary, both sexes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3259563820"/>
                  </a:ext>
                </a:extLst>
              </a:tr>
              <a:tr h="261742">
                <a:tc>
                  <a:txBody>
                    <a:bodyPr/>
                    <a:lstStyle/>
                    <a:p>
                      <a:pPr algn="r" fontAlgn="ctr"/>
                      <a:r>
                        <a:rPr lang="en-US" sz="1050" b="1" dirty="0">
                          <a:effectLst/>
                        </a:rPr>
                        <a:t>SE.SEC.PRIV.ZS</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alpha val="0"/>
                      </a:schemeClr>
                    </a:solidFill>
                  </a:tcPr>
                </a:tc>
                <a:tc>
                  <a:txBody>
                    <a:bodyPr/>
                    <a:lstStyle/>
                    <a:p>
                      <a:pPr algn="ctr" fontAlgn="ctr"/>
                      <a:r>
                        <a:rPr lang="en-US" sz="1050" dirty="0">
                          <a:effectLst/>
                        </a:rPr>
                        <a:t>Secondary</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 of enrolment in secondary education (private schools)</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1212549348"/>
                  </a:ext>
                </a:extLst>
              </a:tr>
              <a:tr h="181732">
                <a:tc>
                  <a:txBody>
                    <a:bodyPr/>
                    <a:lstStyle/>
                    <a:p>
                      <a:pPr algn="r" fontAlgn="ctr"/>
                      <a:r>
                        <a:rPr lang="en-US" sz="1050" b="1" dirty="0">
                          <a:effectLst/>
                        </a:rPr>
                        <a:t>SE.TER.ENRL</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alpha val="0"/>
                      </a:schemeClr>
                    </a:solidFill>
                  </a:tcPr>
                </a:tc>
                <a:tc>
                  <a:txBody>
                    <a:bodyPr/>
                    <a:lstStyle/>
                    <a:p>
                      <a:pPr algn="ctr" fontAlgn="ctr"/>
                      <a:r>
                        <a:rPr lang="en-US" sz="1050" dirty="0">
                          <a:effectLst/>
                        </a:rPr>
                        <a:t>Tertiary</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Enrolment in tertiary education (number)</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544115500"/>
                  </a:ext>
                </a:extLst>
              </a:tr>
              <a:tr h="170302">
                <a:tc>
                  <a:txBody>
                    <a:bodyPr/>
                    <a:lstStyle/>
                    <a:p>
                      <a:pPr algn="r" fontAlgn="ctr"/>
                      <a:r>
                        <a:rPr lang="en-US" sz="1050" b="1">
                          <a:effectLst/>
                        </a:rPr>
                        <a:t>SE.TER.ENRR</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alpha val="0"/>
                      </a:schemeClr>
                    </a:solidFill>
                  </a:tcPr>
                </a:tc>
                <a:tc>
                  <a:txBody>
                    <a:bodyPr/>
                    <a:lstStyle/>
                    <a:p>
                      <a:pPr algn="ctr" fontAlgn="ctr"/>
                      <a:r>
                        <a:rPr lang="en-US" sz="1050" dirty="0">
                          <a:effectLst/>
                        </a:rPr>
                        <a:t>Tertiary</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Gross enrolment ratio, tertiary, both sexes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2760071001"/>
                  </a:ext>
                </a:extLst>
              </a:tr>
              <a:tr h="0">
                <a:tc>
                  <a:txBody>
                    <a:bodyPr/>
                    <a:lstStyle/>
                    <a:p>
                      <a:pPr algn="r" fontAlgn="ctr"/>
                      <a:r>
                        <a:rPr lang="en-US" sz="1050" b="1" dirty="0">
                          <a:effectLst/>
                        </a:rPr>
                        <a:t>SE.TER.PRIV.ZS</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alpha val="0"/>
                      </a:schemeClr>
                    </a:solidFill>
                  </a:tcPr>
                </a:tc>
                <a:tc>
                  <a:txBody>
                    <a:bodyPr/>
                    <a:lstStyle/>
                    <a:p>
                      <a:pPr algn="ctr" fontAlgn="ctr"/>
                      <a:r>
                        <a:rPr lang="en-US" sz="1050" dirty="0">
                          <a:effectLst/>
                        </a:rPr>
                        <a:t>Tertiary</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 of enrolment in tertiary education (private schools)</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741460037"/>
                  </a:ext>
                </a:extLst>
              </a:tr>
              <a:tr h="216022">
                <a:tc>
                  <a:txBody>
                    <a:bodyPr/>
                    <a:lstStyle/>
                    <a:p>
                      <a:pPr algn="r" fontAlgn="ctr"/>
                      <a:r>
                        <a:rPr lang="en-US" sz="1050" b="1">
                          <a:effectLst/>
                        </a:rPr>
                        <a:t>SL.TLF.TOTL.IN</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ctr" fontAlgn="ctr"/>
                      <a:r>
                        <a:rPr lang="en-US" sz="1050" dirty="0">
                          <a:effectLst/>
                        </a:rPr>
                        <a:t>Social Protection &amp; Labor: Labor force structure</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Labor force, total (number)</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280354375"/>
                  </a:ext>
                </a:extLst>
              </a:tr>
              <a:tr h="204592">
                <a:tc>
                  <a:txBody>
                    <a:bodyPr/>
                    <a:lstStyle/>
                    <a:p>
                      <a:pPr algn="r" fontAlgn="ctr"/>
                      <a:r>
                        <a:rPr lang="en-US" sz="1050" b="1">
                          <a:effectLst/>
                        </a:rPr>
                        <a:t>SL.UEM.TOTL.ZS</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ctr" fontAlgn="ctr"/>
                      <a:r>
                        <a:rPr lang="en-US" sz="1050" dirty="0">
                          <a:effectLst/>
                        </a:rPr>
                        <a:t>Social Protection &amp; Labor: Unemployment</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Unemployment, total (% of total labor force)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3010990456"/>
                  </a:ext>
                </a:extLst>
              </a:tr>
              <a:tr h="0">
                <a:tc>
                  <a:txBody>
                    <a:bodyPr/>
                    <a:lstStyle/>
                    <a:p>
                      <a:pPr algn="r" fontAlgn="ctr"/>
                      <a:r>
                        <a:rPr lang="en-US" sz="1050" b="1">
                          <a:effectLst/>
                        </a:rPr>
                        <a:t>SP.POP.GROW</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ctr" fontAlgn="ctr"/>
                      <a:r>
                        <a:rPr lang="en-US" sz="1050" dirty="0">
                          <a:effectLst/>
                        </a:rPr>
                        <a:t>Health: Population: Dynamics</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Population growth (annual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482787031"/>
                  </a:ext>
                </a:extLst>
              </a:tr>
              <a:tr h="0">
                <a:tc>
                  <a:txBody>
                    <a:bodyPr/>
                    <a:lstStyle/>
                    <a:p>
                      <a:pPr algn="r" fontAlgn="ctr"/>
                      <a:r>
                        <a:rPr lang="en-US" sz="1050" b="1">
                          <a:effectLst/>
                        </a:rPr>
                        <a:t>SP.POP.TOTL</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ctr" fontAlgn="ctr"/>
                      <a:r>
                        <a:rPr lang="en-US" sz="1050" dirty="0">
                          <a:effectLst/>
                        </a:rPr>
                        <a:t>Health: Population: Structure</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Population, total (number)</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232050412"/>
                  </a:ext>
                </a:extLst>
              </a:tr>
              <a:tr h="147442">
                <a:tc>
                  <a:txBody>
                    <a:bodyPr/>
                    <a:lstStyle/>
                    <a:p>
                      <a:pPr algn="r" fontAlgn="ctr"/>
                      <a:r>
                        <a:rPr lang="en-US" sz="1050" b="1">
                          <a:effectLst/>
                        </a:rPr>
                        <a:t>SP.SEC.TOTL.IN</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ctr" fontAlgn="ctr"/>
                      <a:r>
                        <a:rPr lang="en-US" sz="1050" dirty="0">
                          <a:effectLst/>
                        </a:rPr>
                        <a:t>Population</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Population of the official age for secondary education (number)</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4097468140"/>
                  </a:ext>
                </a:extLst>
              </a:tr>
              <a:tr h="274465">
                <a:tc>
                  <a:txBody>
                    <a:bodyPr/>
                    <a:lstStyle/>
                    <a:p>
                      <a:pPr algn="r" fontAlgn="ctr"/>
                      <a:r>
                        <a:rPr lang="en-US" sz="1050" b="1" dirty="0">
                          <a:effectLst/>
                        </a:rPr>
                        <a:t>SP.TER.TOTL.IN</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ctr" fontAlgn="ctr"/>
                      <a:r>
                        <a:rPr lang="en-US" sz="1050" dirty="0">
                          <a:effectLst/>
                        </a:rPr>
                        <a:t>Population</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tc>
                  <a:txBody>
                    <a:bodyPr/>
                    <a:lstStyle/>
                    <a:p>
                      <a:pPr algn="l" fontAlgn="ctr"/>
                      <a:r>
                        <a:rPr lang="en-US" sz="1050" dirty="0">
                          <a:effectLst/>
                        </a:rPr>
                        <a:t>Population of the official age for tertiary education (number</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2669160649"/>
                  </a:ext>
                </a:extLst>
              </a:tr>
              <a:tr h="0">
                <a:tc>
                  <a:txBody>
                    <a:bodyPr/>
                    <a:lstStyle/>
                    <a:p>
                      <a:pPr algn="r" fontAlgn="ctr"/>
                      <a:r>
                        <a:rPr lang="en-US" sz="1050" b="1" dirty="0">
                          <a:effectLst/>
                        </a:rPr>
                        <a:t>PRJ.ATT.15UP.1.MF</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0070C0">
                        <a:alpha val="73000"/>
                      </a:srgbClr>
                    </a:solidFill>
                  </a:tcPr>
                </a:tc>
                <a:tc>
                  <a:txBody>
                    <a:bodyPr/>
                    <a:lstStyle/>
                    <a:p>
                      <a:pPr algn="ctr" fontAlgn="ctr"/>
                      <a:r>
                        <a:rPr lang="en-US" sz="1050" dirty="0">
                          <a:effectLst/>
                        </a:rPr>
                        <a:t>Attainment</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70C0">
                        <a:alpha val="73000"/>
                      </a:srgb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050" kern="1200" dirty="0">
                          <a:solidFill>
                            <a:schemeClr val="tx1"/>
                          </a:solidFill>
                          <a:effectLst/>
                          <a:latin typeface="+mn-lt"/>
                          <a:ea typeface="+mn-ea"/>
                          <a:cs typeface="+mn-cs"/>
                        </a:rPr>
                        <a:t>Projection: total % of the population age 15+ with highest level of educational attainment = Primary</a:t>
                      </a:r>
                      <a:endParaRPr lang="en-US" sz="600" dirty="0">
                        <a:effectLst/>
                      </a:endParaRP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70C0">
                        <a:alpha val="73000"/>
                      </a:srgbClr>
                    </a:solidFill>
                  </a:tcPr>
                </a:tc>
                <a:extLst>
                  <a:ext uri="{0D108BD9-81ED-4DB2-BD59-A6C34878D82A}">
                    <a16:rowId xmlns:a16="http://schemas.microsoft.com/office/drawing/2014/main" val="751382408"/>
                  </a:ext>
                </a:extLst>
              </a:tr>
              <a:tr h="274465">
                <a:tc>
                  <a:txBody>
                    <a:bodyPr/>
                    <a:lstStyle/>
                    <a:p>
                      <a:pPr algn="r" fontAlgn="ctr"/>
                      <a:r>
                        <a:rPr lang="en-US" sz="1050" b="1" dirty="0">
                          <a:effectLst/>
                        </a:rPr>
                        <a:t>PRJ.ATT.15UP.3.MF</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0070C0">
                        <a:alpha val="73000"/>
                      </a:srgbClr>
                    </a:solidFill>
                  </a:tcPr>
                </a:tc>
                <a:tc>
                  <a:txBody>
                    <a:bodyPr/>
                    <a:lstStyle/>
                    <a:p>
                      <a:pPr algn="ctr" fontAlgn="ctr"/>
                      <a:r>
                        <a:rPr lang="en-US" sz="1050" dirty="0">
                          <a:effectLst/>
                        </a:rPr>
                        <a:t>Attainment</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70C0">
                        <a:alpha val="73000"/>
                      </a:srgb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050" kern="1200" dirty="0">
                          <a:solidFill>
                            <a:schemeClr val="tx1"/>
                          </a:solidFill>
                          <a:effectLst/>
                          <a:latin typeface="+mn-lt"/>
                          <a:ea typeface="+mn-ea"/>
                          <a:cs typeface="+mn-cs"/>
                        </a:rPr>
                        <a:t>Projection: total % of the population age 15+ with highest level of educational attainment = Secondary</a:t>
                      </a:r>
                      <a:endParaRPr lang="en-US" sz="600" dirty="0">
                        <a:effectLst/>
                      </a:endParaRP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70C0">
                        <a:alpha val="73000"/>
                      </a:srgbClr>
                    </a:solidFill>
                  </a:tcPr>
                </a:tc>
                <a:extLst>
                  <a:ext uri="{0D108BD9-81ED-4DB2-BD59-A6C34878D82A}">
                    <a16:rowId xmlns:a16="http://schemas.microsoft.com/office/drawing/2014/main" val="2343532494"/>
                  </a:ext>
                </a:extLst>
              </a:tr>
              <a:tr h="274465">
                <a:tc>
                  <a:txBody>
                    <a:bodyPr/>
                    <a:lstStyle/>
                    <a:p>
                      <a:pPr algn="r" fontAlgn="ctr"/>
                      <a:r>
                        <a:rPr lang="en-US" sz="1050" b="1" dirty="0">
                          <a:effectLst/>
                        </a:rPr>
                        <a:t>PRJ.ATT.15UP.4.MF</a:t>
                      </a:r>
                    </a:p>
                  </a:txBody>
                  <a:tcPr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0070C0">
                        <a:alpha val="73000"/>
                      </a:srgbClr>
                    </a:solidFill>
                  </a:tcPr>
                </a:tc>
                <a:tc>
                  <a:txBody>
                    <a:bodyPr/>
                    <a:lstStyle/>
                    <a:p>
                      <a:pPr algn="ctr" fontAlgn="ctr"/>
                      <a:r>
                        <a:rPr lang="en-US" sz="1050" dirty="0">
                          <a:effectLst/>
                        </a:rPr>
                        <a:t>Attainment</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0070C0">
                        <a:alpha val="73000"/>
                      </a:srgb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050" kern="1200" dirty="0">
                          <a:solidFill>
                            <a:schemeClr val="tx1"/>
                          </a:solidFill>
                          <a:effectLst/>
                          <a:latin typeface="+mn-lt"/>
                          <a:ea typeface="+mn-ea"/>
                          <a:cs typeface="+mn-cs"/>
                        </a:rPr>
                        <a:t>Projection: total % of the population age 15+ with highest level of educational attainment = Tertiary</a:t>
                      </a:r>
                      <a:endParaRPr lang="en-US" sz="600" dirty="0">
                        <a:effectLst/>
                      </a:endParaRP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0070C0">
                        <a:alpha val="73000"/>
                      </a:srgbClr>
                    </a:solidFill>
                  </a:tcPr>
                </a:tc>
                <a:extLst>
                  <a:ext uri="{0D108BD9-81ED-4DB2-BD59-A6C34878D82A}">
                    <a16:rowId xmlns:a16="http://schemas.microsoft.com/office/drawing/2014/main" val="2567443034"/>
                  </a:ext>
                </a:extLst>
              </a:tr>
            </a:tbl>
          </a:graphicData>
        </a:graphic>
      </p:graphicFrame>
      <p:sp>
        <p:nvSpPr>
          <p:cNvPr id="11" name="TextBox 10">
            <a:extLst>
              <a:ext uri="{FF2B5EF4-FFF2-40B4-BE49-F238E27FC236}">
                <a16:creationId xmlns:a16="http://schemas.microsoft.com/office/drawing/2014/main" id="{86A2FC23-7178-AB49-9337-B6D92023FA22}"/>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VALIDATION DU JEU DE DONNÉES</a:t>
            </a:r>
          </a:p>
        </p:txBody>
      </p:sp>
      <p:sp>
        <p:nvSpPr>
          <p:cNvPr id="15" name="Slide Number Placeholder 14">
            <a:extLst>
              <a:ext uri="{FF2B5EF4-FFF2-40B4-BE49-F238E27FC236}">
                <a16:creationId xmlns:a16="http://schemas.microsoft.com/office/drawing/2014/main" id="{3647F363-FF45-9A43-A1D8-4BE0F746B2FD}"/>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14</a:t>
            </a:fld>
            <a:endParaRPr lang="en-US" dirty="0"/>
          </a:p>
        </p:txBody>
      </p:sp>
      <p:sp>
        <p:nvSpPr>
          <p:cNvPr id="18" name="Footer Placeholder 18">
            <a:extLst>
              <a:ext uri="{FF2B5EF4-FFF2-40B4-BE49-F238E27FC236}">
                <a16:creationId xmlns:a16="http://schemas.microsoft.com/office/drawing/2014/main" id="{80A4804D-3F10-0545-AA9D-F693002C80F3}"/>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Tree>
    <p:extLst>
      <p:ext uri="{BB962C8B-B14F-4D97-AF65-F5344CB8AC3E}">
        <p14:creationId xmlns:p14="http://schemas.microsoft.com/office/powerpoint/2010/main" val="240411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398F542-287A-CD4D-A9C1-B763E9AA38C1}"/>
              </a:ext>
            </a:extLst>
          </p:cNvPr>
          <p:cNvSpPr>
            <a:spLocks noGrp="1"/>
          </p:cNvSpPr>
          <p:nvPr>
            <p:ph type="title"/>
          </p:nvPr>
        </p:nvSpPr>
        <p:spPr>
          <a:xfrm>
            <a:off x="7520400" y="608400"/>
            <a:ext cx="3706762" cy="1608124"/>
          </a:xfrm>
        </p:spPr>
        <p:txBody>
          <a:bodyPr vert="horz" lIns="91440" tIns="45720" rIns="91440" bIns="45720" rtlCol="0" anchor="ctr">
            <a:normAutofit/>
          </a:bodyPr>
          <a:lstStyle/>
          <a:p>
            <a:r>
              <a:rPr lang="fr-FR" dirty="0"/>
              <a:t>SÉLECTION DES INDICATEURS</a:t>
            </a:r>
          </a:p>
        </p:txBody>
      </p:sp>
      <p:sp>
        <p:nvSpPr>
          <p:cNvPr id="4" name="Content Placeholder 3">
            <a:extLst>
              <a:ext uri="{FF2B5EF4-FFF2-40B4-BE49-F238E27FC236}">
                <a16:creationId xmlns:a16="http://schemas.microsoft.com/office/drawing/2014/main" id="{1F5399C3-123B-7940-9132-8EC45B5576D5}"/>
              </a:ext>
            </a:extLst>
          </p:cNvPr>
          <p:cNvSpPr>
            <a:spLocks noGrp="1"/>
          </p:cNvSpPr>
          <p:nvPr>
            <p:ph sz="half" idx="1"/>
          </p:nvPr>
        </p:nvSpPr>
        <p:spPr>
          <a:xfrm>
            <a:off x="7599670" y="2250693"/>
            <a:ext cx="3480706" cy="2354827"/>
          </a:xfrm>
        </p:spPr>
        <p:txBody>
          <a:bodyPr vert="horz" lIns="91440" tIns="45720" rIns="91440" bIns="45720" rtlCol="0" anchor="ctr">
            <a:normAutofit/>
          </a:bodyPr>
          <a:lstStyle/>
          <a:p>
            <a:pPr>
              <a:buFont typeface="Wingdings" pitchFamily="2" charset="2"/>
              <a:buChar char="v"/>
            </a:pPr>
            <a:r>
              <a:rPr lang="fr-FR" dirty="0"/>
              <a:t>Les 18 indicateurs sont bien répartis sur l’ensemble des topics d’intérêt. </a:t>
            </a:r>
            <a:endParaRPr lang="fr-FR" dirty="0">
              <a:highlight>
                <a:srgbClr val="FF00FF"/>
              </a:highlight>
            </a:endParaRPr>
          </a:p>
        </p:txBody>
      </p:sp>
      <p:sp>
        <p:nvSpPr>
          <p:cNvPr id="16" name="Rectangle 15">
            <a:extLst>
              <a:ext uri="{FF2B5EF4-FFF2-40B4-BE49-F238E27FC236}">
                <a16:creationId xmlns:a16="http://schemas.microsoft.com/office/drawing/2014/main" id="{90350703-D9A2-0941-A88B-781C02A41F73}"/>
              </a:ext>
            </a:extLst>
          </p:cNvPr>
          <p:cNvSpPr/>
          <p:nvPr/>
        </p:nvSpPr>
        <p:spPr>
          <a:xfrm>
            <a:off x="0" y="0"/>
            <a:ext cx="6717278" cy="68562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94D22869-0EEE-984B-8E25-A52D6A16CEA0}"/>
              </a:ext>
            </a:extLst>
          </p:cNvPr>
          <p:cNvSpPr/>
          <p:nvPr/>
        </p:nvSpPr>
        <p:spPr>
          <a:xfrm>
            <a:off x="6480698" y="3632200"/>
            <a:ext cx="156557" cy="317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1" name="Rectangle 10">
            <a:extLst>
              <a:ext uri="{FF2B5EF4-FFF2-40B4-BE49-F238E27FC236}">
                <a16:creationId xmlns:a16="http://schemas.microsoft.com/office/drawing/2014/main" id="{1137AF6C-EDBD-C14B-8EF3-8867C58E0030}"/>
              </a:ext>
            </a:extLst>
          </p:cNvPr>
          <p:cNvSpPr/>
          <p:nvPr/>
        </p:nvSpPr>
        <p:spPr>
          <a:xfrm>
            <a:off x="5921406" y="4270159"/>
            <a:ext cx="715849" cy="248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Picture 14" descr="A screenshot of a cell phone&#10;&#10;Description automatically generated">
            <a:extLst>
              <a:ext uri="{FF2B5EF4-FFF2-40B4-BE49-F238E27FC236}">
                <a16:creationId xmlns:a16="http://schemas.microsoft.com/office/drawing/2014/main" id="{CA59342A-6776-804F-B9F2-C6AEEC43D1E8}"/>
              </a:ext>
            </a:extLst>
          </p:cNvPr>
          <p:cNvPicPr>
            <a:picLocks noChangeAspect="1"/>
          </p:cNvPicPr>
          <p:nvPr/>
        </p:nvPicPr>
        <p:blipFill rotWithShape="1">
          <a:blip r:embed="rId4"/>
          <a:srcRect r="19146"/>
          <a:stretch/>
        </p:blipFill>
        <p:spPr>
          <a:xfrm>
            <a:off x="11430" y="1383030"/>
            <a:ext cx="6694417" cy="3885658"/>
          </a:xfrm>
          <a:prstGeom prst="rect">
            <a:avLst/>
          </a:prstGeom>
        </p:spPr>
      </p:pic>
      <p:sp>
        <p:nvSpPr>
          <p:cNvPr id="26" name="TextBox 25">
            <a:extLst>
              <a:ext uri="{FF2B5EF4-FFF2-40B4-BE49-F238E27FC236}">
                <a16:creationId xmlns:a16="http://schemas.microsoft.com/office/drawing/2014/main" id="{87313FA5-D6D4-3342-AA11-5A7F53641383}"/>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VALIDATION DU JEU DE DONNÉES</a:t>
            </a:r>
          </a:p>
        </p:txBody>
      </p:sp>
      <p:sp>
        <p:nvSpPr>
          <p:cNvPr id="22" name="Footer Placeholder 21">
            <a:extLst>
              <a:ext uri="{FF2B5EF4-FFF2-40B4-BE49-F238E27FC236}">
                <a16:creationId xmlns:a16="http://schemas.microsoft.com/office/drawing/2014/main" id="{FEE8965C-10EE-F04A-93D2-C57DB3EE685C}"/>
              </a:ext>
            </a:extLst>
          </p:cNvPr>
          <p:cNvSpPr>
            <a:spLocks noGrp="1"/>
          </p:cNvSpPr>
          <p:nvPr>
            <p:ph type="ftr" sz="quarter" idx="11"/>
          </p:nvPr>
        </p:nvSpPr>
        <p:spPr/>
        <p:txBody>
          <a:bodyPr/>
          <a:lstStyle/>
          <a:p>
            <a:r>
              <a:rPr lang="en-US"/>
              <a:t>Sofia CHEVROLAT</a:t>
            </a:r>
            <a:endParaRPr lang="en-US" dirty="0"/>
          </a:p>
        </p:txBody>
      </p:sp>
      <p:sp>
        <p:nvSpPr>
          <p:cNvPr id="23" name="Slide Number Placeholder 22">
            <a:extLst>
              <a:ext uri="{FF2B5EF4-FFF2-40B4-BE49-F238E27FC236}">
                <a16:creationId xmlns:a16="http://schemas.microsoft.com/office/drawing/2014/main" id="{3AE139BE-F8EA-BF47-A200-FFD4CFE291FC}"/>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15</a:t>
            </a:fld>
            <a:endParaRPr lang="en-US" dirty="0"/>
          </a:p>
        </p:txBody>
      </p:sp>
      <p:sp>
        <p:nvSpPr>
          <p:cNvPr id="35" name="Footer Placeholder 18">
            <a:extLst>
              <a:ext uri="{FF2B5EF4-FFF2-40B4-BE49-F238E27FC236}">
                <a16:creationId xmlns:a16="http://schemas.microsoft.com/office/drawing/2014/main" id="{1C4AB0FE-A70F-7C4E-8D68-58AB925BE73F}"/>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Tree>
    <p:extLst>
      <p:ext uri="{BB962C8B-B14F-4D97-AF65-F5344CB8AC3E}">
        <p14:creationId xmlns:p14="http://schemas.microsoft.com/office/powerpoint/2010/main" val="235240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84A9-2FDF-CC4E-BDED-57C121FC165D}"/>
              </a:ext>
            </a:extLst>
          </p:cNvPr>
          <p:cNvSpPr>
            <a:spLocks noGrp="1"/>
          </p:cNvSpPr>
          <p:nvPr>
            <p:ph type="title"/>
          </p:nvPr>
        </p:nvSpPr>
        <p:spPr/>
        <p:txBody>
          <a:bodyPr/>
          <a:lstStyle/>
          <a:p>
            <a:r>
              <a:rPr lang="fr-FR" dirty="0"/>
              <a:t>Conclusion</a:t>
            </a:r>
          </a:p>
        </p:txBody>
      </p:sp>
      <p:sp>
        <p:nvSpPr>
          <p:cNvPr id="3" name="Content Placeholder 2">
            <a:extLst>
              <a:ext uri="{FF2B5EF4-FFF2-40B4-BE49-F238E27FC236}">
                <a16:creationId xmlns:a16="http://schemas.microsoft.com/office/drawing/2014/main" id="{9D8A92A2-BD82-CA4F-BEEB-B3F52FFD63BD}"/>
              </a:ext>
            </a:extLst>
          </p:cNvPr>
          <p:cNvSpPr>
            <a:spLocks noGrp="1"/>
          </p:cNvSpPr>
          <p:nvPr>
            <p:ph idx="1"/>
          </p:nvPr>
        </p:nvSpPr>
        <p:spPr>
          <a:xfrm>
            <a:off x="4648201" y="609600"/>
            <a:ext cx="6647328" cy="5719199"/>
          </a:xfrm>
        </p:spPr>
        <p:txBody>
          <a:bodyPr>
            <a:normAutofit lnSpcReduction="10000"/>
          </a:bodyPr>
          <a:lstStyle/>
          <a:p>
            <a:pPr>
              <a:buFont typeface="Wingdings" pitchFamily="2" charset="2"/>
              <a:buChar char="v"/>
            </a:pPr>
            <a:r>
              <a:rPr lang="fr-FR" dirty="0"/>
              <a:t>La base de données peut être séparée en:</a:t>
            </a:r>
          </a:p>
          <a:p>
            <a:pPr lvl="1">
              <a:buFont typeface="Wingdings" pitchFamily="2" charset="2"/>
              <a:buChar char="Ø"/>
            </a:pPr>
            <a:r>
              <a:rPr lang="fr-FR" dirty="0"/>
              <a:t>Un jeu de données d’indicateurs descriptifs, globalement peu renseignés</a:t>
            </a:r>
          </a:p>
          <a:p>
            <a:pPr lvl="1">
              <a:buFont typeface="Wingdings" pitchFamily="2" charset="2"/>
              <a:buChar char="Ø"/>
            </a:pPr>
            <a:r>
              <a:rPr lang="fr-FR" dirty="0"/>
              <a:t>Un jeu de données d’indicateurs de projection, globalement bien renseignés.</a:t>
            </a:r>
          </a:p>
          <a:p>
            <a:pPr>
              <a:buFont typeface="Wingdings" pitchFamily="2" charset="2"/>
              <a:buChar char="v"/>
            </a:pPr>
            <a:r>
              <a:rPr lang="fr-FR" dirty="0"/>
              <a:t>Il est possible d’isoler 10 catégories suffisamment renseignées sur l’ensemble des régions.</a:t>
            </a:r>
          </a:p>
          <a:p>
            <a:pPr>
              <a:buFont typeface="Wingdings" pitchFamily="2" charset="2"/>
              <a:buChar char="v"/>
            </a:pPr>
            <a:r>
              <a:rPr lang="fr-FR" dirty="0"/>
              <a:t>De là, 18 indicateurs uniques – 15 indicateurs descriptifs, 3 indicateurs de projection – suffisamment renseignés et répartis sur l’ensemble des catégories pertinentes peuvent être sélectionnés.</a:t>
            </a:r>
          </a:p>
          <a:p>
            <a:pPr>
              <a:buFont typeface="Wingdings" pitchFamily="2" charset="2"/>
              <a:buChar char="Ø"/>
            </a:pPr>
            <a:endParaRPr lang="fr-FR" dirty="0"/>
          </a:p>
          <a:p>
            <a:pPr>
              <a:buFont typeface="Wingdings" pitchFamily="2" charset="2"/>
              <a:buChar char="Ø"/>
            </a:pPr>
            <a:r>
              <a:rPr lang="fr-FR" dirty="0"/>
              <a:t>Ces indicateurs doivent permettre de réaliser un profil des différents pays et régions, pertinent par rapport aux problématiques posées.</a:t>
            </a:r>
          </a:p>
          <a:p>
            <a:pPr>
              <a:buFont typeface="Wingdings" pitchFamily="2" charset="2"/>
              <a:buChar char="Ø"/>
            </a:pPr>
            <a:endParaRPr lang="fr-FR" dirty="0"/>
          </a:p>
          <a:p>
            <a:pPr>
              <a:buFont typeface=".Apple Color Emoji UI"/>
              <a:buChar char="✅"/>
            </a:pPr>
            <a:r>
              <a:rPr lang="fr-FR" b="1" dirty="0"/>
              <a:t>Le jeu de données est donc exploitable pour répondre aux problématiques posées.</a:t>
            </a:r>
          </a:p>
        </p:txBody>
      </p:sp>
      <p:sp>
        <p:nvSpPr>
          <p:cNvPr id="4" name="Text Placeholder 3">
            <a:extLst>
              <a:ext uri="{FF2B5EF4-FFF2-40B4-BE49-F238E27FC236}">
                <a16:creationId xmlns:a16="http://schemas.microsoft.com/office/drawing/2014/main" id="{8A4EF3AA-8953-4243-8AB2-CF5A79DF081C}"/>
              </a:ext>
            </a:extLst>
          </p:cNvPr>
          <p:cNvSpPr>
            <a:spLocks noGrp="1"/>
          </p:cNvSpPr>
          <p:nvPr>
            <p:ph type="body" sz="half" idx="2"/>
          </p:nvPr>
        </p:nvSpPr>
        <p:spPr/>
        <p:txBody>
          <a:bodyPr/>
          <a:lstStyle/>
          <a:p>
            <a:r>
              <a:rPr lang="fr-FR" dirty="0"/>
              <a:t>Le jeu de données peut-il permettre de répondre aux problématiques posées ?</a:t>
            </a:r>
          </a:p>
        </p:txBody>
      </p:sp>
      <p:sp>
        <p:nvSpPr>
          <p:cNvPr id="5" name="TextBox 4">
            <a:extLst>
              <a:ext uri="{FF2B5EF4-FFF2-40B4-BE49-F238E27FC236}">
                <a16:creationId xmlns:a16="http://schemas.microsoft.com/office/drawing/2014/main" id="{78ADC231-F1C2-774A-9ABB-97349A9AADF7}"/>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VALIDATION DU JEU DE DONNÉES</a:t>
            </a:r>
          </a:p>
        </p:txBody>
      </p:sp>
      <p:sp>
        <p:nvSpPr>
          <p:cNvPr id="11" name="Slide Number Placeholder 10">
            <a:extLst>
              <a:ext uri="{FF2B5EF4-FFF2-40B4-BE49-F238E27FC236}">
                <a16:creationId xmlns:a16="http://schemas.microsoft.com/office/drawing/2014/main" id="{0640A90B-29CC-1D48-AEA2-0B8BFB1AA81A}"/>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16</a:t>
            </a:fld>
            <a:endParaRPr lang="en-US" dirty="0"/>
          </a:p>
        </p:txBody>
      </p:sp>
      <p:sp>
        <p:nvSpPr>
          <p:cNvPr id="12" name="Footer Placeholder 7">
            <a:extLst>
              <a:ext uri="{FF2B5EF4-FFF2-40B4-BE49-F238E27FC236}">
                <a16:creationId xmlns:a16="http://schemas.microsoft.com/office/drawing/2014/main" id="{28B8B415-4FAC-B047-BEF4-418DCAA9A566}"/>
              </a:ext>
            </a:extLst>
          </p:cNvPr>
          <p:cNvSpPr txBox="1">
            <a:spLocks/>
          </p:cNvSpPr>
          <p:nvPr/>
        </p:nvSpPr>
        <p:spPr>
          <a:xfrm>
            <a:off x="136800" y="6328800"/>
            <a:ext cx="2274030" cy="3778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Tree>
    <p:extLst>
      <p:ext uri="{BB962C8B-B14F-4D97-AF65-F5344CB8AC3E}">
        <p14:creationId xmlns:p14="http://schemas.microsoft.com/office/powerpoint/2010/main" val="323577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F815-D39D-E445-B919-A19D1E685A65}"/>
              </a:ext>
            </a:extLst>
          </p:cNvPr>
          <p:cNvSpPr>
            <a:spLocks noGrp="1"/>
          </p:cNvSpPr>
          <p:nvPr>
            <p:ph type="title"/>
          </p:nvPr>
        </p:nvSpPr>
        <p:spPr/>
        <p:txBody>
          <a:bodyPr/>
          <a:lstStyle/>
          <a:p>
            <a:r>
              <a:rPr lang="fr-FR" dirty="0"/>
              <a:t>Pré-ANALYSE EXPLORATOIRE</a:t>
            </a:r>
          </a:p>
        </p:txBody>
      </p:sp>
      <p:sp>
        <p:nvSpPr>
          <p:cNvPr id="3" name="Text Placeholder 2">
            <a:extLst>
              <a:ext uri="{FF2B5EF4-FFF2-40B4-BE49-F238E27FC236}">
                <a16:creationId xmlns:a16="http://schemas.microsoft.com/office/drawing/2014/main" id="{5414F1A7-61C4-0C40-B8D7-846E89C417F5}"/>
              </a:ext>
            </a:extLst>
          </p:cNvPr>
          <p:cNvSpPr>
            <a:spLocks noGrp="1"/>
          </p:cNvSpPr>
          <p:nvPr>
            <p:ph type="body" idx="1"/>
          </p:nvPr>
        </p:nvSpPr>
        <p:spPr/>
        <p:txBody>
          <a:bodyPr/>
          <a:lstStyle/>
          <a:p>
            <a:r>
              <a:rPr lang="fr-FR" dirty="0"/>
              <a:t>Pistes de réponse aux problématiques posées</a:t>
            </a:r>
          </a:p>
        </p:txBody>
      </p:sp>
      <p:sp>
        <p:nvSpPr>
          <p:cNvPr id="9" name="Slide Number Placeholder 8">
            <a:extLst>
              <a:ext uri="{FF2B5EF4-FFF2-40B4-BE49-F238E27FC236}">
                <a16:creationId xmlns:a16="http://schemas.microsoft.com/office/drawing/2014/main" id="{203D5950-2000-4149-B04C-4B9B948F13B2}"/>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17</a:t>
            </a:fld>
            <a:endParaRPr lang="en-US" dirty="0"/>
          </a:p>
        </p:txBody>
      </p:sp>
      <p:sp>
        <p:nvSpPr>
          <p:cNvPr id="10" name="Footer Placeholder 7">
            <a:extLst>
              <a:ext uri="{FF2B5EF4-FFF2-40B4-BE49-F238E27FC236}">
                <a16:creationId xmlns:a16="http://schemas.microsoft.com/office/drawing/2014/main" id="{9B832C18-F51F-6E48-A1F9-4EE4E89671C2}"/>
              </a:ext>
            </a:extLst>
          </p:cNvPr>
          <p:cNvSpPr>
            <a:spLocks noGrp="1"/>
          </p:cNvSpPr>
          <p:nvPr>
            <p:ph type="ftr" sz="quarter" idx="11"/>
          </p:nvPr>
        </p:nvSpPr>
        <p:spPr>
          <a:xfrm>
            <a:off x="136800" y="6328800"/>
            <a:ext cx="2274030" cy="377825"/>
          </a:xfrm>
        </p:spPr>
        <p:txBody>
          <a:bodyPr/>
          <a:lstStyle/>
          <a:p>
            <a:r>
              <a:rPr lang="en-US" sz="1050" b="1" dirty="0">
                <a:solidFill>
                  <a:schemeClr val="bg2">
                    <a:lumMod val="40000"/>
                    <a:lumOff val="60000"/>
                  </a:schemeClr>
                </a:solidFill>
              </a:rPr>
              <a:t>Sofia CHEVROLAT</a:t>
            </a:r>
          </a:p>
        </p:txBody>
      </p:sp>
    </p:spTree>
    <p:extLst>
      <p:ext uri="{BB962C8B-B14F-4D97-AF65-F5344CB8AC3E}">
        <p14:creationId xmlns:p14="http://schemas.microsoft.com/office/powerpoint/2010/main" val="135869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27DD-77BD-3A46-99ED-DF529EEBC9D9}"/>
              </a:ext>
            </a:extLst>
          </p:cNvPr>
          <p:cNvSpPr>
            <a:spLocks noGrp="1"/>
          </p:cNvSpPr>
          <p:nvPr>
            <p:ph type="title"/>
          </p:nvPr>
        </p:nvSpPr>
        <p:spPr>
          <a:xfrm>
            <a:off x="685801" y="609600"/>
            <a:ext cx="10131425" cy="1456267"/>
          </a:xfrm>
        </p:spPr>
        <p:txBody>
          <a:bodyPr>
            <a:normAutofit/>
          </a:bodyPr>
          <a:lstStyle/>
          <a:p>
            <a:r>
              <a:rPr lang="fr-FR" dirty="0"/>
              <a:t>Démarche</a:t>
            </a:r>
          </a:p>
        </p:txBody>
      </p:sp>
      <p:graphicFrame>
        <p:nvGraphicFramePr>
          <p:cNvPr id="5" name="Content Placeholder 2">
            <a:extLst>
              <a:ext uri="{FF2B5EF4-FFF2-40B4-BE49-F238E27FC236}">
                <a16:creationId xmlns:a16="http://schemas.microsoft.com/office/drawing/2014/main" id="{ADD2FD9A-66D2-479E-BE3D-F4552A9A4EE7}"/>
              </a:ext>
            </a:extLst>
          </p:cNvPr>
          <p:cNvGraphicFramePr>
            <a:graphicFrameLocks noGrp="1"/>
          </p:cNvGraphicFramePr>
          <p:nvPr>
            <p:ph idx="1"/>
            <p:extLst>
              <p:ext uri="{D42A27DB-BD31-4B8C-83A1-F6EECF244321}">
                <p14:modId xmlns:p14="http://schemas.microsoft.com/office/powerpoint/2010/main" val="261895083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E85D13F9-B49B-CD4B-8DE6-04F609C1E97C}"/>
              </a:ext>
            </a:extLst>
          </p:cNvPr>
          <p:cNvSpPr txBox="1"/>
          <p:nvPr/>
        </p:nvSpPr>
        <p:spPr>
          <a:xfrm>
            <a:off x="685800" y="1696535"/>
            <a:ext cx="9578340" cy="400110"/>
          </a:xfrm>
          <a:prstGeom prst="rect">
            <a:avLst/>
          </a:prstGeom>
          <a:noFill/>
        </p:spPr>
        <p:txBody>
          <a:bodyPr wrap="square" rtlCol="0">
            <a:spAutoFit/>
          </a:bodyPr>
          <a:lstStyle/>
          <a:p>
            <a:r>
              <a:rPr lang="fr-FR" sz="2000" dirty="0"/>
              <a:t>Comparaisons à différents niveaux avec la référence : la France</a:t>
            </a:r>
          </a:p>
        </p:txBody>
      </p:sp>
      <p:sp>
        <p:nvSpPr>
          <p:cNvPr id="6" name="TextBox 5">
            <a:extLst>
              <a:ext uri="{FF2B5EF4-FFF2-40B4-BE49-F238E27FC236}">
                <a16:creationId xmlns:a16="http://schemas.microsoft.com/office/drawing/2014/main" id="{3814F6EE-DE1A-574C-8FF2-7A7366768227}"/>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PRÉ-ANALYSE EXPLORATOIRE</a:t>
            </a:r>
          </a:p>
        </p:txBody>
      </p:sp>
      <p:sp>
        <p:nvSpPr>
          <p:cNvPr id="11" name="Slide Number Placeholder 10">
            <a:extLst>
              <a:ext uri="{FF2B5EF4-FFF2-40B4-BE49-F238E27FC236}">
                <a16:creationId xmlns:a16="http://schemas.microsoft.com/office/drawing/2014/main" id="{90D63B9E-0E9F-A441-928F-05654C5FA8D5}"/>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18</a:t>
            </a:fld>
            <a:endParaRPr lang="en-US" dirty="0"/>
          </a:p>
        </p:txBody>
      </p:sp>
      <p:sp>
        <p:nvSpPr>
          <p:cNvPr id="12" name="Footer Placeholder 7">
            <a:extLst>
              <a:ext uri="{FF2B5EF4-FFF2-40B4-BE49-F238E27FC236}">
                <a16:creationId xmlns:a16="http://schemas.microsoft.com/office/drawing/2014/main" id="{22607656-EADF-4C40-9F1C-9CA857DEEB60}"/>
              </a:ext>
            </a:extLst>
          </p:cNvPr>
          <p:cNvSpPr>
            <a:spLocks noGrp="1"/>
          </p:cNvSpPr>
          <p:nvPr>
            <p:ph type="ftr" sz="quarter" idx="11"/>
          </p:nvPr>
        </p:nvSpPr>
        <p:spPr>
          <a:xfrm>
            <a:off x="136800" y="6328800"/>
            <a:ext cx="2274030" cy="377825"/>
          </a:xfrm>
        </p:spPr>
        <p:txBody>
          <a:bodyPr/>
          <a:lstStyle/>
          <a:p>
            <a:r>
              <a:rPr lang="en-US" sz="1050" b="1" dirty="0">
                <a:solidFill>
                  <a:schemeClr val="bg2">
                    <a:lumMod val="40000"/>
                    <a:lumOff val="60000"/>
                  </a:schemeClr>
                </a:solidFill>
              </a:rPr>
              <a:t>Sofia CHEVROLAT</a:t>
            </a:r>
          </a:p>
        </p:txBody>
      </p:sp>
    </p:spTree>
    <p:extLst>
      <p:ext uri="{BB962C8B-B14F-4D97-AF65-F5344CB8AC3E}">
        <p14:creationId xmlns:p14="http://schemas.microsoft.com/office/powerpoint/2010/main" val="3397075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35D7-821E-8047-BBE7-B2BEFC02BAAF}"/>
              </a:ext>
            </a:extLst>
          </p:cNvPr>
          <p:cNvSpPr>
            <a:spLocks noGrp="1"/>
          </p:cNvSpPr>
          <p:nvPr>
            <p:ph type="title"/>
          </p:nvPr>
        </p:nvSpPr>
        <p:spPr>
          <a:xfrm>
            <a:off x="7520400" y="609600"/>
            <a:ext cx="3543840" cy="1456267"/>
          </a:xfrm>
        </p:spPr>
        <p:txBody>
          <a:bodyPr/>
          <a:lstStyle/>
          <a:p>
            <a:r>
              <a:rPr lang="fr-FR" dirty="0"/>
              <a:t>0. Mise en place</a:t>
            </a:r>
          </a:p>
        </p:txBody>
      </p:sp>
      <p:sp>
        <p:nvSpPr>
          <p:cNvPr id="4" name="Content Placeholder 3">
            <a:extLst>
              <a:ext uri="{FF2B5EF4-FFF2-40B4-BE49-F238E27FC236}">
                <a16:creationId xmlns:a16="http://schemas.microsoft.com/office/drawing/2014/main" id="{891337B7-13F5-B04C-B845-F745F4F429DC}"/>
              </a:ext>
            </a:extLst>
          </p:cNvPr>
          <p:cNvSpPr>
            <a:spLocks noGrp="1"/>
          </p:cNvSpPr>
          <p:nvPr>
            <p:ph sz="half" idx="2"/>
          </p:nvPr>
        </p:nvSpPr>
        <p:spPr>
          <a:xfrm>
            <a:off x="7520399" y="2142067"/>
            <a:ext cx="4012471" cy="3649133"/>
          </a:xfrm>
        </p:spPr>
        <p:txBody>
          <a:bodyPr/>
          <a:lstStyle/>
          <a:p>
            <a:pPr>
              <a:buFont typeface="Wingdings" pitchFamily="2" charset="2"/>
              <a:buChar char="v"/>
            </a:pPr>
            <a:r>
              <a:rPr lang="fr-FR" dirty="0"/>
              <a:t>Exploitation des indicateurs :</a:t>
            </a:r>
          </a:p>
          <a:p>
            <a:pPr lvl="1">
              <a:buFont typeface="Wingdings" pitchFamily="2" charset="2"/>
              <a:buChar char="Ø"/>
            </a:pPr>
            <a:r>
              <a:rPr lang="fr-FR" dirty="0"/>
              <a:t>Pour une comparaison fiable, restriction aux indicateurs de proportion (pourcentage / par 100 / par personne) </a:t>
            </a:r>
          </a:p>
          <a:p>
            <a:pPr lvl="1"/>
            <a:r>
              <a:rPr lang="fr-FR" dirty="0"/>
              <a:t>Création  d’un nouvel indicateur % sur la proportion de population active</a:t>
            </a:r>
          </a:p>
          <a:p>
            <a:endParaRPr lang="fr-FR" dirty="0"/>
          </a:p>
        </p:txBody>
      </p:sp>
      <p:graphicFrame>
        <p:nvGraphicFramePr>
          <p:cNvPr id="6" name="Content Placeholder 19">
            <a:extLst>
              <a:ext uri="{FF2B5EF4-FFF2-40B4-BE49-F238E27FC236}">
                <a16:creationId xmlns:a16="http://schemas.microsoft.com/office/drawing/2014/main" id="{623D83EB-2275-0244-AB1E-A14412B608AD}"/>
              </a:ext>
            </a:extLst>
          </p:cNvPr>
          <p:cNvGraphicFramePr>
            <a:graphicFrameLocks/>
          </p:cNvGraphicFramePr>
          <p:nvPr>
            <p:extLst>
              <p:ext uri="{D42A27DB-BD31-4B8C-83A1-F6EECF244321}">
                <p14:modId xmlns:p14="http://schemas.microsoft.com/office/powerpoint/2010/main" val="3573139928"/>
              </p:ext>
            </p:extLst>
          </p:nvPr>
        </p:nvGraphicFramePr>
        <p:xfrm>
          <a:off x="659130" y="1165860"/>
          <a:ext cx="6229350" cy="4947808"/>
        </p:xfrm>
        <a:graphic>
          <a:graphicData uri="http://schemas.openxmlformats.org/drawingml/2006/table">
            <a:tbl>
              <a:tblPr firstRow="1" bandRow="1">
                <a:noFill/>
              </a:tblPr>
              <a:tblGrid>
                <a:gridCol w="1535324">
                  <a:extLst>
                    <a:ext uri="{9D8B030D-6E8A-4147-A177-3AD203B41FA5}">
                      <a16:colId xmlns:a16="http://schemas.microsoft.com/office/drawing/2014/main" val="1021641312"/>
                    </a:ext>
                  </a:extLst>
                </a:gridCol>
                <a:gridCol w="2246821">
                  <a:extLst>
                    <a:ext uri="{9D8B030D-6E8A-4147-A177-3AD203B41FA5}">
                      <a16:colId xmlns:a16="http://schemas.microsoft.com/office/drawing/2014/main" val="3938267794"/>
                    </a:ext>
                  </a:extLst>
                </a:gridCol>
                <a:gridCol w="2447205">
                  <a:extLst>
                    <a:ext uri="{9D8B030D-6E8A-4147-A177-3AD203B41FA5}">
                      <a16:colId xmlns:a16="http://schemas.microsoft.com/office/drawing/2014/main" val="473805741"/>
                    </a:ext>
                  </a:extLst>
                </a:gridCol>
              </a:tblGrid>
              <a:tr h="480060">
                <a:tc>
                  <a:txBody>
                    <a:bodyPr/>
                    <a:lstStyle/>
                    <a:p>
                      <a:pPr algn="ctr" fontAlgn="ctr"/>
                      <a:r>
                        <a:rPr lang="en-US" sz="1500" b="1">
                          <a:solidFill>
                            <a:schemeClr val="tx1">
                              <a:lumMod val="75000"/>
                              <a:lumOff val="25000"/>
                            </a:schemeClr>
                          </a:solidFill>
                          <a:effectLst/>
                        </a:rPr>
                        <a:t>INDICATEUR</a:t>
                      </a:r>
                    </a:p>
                  </a:txBody>
                  <a:tcPr marL="187892" marR="112735" marT="112735" marB="1127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500" b="1" dirty="0">
                          <a:solidFill>
                            <a:schemeClr val="tx1">
                              <a:lumMod val="75000"/>
                              <a:lumOff val="25000"/>
                            </a:schemeClr>
                          </a:solidFill>
                          <a:effectLst/>
                        </a:rPr>
                        <a:t>TOPIC</a:t>
                      </a:r>
                    </a:p>
                  </a:txBody>
                  <a:tcPr marL="187892" marR="112735" marT="112735" marB="1127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ctr"/>
                      <a:r>
                        <a:rPr lang="en-US" sz="1500" b="1" dirty="0">
                          <a:solidFill>
                            <a:schemeClr val="tx1">
                              <a:lumMod val="75000"/>
                              <a:lumOff val="25000"/>
                            </a:schemeClr>
                          </a:solidFill>
                          <a:effectLst/>
                        </a:rPr>
                        <a:t>DESCRIPTION</a:t>
                      </a:r>
                    </a:p>
                  </a:txBody>
                  <a:tcPr marL="187892" marR="112735" marT="112735" marB="1127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061170065"/>
                  </a:ext>
                </a:extLst>
              </a:tr>
              <a:tr h="264644">
                <a:tc>
                  <a:txBody>
                    <a:bodyPr/>
                    <a:lstStyle/>
                    <a:p>
                      <a:pPr algn="r" fontAlgn="ctr"/>
                      <a:r>
                        <a:rPr lang="en-US" sz="1000" b="1" dirty="0">
                          <a:effectLst/>
                        </a:rPr>
                        <a:t>IT.CMP.PCMP.P2</a:t>
                      </a:r>
                    </a:p>
                  </a:txBody>
                  <a:tcPr marL="70295" marR="70295" marT="35148" marB="35148"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accent1">
                        <a:lumMod val="20000"/>
                        <a:lumOff val="80000"/>
                        <a:alpha val="0"/>
                      </a:schemeClr>
                    </a:solidFill>
                  </a:tcPr>
                </a:tc>
                <a:tc>
                  <a:txBody>
                    <a:bodyPr/>
                    <a:lstStyle/>
                    <a:p>
                      <a:pPr algn="ctr" fontAlgn="ctr"/>
                      <a:r>
                        <a:rPr lang="en-US" sz="1000" dirty="0">
                          <a:effectLst/>
                        </a:rPr>
                        <a:t>Infrastructure: Communications</a:t>
                      </a:r>
                    </a:p>
                  </a:txBody>
                  <a:tcPr marL="70295" marR="70295" marT="35148" marB="35148"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l" fontAlgn="ctr"/>
                      <a:r>
                        <a:rPr lang="en-US" sz="1000" dirty="0">
                          <a:effectLst/>
                        </a:rPr>
                        <a:t>Personal computers (per 100 people)</a:t>
                      </a:r>
                    </a:p>
                  </a:txBody>
                  <a:tcPr marL="70295" marR="70295" marT="35148" marB="35148"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2647312131"/>
                  </a:ext>
                </a:extLst>
              </a:tr>
              <a:tr h="264644">
                <a:tc>
                  <a:txBody>
                    <a:bodyPr/>
                    <a:lstStyle/>
                    <a:p>
                      <a:pPr algn="r" fontAlgn="ctr"/>
                      <a:r>
                        <a:rPr lang="en-US" sz="1000" b="1" dirty="0">
                          <a:effectLst/>
                        </a:rPr>
                        <a:t>IT.NET.USER.P2</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0"/>
                      </a:schemeClr>
                    </a:solidFill>
                  </a:tcPr>
                </a:tc>
                <a:tc>
                  <a:txBody>
                    <a:bodyPr/>
                    <a:lstStyle/>
                    <a:p>
                      <a:pPr algn="ctr" fontAlgn="ctr"/>
                      <a:r>
                        <a:rPr lang="en-US" sz="1000" dirty="0">
                          <a:effectLst/>
                        </a:rPr>
                        <a:t>Infrastructure: Communications</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l" fontAlgn="ctr"/>
                      <a:r>
                        <a:rPr lang="en-US" sz="1000" dirty="0">
                          <a:effectLst/>
                        </a:rPr>
                        <a:t>Internet users (per 100 people)</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265098342"/>
                  </a:ext>
                </a:extLst>
              </a:tr>
              <a:tr h="411668">
                <a:tc>
                  <a:txBody>
                    <a:bodyPr/>
                    <a:lstStyle/>
                    <a:p>
                      <a:pPr algn="r" fontAlgn="ctr"/>
                      <a:r>
                        <a:rPr lang="en-US" sz="1000" b="1">
                          <a:effectLst/>
                        </a:rPr>
                        <a:t>NY.GDP.PCAP.CD</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0"/>
                      </a:schemeClr>
                    </a:solidFill>
                  </a:tcPr>
                </a:tc>
                <a:tc>
                  <a:txBody>
                    <a:bodyPr/>
                    <a:lstStyle/>
                    <a:p>
                      <a:pPr algn="ctr" fontAlgn="ctr"/>
                      <a:r>
                        <a:rPr lang="en-US" sz="1000" dirty="0">
                          <a:effectLst/>
                        </a:rPr>
                        <a:t>Economic Policy &amp; Debt: National accounts: US$...</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l" fontAlgn="ctr"/>
                      <a:r>
                        <a:rPr lang="en-US" sz="1000" dirty="0">
                          <a:effectLst/>
                        </a:rPr>
                        <a:t>GDP per capita (current US$)</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3186999994"/>
                  </a:ext>
                </a:extLst>
              </a:tr>
              <a:tr h="411668">
                <a:tc>
                  <a:txBody>
                    <a:bodyPr/>
                    <a:lstStyle/>
                    <a:p>
                      <a:pPr algn="r" fontAlgn="ctr"/>
                      <a:r>
                        <a:rPr lang="en-US" sz="1000" b="1" dirty="0">
                          <a:effectLst/>
                        </a:rPr>
                        <a:t>SE.SEC.ENRR</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0"/>
                      </a:schemeClr>
                    </a:solidFill>
                  </a:tcPr>
                </a:tc>
                <a:tc>
                  <a:txBody>
                    <a:bodyPr/>
                    <a:lstStyle/>
                    <a:p>
                      <a:pPr algn="ctr" fontAlgn="ctr"/>
                      <a:r>
                        <a:rPr lang="en-US" sz="1000" dirty="0">
                          <a:effectLst/>
                        </a:rPr>
                        <a:t>Secondary</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l" fontAlgn="ctr"/>
                      <a:r>
                        <a:rPr lang="en-US" sz="1000" dirty="0">
                          <a:effectLst/>
                        </a:rPr>
                        <a:t>Gross enrolment ratio, secondary, both sexes (%)</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3259563820"/>
                  </a:ext>
                </a:extLst>
              </a:tr>
              <a:tr h="411668">
                <a:tc>
                  <a:txBody>
                    <a:bodyPr/>
                    <a:lstStyle/>
                    <a:p>
                      <a:pPr algn="r" fontAlgn="ctr"/>
                      <a:r>
                        <a:rPr lang="en-US" sz="1000" b="1">
                          <a:effectLst/>
                        </a:rPr>
                        <a:t>SE.SEC.PRIV.ZS</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0"/>
                      </a:schemeClr>
                    </a:solidFill>
                  </a:tcPr>
                </a:tc>
                <a:tc>
                  <a:txBody>
                    <a:bodyPr/>
                    <a:lstStyle/>
                    <a:p>
                      <a:pPr algn="ctr" fontAlgn="ctr"/>
                      <a:r>
                        <a:rPr lang="en-US" sz="1000" dirty="0">
                          <a:effectLst/>
                        </a:rPr>
                        <a:t>Secondary</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000" dirty="0">
                          <a:effectLst/>
                        </a:rPr>
                        <a:t>Percentage of enrolment in secondary education </a:t>
                      </a:r>
                      <a:r>
                        <a:rPr lang="en-US" sz="1000" kern="1200" dirty="0">
                          <a:solidFill>
                            <a:schemeClr val="tx1"/>
                          </a:solidFill>
                          <a:effectLst/>
                          <a:latin typeface="+mn-lt"/>
                          <a:ea typeface="+mn-ea"/>
                          <a:cs typeface="+mn-cs"/>
                        </a:rPr>
                        <a:t>in private institutions</a:t>
                      </a:r>
                    </a:p>
                    <a:p>
                      <a:pPr algn="l" fontAlgn="ctr"/>
                      <a:endParaRPr lang="en-US" sz="1000" dirty="0">
                        <a:effectLst/>
                        <a:highlight>
                          <a:srgbClr val="FF00FF"/>
                        </a:highlight>
                      </a:endParaRP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1212549348"/>
                  </a:ext>
                </a:extLst>
              </a:tr>
              <a:tr h="411668">
                <a:tc>
                  <a:txBody>
                    <a:bodyPr/>
                    <a:lstStyle/>
                    <a:p>
                      <a:pPr algn="r" fontAlgn="ctr"/>
                      <a:r>
                        <a:rPr lang="en-US" sz="1000" b="1" dirty="0">
                          <a:effectLst/>
                        </a:rPr>
                        <a:t>SE.TER.ENRR</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0"/>
                      </a:schemeClr>
                    </a:solidFill>
                  </a:tcPr>
                </a:tc>
                <a:tc>
                  <a:txBody>
                    <a:bodyPr/>
                    <a:lstStyle/>
                    <a:p>
                      <a:pPr algn="ctr" fontAlgn="ctr"/>
                      <a:r>
                        <a:rPr lang="en-US" sz="1000" dirty="0">
                          <a:effectLst/>
                        </a:rPr>
                        <a:t>Tertiary</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l" fontAlgn="ctr"/>
                      <a:r>
                        <a:rPr lang="en-US" sz="1000" dirty="0">
                          <a:effectLst/>
                        </a:rPr>
                        <a:t>Gross enrolment ratio, tertiary, both sexes (%)</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2760071001"/>
                  </a:ext>
                </a:extLst>
              </a:tr>
              <a:tr h="411668">
                <a:tc>
                  <a:txBody>
                    <a:bodyPr/>
                    <a:lstStyle/>
                    <a:p>
                      <a:pPr algn="r" fontAlgn="ctr"/>
                      <a:r>
                        <a:rPr lang="en-US" sz="1000" b="1">
                          <a:effectLst/>
                        </a:rPr>
                        <a:t>SE.TER.PRIV.ZS</a:t>
                      </a:r>
                    </a:p>
                  </a:txBody>
                  <a:tcPr marL="70295" marR="70295" marT="35148" marB="3514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0"/>
                      </a:schemeClr>
                    </a:solidFill>
                  </a:tcPr>
                </a:tc>
                <a:tc>
                  <a:txBody>
                    <a:bodyPr/>
                    <a:lstStyle/>
                    <a:p>
                      <a:pPr algn="ctr" fontAlgn="ctr"/>
                      <a:r>
                        <a:rPr lang="en-US" sz="1000" dirty="0">
                          <a:effectLst/>
                        </a:rPr>
                        <a:t>Tertiary</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l" fontAlgn="ctr"/>
                      <a:r>
                        <a:rPr lang="en-US" sz="1000" dirty="0">
                          <a:effectLst/>
                        </a:rPr>
                        <a:t>Percentage of enrolment in tertiary education in private institutions</a:t>
                      </a:r>
                      <a:endParaRPr lang="en-US" sz="1000" dirty="0">
                        <a:effectLst/>
                        <a:highlight>
                          <a:srgbClr val="FF00FF"/>
                        </a:highlight>
                      </a:endParaRP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741460037"/>
                  </a:ext>
                </a:extLst>
              </a:tr>
              <a:tr h="411668">
                <a:tc>
                  <a:txBody>
                    <a:bodyPr/>
                    <a:lstStyle/>
                    <a:p>
                      <a:pPr algn="r" fontAlgn="ctr"/>
                      <a:r>
                        <a:rPr lang="en-US" sz="1000" b="1" dirty="0">
                          <a:effectLst/>
                        </a:rPr>
                        <a:t>SL.TLF.TOTL.IN</a:t>
                      </a:r>
                    </a:p>
                  </a:txBody>
                  <a:tcPr marL="70295" marR="70295" marT="35148" marB="3514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3">
                        <a:alpha val="50000"/>
                      </a:schemeClr>
                    </a:solidFill>
                  </a:tcPr>
                </a:tc>
                <a:tc>
                  <a:txBody>
                    <a:bodyPr/>
                    <a:lstStyle/>
                    <a:p>
                      <a:pPr algn="ctr" fontAlgn="ctr"/>
                      <a:r>
                        <a:rPr lang="en-US" sz="1000" dirty="0">
                          <a:effectLst/>
                        </a:rPr>
                        <a:t>Social Protection &amp; Labor: Labor force structure</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3">
                        <a:alpha val="50000"/>
                      </a:schemeClr>
                    </a:solidFill>
                  </a:tcPr>
                </a:tc>
                <a:tc>
                  <a:txBody>
                    <a:bodyPr/>
                    <a:lstStyle/>
                    <a:p>
                      <a:pPr algn="l" fontAlgn="ctr"/>
                      <a:r>
                        <a:rPr lang="en-US" sz="1000" dirty="0">
                          <a:effectLst/>
                        </a:rPr>
                        <a:t>Labor force, total</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3">
                        <a:alpha val="50000"/>
                      </a:schemeClr>
                    </a:solidFill>
                  </a:tcPr>
                </a:tc>
                <a:extLst>
                  <a:ext uri="{0D108BD9-81ED-4DB2-BD59-A6C34878D82A}">
                    <a16:rowId xmlns:a16="http://schemas.microsoft.com/office/drawing/2014/main" val="280354375"/>
                  </a:ext>
                </a:extLst>
              </a:tr>
              <a:tr h="411668">
                <a:tc>
                  <a:txBody>
                    <a:bodyPr/>
                    <a:lstStyle/>
                    <a:p>
                      <a:pPr algn="r" fontAlgn="ctr"/>
                      <a:r>
                        <a:rPr lang="en-US" sz="1000" b="1" dirty="0">
                          <a:effectLst/>
                        </a:rPr>
                        <a:t>SL.UEM.TOTL.ZS</a:t>
                      </a:r>
                    </a:p>
                  </a:txBody>
                  <a:tcPr marL="70295" marR="70295" marT="35148" marB="3514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rgbClr val="B4BCBE">
                        <a:alpha val="0"/>
                      </a:srgbClr>
                    </a:solidFill>
                  </a:tcPr>
                </a:tc>
                <a:tc>
                  <a:txBody>
                    <a:bodyPr/>
                    <a:lstStyle/>
                    <a:p>
                      <a:pPr algn="ctr" fontAlgn="ctr"/>
                      <a:r>
                        <a:rPr lang="en-US" sz="1000" dirty="0">
                          <a:effectLst/>
                        </a:rPr>
                        <a:t>Social Protection &amp; Labor: Unemployment</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0"/>
                      </a:srgbClr>
                    </a:solidFill>
                  </a:tcPr>
                </a:tc>
                <a:tc>
                  <a:txBody>
                    <a:bodyPr/>
                    <a:lstStyle/>
                    <a:p>
                      <a:pPr algn="l" fontAlgn="ctr"/>
                      <a:r>
                        <a:rPr lang="en-US" sz="1000" dirty="0">
                          <a:effectLst/>
                        </a:rPr>
                        <a:t>Unemployment, total (% of total labor force) </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0"/>
                      </a:srgbClr>
                    </a:solidFill>
                  </a:tcPr>
                </a:tc>
                <a:extLst>
                  <a:ext uri="{0D108BD9-81ED-4DB2-BD59-A6C34878D82A}">
                    <a16:rowId xmlns:a16="http://schemas.microsoft.com/office/drawing/2014/main" val="3010990456"/>
                  </a:ext>
                </a:extLst>
              </a:tr>
              <a:tr h="264644">
                <a:tc>
                  <a:txBody>
                    <a:bodyPr/>
                    <a:lstStyle/>
                    <a:p>
                      <a:pPr algn="r" fontAlgn="ctr"/>
                      <a:r>
                        <a:rPr lang="en-US" sz="1000" b="1">
                          <a:effectLst/>
                        </a:rPr>
                        <a:t>SP.POP.GROW</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0"/>
                      </a:srgbClr>
                    </a:solidFill>
                  </a:tcPr>
                </a:tc>
                <a:tc>
                  <a:txBody>
                    <a:bodyPr/>
                    <a:lstStyle/>
                    <a:p>
                      <a:pPr algn="ctr" fontAlgn="ctr"/>
                      <a:r>
                        <a:rPr lang="en-US" sz="1000" dirty="0">
                          <a:effectLst/>
                        </a:rPr>
                        <a:t>Health: Population: Dynamics</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0"/>
                      </a:srgbClr>
                    </a:solidFill>
                  </a:tcPr>
                </a:tc>
                <a:tc>
                  <a:txBody>
                    <a:bodyPr/>
                    <a:lstStyle/>
                    <a:p>
                      <a:pPr algn="l" fontAlgn="ctr"/>
                      <a:r>
                        <a:rPr lang="en-US" sz="1000" dirty="0">
                          <a:effectLst/>
                        </a:rPr>
                        <a:t>Population growth (annual %)</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0"/>
                      </a:srgbClr>
                    </a:solidFill>
                  </a:tcPr>
                </a:tc>
                <a:extLst>
                  <a:ext uri="{0D108BD9-81ED-4DB2-BD59-A6C34878D82A}">
                    <a16:rowId xmlns:a16="http://schemas.microsoft.com/office/drawing/2014/main" val="482787031"/>
                  </a:ext>
                </a:extLst>
              </a:tr>
              <a:tr h="264644">
                <a:tc>
                  <a:txBody>
                    <a:bodyPr/>
                    <a:lstStyle/>
                    <a:p>
                      <a:pPr algn="r" fontAlgn="ctr"/>
                      <a:r>
                        <a:rPr lang="en-US" sz="1000" b="1" dirty="0">
                          <a:effectLst/>
                        </a:rPr>
                        <a:t>SP.POP.TOTL</a:t>
                      </a:r>
                    </a:p>
                  </a:txBody>
                  <a:tcPr marL="70295" marR="70295" marT="35148" marB="3514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3">
                        <a:alpha val="50000"/>
                      </a:schemeClr>
                    </a:solidFill>
                  </a:tcPr>
                </a:tc>
                <a:tc>
                  <a:txBody>
                    <a:bodyPr/>
                    <a:lstStyle/>
                    <a:p>
                      <a:pPr algn="ctr" fontAlgn="ctr"/>
                      <a:r>
                        <a:rPr lang="en-US" sz="1000" dirty="0">
                          <a:effectLst/>
                        </a:rPr>
                        <a:t>Health: Population: Structure</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3">
                        <a:alpha val="50000"/>
                      </a:schemeClr>
                    </a:solidFill>
                  </a:tcPr>
                </a:tc>
                <a:tc>
                  <a:txBody>
                    <a:bodyPr/>
                    <a:lstStyle/>
                    <a:p>
                      <a:pPr algn="l" fontAlgn="ctr"/>
                      <a:r>
                        <a:rPr lang="en-US" sz="1000" dirty="0">
                          <a:effectLst/>
                        </a:rPr>
                        <a:t>Population, total</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3">
                        <a:alpha val="50000"/>
                      </a:schemeClr>
                    </a:solidFill>
                  </a:tcPr>
                </a:tc>
                <a:extLst>
                  <a:ext uri="{0D108BD9-81ED-4DB2-BD59-A6C34878D82A}">
                    <a16:rowId xmlns:a16="http://schemas.microsoft.com/office/drawing/2014/main" val="232050412"/>
                  </a:ext>
                </a:extLst>
              </a:tr>
              <a:tr h="411668">
                <a:tc>
                  <a:txBody>
                    <a:bodyPr/>
                    <a:lstStyle/>
                    <a:p>
                      <a:pPr algn="r" fontAlgn="ctr"/>
                      <a:r>
                        <a:rPr lang="en-US" sz="1000" b="1" dirty="0">
                          <a:effectLst/>
                        </a:rPr>
                        <a:t>SL.TLF.TOTL.PCT</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chemeClr val="accent3"/>
                    </a:solidFill>
                  </a:tcPr>
                </a:tc>
                <a:tc>
                  <a:txBody>
                    <a:bodyPr/>
                    <a:lstStyle/>
                    <a:p>
                      <a:pPr algn="ctr" fontAlgn="ctr"/>
                      <a:r>
                        <a:rPr lang="en-US" sz="1000" dirty="0">
                          <a:effectLst/>
                        </a:rPr>
                        <a:t>Labor Composite </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chemeClr val="accent3"/>
                    </a:solidFill>
                  </a:tcPr>
                </a:tc>
                <a:tc>
                  <a:txBody>
                    <a:bodyPr/>
                    <a:lstStyle/>
                    <a:p>
                      <a:pPr algn="l" fontAlgn="ctr"/>
                      <a:r>
                        <a:rPr lang="en-US" sz="1000" dirty="0">
                          <a:effectLst/>
                        </a:rPr>
                        <a:t>Labor force,  total (% of total population)</a:t>
                      </a:r>
                    </a:p>
                  </a:txBody>
                  <a:tcPr marL="70295" marR="70295" marT="35148" marB="35148"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chemeClr val="accent3"/>
                    </a:solidFill>
                  </a:tcPr>
                </a:tc>
                <a:extLst>
                  <a:ext uri="{0D108BD9-81ED-4DB2-BD59-A6C34878D82A}">
                    <a16:rowId xmlns:a16="http://schemas.microsoft.com/office/drawing/2014/main" val="770553029"/>
                  </a:ext>
                </a:extLst>
              </a:tr>
            </a:tbl>
          </a:graphicData>
        </a:graphic>
      </p:graphicFrame>
      <p:sp>
        <p:nvSpPr>
          <p:cNvPr id="9" name="TextBox 8">
            <a:extLst>
              <a:ext uri="{FF2B5EF4-FFF2-40B4-BE49-F238E27FC236}">
                <a16:creationId xmlns:a16="http://schemas.microsoft.com/office/drawing/2014/main" id="{A8A9D402-EAE0-524F-9EC2-73274EDEE502}"/>
              </a:ext>
            </a:extLst>
          </p:cNvPr>
          <p:cNvSpPr txBox="1"/>
          <p:nvPr/>
        </p:nvSpPr>
        <p:spPr>
          <a:xfrm>
            <a:off x="7018020" y="160020"/>
            <a:ext cx="4994910" cy="276999"/>
          </a:xfrm>
          <a:prstGeom prst="rect">
            <a:avLst/>
          </a:prstGeom>
          <a:noFill/>
          <a:effectLst>
            <a:outerShdw dist="50800" sx="1000" sy="1000" algn="ctr" rotWithShape="0">
              <a:srgbClr val="000000"/>
            </a:outerShdw>
          </a:effectLst>
        </p:spPr>
        <p:txBody>
          <a:bodyPr wrap="square" rtlCol="0">
            <a:spAutoFit/>
          </a:bodyPr>
          <a:lstStyle/>
          <a:p>
            <a:pPr algn="r"/>
            <a:r>
              <a:rPr lang="fr-FR" sz="1200" b="1" i="1" dirty="0">
                <a:solidFill>
                  <a:schemeClr val="accent1">
                    <a:lumMod val="60000"/>
                    <a:lumOff val="40000"/>
                  </a:schemeClr>
                </a:solidFill>
              </a:rPr>
              <a:t>PRÉ-ANALYSE EXPLORATOIRE</a:t>
            </a:r>
          </a:p>
        </p:txBody>
      </p:sp>
      <p:sp>
        <p:nvSpPr>
          <p:cNvPr id="15" name="Slide Number Placeholder 14">
            <a:extLst>
              <a:ext uri="{FF2B5EF4-FFF2-40B4-BE49-F238E27FC236}">
                <a16:creationId xmlns:a16="http://schemas.microsoft.com/office/drawing/2014/main" id="{0F0F0C65-4524-B343-9838-4AA7D415765D}"/>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19</a:t>
            </a:fld>
            <a:endParaRPr lang="en-US" dirty="0"/>
          </a:p>
        </p:txBody>
      </p:sp>
      <p:sp>
        <p:nvSpPr>
          <p:cNvPr id="16" name="Footer Placeholder 7">
            <a:extLst>
              <a:ext uri="{FF2B5EF4-FFF2-40B4-BE49-F238E27FC236}">
                <a16:creationId xmlns:a16="http://schemas.microsoft.com/office/drawing/2014/main" id="{96C14719-69BF-F24B-BE48-462CE191F555}"/>
              </a:ext>
            </a:extLst>
          </p:cNvPr>
          <p:cNvSpPr txBox="1">
            <a:spLocks/>
          </p:cNvSpPr>
          <p:nvPr/>
        </p:nvSpPr>
        <p:spPr>
          <a:xfrm>
            <a:off x="136800" y="6328800"/>
            <a:ext cx="2274030" cy="3778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Tree>
    <p:extLst>
      <p:ext uri="{BB962C8B-B14F-4D97-AF65-F5344CB8AC3E}">
        <p14:creationId xmlns:p14="http://schemas.microsoft.com/office/powerpoint/2010/main" val="388751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27DD-77BD-3A46-99ED-DF529EEBC9D9}"/>
              </a:ext>
            </a:extLst>
          </p:cNvPr>
          <p:cNvSpPr>
            <a:spLocks noGrp="1"/>
          </p:cNvSpPr>
          <p:nvPr>
            <p:ph type="title"/>
          </p:nvPr>
        </p:nvSpPr>
        <p:spPr>
          <a:xfrm>
            <a:off x="685801" y="609600"/>
            <a:ext cx="10131425" cy="1456267"/>
          </a:xfrm>
        </p:spPr>
        <p:txBody>
          <a:bodyPr>
            <a:normAutofit/>
          </a:bodyPr>
          <a:lstStyle/>
          <a:p>
            <a:r>
              <a:rPr lang="fr-FR" dirty="0"/>
              <a:t>PLAN</a:t>
            </a:r>
          </a:p>
        </p:txBody>
      </p:sp>
      <p:graphicFrame>
        <p:nvGraphicFramePr>
          <p:cNvPr id="5" name="Content Placeholder 2">
            <a:extLst>
              <a:ext uri="{FF2B5EF4-FFF2-40B4-BE49-F238E27FC236}">
                <a16:creationId xmlns:a16="http://schemas.microsoft.com/office/drawing/2014/main" id="{ADD2FD9A-66D2-479E-BE3D-F4552A9A4EE7}"/>
              </a:ext>
            </a:extLst>
          </p:cNvPr>
          <p:cNvGraphicFramePr>
            <a:graphicFrameLocks noGrp="1"/>
          </p:cNvGraphicFramePr>
          <p:nvPr>
            <p:ph idx="1"/>
            <p:extLst>
              <p:ext uri="{D42A27DB-BD31-4B8C-83A1-F6EECF244321}">
                <p14:modId xmlns:p14="http://schemas.microsoft.com/office/powerpoint/2010/main" val="344271117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Footer Placeholder 9">
            <a:extLst>
              <a:ext uri="{FF2B5EF4-FFF2-40B4-BE49-F238E27FC236}">
                <a16:creationId xmlns:a16="http://schemas.microsoft.com/office/drawing/2014/main" id="{C4D93238-B59F-D749-8B04-4568D880B17E}"/>
              </a:ext>
            </a:extLst>
          </p:cNvPr>
          <p:cNvSpPr>
            <a:spLocks noGrp="1"/>
          </p:cNvSpPr>
          <p:nvPr>
            <p:ph type="ftr" sz="quarter" idx="11"/>
          </p:nvPr>
        </p:nvSpPr>
        <p:spPr>
          <a:xfrm>
            <a:off x="1623059" y="6327776"/>
            <a:ext cx="3108961" cy="377825"/>
          </a:xfrm>
        </p:spPr>
        <p:txBody>
          <a:bodyPr/>
          <a:lstStyle/>
          <a:p>
            <a:r>
              <a:rPr lang="en-US" sz="1050" b="1" dirty="0">
                <a:solidFill>
                  <a:schemeClr val="bg2">
                    <a:lumMod val="40000"/>
                    <a:lumOff val="60000"/>
                  </a:schemeClr>
                </a:solidFill>
              </a:rPr>
              <a:t>Sofia CHEVROLAT</a:t>
            </a:r>
          </a:p>
        </p:txBody>
      </p:sp>
      <p:sp>
        <p:nvSpPr>
          <p:cNvPr id="11" name="Slide Number Placeholder 10">
            <a:extLst>
              <a:ext uri="{FF2B5EF4-FFF2-40B4-BE49-F238E27FC236}">
                <a16:creationId xmlns:a16="http://schemas.microsoft.com/office/drawing/2014/main" id="{836A33C5-661D-EE47-AC5B-74A701564DE5}"/>
              </a:ext>
            </a:extLst>
          </p:cNvPr>
          <p:cNvSpPr>
            <a:spLocks noGrp="1"/>
          </p:cNvSpPr>
          <p:nvPr>
            <p:ph type="sldNum" sz="quarter" idx="12"/>
          </p:nvPr>
        </p:nvSpPr>
        <p:spPr>
          <a:xfrm>
            <a:off x="11506200" y="6327776"/>
            <a:ext cx="551167" cy="377825"/>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58297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5CA2-B224-1446-B56C-508C8DF76EF2}"/>
              </a:ext>
            </a:extLst>
          </p:cNvPr>
          <p:cNvSpPr>
            <a:spLocks noGrp="1"/>
          </p:cNvSpPr>
          <p:nvPr>
            <p:ph type="title"/>
          </p:nvPr>
        </p:nvSpPr>
        <p:spPr>
          <a:xfrm>
            <a:off x="7520400" y="609600"/>
            <a:ext cx="4187782" cy="3870960"/>
          </a:xfrm>
        </p:spPr>
        <p:txBody>
          <a:bodyPr>
            <a:normAutofit/>
          </a:bodyPr>
          <a:lstStyle/>
          <a:p>
            <a:r>
              <a:rPr lang="fr-FR" sz="3200" dirty="0"/>
              <a:t>I. Sélection zones géographiques</a:t>
            </a:r>
            <a:br>
              <a:rPr lang="fr-FR" sz="3200" dirty="0"/>
            </a:br>
            <a:r>
              <a:rPr lang="fr-FR" sz="3200" dirty="0">
                <a:solidFill>
                  <a:schemeClr val="accent1"/>
                </a:solidFill>
              </a:rPr>
              <a:t>_____________</a:t>
            </a:r>
            <a:br>
              <a:rPr lang="fr-FR" sz="3200" dirty="0">
                <a:solidFill>
                  <a:schemeClr val="accent1"/>
                </a:solidFill>
              </a:rPr>
            </a:br>
            <a:br>
              <a:rPr lang="fr-FR" sz="3200" dirty="0">
                <a:solidFill>
                  <a:schemeClr val="accent1"/>
                </a:solidFill>
              </a:rPr>
            </a:br>
            <a:r>
              <a:rPr lang="fr-FR" sz="3200" dirty="0">
                <a:solidFill>
                  <a:schemeClr val="accent1"/>
                </a:solidFill>
              </a:rPr>
              <a:t>Écarts avec la France en %</a:t>
            </a:r>
            <a:endParaRPr lang="fr-FR" sz="3200" dirty="0"/>
          </a:p>
        </p:txBody>
      </p:sp>
      <p:sp>
        <p:nvSpPr>
          <p:cNvPr id="7" name="Rectangle 6">
            <a:extLst>
              <a:ext uri="{FF2B5EF4-FFF2-40B4-BE49-F238E27FC236}">
                <a16:creationId xmlns:a16="http://schemas.microsoft.com/office/drawing/2014/main" id="{AB2E7E64-89ED-354F-A4DD-E8FD513D33C8}"/>
              </a:ext>
            </a:extLst>
          </p:cNvPr>
          <p:cNvSpPr/>
          <p:nvPr/>
        </p:nvSpPr>
        <p:spPr>
          <a:xfrm>
            <a:off x="0" y="0"/>
            <a:ext cx="6717278" cy="68562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extBox 19">
            <a:extLst>
              <a:ext uri="{FF2B5EF4-FFF2-40B4-BE49-F238E27FC236}">
                <a16:creationId xmlns:a16="http://schemas.microsoft.com/office/drawing/2014/main" id="{6E0A7FAA-98E7-8947-BE85-8DBED889A83F}"/>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PRÉ-ANALYSE EXPLORATOIRE</a:t>
            </a:r>
          </a:p>
        </p:txBody>
      </p:sp>
      <p:sp>
        <p:nvSpPr>
          <p:cNvPr id="25" name="Footer Placeholder 24">
            <a:extLst>
              <a:ext uri="{FF2B5EF4-FFF2-40B4-BE49-F238E27FC236}">
                <a16:creationId xmlns:a16="http://schemas.microsoft.com/office/drawing/2014/main" id="{D725D6D5-CF76-C240-9B05-18D7B28159D0}"/>
              </a:ext>
            </a:extLst>
          </p:cNvPr>
          <p:cNvSpPr>
            <a:spLocks noGrp="1"/>
          </p:cNvSpPr>
          <p:nvPr>
            <p:ph type="ftr" sz="quarter" idx="11"/>
          </p:nvPr>
        </p:nvSpPr>
        <p:spPr/>
        <p:txBody>
          <a:bodyPr/>
          <a:lstStyle/>
          <a:p>
            <a:r>
              <a:rPr lang="en-US"/>
              <a:t>Sofia CHEVROLAT</a:t>
            </a:r>
            <a:endParaRPr lang="en-US" dirty="0"/>
          </a:p>
        </p:txBody>
      </p:sp>
      <p:sp>
        <p:nvSpPr>
          <p:cNvPr id="26" name="Slide Number Placeholder 25">
            <a:extLst>
              <a:ext uri="{FF2B5EF4-FFF2-40B4-BE49-F238E27FC236}">
                <a16:creationId xmlns:a16="http://schemas.microsoft.com/office/drawing/2014/main" id="{2B9D5143-B00C-FD41-8AB6-CC76DEDB301E}"/>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20</a:t>
            </a:fld>
            <a:endParaRPr lang="en-US" dirty="0"/>
          </a:p>
        </p:txBody>
      </p:sp>
      <p:sp>
        <p:nvSpPr>
          <p:cNvPr id="27" name="Footer Placeholder 18">
            <a:extLst>
              <a:ext uri="{FF2B5EF4-FFF2-40B4-BE49-F238E27FC236}">
                <a16:creationId xmlns:a16="http://schemas.microsoft.com/office/drawing/2014/main" id="{A685D057-A56D-E04A-B9D9-11C042E43594}"/>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pic>
        <p:nvPicPr>
          <p:cNvPr id="29" name="Picture 28" descr="A map with text&#10;&#10;Description automatically generated">
            <a:extLst>
              <a:ext uri="{FF2B5EF4-FFF2-40B4-BE49-F238E27FC236}">
                <a16:creationId xmlns:a16="http://schemas.microsoft.com/office/drawing/2014/main" id="{F0ECFE5F-C26F-ED4E-A23B-14BA1890B20F}"/>
              </a:ext>
            </a:extLst>
          </p:cNvPr>
          <p:cNvPicPr>
            <a:picLocks noChangeAspect="1"/>
          </p:cNvPicPr>
          <p:nvPr/>
        </p:nvPicPr>
        <p:blipFill>
          <a:blip r:embed="rId3"/>
          <a:stretch>
            <a:fillRect/>
          </a:stretch>
        </p:blipFill>
        <p:spPr>
          <a:xfrm>
            <a:off x="568284" y="27468"/>
            <a:ext cx="5541163" cy="6776744"/>
          </a:xfrm>
          <a:prstGeom prst="rect">
            <a:avLst/>
          </a:prstGeom>
        </p:spPr>
      </p:pic>
    </p:spTree>
    <p:extLst>
      <p:ext uri="{BB962C8B-B14F-4D97-AF65-F5344CB8AC3E}">
        <p14:creationId xmlns:p14="http://schemas.microsoft.com/office/powerpoint/2010/main" val="3146449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5CA2-B224-1446-B56C-508C8DF76EF2}"/>
              </a:ext>
            </a:extLst>
          </p:cNvPr>
          <p:cNvSpPr>
            <a:spLocks noGrp="1"/>
          </p:cNvSpPr>
          <p:nvPr>
            <p:ph type="title"/>
          </p:nvPr>
        </p:nvSpPr>
        <p:spPr>
          <a:xfrm>
            <a:off x="7520400" y="609600"/>
            <a:ext cx="4187782" cy="3870960"/>
          </a:xfrm>
        </p:spPr>
        <p:txBody>
          <a:bodyPr>
            <a:normAutofit fontScale="90000"/>
          </a:bodyPr>
          <a:lstStyle/>
          <a:p>
            <a:r>
              <a:rPr lang="fr-FR" dirty="0"/>
              <a:t>I. Sélection zones géographiques</a:t>
            </a:r>
            <a:br>
              <a:rPr lang="fr-FR" dirty="0"/>
            </a:br>
            <a:r>
              <a:rPr lang="fr-FR" dirty="0">
                <a:solidFill>
                  <a:schemeClr val="accent1"/>
                </a:solidFill>
              </a:rPr>
              <a:t>_____________</a:t>
            </a:r>
            <a:br>
              <a:rPr lang="fr-FR" dirty="0">
                <a:solidFill>
                  <a:schemeClr val="accent1"/>
                </a:solidFill>
              </a:rPr>
            </a:br>
            <a:br>
              <a:rPr lang="fr-FR" dirty="0">
                <a:solidFill>
                  <a:schemeClr val="accent1"/>
                </a:solidFill>
              </a:rPr>
            </a:br>
            <a:r>
              <a:rPr lang="fr-FR" dirty="0">
                <a:solidFill>
                  <a:schemeClr val="accent1"/>
                </a:solidFill>
              </a:rPr>
              <a:t>Médianes des Écarts AVEC la France en %</a:t>
            </a:r>
            <a:endParaRPr lang="fr-FR" dirty="0"/>
          </a:p>
        </p:txBody>
      </p:sp>
      <p:sp>
        <p:nvSpPr>
          <p:cNvPr id="7" name="Rectangle 6">
            <a:extLst>
              <a:ext uri="{FF2B5EF4-FFF2-40B4-BE49-F238E27FC236}">
                <a16:creationId xmlns:a16="http://schemas.microsoft.com/office/drawing/2014/main" id="{AB2E7E64-89ED-354F-A4DD-E8FD513D33C8}"/>
              </a:ext>
            </a:extLst>
          </p:cNvPr>
          <p:cNvSpPr/>
          <p:nvPr/>
        </p:nvSpPr>
        <p:spPr>
          <a:xfrm>
            <a:off x="0" y="0"/>
            <a:ext cx="6717278" cy="68562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TextBox 16">
            <a:extLst>
              <a:ext uri="{FF2B5EF4-FFF2-40B4-BE49-F238E27FC236}">
                <a16:creationId xmlns:a16="http://schemas.microsoft.com/office/drawing/2014/main" id="{DA8C46E0-2A00-7942-8556-2C531E3B0A42}"/>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PRÉ-ANALYSE EXPLORATOIRE</a:t>
            </a:r>
          </a:p>
        </p:txBody>
      </p:sp>
      <p:sp>
        <p:nvSpPr>
          <p:cNvPr id="22" name="Footer Placeholder 21">
            <a:extLst>
              <a:ext uri="{FF2B5EF4-FFF2-40B4-BE49-F238E27FC236}">
                <a16:creationId xmlns:a16="http://schemas.microsoft.com/office/drawing/2014/main" id="{08D45083-60D9-3442-B1D9-33BAB8A5E992}"/>
              </a:ext>
            </a:extLst>
          </p:cNvPr>
          <p:cNvSpPr>
            <a:spLocks noGrp="1"/>
          </p:cNvSpPr>
          <p:nvPr>
            <p:ph type="ftr" sz="quarter" idx="11"/>
          </p:nvPr>
        </p:nvSpPr>
        <p:spPr/>
        <p:txBody>
          <a:bodyPr/>
          <a:lstStyle/>
          <a:p>
            <a:r>
              <a:rPr lang="en-US"/>
              <a:t>Sofia CHEVROLAT</a:t>
            </a:r>
            <a:endParaRPr lang="en-US" dirty="0"/>
          </a:p>
        </p:txBody>
      </p:sp>
      <p:sp>
        <p:nvSpPr>
          <p:cNvPr id="23" name="Slide Number Placeholder 22">
            <a:extLst>
              <a:ext uri="{FF2B5EF4-FFF2-40B4-BE49-F238E27FC236}">
                <a16:creationId xmlns:a16="http://schemas.microsoft.com/office/drawing/2014/main" id="{48939228-7DE4-E949-926D-C499189C4B22}"/>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21</a:t>
            </a:fld>
            <a:endParaRPr lang="en-US" dirty="0"/>
          </a:p>
        </p:txBody>
      </p:sp>
      <p:sp>
        <p:nvSpPr>
          <p:cNvPr id="24" name="Footer Placeholder 18">
            <a:extLst>
              <a:ext uri="{FF2B5EF4-FFF2-40B4-BE49-F238E27FC236}">
                <a16:creationId xmlns:a16="http://schemas.microsoft.com/office/drawing/2014/main" id="{2D0ADD34-261C-B04D-9B66-7423DC13824E}"/>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pic>
        <p:nvPicPr>
          <p:cNvPr id="4" name="Picture 3" descr="A close up of a map&#10;&#10;Description automatically generated">
            <a:extLst>
              <a:ext uri="{FF2B5EF4-FFF2-40B4-BE49-F238E27FC236}">
                <a16:creationId xmlns:a16="http://schemas.microsoft.com/office/drawing/2014/main" id="{C5B38F57-45E4-934B-9D65-6ADEEF27FCC5}"/>
              </a:ext>
            </a:extLst>
          </p:cNvPr>
          <p:cNvPicPr>
            <a:picLocks noChangeAspect="1"/>
          </p:cNvPicPr>
          <p:nvPr/>
        </p:nvPicPr>
        <p:blipFill>
          <a:blip r:embed="rId3"/>
          <a:stretch>
            <a:fillRect/>
          </a:stretch>
        </p:blipFill>
        <p:spPr>
          <a:xfrm>
            <a:off x="534756" y="41096"/>
            <a:ext cx="5580077" cy="6775807"/>
          </a:xfrm>
          <a:prstGeom prst="rect">
            <a:avLst/>
          </a:prstGeom>
        </p:spPr>
      </p:pic>
    </p:spTree>
    <p:extLst>
      <p:ext uri="{BB962C8B-B14F-4D97-AF65-F5344CB8AC3E}">
        <p14:creationId xmlns:p14="http://schemas.microsoft.com/office/powerpoint/2010/main" val="1312693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8E878F8-515C-194A-BE70-C30E6B33AF90}"/>
              </a:ext>
            </a:extLst>
          </p:cNvPr>
          <p:cNvSpPr/>
          <p:nvPr/>
        </p:nvSpPr>
        <p:spPr>
          <a:xfrm>
            <a:off x="497392" y="4410075"/>
            <a:ext cx="6347161" cy="24479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a:extLst>
              <a:ext uri="{FF2B5EF4-FFF2-40B4-BE49-F238E27FC236}">
                <a16:creationId xmlns:a16="http://schemas.microsoft.com/office/drawing/2014/main" id="{D9175CA2-B224-1446-B56C-508C8DF76EF2}"/>
              </a:ext>
            </a:extLst>
          </p:cNvPr>
          <p:cNvSpPr>
            <a:spLocks noGrp="1"/>
          </p:cNvSpPr>
          <p:nvPr>
            <p:ph type="title"/>
          </p:nvPr>
        </p:nvSpPr>
        <p:spPr>
          <a:xfrm>
            <a:off x="7520400" y="609600"/>
            <a:ext cx="4187782" cy="2419350"/>
          </a:xfrm>
        </p:spPr>
        <p:txBody>
          <a:bodyPr>
            <a:normAutofit/>
          </a:bodyPr>
          <a:lstStyle/>
          <a:p>
            <a:r>
              <a:rPr lang="fr-FR" dirty="0"/>
              <a:t>I. Sélection zones géographiques</a:t>
            </a:r>
          </a:p>
        </p:txBody>
      </p:sp>
      <p:graphicFrame>
        <p:nvGraphicFramePr>
          <p:cNvPr id="8" name="Content Placeholder 19">
            <a:extLst>
              <a:ext uri="{FF2B5EF4-FFF2-40B4-BE49-F238E27FC236}">
                <a16:creationId xmlns:a16="http://schemas.microsoft.com/office/drawing/2014/main" id="{F6826A9D-2808-114D-A914-9B59285A91CF}"/>
              </a:ext>
            </a:extLst>
          </p:cNvPr>
          <p:cNvGraphicFramePr>
            <a:graphicFrameLocks/>
          </p:cNvGraphicFramePr>
          <p:nvPr>
            <p:extLst>
              <p:ext uri="{D42A27DB-BD31-4B8C-83A1-F6EECF244321}">
                <p14:modId xmlns:p14="http://schemas.microsoft.com/office/powerpoint/2010/main" val="4063357841"/>
              </p:ext>
            </p:extLst>
          </p:nvPr>
        </p:nvGraphicFramePr>
        <p:xfrm>
          <a:off x="497392" y="609600"/>
          <a:ext cx="6347161" cy="3774140"/>
        </p:xfrm>
        <a:graphic>
          <a:graphicData uri="http://schemas.openxmlformats.org/drawingml/2006/table">
            <a:tbl>
              <a:tblPr firstRow="1" bandRow="1">
                <a:noFill/>
              </a:tblPr>
              <a:tblGrid>
                <a:gridCol w="811403">
                  <a:extLst>
                    <a:ext uri="{9D8B030D-6E8A-4147-A177-3AD203B41FA5}">
                      <a16:colId xmlns:a16="http://schemas.microsoft.com/office/drawing/2014/main" val="1021641312"/>
                    </a:ext>
                  </a:extLst>
                </a:gridCol>
                <a:gridCol w="2131248">
                  <a:extLst>
                    <a:ext uri="{9D8B030D-6E8A-4147-A177-3AD203B41FA5}">
                      <a16:colId xmlns:a16="http://schemas.microsoft.com/office/drawing/2014/main" val="3938267794"/>
                    </a:ext>
                  </a:extLst>
                </a:gridCol>
                <a:gridCol w="3404510">
                  <a:extLst>
                    <a:ext uri="{9D8B030D-6E8A-4147-A177-3AD203B41FA5}">
                      <a16:colId xmlns:a16="http://schemas.microsoft.com/office/drawing/2014/main" val="473805741"/>
                    </a:ext>
                  </a:extLst>
                </a:gridCol>
              </a:tblGrid>
              <a:tr h="447696">
                <a:tc>
                  <a:txBody>
                    <a:bodyPr/>
                    <a:lstStyle/>
                    <a:p>
                      <a:pPr algn="ctr" fontAlgn="ctr"/>
                      <a:r>
                        <a:rPr lang="en-US" sz="1400" b="1" dirty="0">
                          <a:solidFill>
                            <a:schemeClr val="tx1">
                              <a:lumMod val="75000"/>
                              <a:lumOff val="25000"/>
                            </a:schemeClr>
                          </a:solidFill>
                          <a:effectLst/>
                        </a:rPr>
                        <a:t>RANG</a:t>
                      </a:r>
                    </a:p>
                  </a:txBody>
                  <a:tcPr marL="187892" marR="112735" marT="112735" marB="1127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b="1" dirty="0">
                          <a:solidFill>
                            <a:schemeClr val="tx1">
                              <a:lumMod val="75000"/>
                              <a:lumOff val="25000"/>
                            </a:schemeClr>
                          </a:solidFill>
                          <a:effectLst/>
                        </a:rPr>
                        <a:t>ZONE GÉOGRAPHIQUE</a:t>
                      </a:r>
                    </a:p>
                  </a:txBody>
                  <a:tcPr marL="187892" marR="112735" marT="112735" marB="1127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b="1" dirty="0">
                          <a:solidFill>
                            <a:schemeClr val="tx1">
                              <a:lumMod val="75000"/>
                              <a:lumOff val="25000"/>
                            </a:schemeClr>
                          </a:solidFill>
                          <a:effectLst/>
                        </a:rPr>
                        <a:t>MÉDIANE DES ÉCARTS / FRANCE (%)</a:t>
                      </a:r>
                    </a:p>
                  </a:txBody>
                  <a:tcPr marL="187892" marR="112735" marT="112735" marB="1127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061170065"/>
                  </a:ext>
                </a:extLst>
              </a:tr>
              <a:tr h="596928">
                <a:tc>
                  <a:txBody>
                    <a:bodyPr/>
                    <a:lstStyle/>
                    <a:p>
                      <a:pPr algn="ctr" fontAlgn="ctr"/>
                      <a:r>
                        <a:rPr lang="en-MQ" sz="1600" b="1">
                          <a:effectLst/>
                        </a:rPr>
                        <a:t>1</a:t>
                      </a:r>
                      <a:endParaRPr lang="en-MQ" sz="1600" b="1" dirty="0">
                        <a:effectLst/>
                      </a:endParaRP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lnB>
                    <a:solidFill>
                      <a:schemeClr val="accent1">
                        <a:lumMod val="20000"/>
                        <a:lumOff val="80000"/>
                        <a:alpha val="34902"/>
                      </a:schemeClr>
                    </a:solidFill>
                  </a:tcPr>
                </a:tc>
                <a:tc>
                  <a:txBody>
                    <a:bodyPr/>
                    <a:lstStyle/>
                    <a:p>
                      <a:pPr algn="r" fontAlgn="ctr"/>
                      <a:r>
                        <a:rPr lang="en-US" sz="1600" dirty="0">
                          <a:effectLst/>
                        </a:rPr>
                        <a:t>Europe &amp; Central Asia</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tc>
                  <a:txBody>
                    <a:bodyPr/>
                    <a:lstStyle/>
                    <a:p>
                      <a:pPr algn="ctr" fontAlgn="ctr"/>
                      <a:r>
                        <a:rPr lang="en-MQ" sz="1600" dirty="0">
                          <a:effectLst/>
                        </a:rPr>
                        <a:t>28.77</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265098342"/>
                  </a:ext>
                </a:extLst>
              </a:tr>
              <a:tr h="383915">
                <a:tc>
                  <a:txBody>
                    <a:bodyPr/>
                    <a:lstStyle/>
                    <a:p>
                      <a:pPr algn="ctr" fontAlgn="ctr"/>
                      <a:r>
                        <a:rPr lang="en-MQ" sz="1600" b="1">
                          <a:effectLst/>
                        </a:rPr>
                        <a:t>2</a:t>
                      </a:r>
                      <a:endParaRPr lang="en-MQ" sz="1600" b="1" dirty="0">
                        <a:effectLst/>
                      </a:endParaRP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4902"/>
                      </a:schemeClr>
                    </a:solidFill>
                  </a:tcPr>
                </a:tc>
                <a:tc>
                  <a:txBody>
                    <a:bodyPr/>
                    <a:lstStyle/>
                    <a:p>
                      <a:pPr algn="r" fontAlgn="ctr"/>
                      <a:r>
                        <a:rPr lang="en-US" sz="1600">
                          <a:effectLst/>
                        </a:rPr>
                        <a:t>North America</a:t>
                      </a:r>
                      <a:endParaRPr lang="en-US" sz="1600" dirty="0">
                        <a:effectLst/>
                      </a:endParaRP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tc>
                  <a:txBody>
                    <a:bodyPr/>
                    <a:lstStyle/>
                    <a:p>
                      <a:pPr algn="ctr" fontAlgn="ctr"/>
                      <a:r>
                        <a:rPr lang="en-MQ" sz="1600" dirty="0">
                          <a:effectLst/>
                        </a:rPr>
                        <a:t>32.42</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3186999994"/>
                  </a:ext>
                </a:extLst>
              </a:tr>
              <a:tr h="596928">
                <a:tc>
                  <a:txBody>
                    <a:bodyPr/>
                    <a:lstStyle/>
                    <a:p>
                      <a:pPr algn="ctr" fontAlgn="ctr"/>
                      <a:r>
                        <a:rPr lang="en-MQ" sz="1600" b="1">
                          <a:effectLst/>
                        </a:rPr>
                        <a:t>3</a:t>
                      </a:r>
                      <a:endParaRPr lang="en-MQ" sz="1600" b="1" dirty="0">
                        <a:effectLst/>
                      </a:endParaRP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0"/>
                      </a:schemeClr>
                    </a:solidFill>
                  </a:tcPr>
                </a:tc>
                <a:tc>
                  <a:txBody>
                    <a:bodyPr/>
                    <a:lstStyle/>
                    <a:p>
                      <a:pPr algn="r" fontAlgn="ctr"/>
                      <a:r>
                        <a:rPr lang="en-US" sz="1600" dirty="0">
                          <a:effectLst/>
                        </a:rPr>
                        <a:t>Latin America &amp; Caribbean</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ctr" fontAlgn="ctr"/>
                      <a:r>
                        <a:rPr lang="en-MQ" sz="1600" dirty="0">
                          <a:effectLst/>
                        </a:rPr>
                        <a:t>60.67</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3259563820"/>
                  </a:ext>
                </a:extLst>
              </a:tr>
              <a:tr h="383915">
                <a:tc>
                  <a:txBody>
                    <a:bodyPr/>
                    <a:lstStyle/>
                    <a:p>
                      <a:pPr algn="ctr" fontAlgn="ctr"/>
                      <a:r>
                        <a:rPr lang="en-MQ" sz="1600" b="1">
                          <a:effectLst/>
                        </a:rPr>
                        <a:t>4</a:t>
                      </a:r>
                      <a:endParaRPr lang="en-MQ" sz="1600" b="1" dirty="0">
                        <a:effectLst/>
                      </a:endParaRP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0"/>
                      </a:schemeClr>
                    </a:solidFill>
                  </a:tcPr>
                </a:tc>
                <a:tc>
                  <a:txBody>
                    <a:bodyPr/>
                    <a:lstStyle/>
                    <a:p>
                      <a:pPr algn="r" fontAlgn="ctr"/>
                      <a:r>
                        <a:rPr lang="en-US" sz="1600" dirty="0">
                          <a:effectLst/>
                        </a:rPr>
                        <a:t>East Asia &amp; Pacific</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ctr" fontAlgn="ctr"/>
                      <a:r>
                        <a:rPr lang="en-MQ" sz="1600" dirty="0">
                          <a:effectLst/>
                        </a:rPr>
                        <a:t>62.47</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1212549348"/>
                  </a:ext>
                </a:extLst>
              </a:tr>
              <a:tr h="596928">
                <a:tc>
                  <a:txBody>
                    <a:bodyPr/>
                    <a:lstStyle/>
                    <a:p>
                      <a:pPr algn="ctr" fontAlgn="ctr"/>
                      <a:r>
                        <a:rPr lang="en-MQ" sz="1600" b="1">
                          <a:effectLst/>
                        </a:rPr>
                        <a:t>5</a:t>
                      </a:r>
                      <a:endParaRPr lang="en-MQ" sz="1600" b="1" dirty="0">
                        <a:effectLst/>
                      </a:endParaRP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US" sz="1600" dirty="0">
                          <a:effectLst/>
                        </a:rPr>
                        <a:t>Middle East &amp; North Africa</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ctr" fontAlgn="ctr"/>
                      <a:r>
                        <a:rPr lang="en-MQ" sz="1600" dirty="0">
                          <a:effectLst/>
                        </a:rPr>
                        <a:t>62.60</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2760071001"/>
                  </a:ext>
                </a:extLst>
              </a:tr>
              <a:tr h="383915">
                <a:tc>
                  <a:txBody>
                    <a:bodyPr/>
                    <a:lstStyle/>
                    <a:p>
                      <a:pPr algn="ctr" fontAlgn="ctr"/>
                      <a:r>
                        <a:rPr lang="en-MQ" sz="1600" b="1" dirty="0">
                          <a:effectLst/>
                        </a:rPr>
                        <a:t>6</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r" fontAlgn="ctr"/>
                      <a:r>
                        <a:rPr lang="en-US" sz="1600" dirty="0">
                          <a:effectLst/>
                        </a:rPr>
                        <a:t>Sub-Saharan Africa</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ctr" fontAlgn="ctr"/>
                      <a:r>
                        <a:rPr lang="en-MQ" sz="1600" dirty="0">
                          <a:effectLst/>
                        </a:rPr>
                        <a:t>87.16</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741460037"/>
                  </a:ext>
                </a:extLst>
              </a:tr>
              <a:tr h="383915">
                <a:tc>
                  <a:txBody>
                    <a:bodyPr/>
                    <a:lstStyle/>
                    <a:p>
                      <a:pPr algn="ctr" fontAlgn="ctr"/>
                      <a:r>
                        <a:rPr lang="en-MQ" sz="1600" b="1" dirty="0">
                          <a:effectLst/>
                        </a:rPr>
                        <a:t>7</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US" sz="1600" dirty="0">
                          <a:effectLst/>
                        </a:rPr>
                        <a:t>South Asia</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ctr" fontAlgn="ctr"/>
                      <a:r>
                        <a:rPr lang="en-MQ" sz="1600" dirty="0">
                          <a:effectLst/>
                        </a:rPr>
                        <a:t>90.97</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321880027"/>
                  </a:ext>
                </a:extLst>
              </a:tr>
            </a:tbl>
          </a:graphicData>
        </a:graphic>
      </p:graphicFrame>
      <p:sp>
        <p:nvSpPr>
          <p:cNvPr id="9" name="Content Placeholder 3">
            <a:extLst>
              <a:ext uri="{FF2B5EF4-FFF2-40B4-BE49-F238E27FC236}">
                <a16:creationId xmlns:a16="http://schemas.microsoft.com/office/drawing/2014/main" id="{C35EE2BB-4F88-2B41-975F-73C52BD4D31D}"/>
              </a:ext>
            </a:extLst>
          </p:cNvPr>
          <p:cNvSpPr txBox="1">
            <a:spLocks/>
          </p:cNvSpPr>
          <p:nvPr/>
        </p:nvSpPr>
        <p:spPr>
          <a:xfrm>
            <a:off x="7520399" y="3028950"/>
            <a:ext cx="4012471" cy="2762250"/>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itchFamily="2" charset="2"/>
              <a:buChar char="v"/>
            </a:pPr>
            <a:r>
              <a:rPr lang="fr-FR" b="1" dirty="0"/>
              <a:t>On conserve les zones géographiques situées dans le 1</a:t>
            </a:r>
            <a:r>
              <a:rPr lang="fr-FR" b="1" baseline="30000" dirty="0"/>
              <a:t>er</a:t>
            </a:r>
            <a:r>
              <a:rPr lang="fr-FR" b="1" dirty="0"/>
              <a:t> quartile :</a:t>
            </a:r>
          </a:p>
          <a:p>
            <a:pPr lvl="1">
              <a:buFont typeface=".Apple Color Emoji UI"/>
              <a:buChar char="✅"/>
            </a:pPr>
            <a:r>
              <a:rPr lang="fr-FR" b="1" dirty="0"/>
              <a:t>L’Europe &amp; l’Asie Centrale</a:t>
            </a:r>
          </a:p>
          <a:p>
            <a:pPr lvl="1">
              <a:buFont typeface=".Apple Color Emoji UI"/>
              <a:buChar char="✅"/>
            </a:pPr>
            <a:r>
              <a:rPr lang="fr-FR" b="1" dirty="0"/>
              <a:t>L’Amérique du Nord</a:t>
            </a:r>
          </a:p>
        </p:txBody>
      </p:sp>
      <p:sp>
        <p:nvSpPr>
          <p:cNvPr id="10" name="TextBox 9">
            <a:extLst>
              <a:ext uri="{FF2B5EF4-FFF2-40B4-BE49-F238E27FC236}">
                <a16:creationId xmlns:a16="http://schemas.microsoft.com/office/drawing/2014/main" id="{835E0D7F-7361-BC42-B5F4-4D2A8C711041}"/>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PRÉ-ANALYSE EXPLORATOIRE</a:t>
            </a:r>
          </a:p>
        </p:txBody>
      </p:sp>
      <p:sp>
        <p:nvSpPr>
          <p:cNvPr id="15" name="Slide Number Placeholder 14">
            <a:extLst>
              <a:ext uri="{FF2B5EF4-FFF2-40B4-BE49-F238E27FC236}">
                <a16:creationId xmlns:a16="http://schemas.microsoft.com/office/drawing/2014/main" id="{19C87DD7-BC62-C94C-A5D3-9A432A44432B}"/>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22</a:t>
            </a:fld>
            <a:endParaRPr lang="en-US" dirty="0"/>
          </a:p>
        </p:txBody>
      </p:sp>
      <p:pic>
        <p:nvPicPr>
          <p:cNvPr id="20" name="Picture 19" descr="A screenshot of a cell phone&#10;&#10;Description automatically generated">
            <a:extLst>
              <a:ext uri="{FF2B5EF4-FFF2-40B4-BE49-F238E27FC236}">
                <a16:creationId xmlns:a16="http://schemas.microsoft.com/office/drawing/2014/main" id="{F2824FD0-7A62-E344-95C5-4668DBE223DF}"/>
              </a:ext>
            </a:extLst>
          </p:cNvPr>
          <p:cNvPicPr>
            <a:picLocks noChangeAspect="1"/>
          </p:cNvPicPr>
          <p:nvPr/>
        </p:nvPicPr>
        <p:blipFill>
          <a:blip r:embed="rId3"/>
          <a:stretch>
            <a:fillRect/>
          </a:stretch>
        </p:blipFill>
        <p:spPr>
          <a:xfrm>
            <a:off x="1555424" y="4487045"/>
            <a:ext cx="4533091" cy="2344061"/>
          </a:xfrm>
          <a:prstGeom prst="rect">
            <a:avLst/>
          </a:prstGeom>
        </p:spPr>
      </p:pic>
      <p:sp>
        <p:nvSpPr>
          <p:cNvPr id="22" name="Footer Placeholder 18">
            <a:extLst>
              <a:ext uri="{FF2B5EF4-FFF2-40B4-BE49-F238E27FC236}">
                <a16:creationId xmlns:a16="http://schemas.microsoft.com/office/drawing/2014/main" id="{2D0242E3-022E-584C-8D83-EE9854C5D415}"/>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Tree>
    <p:extLst>
      <p:ext uri="{BB962C8B-B14F-4D97-AF65-F5344CB8AC3E}">
        <p14:creationId xmlns:p14="http://schemas.microsoft.com/office/powerpoint/2010/main" val="230823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5CA2-B224-1446-B56C-508C8DF76EF2}"/>
              </a:ext>
            </a:extLst>
          </p:cNvPr>
          <p:cNvSpPr>
            <a:spLocks noGrp="1"/>
          </p:cNvSpPr>
          <p:nvPr>
            <p:ph type="title"/>
          </p:nvPr>
        </p:nvSpPr>
        <p:spPr>
          <a:xfrm>
            <a:off x="7520400" y="609600"/>
            <a:ext cx="4187782" cy="2419350"/>
          </a:xfrm>
        </p:spPr>
        <p:txBody>
          <a:bodyPr>
            <a:normAutofit/>
          </a:bodyPr>
          <a:lstStyle/>
          <a:p>
            <a:r>
              <a:rPr lang="fr-FR" dirty="0"/>
              <a:t>II. Sélection grossière des pays </a:t>
            </a:r>
          </a:p>
        </p:txBody>
      </p:sp>
      <p:graphicFrame>
        <p:nvGraphicFramePr>
          <p:cNvPr id="8" name="Content Placeholder 19">
            <a:extLst>
              <a:ext uri="{FF2B5EF4-FFF2-40B4-BE49-F238E27FC236}">
                <a16:creationId xmlns:a16="http://schemas.microsoft.com/office/drawing/2014/main" id="{F6826A9D-2808-114D-A914-9B59285A91CF}"/>
              </a:ext>
            </a:extLst>
          </p:cNvPr>
          <p:cNvGraphicFramePr>
            <a:graphicFrameLocks/>
          </p:cNvGraphicFramePr>
          <p:nvPr>
            <p:extLst>
              <p:ext uri="{D42A27DB-BD31-4B8C-83A1-F6EECF244321}">
                <p14:modId xmlns:p14="http://schemas.microsoft.com/office/powerpoint/2010/main" val="4234780317"/>
              </p:ext>
            </p:extLst>
          </p:nvPr>
        </p:nvGraphicFramePr>
        <p:xfrm>
          <a:off x="632408" y="1647203"/>
          <a:ext cx="6229350" cy="4550832"/>
        </p:xfrm>
        <a:graphic>
          <a:graphicData uri="http://schemas.openxmlformats.org/drawingml/2006/table">
            <a:tbl>
              <a:tblPr firstRow="1" bandRow="1">
                <a:noFill/>
              </a:tblPr>
              <a:tblGrid>
                <a:gridCol w="1184962">
                  <a:extLst>
                    <a:ext uri="{9D8B030D-6E8A-4147-A177-3AD203B41FA5}">
                      <a16:colId xmlns:a16="http://schemas.microsoft.com/office/drawing/2014/main" val="1021641312"/>
                    </a:ext>
                  </a:extLst>
                </a:gridCol>
                <a:gridCol w="1794510">
                  <a:extLst>
                    <a:ext uri="{9D8B030D-6E8A-4147-A177-3AD203B41FA5}">
                      <a16:colId xmlns:a16="http://schemas.microsoft.com/office/drawing/2014/main" val="3938267794"/>
                    </a:ext>
                  </a:extLst>
                </a:gridCol>
                <a:gridCol w="3249878">
                  <a:extLst>
                    <a:ext uri="{9D8B030D-6E8A-4147-A177-3AD203B41FA5}">
                      <a16:colId xmlns:a16="http://schemas.microsoft.com/office/drawing/2014/main" val="473805741"/>
                    </a:ext>
                  </a:extLst>
                </a:gridCol>
              </a:tblGrid>
              <a:tr h="480060">
                <a:tc>
                  <a:txBody>
                    <a:bodyPr/>
                    <a:lstStyle/>
                    <a:p>
                      <a:pPr algn="ctr" fontAlgn="ctr"/>
                      <a:r>
                        <a:rPr lang="en-US" sz="1500" b="1" dirty="0">
                          <a:solidFill>
                            <a:schemeClr val="tx1">
                              <a:lumMod val="75000"/>
                              <a:lumOff val="25000"/>
                            </a:schemeClr>
                          </a:solidFill>
                          <a:effectLst/>
                        </a:rPr>
                        <a:t>RANG</a:t>
                      </a:r>
                    </a:p>
                  </a:txBody>
                  <a:tcPr marL="187892" marR="112735" marT="112735" marB="1127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500" b="1" dirty="0">
                          <a:solidFill>
                            <a:schemeClr val="tx1">
                              <a:lumMod val="75000"/>
                              <a:lumOff val="25000"/>
                            </a:schemeClr>
                          </a:solidFill>
                          <a:effectLst/>
                        </a:rPr>
                        <a:t>PAYS</a:t>
                      </a:r>
                    </a:p>
                  </a:txBody>
                  <a:tcPr marL="187892" marR="112735" marT="112735" marB="1127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500" b="1" dirty="0">
                          <a:solidFill>
                            <a:schemeClr val="tx1">
                              <a:lumMod val="75000"/>
                              <a:lumOff val="25000"/>
                            </a:schemeClr>
                          </a:solidFill>
                          <a:effectLst/>
                        </a:rPr>
                        <a:t>MÉDIANE DES ÉCARTS / FRANCE (%)</a:t>
                      </a:r>
                    </a:p>
                  </a:txBody>
                  <a:tcPr marL="187892" marR="112735" marT="112735" marB="1127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061170065"/>
                  </a:ext>
                </a:extLst>
              </a:tr>
              <a:tr h="264644">
                <a:tc>
                  <a:txBody>
                    <a:bodyPr/>
                    <a:lstStyle/>
                    <a:p>
                      <a:pPr algn="ctr" fontAlgn="ctr"/>
                      <a:r>
                        <a:rPr lang="en-MQ" b="1" dirty="0">
                          <a:effectLst/>
                        </a:rPr>
                        <a:t>1</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en-US" dirty="0">
                          <a:effectLst/>
                        </a:rPr>
                        <a:t>Ireland</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tc>
                  <a:txBody>
                    <a:bodyPr/>
                    <a:lstStyle/>
                    <a:p>
                      <a:pPr algn="ctr" fontAlgn="ctr"/>
                      <a:r>
                        <a:rPr lang="en-MQ" dirty="0">
                          <a:effectLst/>
                        </a:rPr>
                        <a:t>10.11</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265098342"/>
                  </a:ext>
                </a:extLst>
              </a:tr>
              <a:tr h="411668">
                <a:tc>
                  <a:txBody>
                    <a:bodyPr/>
                    <a:lstStyle/>
                    <a:p>
                      <a:pPr algn="ctr" fontAlgn="ctr"/>
                      <a:r>
                        <a:rPr lang="en-MQ" b="1" dirty="0">
                          <a:effectLst/>
                        </a:rPr>
                        <a:t>2</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en-US" dirty="0">
                          <a:effectLst/>
                        </a:rPr>
                        <a:t>Austria</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tc>
                  <a:txBody>
                    <a:bodyPr/>
                    <a:lstStyle/>
                    <a:p>
                      <a:pPr algn="ctr" fontAlgn="ctr"/>
                      <a:r>
                        <a:rPr lang="en-MQ" dirty="0">
                          <a:effectLst/>
                        </a:rPr>
                        <a:t>10.63</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3186999994"/>
                  </a:ext>
                </a:extLst>
              </a:tr>
              <a:tr h="411668">
                <a:tc>
                  <a:txBody>
                    <a:bodyPr/>
                    <a:lstStyle/>
                    <a:p>
                      <a:pPr algn="ctr" fontAlgn="ctr"/>
                      <a:r>
                        <a:rPr lang="en-MQ" b="1" dirty="0">
                          <a:effectLst/>
                        </a:rPr>
                        <a:t>3</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5000"/>
                      </a:schemeClr>
                    </a:solidFill>
                  </a:tcPr>
                </a:tc>
                <a:tc>
                  <a:txBody>
                    <a:bodyPr/>
                    <a:lstStyle/>
                    <a:p>
                      <a:pPr algn="ctr" fontAlgn="ctr"/>
                      <a:r>
                        <a:rPr lang="en-US" dirty="0">
                          <a:effectLst/>
                        </a:rPr>
                        <a:t>United Kingdom</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dirty="0">
                          <a:effectLst/>
                        </a:rPr>
                        <a:t>10.91</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3259563820"/>
                  </a:ext>
                </a:extLst>
              </a:tr>
              <a:tr h="411668">
                <a:tc>
                  <a:txBody>
                    <a:bodyPr/>
                    <a:lstStyle/>
                    <a:p>
                      <a:pPr algn="ctr" fontAlgn="ctr"/>
                      <a:r>
                        <a:rPr lang="en-MQ" b="1" dirty="0">
                          <a:effectLst/>
                        </a:rPr>
                        <a:t>4</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5000"/>
                      </a:schemeClr>
                    </a:solidFill>
                  </a:tcPr>
                </a:tc>
                <a:tc>
                  <a:txBody>
                    <a:bodyPr/>
                    <a:lstStyle/>
                    <a:p>
                      <a:pPr algn="ctr" fontAlgn="ctr"/>
                      <a:r>
                        <a:rPr lang="en-US">
                          <a:effectLst/>
                        </a:rPr>
                        <a:t>Belgium</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dirty="0">
                          <a:effectLst/>
                        </a:rPr>
                        <a:t>11.89</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1212549348"/>
                  </a:ext>
                </a:extLst>
              </a:tr>
              <a:tr h="411668">
                <a:tc>
                  <a:txBody>
                    <a:bodyPr/>
                    <a:lstStyle/>
                    <a:p>
                      <a:pPr algn="ctr" fontAlgn="ctr"/>
                      <a:r>
                        <a:rPr lang="en-MQ" b="1" dirty="0">
                          <a:effectLst/>
                        </a:rPr>
                        <a:t>5</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5000"/>
                      </a:schemeClr>
                    </a:solidFill>
                  </a:tcPr>
                </a:tc>
                <a:tc>
                  <a:txBody>
                    <a:bodyPr/>
                    <a:lstStyle/>
                    <a:p>
                      <a:pPr algn="ctr" fontAlgn="ctr"/>
                      <a:r>
                        <a:rPr lang="en-US">
                          <a:effectLst/>
                        </a:rPr>
                        <a:t>Hungary</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dirty="0">
                          <a:effectLst/>
                        </a:rPr>
                        <a:t>13.70</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2760071001"/>
                  </a:ext>
                </a:extLst>
              </a:tr>
              <a:tr h="411668">
                <a:tc>
                  <a:txBody>
                    <a:bodyPr/>
                    <a:lstStyle/>
                    <a:p>
                      <a:pPr algn="ctr" fontAlgn="ctr"/>
                      <a:r>
                        <a:rPr lang="en-MQ" b="1" dirty="0">
                          <a:effectLst/>
                        </a:rPr>
                        <a:t>6</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US">
                          <a:effectLst/>
                        </a:rPr>
                        <a:t>Germany</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dirty="0">
                          <a:effectLst/>
                        </a:rPr>
                        <a:t>15.58</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741460037"/>
                  </a:ext>
                </a:extLst>
              </a:tr>
              <a:tr h="411668">
                <a:tc>
                  <a:txBody>
                    <a:bodyPr/>
                    <a:lstStyle/>
                    <a:p>
                      <a:pPr algn="ctr" fontAlgn="ctr"/>
                      <a:r>
                        <a:rPr lang="en-MQ" b="1" dirty="0">
                          <a:effectLst/>
                        </a:rPr>
                        <a:t>7</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US" dirty="0">
                          <a:effectLst/>
                        </a:rPr>
                        <a:t>Canada</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dirty="0">
                          <a:effectLst/>
                        </a:rPr>
                        <a:t>17.42</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1142832747"/>
                  </a:ext>
                </a:extLst>
              </a:tr>
              <a:tr h="411668">
                <a:tc>
                  <a:txBody>
                    <a:bodyPr/>
                    <a:lstStyle/>
                    <a:p>
                      <a:pPr algn="ctr" fontAlgn="ctr"/>
                      <a:r>
                        <a:rPr lang="en-US" dirty="0"/>
                        <a:t>8</a:t>
                      </a:r>
                      <a:endParaRPr lang="en-MQ" b="1" dirty="0">
                        <a:effectLst/>
                      </a:endParaRP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US" dirty="0">
                          <a:effectLst/>
                        </a:rPr>
                        <a:t>Finland</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US" dirty="0">
                          <a:effectLst/>
                        </a:rPr>
                        <a:t>17.77</a:t>
                      </a:r>
                      <a:endParaRPr lang="en-MQ" dirty="0">
                        <a:effectLst/>
                      </a:endParaRP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2974638476"/>
                  </a:ext>
                </a:extLst>
              </a:tr>
              <a:tr h="411668">
                <a:tc>
                  <a:txBody>
                    <a:bodyPr/>
                    <a:lstStyle/>
                    <a:p>
                      <a:pPr algn="ctr" fontAlgn="ctr"/>
                      <a:r>
                        <a:rPr lang="en-MQ" b="1" dirty="0">
                          <a:effectLst/>
                        </a:rPr>
                        <a:t>9</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US" dirty="0">
                          <a:effectLst/>
                        </a:rPr>
                        <a:t>Spain</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US" dirty="0">
                          <a:effectLst/>
                        </a:rPr>
                        <a:t>19.86</a:t>
                      </a:r>
                      <a:endParaRPr lang="en-MQ" dirty="0">
                        <a:effectLst/>
                      </a:endParaRP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1648630021"/>
                  </a:ext>
                </a:extLst>
              </a:tr>
              <a:tr h="411668">
                <a:tc>
                  <a:txBody>
                    <a:bodyPr/>
                    <a:lstStyle/>
                    <a:p>
                      <a:pPr algn="ctr" fontAlgn="ctr"/>
                      <a:r>
                        <a:rPr lang="en-MQ" b="1" dirty="0">
                          <a:effectLst/>
                        </a:rPr>
                        <a:t>10</a:t>
                      </a:r>
                    </a:p>
                  </a:txBody>
                  <a:tcPr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US" dirty="0">
                          <a:effectLst/>
                        </a:rPr>
                        <a:t>Slovenia</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dirty="0">
                          <a:effectLst/>
                        </a:rPr>
                        <a:t>21.58</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3435705770"/>
                  </a:ext>
                </a:extLst>
              </a:tr>
            </a:tbl>
          </a:graphicData>
        </a:graphic>
      </p:graphicFrame>
      <p:sp>
        <p:nvSpPr>
          <p:cNvPr id="9" name="Content Placeholder 3">
            <a:extLst>
              <a:ext uri="{FF2B5EF4-FFF2-40B4-BE49-F238E27FC236}">
                <a16:creationId xmlns:a16="http://schemas.microsoft.com/office/drawing/2014/main" id="{C35EE2BB-4F88-2B41-975F-73C52BD4D31D}"/>
              </a:ext>
            </a:extLst>
          </p:cNvPr>
          <p:cNvSpPr txBox="1">
            <a:spLocks/>
          </p:cNvSpPr>
          <p:nvPr/>
        </p:nvSpPr>
        <p:spPr>
          <a:xfrm>
            <a:off x="7547121" y="2948940"/>
            <a:ext cx="4012471" cy="2425759"/>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itchFamily="2" charset="2"/>
              <a:buChar char="v"/>
            </a:pPr>
            <a:r>
              <a:rPr lang="fr-FR" b="1" dirty="0"/>
              <a:t>On conserve les pays situés dans le 1</a:t>
            </a:r>
            <a:r>
              <a:rPr lang="fr-FR" b="1" baseline="30000" dirty="0"/>
              <a:t>er</a:t>
            </a:r>
            <a:r>
              <a:rPr lang="fr-FR" b="1" dirty="0"/>
              <a:t> quintile.</a:t>
            </a:r>
            <a:endParaRPr lang="fr-FR" b="1" dirty="0">
              <a:highlight>
                <a:srgbClr val="FF00FF"/>
              </a:highlight>
            </a:endParaRPr>
          </a:p>
        </p:txBody>
      </p:sp>
      <p:sp>
        <p:nvSpPr>
          <p:cNvPr id="6" name="TextBox 5">
            <a:extLst>
              <a:ext uri="{FF2B5EF4-FFF2-40B4-BE49-F238E27FC236}">
                <a16:creationId xmlns:a16="http://schemas.microsoft.com/office/drawing/2014/main" id="{C1049FB4-F3AB-CC4F-A55A-4181E44EDC15}"/>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PRÉ-ANALYSE EXPLORATOIRE</a:t>
            </a:r>
          </a:p>
        </p:txBody>
      </p:sp>
      <p:sp>
        <p:nvSpPr>
          <p:cNvPr id="12" name="Slide Number Placeholder 11">
            <a:extLst>
              <a:ext uri="{FF2B5EF4-FFF2-40B4-BE49-F238E27FC236}">
                <a16:creationId xmlns:a16="http://schemas.microsoft.com/office/drawing/2014/main" id="{B5561CF3-7EBA-6F45-AF5E-E2ED240FA064}"/>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23</a:t>
            </a:fld>
            <a:endParaRPr lang="en-US" dirty="0"/>
          </a:p>
        </p:txBody>
      </p:sp>
      <p:sp>
        <p:nvSpPr>
          <p:cNvPr id="13" name="Footer Placeholder 7">
            <a:extLst>
              <a:ext uri="{FF2B5EF4-FFF2-40B4-BE49-F238E27FC236}">
                <a16:creationId xmlns:a16="http://schemas.microsoft.com/office/drawing/2014/main" id="{73C47CB6-85C1-1147-924E-98060E1E8A5E}"/>
              </a:ext>
            </a:extLst>
          </p:cNvPr>
          <p:cNvSpPr txBox="1">
            <a:spLocks/>
          </p:cNvSpPr>
          <p:nvPr/>
        </p:nvSpPr>
        <p:spPr>
          <a:xfrm>
            <a:off x="136800" y="6328800"/>
            <a:ext cx="2274030" cy="3778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dirty="0">
                <a:solidFill>
                  <a:schemeClr val="bg2">
                    <a:lumMod val="40000"/>
                    <a:lumOff val="60000"/>
                  </a:schemeClr>
                </a:solidFill>
              </a:rPr>
              <a:t>Sofia CHEVROLAT</a:t>
            </a:r>
          </a:p>
        </p:txBody>
      </p:sp>
    </p:spTree>
    <p:extLst>
      <p:ext uri="{BB962C8B-B14F-4D97-AF65-F5344CB8AC3E}">
        <p14:creationId xmlns:p14="http://schemas.microsoft.com/office/powerpoint/2010/main" val="368173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5CA2-B224-1446-B56C-508C8DF76EF2}"/>
              </a:ext>
            </a:extLst>
          </p:cNvPr>
          <p:cNvSpPr>
            <a:spLocks noGrp="1"/>
          </p:cNvSpPr>
          <p:nvPr>
            <p:ph type="title"/>
          </p:nvPr>
        </p:nvSpPr>
        <p:spPr>
          <a:xfrm>
            <a:off x="7520400" y="528390"/>
            <a:ext cx="4187782" cy="2750213"/>
          </a:xfrm>
        </p:spPr>
        <p:txBody>
          <a:bodyPr>
            <a:normAutofit fontScale="90000"/>
          </a:bodyPr>
          <a:lstStyle/>
          <a:p>
            <a:r>
              <a:rPr lang="fr-FR" dirty="0"/>
              <a:t>III. sélection fine des pays</a:t>
            </a:r>
            <a:br>
              <a:rPr lang="fr-FR" dirty="0"/>
            </a:br>
            <a:r>
              <a:rPr lang="fr-FR" dirty="0">
                <a:solidFill>
                  <a:schemeClr val="accent1"/>
                </a:solidFill>
              </a:rPr>
              <a:t>_____________</a:t>
            </a:r>
            <a:br>
              <a:rPr lang="fr-FR" dirty="0">
                <a:solidFill>
                  <a:schemeClr val="accent1"/>
                </a:solidFill>
              </a:rPr>
            </a:br>
            <a:br>
              <a:rPr lang="fr-FR" dirty="0">
                <a:solidFill>
                  <a:schemeClr val="accent1"/>
                </a:solidFill>
              </a:rPr>
            </a:br>
            <a:r>
              <a:rPr lang="fr-FR" sz="2700" dirty="0">
                <a:solidFill>
                  <a:schemeClr val="accent1"/>
                </a:solidFill>
              </a:rPr>
              <a:t>TAILLE de la Population active</a:t>
            </a:r>
            <a:endParaRPr lang="fr-FR" dirty="0"/>
          </a:p>
        </p:txBody>
      </p:sp>
      <p:sp>
        <p:nvSpPr>
          <p:cNvPr id="9" name="Content Placeholder 3">
            <a:extLst>
              <a:ext uri="{FF2B5EF4-FFF2-40B4-BE49-F238E27FC236}">
                <a16:creationId xmlns:a16="http://schemas.microsoft.com/office/drawing/2014/main" id="{C35EE2BB-4F88-2B41-975F-73C52BD4D31D}"/>
              </a:ext>
            </a:extLst>
          </p:cNvPr>
          <p:cNvSpPr txBox="1">
            <a:spLocks/>
          </p:cNvSpPr>
          <p:nvPr/>
        </p:nvSpPr>
        <p:spPr>
          <a:xfrm>
            <a:off x="7520400" y="3359004"/>
            <a:ext cx="4187782" cy="2431171"/>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itchFamily="2" charset="2"/>
              <a:buChar char="v"/>
            </a:pPr>
            <a:r>
              <a:rPr lang="fr-FR" dirty="0"/>
              <a:t>Parmi les pays d’intérêt, 4 se distinguent nettement :</a:t>
            </a:r>
          </a:p>
          <a:p>
            <a:pPr lvl="1">
              <a:buFont typeface=".Apple Color Emoji UI"/>
              <a:buChar char="✅"/>
            </a:pPr>
            <a:r>
              <a:rPr lang="fr-FR" b="1" dirty="0"/>
              <a:t>L’ Allemagne</a:t>
            </a:r>
          </a:p>
          <a:p>
            <a:pPr lvl="1">
              <a:buFont typeface=".Apple Color Emoji UI"/>
              <a:buChar char="✅"/>
            </a:pPr>
            <a:r>
              <a:rPr lang="fr-FR" b="1" dirty="0"/>
              <a:t>Le Royaume-Uni</a:t>
            </a:r>
          </a:p>
          <a:p>
            <a:pPr lvl="1">
              <a:buFont typeface=".Apple Color Emoji UI"/>
              <a:buChar char="✅"/>
            </a:pPr>
            <a:r>
              <a:rPr lang="fr-FR" b="1" dirty="0"/>
              <a:t>L’ Espagne</a:t>
            </a:r>
          </a:p>
          <a:p>
            <a:pPr lvl="1">
              <a:buFont typeface=".Apple Color Emoji UI"/>
              <a:buChar char="✅"/>
            </a:pPr>
            <a:r>
              <a:rPr lang="fr-FR" b="1" dirty="0"/>
              <a:t>Le Canada</a:t>
            </a:r>
          </a:p>
          <a:p>
            <a:pPr marL="457200" lvl="1" indent="0">
              <a:buNone/>
            </a:pPr>
            <a:r>
              <a:rPr lang="fr-FR" b="1" dirty="0"/>
              <a:t>L</a:t>
            </a:r>
            <a:r>
              <a:rPr lang="fr-FR" dirty="0"/>
              <a:t>a</a:t>
            </a:r>
            <a:r>
              <a:rPr lang="fr-FR" b="1" dirty="0"/>
              <a:t> Belgique </a:t>
            </a:r>
            <a:r>
              <a:rPr lang="fr-FR" dirty="0"/>
              <a:t>arrive 5</a:t>
            </a:r>
            <a:r>
              <a:rPr lang="fr-FR" baseline="30000" dirty="0"/>
              <a:t>ème</a:t>
            </a:r>
            <a:r>
              <a:rPr lang="fr-FR" dirty="0"/>
              <a:t> en lointaine position. </a:t>
            </a:r>
          </a:p>
        </p:txBody>
      </p:sp>
      <p:sp>
        <p:nvSpPr>
          <p:cNvPr id="6" name="Rectangle 5">
            <a:extLst>
              <a:ext uri="{FF2B5EF4-FFF2-40B4-BE49-F238E27FC236}">
                <a16:creationId xmlns:a16="http://schemas.microsoft.com/office/drawing/2014/main" id="{473563A1-1BBB-CA45-BAF4-2ECCDBEAAA28}"/>
              </a:ext>
            </a:extLst>
          </p:cNvPr>
          <p:cNvSpPr/>
          <p:nvPr/>
        </p:nvSpPr>
        <p:spPr>
          <a:xfrm>
            <a:off x="0" y="0"/>
            <a:ext cx="6717278" cy="53880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3" name="Table 2">
            <a:extLst>
              <a:ext uri="{FF2B5EF4-FFF2-40B4-BE49-F238E27FC236}">
                <a16:creationId xmlns:a16="http://schemas.microsoft.com/office/drawing/2014/main" id="{4244F7F3-6047-C44E-BB22-936103E8FFBC}"/>
              </a:ext>
            </a:extLst>
          </p:cNvPr>
          <p:cNvGraphicFramePr>
            <a:graphicFrameLocks noGrp="1"/>
          </p:cNvGraphicFramePr>
          <p:nvPr>
            <p:extLst>
              <p:ext uri="{D42A27DB-BD31-4B8C-83A1-F6EECF244321}">
                <p14:modId xmlns:p14="http://schemas.microsoft.com/office/powerpoint/2010/main" val="3312166337"/>
              </p:ext>
            </p:extLst>
          </p:nvPr>
        </p:nvGraphicFramePr>
        <p:xfrm>
          <a:off x="24878" y="5388093"/>
          <a:ext cx="6705847" cy="1469910"/>
        </p:xfrm>
        <a:graphic>
          <a:graphicData uri="http://schemas.openxmlformats.org/drawingml/2006/table">
            <a:tbl>
              <a:tblPr firstRow="1" bandRow="1">
                <a:noFill/>
              </a:tblPr>
              <a:tblGrid>
                <a:gridCol w="1275603">
                  <a:extLst>
                    <a:ext uri="{9D8B030D-6E8A-4147-A177-3AD203B41FA5}">
                      <a16:colId xmlns:a16="http://schemas.microsoft.com/office/drawing/2014/main" val="2810099052"/>
                    </a:ext>
                  </a:extLst>
                </a:gridCol>
                <a:gridCol w="1931777">
                  <a:extLst>
                    <a:ext uri="{9D8B030D-6E8A-4147-A177-3AD203B41FA5}">
                      <a16:colId xmlns:a16="http://schemas.microsoft.com/office/drawing/2014/main" val="1138820066"/>
                    </a:ext>
                  </a:extLst>
                </a:gridCol>
                <a:gridCol w="3498467">
                  <a:extLst>
                    <a:ext uri="{9D8B030D-6E8A-4147-A177-3AD203B41FA5}">
                      <a16:colId xmlns:a16="http://schemas.microsoft.com/office/drawing/2014/main" val="440595286"/>
                    </a:ext>
                  </a:extLst>
                </a:gridCol>
              </a:tblGrid>
              <a:tr h="293982">
                <a:tc>
                  <a:txBody>
                    <a:bodyPr/>
                    <a:lstStyle/>
                    <a:p>
                      <a:pPr algn="ctr"/>
                      <a:r>
                        <a:rPr lang="fr-FR" sz="1200" dirty="0"/>
                        <a:t>1</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fr-FR" sz="1200" noProof="0">
                          <a:effectLst/>
                        </a:rPr>
                        <a:t>Allemagne</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tc>
                  <a:txBody>
                    <a:bodyPr/>
                    <a:lstStyle/>
                    <a:p>
                      <a:pPr algn="ctr" fontAlgn="ctr"/>
                      <a:r>
                        <a:rPr lang="en-MQ" sz="1200" dirty="0">
                          <a:effectLst/>
                        </a:rPr>
                        <a:t>+ 41.57 %</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49472249"/>
                  </a:ext>
                </a:extLst>
              </a:tr>
              <a:tr h="293982">
                <a:tc>
                  <a:txBody>
                    <a:bodyPr/>
                    <a:lstStyle/>
                    <a:p>
                      <a:pPr algn="ctr" fontAlgn="ctr"/>
                      <a:r>
                        <a:rPr lang="en-MQ" sz="1200" b="1" dirty="0">
                          <a:effectLst/>
                        </a:rPr>
                        <a:t>2</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fr-FR" sz="1200" noProof="0">
                          <a:effectLst/>
                        </a:rPr>
                        <a:t>Royaume-Uni</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tc>
                  <a:txBody>
                    <a:bodyPr/>
                    <a:lstStyle/>
                    <a:p>
                      <a:pPr algn="ctr" fontAlgn="ctr"/>
                      <a:r>
                        <a:rPr lang="en-MQ" sz="1200" dirty="0">
                          <a:effectLst/>
                        </a:rPr>
                        <a:t>+ 7.17 %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7884901"/>
                  </a:ext>
                </a:extLst>
              </a:tr>
              <a:tr h="293982">
                <a:tc>
                  <a:txBody>
                    <a:bodyPr/>
                    <a:lstStyle/>
                    <a:p>
                      <a:pPr algn="ctr" fontAlgn="ctr"/>
                      <a:r>
                        <a:rPr lang="en-MQ" sz="1200" b="1" dirty="0">
                          <a:effectLst/>
                        </a:rPr>
                        <a:t>3</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5000"/>
                      </a:schemeClr>
                    </a:solidFill>
                  </a:tcPr>
                </a:tc>
                <a:tc>
                  <a:txBody>
                    <a:bodyPr/>
                    <a:lstStyle/>
                    <a:p>
                      <a:pPr algn="ctr" fontAlgn="ctr"/>
                      <a:r>
                        <a:rPr lang="fr-FR" sz="1200" noProof="0">
                          <a:effectLst/>
                        </a:rPr>
                        <a:t>Espagne</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sz="1200" dirty="0">
                          <a:effectLst/>
                        </a:rPr>
                        <a:t>- 22.13 %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1454148551"/>
                  </a:ext>
                </a:extLst>
              </a:tr>
              <a:tr h="293982">
                <a:tc>
                  <a:txBody>
                    <a:bodyPr/>
                    <a:lstStyle/>
                    <a:p>
                      <a:pPr algn="ctr" fontAlgn="ctr"/>
                      <a:r>
                        <a:rPr lang="en-MQ" sz="1200" b="1" dirty="0">
                          <a:effectLst/>
                        </a:rPr>
                        <a:t>4</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5000"/>
                      </a:schemeClr>
                    </a:solidFill>
                  </a:tcPr>
                </a:tc>
                <a:tc>
                  <a:txBody>
                    <a:bodyPr/>
                    <a:lstStyle/>
                    <a:p>
                      <a:pPr algn="ctr" fontAlgn="ctr"/>
                      <a:r>
                        <a:rPr lang="fr-FR" sz="1200" noProof="0">
                          <a:effectLst/>
                        </a:rPr>
                        <a:t>Canada</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sz="1200" dirty="0">
                          <a:effectLst/>
                        </a:rPr>
                        <a:t>- 37.10 %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1383606394"/>
                  </a:ext>
                </a:extLst>
              </a:tr>
              <a:tr h="293982">
                <a:tc>
                  <a:txBody>
                    <a:bodyPr/>
                    <a:lstStyle/>
                    <a:p>
                      <a:pPr algn="ctr" fontAlgn="ctr"/>
                      <a:r>
                        <a:rPr lang="en-MQ" sz="1200" b="1" dirty="0">
                          <a:effectLst/>
                        </a:rPr>
                        <a:t>5</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0"/>
                      </a:schemeClr>
                    </a:solidFill>
                  </a:tcPr>
                </a:tc>
                <a:tc>
                  <a:txBody>
                    <a:bodyPr/>
                    <a:lstStyle/>
                    <a:p>
                      <a:pPr algn="ctr" fontAlgn="ctr"/>
                      <a:r>
                        <a:rPr lang="fr-FR" sz="1200" noProof="0" dirty="0">
                          <a:effectLst/>
                        </a:rPr>
                        <a:t>Belgique</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ctr" fontAlgn="ctr"/>
                      <a:r>
                        <a:rPr lang="en-MQ" sz="1200" dirty="0">
                          <a:effectLst/>
                        </a:rPr>
                        <a:t>- 83.86 %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163923913"/>
                  </a:ext>
                </a:extLst>
              </a:tr>
            </a:tbl>
          </a:graphicData>
        </a:graphic>
      </p:graphicFrame>
      <p:sp>
        <p:nvSpPr>
          <p:cNvPr id="10" name="TextBox 9">
            <a:extLst>
              <a:ext uri="{FF2B5EF4-FFF2-40B4-BE49-F238E27FC236}">
                <a16:creationId xmlns:a16="http://schemas.microsoft.com/office/drawing/2014/main" id="{A8C2E3A6-20EC-F947-9830-5335565BC1FE}"/>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PRÉ-ANALYSE EXPLORATOIRE</a:t>
            </a:r>
          </a:p>
        </p:txBody>
      </p:sp>
      <p:pic>
        <p:nvPicPr>
          <p:cNvPr id="14" name="Picture 13" descr="A close up of text on a white background&#10;&#10;Description automatically generated">
            <a:extLst>
              <a:ext uri="{FF2B5EF4-FFF2-40B4-BE49-F238E27FC236}">
                <a16:creationId xmlns:a16="http://schemas.microsoft.com/office/drawing/2014/main" id="{865F8CDA-E934-694D-A05C-1FC19F934891}"/>
              </a:ext>
            </a:extLst>
          </p:cNvPr>
          <p:cNvPicPr>
            <a:picLocks noChangeAspect="1"/>
          </p:cNvPicPr>
          <p:nvPr/>
        </p:nvPicPr>
        <p:blipFill>
          <a:blip r:embed="rId3"/>
          <a:stretch>
            <a:fillRect/>
          </a:stretch>
        </p:blipFill>
        <p:spPr>
          <a:xfrm>
            <a:off x="864151" y="29390"/>
            <a:ext cx="4919429" cy="5312983"/>
          </a:xfrm>
          <a:prstGeom prst="rect">
            <a:avLst/>
          </a:prstGeom>
        </p:spPr>
      </p:pic>
      <p:sp>
        <p:nvSpPr>
          <p:cNvPr id="20" name="Slide Number Placeholder 19">
            <a:extLst>
              <a:ext uri="{FF2B5EF4-FFF2-40B4-BE49-F238E27FC236}">
                <a16:creationId xmlns:a16="http://schemas.microsoft.com/office/drawing/2014/main" id="{3A532F99-04DB-BD4D-855A-D1BA095276EB}"/>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24</a:t>
            </a:fld>
            <a:endParaRPr lang="en-US" dirty="0"/>
          </a:p>
        </p:txBody>
      </p:sp>
      <p:sp>
        <p:nvSpPr>
          <p:cNvPr id="21" name="Footer Placeholder 18">
            <a:extLst>
              <a:ext uri="{FF2B5EF4-FFF2-40B4-BE49-F238E27FC236}">
                <a16:creationId xmlns:a16="http://schemas.microsoft.com/office/drawing/2014/main" id="{BF494275-1AA3-3442-BA34-D3BABC767F11}"/>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Tree>
    <p:extLst>
      <p:ext uri="{BB962C8B-B14F-4D97-AF65-F5344CB8AC3E}">
        <p14:creationId xmlns:p14="http://schemas.microsoft.com/office/powerpoint/2010/main" val="207352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180B7D-21A1-5446-9744-116B866F3B3C}"/>
              </a:ext>
            </a:extLst>
          </p:cNvPr>
          <p:cNvSpPr/>
          <p:nvPr/>
        </p:nvSpPr>
        <p:spPr>
          <a:xfrm>
            <a:off x="0" y="0"/>
            <a:ext cx="6717278" cy="53880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1">
            <a:extLst>
              <a:ext uri="{FF2B5EF4-FFF2-40B4-BE49-F238E27FC236}">
                <a16:creationId xmlns:a16="http://schemas.microsoft.com/office/drawing/2014/main" id="{D9175CA2-B224-1446-B56C-508C8DF76EF2}"/>
              </a:ext>
            </a:extLst>
          </p:cNvPr>
          <p:cNvSpPr>
            <a:spLocks noGrp="1"/>
          </p:cNvSpPr>
          <p:nvPr>
            <p:ph type="title"/>
          </p:nvPr>
        </p:nvSpPr>
        <p:spPr>
          <a:xfrm>
            <a:off x="7520400" y="529200"/>
            <a:ext cx="4187782" cy="2419200"/>
          </a:xfrm>
        </p:spPr>
        <p:txBody>
          <a:bodyPr>
            <a:normAutofit fontScale="90000"/>
          </a:bodyPr>
          <a:lstStyle/>
          <a:p>
            <a:r>
              <a:rPr lang="fr-FR" dirty="0"/>
              <a:t>III. sélection fine des pays</a:t>
            </a:r>
            <a:br>
              <a:rPr lang="fr-FR" dirty="0"/>
            </a:br>
            <a:r>
              <a:rPr lang="fr-FR" dirty="0">
                <a:solidFill>
                  <a:schemeClr val="accent1"/>
                </a:solidFill>
              </a:rPr>
              <a:t>_____________</a:t>
            </a:r>
            <a:br>
              <a:rPr lang="fr-FR" dirty="0">
                <a:solidFill>
                  <a:schemeClr val="accent1"/>
                </a:solidFill>
              </a:rPr>
            </a:br>
            <a:br>
              <a:rPr lang="fr-FR" dirty="0">
                <a:solidFill>
                  <a:schemeClr val="accent1"/>
                </a:solidFill>
              </a:rPr>
            </a:br>
            <a:r>
              <a:rPr lang="fr-FR" sz="2700" dirty="0">
                <a:solidFill>
                  <a:schemeClr val="accent1"/>
                </a:solidFill>
              </a:rPr>
              <a:t>Pouvoir d’achat</a:t>
            </a:r>
            <a:endParaRPr lang="fr-FR" dirty="0"/>
          </a:p>
        </p:txBody>
      </p:sp>
      <p:sp>
        <p:nvSpPr>
          <p:cNvPr id="9" name="Content Placeholder 3">
            <a:extLst>
              <a:ext uri="{FF2B5EF4-FFF2-40B4-BE49-F238E27FC236}">
                <a16:creationId xmlns:a16="http://schemas.microsoft.com/office/drawing/2014/main" id="{C35EE2BB-4F88-2B41-975F-73C52BD4D31D}"/>
              </a:ext>
            </a:extLst>
          </p:cNvPr>
          <p:cNvSpPr txBox="1">
            <a:spLocks/>
          </p:cNvSpPr>
          <p:nvPr/>
        </p:nvSpPr>
        <p:spPr>
          <a:xfrm>
            <a:off x="7520400" y="3490973"/>
            <a:ext cx="4012471" cy="2757427"/>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itchFamily="2" charset="2"/>
              <a:buChar char="v"/>
            </a:pPr>
            <a:r>
              <a:rPr lang="fr-FR" dirty="0"/>
              <a:t>Parmi les pays d’intérêt, 3 se dégagent :</a:t>
            </a:r>
          </a:p>
          <a:p>
            <a:pPr lvl="1">
              <a:buFont typeface=".Apple Color Emoji UI"/>
              <a:buChar char="✅"/>
            </a:pPr>
            <a:r>
              <a:rPr lang="fr-FR" b="1" dirty="0"/>
              <a:t>Le Canada</a:t>
            </a:r>
          </a:p>
          <a:p>
            <a:pPr lvl="1">
              <a:buFont typeface=".Apple Color Emoji UI"/>
              <a:buChar char="✅"/>
            </a:pPr>
            <a:r>
              <a:rPr lang="fr-FR" b="1" dirty="0"/>
              <a:t>L’ Allemagne</a:t>
            </a:r>
          </a:p>
          <a:p>
            <a:pPr lvl="1">
              <a:buFont typeface=".Apple Color Emoji UI"/>
              <a:buChar char="✅"/>
            </a:pPr>
            <a:r>
              <a:rPr lang="fr-FR" b="1" dirty="0"/>
              <a:t>Le Royaume-Uni</a:t>
            </a:r>
          </a:p>
          <a:p>
            <a:pPr marL="457200" lvl="1" indent="0">
              <a:buNone/>
            </a:pPr>
            <a:r>
              <a:rPr lang="fr-FR" dirty="0"/>
              <a:t>L’</a:t>
            </a:r>
            <a:r>
              <a:rPr lang="fr-FR" b="1" dirty="0"/>
              <a:t>Espagne </a:t>
            </a:r>
            <a:r>
              <a:rPr lang="fr-FR" dirty="0"/>
              <a:t>est le seul pays à avoir un pouvoir d’achat inférieur (et de + de 20%) à celui de la France.</a:t>
            </a:r>
          </a:p>
        </p:txBody>
      </p:sp>
      <p:graphicFrame>
        <p:nvGraphicFramePr>
          <p:cNvPr id="10" name="Table 9">
            <a:extLst>
              <a:ext uri="{FF2B5EF4-FFF2-40B4-BE49-F238E27FC236}">
                <a16:creationId xmlns:a16="http://schemas.microsoft.com/office/drawing/2014/main" id="{83BE604B-CDA9-334E-B673-D36E11B7BA49}"/>
              </a:ext>
            </a:extLst>
          </p:cNvPr>
          <p:cNvGraphicFramePr>
            <a:graphicFrameLocks noGrp="1"/>
          </p:cNvGraphicFramePr>
          <p:nvPr>
            <p:extLst>
              <p:ext uri="{D42A27DB-BD31-4B8C-83A1-F6EECF244321}">
                <p14:modId xmlns:p14="http://schemas.microsoft.com/office/powerpoint/2010/main" val="3431338135"/>
              </p:ext>
            </p:extLst>
          </p:nvPr>
        </p:nvGraphicFramePr>
        <p:xfrm>
          <a:off x="11431" y="5365900"/>
          <a:ext cx="6705847" cy="1492100"/>
        </p:xfrm>
        <a:graphic>
          <a:graphicData uri="http://schemas.openxmlformats.org/drawingml/2006/table">
            <a:tbl>
              <a:tblPr firstRow="1" bandRow="1">
                <a:noFill/>
              </a:tblPr>
              <a:tblGrid>
                <a:gridCol w="1275603">
                  <a:extLst>
                    <a:ext uri="{9D8B030D-6E8A-4147-A177-3AD203B41FA5}">
                      <a16:colId xmlns:a16="http://schemas.microsoft.com/office/drawing/2014/main" val="2810099052"/>
                    </a:ext>
                  </a:extLst>
                </a:gridCol>
                <a:gridCol w="1931777">
                  <a:extLst>
                    <a:ext uri="{9D8B030D-6E8A-4147-A177-3AD203B41FA5}">
                      <a16:colId xmlns:a16="http://schemas.microsoft.com/office/drawing/2014/main" val="1138820066"/>
                    </a:ext>
                  </a:extLst>
                </a:gridCol>
                <a:gridCol w="3498467">
                  <a:extLst>
                    <a:ext uri="{9D8B030D-6E8A-4147-A177-3AD203B41FA5}">
                      <a16:colId xmlns:a16="http://schemas.microsoft.com/office/drawing/2014/main" val="440595286"/>
                    </a:ext>
                  </a:extLst>
                </a:gridCol>
              </a:tblGrid>
              <a:tr h="373025">
                <a:tc>
                  <a:txBody>
                    <a:bodyPr/>
                    <a:lstStyle/>
                    <a:p>
                      <a:pPr algn="ctr" fontAlgn="ctr"/>
                      <a:r>
                        <a:rPr lang="en-MQ" b="1" dirty="0">
                          <a:effectLst/>
                        </a:rPr>
                        <a:t>1</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fr-FR" noProof="0">
                          <a:effectLst/>
                        </a:rPr>
                        <a:t>Canada</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tc>
                  <a:txBody>
                    <a:bodyPr/>
                    <a:lstStyle/>
                    <a:p>
                      <a:pPr algn="ctr" fontAlgn="ctr"/>
                      <a:r>
                        <a:rPr lang="en-MQ" dirty="0">
                          <a:effectLst/>
                        </a:rPr>
                        <a:t>+ 14.39 %</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49472249"/>
                  </a:ext>
                </a:extLst>
              </a:tr>
              <a:tr h="373025">
                <a:tc>
                  <a:txBody>
                    <a:bodyPr/>
                    <a:lstStyle/>
                    <a:p>
                      <a:pPr algn="ctr" fontAlgn="ctr"/>
                      <a:r>
                        <a:rPr lang="en-MQ" b="1" dirty="0">
                          <a:effectLst/>
                        </a:rPr>
                        <a:t>2</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fr-FR" noProof="0">
                          <a:effectLst/>
                        </a:rPr>
                        <a:t>Allemagne</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tc>
                  <a:txBody>
                    <a:bodyPr/>
                    <a:lstStyle/>
                    <a:p>
                      <a:pPr algn="ctr" fontAlgn="ctr"/>
                      <a:r>
                        <a:rPr lang="en-MQ" dirty="0">
                          <a:effectLst/>
                        </a:rPr>
                        <a:t>+ 13.23 %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7884901"/>
                  </a:ext>
                </a:extLst>
              </a:tr>
              <a:tr h="373025">
                <a:tc>
                  <a:txBody>
                    <a:bodyPr/>
                    <a:lstStyle/>
                    <a:p>
                      <a:pPr algn="ctr" fontAlgn="ctr"/>
                      <a:r>
                        <a:rPr lang="en-MQ" b="1" dirty="0">
                          <a:effectLst/>
                        </a:rPr>
                        <a:t>3</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5000"/>
                      </a:schemeClr>
                    </a:solidFill>
                  </a:tcPr>
                </a:tc>
                <a:tc>
                  <a:txBody>
                    <a:bodyPr/>
                    <a:lstStyle/>
                    <a:p>
                      <a:pPr algn="ctr" fontAlgn="ctr"/>
                      <a:r>
                        <a:rPr lang="fr-FR" noProof="0" dirty="0">
                          <a:effectLst/>
                        </a:rPr>
                        <a:t>Royaume-Uni</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dirty="0">
                          <a:effectLst/>
                        </a:rPr>
                        <a:t>+ 12.37 %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1454148551"/>
                  </a:ext>
                </a:extLst>
              </a:tr>
              <a:tr h="373025">
                <a:tc>
                  <a:txBody>
                    <a:bodyPr/>
                    <a:lstStyle/>
                    <a:p>
                      <a:pPr algn="ctr" fontAlgn="ctr"/>
                      <a:r>
                        <a:rPr lang="en-MQ" b="1" dirty="0">
                          <a:effectLst/>
                        </a:rPr>
                        <a:t>4</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5000"/>
                      </a:schemeClr>
                    </a:solidFill>
                  </a:tcPr>
                </a:tc>
                <a:tc>
                  <a:txBody>
                    <a:bodyPr/>
                    <a:lstStyle/>
                    <a:p>
                      <a:pPr algn="ctr" fontAlgn="ctr"/>
                      <a:r>
                        <a:rPr lang="fr-FR" noProof="0" dirty="0">
                          <a:effectLst/>
                        </a:rPr>
                        <a:t>Espagne</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dirty="0">
                          <a:effectLst/>
                        </a:rPr>
                        <a:t>- 22.72 %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1383606394"/>
                  </a:ext>
                </a:extLst>
              </a:tr>
            </a:tbl>
          </a:graphicData>
        </a:graphic>
      </p:graphicFrame>
      <p:sp>
        <p:nvSpPr>
          <p:cNvPr id="11" name="TextBox 10">
            <a:extLst>
              <a:ext uri="{FF2B5EF4-FFF2-40B4-BE49-F238E27FC236}">
                <a16:creationId xmlns:a16="http://schemas.microsoft.com/office/drawing/2014/main" id="{538BDE2C-BC5E-9148-BBB0-B4205511FD02}"/>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PRÉ-ANALYSE EXPLORATOIRE</a:t>
            </a:r>
          </a:p>
        </p:txBody>
      </p:sp>
      <p:sp>
        <p:nvSpPr>
          <p:cNvPr id="18" name="Slide Number Placeholder 17">
            <a:extLst>
              <a:ext uri="{FF2B5EF4-FFF2-40B4-BE49-F238E27FC236}">
                <a16:creationId xmlns:a16="http://schemas.microsoft.com/office/drawing/2014/main" id="{3B348D11-D0A3-6A40-8CFC-78F46C3AD1D0}"/>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25</a:t>
            </a:fld>
            <a:endParaRPr lang="en-US" dirty="0"/>
          </a:p>
        </p:txBody>
      </p:sp>
      <p:sp>
        <p:nvSpPr>
          <p:cNvPr id="19" name="Footer Placeholder 18">
            <a:extLst>
              <a:ext uri="{FF2B5EF4-FFF2-40B4-BE49-F238E27FC236}">
                <a16:creationId xmlns:a16="http://schemas.microsoft.com/office/drawing/2014/main" id="{5E3B8AB2-B5D1-F04D-A5D8-CDE5F77DFA6E}"/>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pic>
        <p:nvPicPr>
          <p:cNvPr id="4" name="Picture 3" descr="A close up of a map&#10;&#10;Description automatically generated">
            <a:extLst>
              <a:ext uri="{FF2B5EF4-FFF2-40B4-BE49-F238E27FC236}">
                <a16:creationId xmlns:a16="http://schemas.microsoft.com/office/drawing/2014/main" id="{4B98769D-1C59-6245-A139-F0E2B7BC45F6}"/>
              </a:ext>
            </a:extLst>
          </p:cNvPr>
          <p:cNvPicPr>
            <a:picLocks noChangeAspect="1"/>
          </p:cNvPicPr>
          <p:nvPr/>
        </p:nvPicPr>
        <p:blipFill>
          <a:blip r:embed="rId3"/>
          <a:stretch>
            <a:fillRect/>
          </a:stretch>
        </p:blipFill>
        <p:spPr>
          <a:xfrm>
            <a:off x="895445" y="28113"/>
            <a:ext cx="4773835" cy="5309674"/>
          </a:xfrm>
          <a:prstGeom prst="rect">
            <a:avLst/>
          </a:prstGeom>
        </p:spPr>
      </p:pic>
    </p:spTree>
    <p:extLst>
      <p:ext uri="{BB962C8B-B14F-4D97-AF65-F5344CB8AC3E}">
        <p14:creationId xmlns:p14="http://schemas.microsoft.com/office/powerpoint/2010/main" val="2949922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E38DA91-C8B6-1F4A-B69E-363879B72AB0}"/>
              </a:ext>
            </a:extLst>
          </p:cNvPr>
          <p:cNvSpPr/>
          <p:nvPr/>
        </p:nvSpPr>
        <p:spPr>
          <a:xfrm>
            <a:off x="0" y="0"/>
            <a:ext cx="6717278" cy="570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1">
            <a:extLst>
              <a:ext uri="{FF2B5EF4-FFF2-40B4-BE49-F238E27FC236}">
                <a16:creationId xmlns:a16="http://schemas.microsoft.com/office/drawing/2014/main" id="{D9175CA2-B224-1446-B56C-508C8DF76EF2}"/>
              </a:ext>
            </a:extLst>
          </p:cNvPr>
          <p:cNvSpPr>
            <a:spLocks noGrp="1"/>
          </p:cNvSpPr>
          <p:nvPr>
            <p:ph type="title"/>
          </p:nvPr>
        </p:nvSpPr>
        <p:spPr>
          <a:xfrm>
            <a:off x="7520400" y="529200"/>
            <a:ext cx="4187782" cy="2419350"/>
          </a:xfrm>
        </p:spPr>
        <p:txBody>
          <a:bodyPr>
            <a:normAutofit fontScale="90000"/>
          </a:bodyPr>
          <a:lstStyle/>
          <a:p>
            <a:r>
              <a:rPr lang="fr-FR" dirty="0"/>
              <a:t>IV. Sélection du PAYS LE PLUS PROMETTEUR</a:t>
            </a:r>
            <a:br>
              <a:rPr lang="fr-FR" dirty="0"/>
            </a:br>
            <a:r>
              <a:rPr lang="fr-FR" dirty="0">
                <a:solidFill>
                  <a:schemeClr val="accent1"/>
                </a:solidFill>
              </a:rPr>
              <a:t>_____________</a:t>
            </a:r>
            <a:br>
              <a:rPr lang="fr-FR" dirty="0">
                <a:solidFill>
                  <a:schemeClr val="accent1"/>
                </a:solidFill>
              </a:rPr>
            </a:br>
            <a:br>
              <a:rPr lang="fr-FR" dirty="0">
                <a:solidFill>
                  <a:schemeClr val="accent1"/>
                </a:solidFill>
              </a:rPr>
            </a:br>
            <a:r>
              <a:rPr lang="fr-FR" sz="2700" dirty="0">
                <a:solidFill>
                  <a:schemeClr val="accent1"/>
                </a:solidFill>
              </a:rPr>
              <a:t>TAUX DE CROISSANCE</a:t>
            </a:r>
            <a:endParaRPr lang="fr-FR" dirty="0"/>
          </a:p>
        </p:txBody>
      </p:sp>
      <p:sp>
        <p:nvSpPr>
          <p:cNvPr id="9" name="Content Placeholder 3">
            <a:extLst>
              <a:ext uri="{FF2B5EF4-FFF2-40B4-BE49-F238E27FC236}">
                <a16:creationId xmlns:a16="http://schemas.microsoft.com/office/drawing/2014/main" id="{C35EE2BB-4F88-2B41-975F-73C52BD4D31D}"/>
              </a:ext>
            </a:extLst>
          </p:cNvPr>
          <p:cNvSpPr txBox="1">
            <a:spLocks/>
          </p:cNvSpPr>
          <p:nvPr/>
        </p:nvSpPr>
        <p:spPr>
          <a:xfrm>
            <a:off x="7520400" y="3490973"/>
            <a:ext cx="4012471" cy="3296661"/>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itchFamily="2" charset="2"/>
              <a:buChar char="v"/>
            </a:pPr>
            <a:r>
              <a:rPr lang="fr-FR" b="1" dirty="0"/>
              <a:t>Le Canada est en tête</a:t>
            </a:r>
            <a:r>
              <a:rPr lang="fr-FR" dirty="0"/>
              <a:t>, avec un taux de croissance supérieur de près de 30% sur la période à celui du 2ème pays, le Royaume-Uni.</a:t>
            </a:r>
          </a:p>
          <a:p>
            <a:pPr marL="0" indent="0">
              <a:buNone/>
            </a:pPr>
            <a:endParaRPr lang="fr-FR" b="1" dirty="0"/>
          </a:p>
          <a:p>
            <a:pPr marL="0" indent="0">
              <a:buNone/>
            </a:pPr>
            <a:r>
              <a:rPr lang="fr-FR" dirty="0"/>
              <a:t>L’ Allemagne est loin derrière avec un taux de croissance moyen de seulement 0.14%.</a:t>
            </a:r>
          </a:p>
        </p:txBody>
      </p:sp>
      <p:graphicFrame>
        <p:nvGraphicFramePr>
          <p:cNvPr id="20" name="Table 19">
            <a:extLst>
              <a:ext uri="{FF2B5EF4-FFF2-40B4-BE49-F238E27FC236}">
                <a16:creationId xmlns:a16="http://schemas.microsoft.com/office/drawing/2014/main" id="{4AFB19E6-39E9-3645-B698-B4AB24FFD8B7}"/>
              </a:ext>
            </a:extLst>
          </p:cNvPr>
          <p:cNvGraphicFramePr>
            <a:graphicFrameLocks noGrp="1"/>
          </p:cNvGraphicFramePr>
          <p:nvPr>
            <p:extLst>
              <p:ext uri="{D42A27DB-BD31-4B8C-83A1-F6EECF244321}">
                <p14:modId xmlns:p14="http://schemas.microsoft.com/office/powerpoint/2010/main" val="1751682336"/>
              </p:ext>
            </p:extLst>
          </p:nvPr>
        </p:nvGraphicFramePr>
        <p:xfrm>
          <a:off x="11431" y="5657430"/>
          <a:ext cx="6705847" cy="1219200"/>
        </p:xfrm>
        <a:graphic>
          <a:graphicData uri="http://schemas.openxmlformats.org/drawingml/2006/table">
            <a:tbl>
              <a:tblPr firstRow="1" bandRow="1">
                <a:noFill/>
              </a:tblPr>
              <a:tblGrid>
                <a:gridCol w="1275603">
                  <a:extLst>
                    <a:ext uri="{9D8B030D-6E8A-4147-A177-3AD203B41FA5}">
                      <a16:colId xmlns:a16="http://schemas.microsoft.com/office/drawing/2014/main" val="2810099052"/>
                    </a:ext>
                  </a:extLst>
                </a:gridCol>
                <a:gridCol w="1931777">
                  <a:extLst>
                    <a:ext uri="{9D8B030D-6E8A-4147-A177-3AD203B41FA5}">
                      <a16:colId xmlns:a16="http://schemas.microsoft.com/office/drawing/2014/main" val="1138820066"/>
                    </a:ext>
                  </a:extLst>
                </a:gridCol>
                <a:gridCol w="3498467">
                  <a:extLst>
                    <a:ext uri="{9D8B030D-6E8A-4147-A177-3AD203B41FA5}">
                      <a16:colId xmlns:a16="http://schemas.microsoft.com/office/drawing/2014/main" val="440595286"/>
                    </a:ext>
                  </a:extLst>
                </a:gridCol>
              </a:tblGrid>
              <a:tr h="287300">
                <a:tc>
                  <a:txBody>
                    <a:bodyPr/>
                    <a:lstStyle/>
                    <a:p>
                      <a:pPr algn="ctr" fontAlgn="ctr"/>
                      <a:r>
                        <a:rPr lang="en-MQ" sz="1400" b="1" dirty="0">
                          <a:effectLst/>
                        </a:rPr>
                        <a:t>Rang</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lnB>
                    <a:solidFill>
                      <a:schemeClr val="accent1">
                        <a:lumMod val="20000"/>
                        <a:lumOff val="80000"/>
                        <a:alpha val="0"/>
                      </a:schemeClr>
                    </a:solidFill>
                  </a:tcPr>
                </a:tc>
                <a:tc>
                  <a:txBody>
                    <a:bodyPr/>
                    <a:lstStyle/>
                    <a:p>
                      <a:pPr algn="ctr" fontAlgn="ctr"/>
                      <a:r>
                        <a:rPr lang="fr-FR" sz="1400" noProof="0" dirty="0">
                          <a:effectLst/>
                        </a:rPr>
                        <a:t>Pays</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tc>
                  <a:txBody>
                    <a:bodyPr/>
                    <a:lstStyle/>
                    <a:p>
                      <a:pPr algn="ctr" fontAlgn="ctr"/>
                      <a:r>
                        <a:rPr lang="en-MQ" sz="1400" dirty="0">
                          <a:effectLst/>
                        </a:rPr>
                        <a:t>Taux de croissance moyen</a:t>
                      </a:r>
                    </a:p>
                  </a:txBody>
                  <a:tcPr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0"/>
                      </a:schemeClr>
                    </a:solidFill>
                  </a:tcPr>
                </a:tc>
                <a:extLst>
                  <a:ext uri="{0D108BD9-81ED-4DB2-BD59-A6C34878D82A}">
                    <a16:rowId xmlns:a16="http://schemas.microsoft.com/office/drawing/2014/main" val="1740024680"/>
                  </a:ext>
                </a:extLst>
              </a:tr>
              <a:tr h="287300">
                <a:tc>
                  <a:txBody>
                    <a:bodyPr/>
                    <a:lstStyle/>
                    <a:p>
                      <a:pPr algn="ctr" fontAlgn="ctr"/>
                      <a:r>
                        <a:rPr lang="en-MQ" sz="1400" b="1" dirty="0">
                          <a:effectLst/>
                        </a:rPr>
                        <a:t>1</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fr-FR" sz="1400" noProof="0" dirty="0">
                          <a:effectLst/>
                        </a:rPr>
                        <a:t>Canada</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tc>
                  <a:txBody>
                    <a:bodyPr/>
                    <a:lstStyle/>
                    <a:p>
                      <a:pPr algn="ctr" fontAlgn="ctr"/>
                      <a:r>
                        <a:rPr lang="en-MQ" sz="1400" dirty="0">
                          <a:effectLst/>
                        </a:rPr>
                        <a:t>1.02 %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49472249"/>
                  </a:ext>
                </a:extLst>
              </a:tr>
              <a:tr h="287300">
                <a:tc>
                  <a:txBody>
                    <a:bodyPr/>
                    <a:lstStyle/>
                    <a:p>
                      <a:pPr algn="ctr" fontAlgn="ctr"/>
                      <a:r>
                        <a:rPr lang="en-MQ" sz="1400" b="1" dirty="0">
                          <a:effectLst/>
                        </a:rPr>
                        <a:t>2</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fr-FR" sz="1400" noProof="0" dirty="0">
                          <a:effectLst/>
                        </a:rPr>
                        <a:t>Royaume-Uni</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tc>
                  <a:txBody>
                    <a:bodyPr/>
                    <a:lstStyle/>
                    <a:p>
                      <a:pPr algn="ctr" fontAlgn="ctr"/>
                      <a:r>
                        <a:rPr lang="en-MQ" sz="1400" dirty="0">
                          <a:effectLst/>
                        </a:rPr>
                        <a:t>0.66 %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4902"/>
                      </a:schemeClr>
                    </a:solidFill>
                  </a:tcPr>
                </a:tc>
                <a:extLst>
                  <a:ext uri="{0D108BD9-81ED-4DB2-BD59-A6C34878D82A}">
                    <a16:rowId xmlns:a16="http://schemas.microsoft.com/office/drawing/2014/main" val="7884901"/>
                  </a:ext>
                </a:extLst>
              </a:tr>
              <a:tr h="287300">
                <a:tc>
                  <a:txBody>
                    <a:bodyPr/>
                    <a:lstStyle/>
                    <a:p>
                      <a:pPr algn="ctr" fontAlgn="ctr"/>
                      <a:r>
                        <a:rPr lang="en-MQ" sz="1400" b="1" dirty="0">
                          <a:effectLst/>
                        </a:rPr>
                        <a:t>3</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chemeClr val="accent1">
                        <a:lumMod val="20000"/>
                        <a:lumOff val="80000"/>
                        <a:alpha val="35000"/>
                      </a:schemeClr>
                    </a:solidFill>
                  </a:tcPr>
                </a:tc>
                <a:tc>
                  <a:txBody>
                    <a:bodyPr/>
                    <a:lstStyle/>
                    <a:p>
                      <a:pPr algn="ctr" fontAlgn="ctr"/>
                      <a:r>
                        <a:rPr lang="fr-FR" sz="1400" noProof="0" dirty="0">
                          <a:effectLst/>
                        </a:rPr>
                        <a:t>Allemagne</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tc>
                  <a:txBody>
                    <a:bodyPr/>
                    <a:lstStyle/>
                    <a:p>
                      <a:pPr algn="ctr" fontAlgn="ctr"/>
                      <a:r>
                        <a:rPr lang="en-MQ" sz="1400" dirty="0">
                          <a:effectLst/>
                        </a:rPr>
                        <a:t>0.14 %</a:t>
                      </a:r>
                    </a:p>
                  </a:txBody>
                  <a:tcPr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20000"/>
                        <a:lumOff val="80000"/>
                        <a:alpha val="35000"/>
                      </a:schemeClr>
                    </a:solidFill>
                  </a:tcPr>
                </a:tc>
                <a:extLst>
                  <a:ext uri="{0D108BD9-81ED-4DB2-BD59-A6C34878D82A}">
                    <a16:rowId xmlns:a16="http://schemas.microsoft.com/office/drawing/2014/main" val="1454148551"/>
                  </a:ext>
                </a:extLst>
              </a:tr>
            </a:tbl>
          </a:graphicData>
        </a:graphic>
      </p:graphicFrame>
      <p:sp>
        <p:nvSpPr>
          <p:cNvPr id="21" name="TextBox 20">
            <a:extLst>
              <a:ext uri="{FF2B5EF4-FFF2-40B4-BE49-F238E27FC236}">
                <a16:creationId xmlns:a16="http://schemas.microsoft.com/office/drawing/2014/main" id="{5274F3F8-740A-6F45-AC03-7BFBEAE67CDC}"/>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PRÉ-ANALYSE EXPLORATOIRE</a:t>
            </a:r>
          </a:p>
        </p:txBody>
      </p:sp>
      <p:sp>
        <p:nvSpPr>
          <p:cNvPr id="29" name="Slide Number Placeholder 28">
            <a:extLst>
              <a:ext uri="{FF2B5EF4-FFF2-40B4-BE49-F238E27FC236}">
                <a16:creationId xmlns:a16="http://schemas.microsoft.com/office/drawing/2014/main" id="{075A1372-1505-E549-8D57-748AF9CFE718}"/>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26</a:t>
            </a:fld>
            <a:endParaRPr lang="en-US" dirty="0"/>
          </a:p>
        </p:txBody>
      </p:sp>
      <p:sp>
        <p:nvSpPr>
          <p:cNvPr id="30" name="Footer Placeholder 18">
            <a:extLst>
              <a:ext uri="{FF2B5EF4-FFF2-40B4-BE49-F238E27FC236}">
                <a16:creationId xmlns:a16="http://schemas.microsoft.com/office/drawing/2014/main" id="{84C7204E-4BD5-AA4B-B1C0-ADE34151253B}"/>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pic>
        <p:nvPicPr>
          <p:cNvPr id="4" name="Picture 3" descr="A close up of a map&#10;&#10;Description automatically generated">
            <a:extLst>
              <a:ext uri="{FF2B5EF4-FFF2-40B4-BE49-F238E27FC236}">
                <a16:creationId xmlns:a16="http://schemas.microsoft.com/office/drawing/2014/main" id="{14AB60C0-08DB-F64A-83C7-EA10BDF546BC}"/>
              </a:ext>
            </a:extLst>
          </p:cNvPr>
          <p:cNvPicPr>
            <a:picLocks noChangeAspect="1"/>
          </p:cNvPicPr>
          <p:nvPr/>
        </p:nvPicPr>
        <p:blipFill>
          <a:blip r:embed="rId3"/>
          <a:stretch>
            <a:fillRect/>
          </a:stretch>
        </p:blipFill>
        <p:spPr>
          <a:xfrm>
            <a:off x="159692" y="59943"/>
            <a:ext cx="6410232" cy="5582538"/>
          </a:xfrm>
          <a:prstGeom prst="rect">
            <a:avLst/>
          </a:prstGeom>
        </p:spPr>
      </p:pic>
    </p:spTree>
    <p:extLst>
      <p:ext uri="{BB962C8B-B14F-4D97-AF65-F5344CB8AC3E}">
        <p14:creationId xmlns:p14="http://schemas.microsoft.com/office/powerpoint/2010/main" val="234931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E38DA91-C8B6-1F4A-B69E-363879B72AB0}"/>
              </a:ext>
            </a:extLst>
          </p:cNvPr>
          <p:cNvSpPr/>
          <p:nvPr/>
        </p:nvSpPr>
        <p:spPr>
          <a:xfrm>
            <a:off x="0" y="-13217"/>
            <a:ext cx="6717278"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1">
            <a:extLst>
              <a:ext uri="{FF2B5EF4-FFF2-40B4-BE49-F238E27FC236}">
                <a16:creationId xmlns:a16="http://schemas.microsoft.com/office/drawing/2014/main" id="{D9175CA2-B224-1446-B56C-508C8DF76EF2}"/>
              </a:ext>
            </a:extLst>
          </p:cNvPr>
          <p:cNvSpPr>
            <a:spLocks noGrp="1"/>
          </p:cNvSpPr>
          <p:nvPr>
            <p:ph type="title"/>
          </p:nvPr>
        </p:nvSpPr>
        <p:spPr>
          <a:xfrm>
            <a:off x="7520400" y="529200"/>
            <a:ext cx="4187782" cy="2989957"/>
          </a:xfrm>
        </p:spPr>
        <p:txBody>
          <a:bodyPr>
            <a:normAutofit fontScale="90000"/>
          </a:bodyPr>
          <a:lstStyle/>
          <a:p>
            <a:r>
              <a:rPr lang="fr-FR" dirty="0"/>
              <a:t>IV. Sélection du PAYS LE PLUS PROMETTEUR</a:t>
            </a:r>
            <a:br>
              <a:rPr lang="fr-FR" dirty="0"/>
            </a:br>
            <a:r>
              <a:rPr lang="fr-FR" dirty="0">
                <a:solidFill>
                  <a:schemeClr val="accent1"/>
                </a:solidFill>
              </a:rPr>
              <a:t>_____________</a:t>
            </a:r>
            <a:br>
              <a:rPr lang="fr-FR" dirty="0">
                <a:solidFill>
                  <a:schemeClr val="accent1"/>
                </a:solidFill>
              </a:rPr>
            </a:br>
            <a:br>
              <a:rPr lang="fr-FR" dirty="0">
                <a:solidFill>
                  <a:schemeClr val="accent1"/>
                </a:solidFill>
              </a:rPr>
            </a:br>
            <a:r>
              <a:rPr lang="fr-FR" sz="2700" dirty="0">
                <a:solidFill>
                  <a:schemeClr val="accent1"/>
                </a:solidFill>
              </a:rPr>
              <a:t>PROJECTION NIVEAU d’Études population active</a:t>
            </a:r>
            <a:endParaRPr lang="fr-FR" dirty="0"/>
          </a:p>
        </p:txBody>
      </p:sp>
      <p:sp>
        <p:nvSpPr>
          <p:cNvPr id="9" name="Content Placeholder 3">
            <a:extLst>
              <a:ext uri="{FF2B5EF4-FFF2-40B4-BE49-F238E27FC236}">
                <a16:creationId xmlns:a16="http://schemas.microsoft.com/office/drawing/2014/main" id="{C35EE2BB-4F88-2B41-975F-73C52BD4D31D}"/>
              </a:ext>
            </a:extLst>
          </p:cNvPr>
          <p:cNvSpPr txBox="1">
            <a:spLocks/>
          </p:cNvSpPr>
          <p:nvPr/>
        </p:nvSpPr>
        <p:spPr>
          <a:xfrm>
            <a:off x="7520400" y="3679957"/>
            <a:ext cx="4012471" cy="2502039"/>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itchFamily="2" charset="2"/>
              <a:buChar char="v"/>
            </a:pPr>
            <a:r>
              <a:rPr lang="fr-FR" sz="1600" dirty="0"/>
              <a:t>On observe pour l’ensemble des pays qu’</a:t>
            </a:r>
            <a:r>
              <a:rPr lang="fr-FR" sz="1600" b="1" dirty="0"/>
              <a:t>un pourcentage de plus en plus important de la population poursuivra ses études au niveau université =&gt; une probabilité plus importante de devenir client de la société.</a:t>
            </a:r>
          </a:p>
          <a:p>
            <a:pPr>
              <a:buFont typeface="Wingdings" pitchFamily="2" charset="2"/>
              <a:buChar char="v"/>
            </a:pPr>
            <a:r>
              <a:rPr lang="fr-FR" sz="1600" b="1" dirty="0"/>
              <a:t>Le Canada est largement en tête </a:t>
            </a:r>
            <a:r>
              <a:rPr lang="fr-FR" sz="1600" dirty="0"/>
              <a:t>sur ces observations, tandis que le Royaume-Uni et l’Allemagne sont au coude à coude.</a:t>
            </a:r>
          </a:p>
          <a:p>
            <a:pPr marL="0" indent="0">
              <a:buNone/>
            </a:pPr>
            <a:endParaRPr lang="fr-FR" sz="1600" b="1" dirty="0"/>
          </a:p>
        </p:txBody>
      </p:sp>
      <p:sp>
        <p:nvSpPr>
          <p:cNvPr id="13" name="TextBox 12">
            <a:extLst>
              <a:ext uri="{FF2B5EF4-FFF2-40B4-BE49-F238E27FC236}">
                <a16:creationId xmlns:a16="http://schemas.microsoft.com/office/drawing/2014/main" id="{2693864C-8145-3143-835A-728CBF0C98F7}"/>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PRÉ-ANALYSE EXPLORATOIRE</a:t>
            </a:r>
          </a:p>
        </p:txBody>
      </p:sp>
      <p:pic>
        <p:nvPicPr>
          <p:cNvPr id="16" name="Picture 15" descr="A close up of a map&#10;&#10;Description automatically generated">
            <a:extLst>
              <a:ext uri="{FF2B5EF4-FFF2-40B4-BE49-F238E27FC236}">
                <a16:creationId xmlns:a16="http://schemas.microsoft.com/office/drawing/2014/main" id="{ADD53AAE-5022-2E42-961C-625FF8BEE67A}"/>
              </a:ext>
            </a:extLst>
          </p:cNvPr>
          <p:cNvPicPr>
            <a:picLocks noChangeAspect="1"/>
          </p:cNvPicPr>
          <p:nvPr/>
        </p:nvPicPr>
        <p:blipFill>
          <a:blip r:embed="rId3"/>
          <a:stretch>
            <a:fillRect/>
          </a:stretch>
        </p:blipFill>
        <p:spPr>
          <a:xfrm>
            <a:off x="36447" y="909028"/>
            <a:ext cx="6644384" cy="5039943"/>
          </a:xfrm>
          <a:prstGeom prst="rect">
            <a:avLst/>
          </a:prstGeom>
        </p:spPr>
      </p:pic>
      <p:sp>
        <p:nvSpPr>
          <p:cNvPr id="24" name="Footer Placeholder 23">
            <a:extLst>
              <a:ext uri="{FF2B5EF4-FFF2-40B4-BE49-F238E27FC236}">
                <a16:creationId xmlns:a16="http://schemas.microsoft.com/office/drawing/2014/main" id="{D67E379B-7E03-C145-AF18-22E2FA1E41ED}"/>
              </a:ext>
            </a:extLst>
          </p:cNvPr>
          <p:cNvSpPr>
            <a:spLocks noGrp="1"/>
          </p:cNvSpPr>
          <p:nvPr>
            <p:ph type="ftr" sz="quarter" idx="11"/>
          </p:nvPr>
        </p:nvSpPr>
        <p:spPr/>
        <p:txBody>
          <a:bodyPr/>
          <a:lstStyle/>
          <a:p>
            <a:r>
              <a:rPr lang="en-US"/>
              <a:t>Sofia CHEVROLAT</a:t>
            </a:r>
            <a:endParaRPr lang="en-US" dirty="0"/>
          </a:p>
        </p:txBody>
      </p:sp>
      <p:sp>
        <p:nvSpPr>
          <p:cNvPr id="25" name="Slide Number Placeholder 24">
            <a:extLst>
              <a:ext uri="{FF2B5EF4-FFF2-40B4-BE49-F238E27FC236}">
                <a16:creationId xmlns:a16="http://schemas.microsoft.com/office/drawing/2014/main" id="{15CA9912-9A27-514C-AB31-2ADB0FA55129}"/>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27</a:t>
            </a:fld>
            <a:endParaRPr lang="en-US" dirty="0"/>
          </a:p>
        </p:txBody>
      </p:sp>
      <p:sp>
        <p:nvSpPr>
          <p:cNvPr id="26" name="Footer Placeholder 18">
            <a:extLst>
              <a:ext uri="{FF2B5EF4-FFF2-40B4-BE49-F238E27FC236}">
                <a16:creationId xmlns:a16="http://schemas.microsoft.com/office/drawing/2014/main" id="{57FE0EE2-ED92-7F43-932A-82BE8842686C}"/>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Tree>
    <p:extLst>
      <p:ext uri="{BB962C8B-B14F-4D97-AF65-F5344CB8AC3E}">
        <p14:creationId xmlns:p14="http://schemas.microsoft.com/office/powerpoint/2010/main" val="790267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84A9-2FDF-CC4E-BDED-57C121FC165D}"/>
              </a:ext>
            </a:extLst>
          </p:cNvPr>
          <p:cNvSpPr>
            <a:spLocks noGrp="1"/>
          </p:cNvSpPr>
          <p:nvPr>
            <p:ph type="title"/>
          </p:nvPr>
        </p:nvSpPr>
        <p:spPr>
          <a:xfrm>
            <a:off x="478800" y="2074333"/>
            <a:ext cx="3680885" cy="1371600"/>
          </a:xfrm>
        </p:spPr>
        <p:txBody>
          <a:bodyPr/>
          <a:lstStyle/>
          <a:p>
            <a:r>
              <a:rPr lang="fr-FR" sz="3600" dirty="0"/>
              <a:t>Conclusion</a:t>
            </a:r>
            <a:endParaRPr lang="fr-FR" dirty="0"/>
          </a:p>
        </p:txBody>
      </p:sp>
      <p:sp>
        <p:nvSpPr>
          <p:cNvPr id="3" name="Content Placeholder 2">
            <a:extLst>
              <a:ext uri="{FF2B5EF4-FFF2-40B4-BE49-F238E27FC236}">
                <a16:creationId xmlns:a16="http://schemas.microsoft.com/office/drawing/2014/main" id="{9D8A92A2-BD82-CA4F-BEEB-B3F52FFD63BD}"/>
              </a:ext>
            </a:extLst>
          </p:cNvPr>
          <p:cNvSpPr>
            <a:spLocks noGrp="1"/>
          </p:cNvSpPr>
          <p:nvPr>
            <p:ph idx="1"/>
          </p:nvPr>
        </p:nvSpPr>
        <p:spPr>
          <a:xfrm>
            <a:off x="4648200" y="609600"/>
            <a:ext cx="6301739" cy="5619749"/>
          </a:xfrm>
        </p:spPr>
        <p:txBody>
          <a:bodyPr>
            <a:normAutofit fontScale="92500" lnSpcReduction="20000"/>
          </a:bodyPr>
          <a:lstStyle/>
          <a:p>
            <a:pPr>
              <a:lnSpc>
                <a:spcPct val="90000"/>
              </a:lnSpc>
              <a:buFont typeface="Wingdings" pitchFamily="2" charset="2"/>
              <a:buChar char="v"/>
            </a:pPr>
            <a:r>
              <a:rPr lang="fr-FR" sz="2000" i="1" dirty="0"/>
              <a:t>Quels sont les pays avec un fort potentiel de clients pour les services de l’entreprise?</a:t>
            </a:r>
          </a:p>
          <a:p>
            <a:pPr lvl="1">
              <a:buFont typeface=".Apple Color Emoji UI"/>
              <a:buChar char="✅"/>
            </a:pPr>
            <a:r>
              <a:rPr lang="fr-FR" dirty="0"/>
              <a:t>L’ Allemagne </a:t>
            </a:r>
          </a:p>
          <a:p>
            <a:pPr lvl="1">
              <a:buFont typeface=".Apple Color Emoji UI"/>
              <a:buChar char="✅"/>
            </a:pPr>
            <a:r>
              <a:rPr lang="fr-FR" dirty="0"/>
              <a:t>Le Royaume-Uni </a:t>
            </a:r>
          </a:p>
          <a:p>
            <a:pPr lvl="1">
              <a:buFont typeface=".Apple Color Emoji UI"/>
              <a:buChar char="✅"/>
            </a:pPr>
            <a:r>
              <a:rPr lang="fr-FR" dirty="0"/>
              <a:t>Le Canada </a:t>
            </a:r>
          </a:p>
          <a:p>
            <a:pPr>
              <a:lnSpc>
                <a:spcPct val="90000"/>
              </a:lnSpc>
              <a:buFont typeface="Wingdings" pitchFamily="2" charset="2"/>
              <a:buChar char="v"/>
            </a:pPr>
            <a:endParaRPr lang="fr-FR" dirty="0"/>
          </a:p>
          <a:p>
            <a:pPr>
              <a:buFont typeface="Wingdings" pitchFamily="2" charset="2"/>
              <a:buChar char="v"/>
            </a:pPr>
            <a:r>
              <a:rPr lang="fr-FR" sz="2000" i="1" dirty="0"/>
              <a:t>Pour chacun de ces pays, quelle sera l’évolution de ce potentiel de clients ?</a:t>
            </a:r>
          </a:p>
          <a:p>
            <a:pPr algn="just">
              <a:buFont typeface="Wingdings" pitchFamily="2" charset="2"/>
              <a:buChar char="Ø"/>
            </a:pPr>
            <a:r>
              <a:rPr lang="fr-FR" dirty="0"/>
              <a:t>Chez tous ces pays, les projections indiquent qu’un pourcentage croissant de la population poursuivra ses études au niveau universitaire, soit une probabilité accrue de devenir clients de la société, et donc une augmentation du potentiel de clients.         Sur ce point, le Canada se distingue déjà – et continuera à se distinguer des autres pays – avec un % de personnes poursuivant leur cursus jusqu’à l’université actuellement presque deux fois supérieur à celui de l’Allemagne et du Royaume-Uni. </a:t>
            </a:r>
          </a:p>
          <a:p>
            <a:pPr>
              <a:buFont typeface="Wingdings" pitchFamily="2" charset="2"/>
              <a:buChar char="Ø"/>
            </a:pPr>
            <a:endParaRPr lang="fr-FR" dirty="0"/>
          </a:p>
          <a:p>
            <a:pPr>
              <a:buFont typeface="Wingdings" pitchFamily="2" charset="2"/>
              <a:buChar char="v"/>
            </a:pPr>
            <a:r>
              <a:rPr lang="fr-FR" sz="2000" i="1" dirty="0"/>
              <a:t>Dans quels pays l’entreprise </a:t>
            </a:r>
            <a:r>
              <a:rPr lang="fr-FR" sz="2000" i="1" dirty="0" err="1"/>
              <a:t>doit-elle</a:t>
            </a:r>
            <a:r>
              <a:rPr lang="fr-FR" sz="2000" i="1" dirty="0"/>
              <a:t> opérer en priorité ?</a:t>
            </a:r>
          </a:p>
          <a:p>
            <a:pPr>
              <a:lnSpc>
                <a:spcPct val="90000"/>
              </a:lnSpc>
              <a:buFont typeface="Wingdings" pitchFamily="2" charset="2"/>
              <a:buChar char="Ø"/>
            </a:pPr>
            <a:r>
              <a:rPr lang="fr-FR" dirty="0"/>
              <a:t>Le Canada, pour son profil similaire à celui de la France, son pouvoir d’achat supérieur, son dynamisme démographique et son % de population de niveau universitaire.</a:t>
            </a:r>
          </a:p>
        </p:txBody>
      </p:sp>
      <p:sp>
        <p:nvSpPr>
          <p:cNvPr id="4" name="Text Placeholder 3">
            <a:extLst>
              <a:ext uri="{FF2B5EF4-FFF2-40B4-BE49-F238E27FC236}">
                <a16:creationId xmlns:a16="http://schemas.microsoft.com/office/drawing/2014/main" id="{8A4EF3AA-8953-4243-8AB2-CF5A79DF081C}"/>
              </a:ext>
            </a:extLst>
          </p:cNvPr>
          <p:cNvSpPr>
            <a:spLocks noGrp="1"/>
          </p:cNvSpPr>
          <p:nvPr>
            <p:ph type="body" sz="half" idx="2"/>
          </p:nvPr>
        </p:nvSpPr>
        <p:spPr>
          <a:xfrm>
            <a:off x="478800" y="3445933"/>
            <a:ext cx="3680885" cy="1828800"/>
          </a:xfrm>
        </p:spPr>
        <p:txBody>
          <a:bodyPr>
            <a:normAutofit/>
          </a:bodyPr>
          <a:lstStyle/>
          <a:p>
            <a:r>
              <a:rPr lang="fr-FR" sz="2400" dirty="0"/>
              <a:t>Pistes de réponse aux problématiques posées</a:t>
            </a:r>
          </a:p>
        </p:txBody>
      </p:sp>
      <p:sp>
        <p:nvSpPr>
          <p:cNvPr id="6" name="TextBox 5">
            <a:extLst>
              <a:ext uri="{FF2B5EF4-FFF2-40B4-BE49-F238E27FC236}">
                <a16:creationId xmlns:a16="http://schemas.microsoft.com/office/drawing/2014/main" id="{41122FBB-7A2B-6643-8200-ED10BD4A4FEE}"/>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PRÉ-ANALYSE EXPLORATOIRE</a:t>
            </a:r>
          </a:p>
        </p:txBody>
      </p:sp>
      <p:sp>
        <p:nvSpPr>
          <p:cNvPr id="12" name="Slide Number Placeholder 11">
            <a:extLst>
              <a:ext uri="{FF2B5EF4-FFF2-40B4-BE49-F238E27FC236}">
                <a16:creationId xmlns:a16="http://schemas.microsoft.com/office/drawing/2014/main" id="{EB33C60C-466F-1742-B88A-1A7F5575864E}"/>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28</a:t>
            </a:fld>
            <a:endParaRPr lang="en-US" dirty="0"/>
          </a:p>
        </p:txBody>
      </p:sp>
      <p:sp>
        <p:nvSpPr>
          <p:cNvPr id="13" name="Footer Placeholder 7">
            <a:extLst>
              <a:ext uri="{FF2B5EF4-FFF2-40B4-BE49-F238E27FC236}">
                <a16:creationId xmlns:a16="http://schemas.microsoft.com/office/drawing/2014/main" id="{5D6468F3-4BBD-E64C-8117-48C96D3F44FD}"/>
              </a:ext>
            </a:extLst>
          </p:cNvPr>
          <p:cNvSpPr>
            <a:spLocks noGrp="1"/>
          </p:cNvSpPr>
          <p:nvPr>
            <p:ph type="ftr" sz="quarter" idx="11"/>
          </p:nvPr>
        </p:nvSpPr>
        <p:spPr>
          <a:xfrm>
            <a:off x="136800" y="6328800"/>
            <a:ext cx="2274030" cy="377825"/>
          </a:xfrm>
        </p:spPr>
        <p:txBody>
          <a:bodyPr/>
          <a:lstStyle/>
          <a:p>
            <a:r>
              <a:rPr lang="en-US" sz="1050" b="1" dirty="0">
                <a:solidFill>
                  <a:schemeClr val="bg2">
                    <a:lumMod val="40000"/>
                    <a:lumOff val="60000"/>
                  </a:schemeClr>
                </a:solidFill>
              </a:rPr>
              <a:t>Sofia CHEVROLAT</a:t>
            </a:r>
          </a:p>
        </p:txBody>
      </p:sp>
    </p:spTree>
    <p:extLst>
      <p:ext uri="{BB962C8B-B14F-4D97-AF65-F5344CB8AC3E}">
        <p14:creationId xmlns:p14="http://schemas.microsoft.com/office/powerpoint/2010/main" val="1319786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84A9-2FDF-CC4E-BDED-57C121FC165D}"/>
              </a:ext>
            </a:extLst>
          </p:cNvPr>
          <p:cNvSpPr>
            <a:spLocks noGrp="1"/>
          </p:cNvSpPr>
          <p:nvPr>
            <p:ph type="title"/>
          </p:nvPr>
        </p:nvSpPr>
        <p:spPr>
          <a:xfrm>
            <a:off x="480060" y="2074333"/>
            <a:ext cx="4240530" cy="1371600"/>
          </a:xfrm>
        </p:spPr>
        <p:txBody>
          <a:bodyPr>
            <a:normAutofit/>
          </a:bodyPr>
          <a:lstStyle/>
          <a:p>
            <a:r>
              <a:rPr lang="fr-FR" sz="3600" dirty="0"/>
              <a:t>recommandations</a:t>
            </a:r>
            <a:endParaRPr lang="fr-FR" sz="2800" dirty="0"/>
          </a:p>
        </p:txBody>
      </p:sp>
      <p:sp>
        <p:nvSpPr>
          <p:cNvPr id="3" name="Content Placeholder 2">
            <a:extLst>
              <a:ext uri="{FF2B5EF4-FFF2-40B4-BE49-F238E27FC236}">
                <a16:creationId xmlns:a16="http://schemas.microsoft.com/office/drawing/2014/main" id="{9D8A92A2-BD82-CA4F-BEEB-B3F52FFD63BD}"/>
              </a:ext>
            </a:extLst>
          </p:cNvPr>
          <p:cNvSpPr>
            <a:spLocks noGrp="1"/>
          </p:cNvSpPr>
          <p:nvPr>
            <p:ph idx="1"/>
          </p:nvPr>
        </p:nvSpPr>
        <p:spPr>
          <a:xfrm>
            <a:off x="6096000" y="541020"/>
            <a:ext cx="5730239" cy="3665219"/>
          </a:xfrm>
        </p:spPr>
        <p:txBody>
          <a:bodyPr>
            <a:normAutofit/>
          </a:bodyPr>
          <a:lstStyle/>
          <a:p>
            <a:pPr>
              <a:lnSpc>
                <a:spcPct val="90000"/>
              </a:lnSpc>
              <a:buFont typeface="Wingdings" pitchFamily="2" charset="2"/>
              <a:buChar char="Ø"/>
            </a:pPr>
            <a:r>
              <a:rPr lang="fr-FR" dirty="0"/>
              <a:t> Établir une stratégie basée sur la langue:</a:t>
            </a:r>
          </a:p>
          <a:p>
            <a:pPr marL="800100" lvl="1" indent="-342900">
              <a:lnSpc>
                <a:spcPct val="90000"/>
              </a:lnSpc>
              <a:buAutoNum type="arabicPeriod"/>
            </a:pPr>
            <a:r>
              <a:rPr lang="fr-FR" dirty="0"/>
              <a:t>Cibler et conquérir le marché canadien francophone </a:t>
            </a:r>
          </a:p>
          <a:p>
            <a:pPr lvl="2">
              <a:lnSpc>
                <a:spcPct val="90000"/>
              </a:lnSpc>
              <a:buFont typeface=".Apple Color Emoji UI"/>
              <a:buChar char="✅"/>
            </a:pPr>
            <a:r>
              <a:rPr lang="fr-FR" dirty="0"/>
              <a:t>Pays francophone : Coût presqu'exclusivement réduit aux dépenses marketing. </a:t>
            </a:r>
          </a:p>
          <a:p>
            <a:pPr lvl="2">
              <a:lnSpc>
                <a:spcPct val="90000"/>
              </a:lnSpc>
              <a:buFont typeface=".Apple Color Emoji UI"/>
              <a:buChar char="✅"/>
            </a:pPr>
            <a:r>
              <a:rPr lang="fr-FR" dirty="0"/>
              <a:t>Pouvoir d’achat supérieur : Possibilité de se positionner sur des tarifs plus élevés ou de conserver les tarifs français pour une image plus accessible.</a:t>
            </a:r>
          </a:p>
          <a:p>
            <a:pPr marL="800100" lvl="1" indent="-342900">
              <a:lnSpc>
                <a:spcPct val="90000"/>
              </a:lnSpc>
              <a:buAutoNum type="arabicPeriod"/>
            </a:pPr>
            <a:r>
              <a:rPr lang="fr-FR" dirty="0"/>
              <a:t>Conquérir le reste du marché canadien en traduisant les contenus en anglais</a:t>
            </a:r>
          </a:p>
          <a:p>
            <a:pPr marL="800100" lvl="1" indent="-342900">
              <a:lnSpc>
                <a:spcPct val="90000"/>
              </a:lnSpc>
              <a:buAutoNum type="arabicPeriod"/>
            </a:pPr>
            <a:r>
              <a:rPr lang="fr-FR" dirty="0"/>
              <a:t>Expansion vers le reste de l’Amérique du Nord et le Royaume-Uni</a:t>
            </a:r>
          </a:p>
        </p:txBody>
      </p:sp>
      <p:pic>
        <p:nvPicPr>
          <p:cNvPr id="6" name="Graphic 5" descr="Bullseye">
            <a:extLst>
              <a:ext uri="{FF2B5EF4-FFF2-40B4-BE49-F238E27FC236}">
                <a16:creationId xmlns:a16="http://schemas.microsoft.com/office/drawing/2014/main" id="{CFA71C60-B355-0A4A-9307-F42EC7FB3E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80681" y="1246470"/>
            <a:ext cx="1880865" cy="1880865"/>
          </a:xfrm>
          <a:prstGeom prst="rect">
            <a:avLst/>
          </a:prstGeom>
        </p:spPr>
      </p:pic>
      <p:pic>
        <p:nvPicPr>
          <p:cNvPr id="8" name="Graphic 7" descr="Present">
            <a:extLst>
              <a:ext uri="{FF2B5EF4-FFF2-40B4-BE49-F238E27FC236}">
                <a16:creationId xmlns:a16="http://schemas.microsoft.com/office/drawing/2014/main" id="{763253D9-8161-7546-8B09-D1A38EC9D3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98204" y="4207613"/>
            <a:ext cx="914400" cy="914400"/>
          </a:xfrm>
          <a:prstGeom prst="rect">
            <a:avLst/>
          </a:prstGeom>
        </p:spPr>
      </p:pic>
      <p:sp>
        <p:nvSpPr>
          <p:cNvPr id="12" name="Rectangle 11">
            <a:extLst>
              <a:ext uri="{FF2B5EF4-FFF2-40B4-BE49-F238E27FC236}">
                <a16:creationId xmlns:a16="http://schemas.microsoft.com/office/drawing/2014/main" id="{16674E5E-29A1-4840-8A5A-D01B6A9564D1}"/>
              </a:ext>
            </a:extLst>
          </p:cNvPr>
          <p:cNvSpPr/>
          <p:nvPr/>
        </p:nvSpPr>
        <p:spPr>
          <a:xfrm>
            <a:off x="6130290" y="4286248"/>
            <a:ext cx="5680710" cy="757130"/>
          </a:xfrm>
          <a:prstGeom prst="rect">
            <a:avLst/>
          </a:prstGeom>
        </p:spPr>
        <p:txBody>
          <a:bodyPr wrap="square">
            <a:spAutoFit/>
          </a:bodyPr>
          <a:lstStyle/>
          <a:p>
            <a:pPr marL="285750" indent="-285750">
              <a:lnSpc>
                <a:spcPct val="90000"/>
              </a:lnSpc>
              <a:buFont typeface="Wingdings" pitchFamily="2" charset="2"/>
              <a:buChar char="v"/>
            </a:pPr>
            <a:r>
              <a:rPr lang="fr-FR" sz="1600" dirty="0"/>
              <a:t>BONUS </a:t>
            </a:r>
          </a:p>
          <a:p>
            <a:pPr>
              <a:lnSpc>
                <a:spcPct val="90000"/>
              </a:lnSpc>
            </a:pPr>
            <a:r>
              <a:rPr lang="fr-FR" sz="1600" dirty="0"/>
              <a:t>Réassigner le budget traduction initial vers campagne marketing en Belgique (profil prometteur, 5ème position) </a:t>
            </a:r>
          </a:p>
        </p:txBody>
      </p:sp>
      <p:pic>
        <p:nvPicPr>
          <p:cNvPr id="14" name="Graphic 13" descr="Irritant">
            <a:extLst>
              <a:ext uri="{FF2B5EF4-FFF2-40B4-BE49-F238E27FC236}">
                <a16:creationId xmlns:a16="http://schemas.microsoft.com/office/drawing/2014/main" id="{6FBC50A5-0733-CE48-A4BF-4679380DB0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98205" y="5521026"/>
            <a:ext cx="914400" cy="914400"/>
          </a:xfrm>
          <a:prstGeom prst="rect">
            <a:avLst/>
          </a:prstGeom>
        </p:spPr>
      </p:pic>
      <p:sp>
        <p:nvSpPr>
          <p:cNvPr id="15" name="Rectangle 14">
            <a:extLst>
              <a:ext uri="{FF2B5EF4-FFF2-40B4-BE49-F238E27FC236}">
                <a16:creationId xmlns:a16="http://schemas.microsoft.com/office/drawing/2014/main" id="{23BD2D60-2E55-DC41-974E-90AD5644B37D}"/>
              </a:ext>
            </a:extLst>
          </p:cNvPr>
          <p:cNvSpPr/>
          <p:nvPr/>
        </p:nvSpPr>
        <p:spPr>
          <a:xfrm>
            <a:off x="6130288" y="5488861"/>
            <a:ext cx="5730240" cy="978729"/>
          </a:xfrm>
          <a:prstGeom prst="rect">
            <a:avLst/>
          </a:prstGeom>
        </p:spPr>
        <p:txBody>
          <a:bodyPr wrap="square">
            <a:spAutoFit/>
          </a:bodyPr>
          <a:lstStyle/>
          <a:p>
            <a:pPr marL="285750" indent="-285750">
              <a:lnSpc>
                <a:spcPct val="90000"/>
              </a:lnSpc>
              <a:buFont typeface="Wingdings" pitchFamily="2" charset="2"/>
              <a:buChar char="v"/>
            </a:pPr>
            <a:r>
              <a:rPr lang="fr-FR" sz="1600" dirty="0"/>
              <a:t>ALLEMAGNE </a:t>
            </a:r>
          </a:p>
          <a:p>
            <a:pPr>
              <a:lnSpc>
                <a:spcPct val="90000"/>
              </a:lnSpc>
            </a:pPr>
            <a:r>
              <a:rPr lang="fr-FR" sz="1600" dirty="0"/>
              <a:t>Langue peu parlée à travers le monde, mis à part en Allemagne. Les coûts de traduction devraient donc être amortis sur ce seul pays. </a:t>
            </a:r>
          </a:p>
        </p:txBody>
      </p:sp>
      <p:sp>
        <p:nvSpPr>
          <p:cNvPr id="26" name="Slide Number Placeholder 25">
            <a:extLst>
              <a:ext uri="{FF2B5EF4-FFF2-40B4-BE49-F238E27FC236}">
                <a16:creationId xmlns:a16="http://schemas.microsoft.com/office/drawing/2014/main" id="{FA8A0BBF-925B-C34B-8356-832E699B95C5}"/>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29</a:t>
            </a:fld>
            <a:endParaRPr lang="en-US" dirty="0"/>
          </a:p>
        </p:txBody>
      </p:sp>
      <p:sp>
        <p:nvSpPr>
          <p:cNvPr id="27" name="Footer Placeholder 7">
            <a:extLst>
              <a:ext uri="{FF2B5EF4-FFF2-40B4-BE49-F238E27FC236}">
                <a16:creationId xmlns:a16="http://schemas.microsoft.com/office/drawing/2014/main" id="{8F19D3D3-9BFC-B34B-9076-01D9F9F36F79}"/>
              </a:ext>
            </a:extLst>
          </p:cNvPr>
          <p:cNvSpPr>
            <a:spLocks noGrp="1"/>
          </p:cNvSpPr>
          <p:nvPr>
            <p:ph type="ftr" sz="quarter" idx="11"/>
          </p:nvPr>
        </p:nvSpPr>
        <p:spPr>
          <a:xfrm>
            <a:off x="136800" y="6328800"/>
            <a:ext cx="2274030" cy="377825"/>
          </a:xfrm>
        </p:spPr>
        <p:txBody>
          <a:bodyPr/>
          <a:lstStyle/>
          <a:p>
            <a:r>
              <a:rPr lang="en-US" sz="1050" b="1" dirty="0">
                <a:solidFill>
                  <a:schemeClr val="bg2">
                    <a:lumMod val="40000"/>
                    <a:lumOff val="60000"/>
                  </a:schemeClr>
                </a:solidFill>
              </a:rPr>
              <a:t>Sofia CHEVROLAT</a:t>
            </a:r>
          </a:p>
        </p:txBody>
      </p:sp>
    </p:spTree>
    <p:extLst>
      <p:ext uri="{BB962C8B-B14F-4D97-AF65-F5344CB8AC3E}">
        <p14:creationId xmlns:p14="http://schemas.microsoft.com/office/powerpoint/2010/main" val="411272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749E-9531-6D4C-B747-8FE3FE735EEF}"/>
              </a:ext>
            </a:extLst>
          </p:cNvPr>
          <p:cNvSpPr>
            <a:spLocks noGrp="1"/>
          </p:cNvSpPr>
          <p:nvPr>
            <p:ph type="title"/>
          </p:nvPr>
        </p:nvSpPr>
        <p:spPr>
          <a:xfrm>
            <a:off x="7865806" y="643463"/>
            <a:ext cx="3706762" cy="1608124"/>
          </a:xfrm>
        </p:spPr>
        <p:txBody>
          <a:bodyPr>
            <a:normAutofit/>
          </a:bodyPr>
          <a:lstStyle/>
          <a:p>
            <a:r>
              <a:rPr lang="fr-FR"/>
              <a:t>CADre</a:t>
            </a:r>
            <a:endParaRPr lang="fr-FR" dirty="0"/>
          </a:p>
        </p:txBody>
      </p:sp>
      <p:sp>
        <p:nvSpPr>
          <p:cNvPr id="3" name="Content Placeholder 2">
            <a:extLst>
              <a:ext uri="{FF2B5EF4-FFF2-40B4-BE49-F238E27FC236}">
                <a16:creationId xmlns:a16="http://schemas.microsoft.com/office/drawing/2014/main" id="{717A862E-E726-BD4E-8ACB-3FB4076D4153}"/>
              </a:ext>
            </a:extLst>
          </p:cNvPr>
          <p:cNvSpPr>
            <a:spLocks noGrp="1"/>
          </p:cNvSpPr>
          <p:nvPr>
            <p:ph idx="1"/>
          </p:nvPr>
        </p:nvSpPr>
        <p:spPr>
          <a:xfrm>
            <a:off x="7865806" y="2251587"/>
            <a:ext cx="3706762" cy="3972232"/>
          </a:xfrm>
        </p:spPr>
        <p:txBody>
          <a:bodyPr>
            <a:normAutofit/>
          </a:bodyPr>
          <a:lstStyle/>
          <a:p>
            <a:pPr marL="0" indent="0">
              <a:lnSpc>
                <a:spcPct val="90000"/>
              </a:lnSpc>
              <a:buNone/>
            </a:pPr>
            <a:endParaRPr lang="fr-FR" dirty="0"/>
          </a:p>
          <a:p>
            <a:pPr>
              <a:lnSpc>
                <a:spcPct val="90000"/>
              </a:lnSpc>
              <a:buFont typeface="Wingdings" pitchFamily="2" charset="2"/>
              <a:buChar char="v"/>
            </a:pPr>
            <a:r>
              <a:rPr lang="fr-FR" dirty="0"/>
              <a:t>Cours niveau lycée et université en ligne</a:t>
            </a:r>
          </a:p>
          <a:p>
            <a:pPr>
              <a:lnSpc>
                <a:spcPct val="90000"/>
              </a:lnSpc>
            </a:pPr>
            <a:endParaRPr lang="fr-FR" dirty="0"/>
          </a:p>
          <a:p>
            <a:pPr>
              <a:lnSpc>
                <a:spcPct val="90000"/>
              </a:lnSpc>
              <a:buFont typeface="Wingdings" pitchFamily="2" charset="2"/>
              <a:buChar char="Ø"/>
            </a:pPr>
            <a:r>
              <a:rPr lang="fr-FR" dirty="0"/>
              <a:t>Quels sont les pays avec un fort potentiel de clients pour les services de l’entreprise?</a:t>
            </a:r>
          </a:p>
          <a:p>
            <a:pPr>
              <a:lnSpc>
                <a:spcPct val="90000"/>
              </a:lnSpc>
              <a:buFont typeface="Wingdings" pitchFamily="2" charset="2"/>
              <a:buChar char="Ø"/>
            </a:pPr>
            <a:r>
              <a:rPr lang="fr-FR" dirty="0"/>
              <a:t>Pour chacun de ces pays, quelle sera l’évolution de ce potentiel de clients ?</a:t>
            </a:r>
          </a:p>
          <a:p>
            <a:pPr>
              <a:lnSpc>
                <a:spcPct val="90000"/>
              </a:lnSpc>
              <a:buFont typeface="Wingdings" pitchFamily="2" charset="2"/>
              <a:buChar char="Ø"/>
            </a:pPr>
            <a:r>
              <a:rPr lang="fr-FR" dirty="0"/>
              <a:t>Dans quels pays l'entreprise </a:t>
            </a:r>
            <a:r>
              <a:rPr lang="fr-FR" dirty="0" err="1"/>
              <a:t>doit-elle</a:t>
            </a:r>
            <a:r>
              <a:rPr lang="fr-FR" dirty="0"/>
              <a:t> opérer en priorité ?</a:t>
            </a:r>
          </a:p>
          <a:p>
            <a:pPr>
              <a:lnSpc>
                <a:spcPct val="90000"/>
              </a:lnSpc>
              <a:buFont typeface="Wingdings" pitchFamily="2" charset="2"/>
              <a:buChar char="Ø"/>
            </a:pPr>
            <a:endParaRPr lang="fr-FR" dirty="0"/>
          </a:p>
          <a:p>
            <a:pPr marL="0" indent="0">
              <a:lnSpc>
                <a:spcPct val="90000"/>
              </a:lnSpc>
              <a:buNone/>
            </a:pPr>
            <a:endParaRPr lang="fr-FR" dirty="0"/>
          </a:p>
        </p:txBody>
      </p:sp>
      <p:pic>
        <p:nvPicPr>
          <p:cNvPr id="14" name="Picture 13" descr="A picture containing shirt&#10;&#10;Description automatically generated">
            <a:extLst>
              <a:ext uri="{FF2B5EF4-FFF2-40B4-BE49-F238E27FC236}">
                <a16:creationId xmlns:a16="http://schemas.microsoft.com/office/drawing/2014/main" id="{3AFF4817-0F3B-8746-B705-6804AD65D1FB}"/>
              </a:ext>
            </a:extLst>
          </p:cNvPr>
          <p:cNvPicPr>
            <a:picLocks noChangeAspect="1"/>
          </p:cNvPicPr>
          <p:nvPr/>
        </p:nvPicPr>
        <p:blipFill rotWithShape="1">
          <a:blip r:embed="rId3"/>
          <a:srcRect l="2067" r="4453"/>
          <a:stretch/>
        </p:blipFill>
        <p:spPr>
          <a:xfrm>
            <a:off x="0" y="0"/>
            <a:ext cx="6720840" cy="6856214"/>
          </a:xfrm>
          <a:prstGeom prst="rect">
            <a:avLst/>
          </a:prstGeom>
        </p:spPr>
      </p:pic>
      <p:sp>
        <p:nvSpPr>
          <p:cNvPr id="19" name="Footer Placeholder 18">
            <a:extLst>
              <a:ext uri="{FF2B5EF4-FFF2-40B4-BE49-F238E27FC236}">
                <a16:creationId xmlns:a16="http://schemas.microsoft.com/office/drawing/2014/main" id="{B1E7F257-6DAD-4B47-80C5-72B670F579D3}"/>
              </a:ext>
            </a:extLst>
          </p:cNvPr>
          <p:cNvSpPr>
            <a:spLocks noGrp="1"/>
          </p:cNvSpPr>
          <p:nvPr>
            <p:ph type="ftr" sz="quarter" idx="11"/>
          </p:nvPr>
        </p:nvSpPr>
        <p:spPr>
          <a:xfrm>
            <a:off x="6903720" y="6328800"/>
            <a:ext cx="1609739" cy="378000"/>
          </a:xfrm>
        </p:spPr>
        <p:txBody>
          <a:bodyPr/>
          <a:lstStyle/>
          <a:p>
            <a:r>
              <a:rPr lang="en-US" sz="1050" b="1" dirty="0">
                <a:solidFill>
                  <a:schemeClr val="bg2">
                    <a:lumMod val="40000"/>
                    <a:lumOff val="60000"/>
                  </a:schemeClr>
                </a:solidFill>
              </a:rPr>
              <a:t>Sofia CHEVROLAT</a:t>
            </a:r>
          </a:p>
        </p:txBody>
      </p:sp>
      <p:sp>
        <p:nvSpPr>
          <p:cNvPr id="20" name="Slide Number Placeholder 19">
            <a:extLst>
              <a:ext uri="{FF2B5EF4-FFF2-40B4-BE49-F238E27FC236}">
                <a16:creationId xmlns:a16="http://schemas.microsoft.com/office/drawing/2014/main" id="{834C3C99-E8E8-F446-BEDC-D2774F9D48D0}"/>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676967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D55BBA-27BE-BB43-A8B1-D3857FA6A77F}"/>
              </a:ext>
            </a:extLst>
          </p:cNvPr>
          <p:cNvSpPr txBox="1"/>
          <p:nvPr/>
        </p:nvSpPr>
        <p:spPr>
          <a:xfrm>
            <a:off x="2358390" y="1520190"/>
            <a:ext cx="7475220" cy="707886"/>
          </a:xfrm>
          <a:prstGeom prst="rect">
            <a:avLst/>
          </a:prstGeom>
          <a:noFill/>
        </p:spPr>
        <p:txBody>
          <a:bodyPr wrap="square" rtlCol="0">
            <a:spAutoFit/>
          </a:bodyPr>
          <a:lstStyle/>
          <a:p>
            <a:pPr algn="ctr"/>
            <a:r>
              <a:rPr lang="fr-FR" sz="4000" dirty="0"/>
              <a:t>MERCI POUR VOTRE ATTENTION</a:t>
            </a:r>
          </a:p>
        </p:txBody>
      </p:sp>
      <p:sp>
        <p:nvSpPr>
          <p:cNvPr id="6" name="TextBox 5">
            <a:extLst>
              <a:ext uri="{FF2B5EF4-FFF2-40B4-BE49-F238E27FC236}">
                <a16:creationId xmlns:a16="http://schemas.microsoft.com/office/drawing/2014/main" id="{32D62E6F-6A5A-E643-8F26-A5905FC4A9C7}"/>
              </a:ext>
            </a:extLst>
          </p:cNvPr>
          <p:cNvSpPr txBox="1"/>
          <p:nvPr/>
        </p:nvSpPr>
        <p:spPr>
          <a:xfrm>
            <a:off x="2358390" y="4461510"/>
            <a:ext cx="7475220" cy="707886"/>
          </a:xfrm>
          <a:prstGeom prst="rect">
            <a:avLst/>
          </a:prstGeom>
          <a:noFill/>
        </p:spPr>
        <p:txBody>
          <a:bodyPr wrap="square" rtlCol="0">
            <a:spAutoFit/>
          </a:bodyPr>
          <a:lstStyle/>
          <a:p>
            <a:pPr algn="ctr"/>
            <a:r>
              <a:rPr lang="fr-FR" sz="4000" dirty="0"/>
              <a:t>AVEZ-VOUS DES QUESTIONS ?</a:t>
            </a:r>
          </a:p>
        </p:txBody>
      </p:sp>
      <p:pic>
        <p:nvPicPr>
          <p:cNvPr id="8" name="Graphic 7" descr="Questions">
            <a:extLst>
              <a:ext uri="{FF2B5EF4-FFF2-40B4-BE49-F238E27FC236}">
                <a16:creationId xmlns:a16="http://schemas.microsoft.com/office/drawing/2014/main" id="{A92A42C0-108A-9F40-BCF7-899BC2E888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84420" y="2430780"/>
            <a:ext cx="1939290" cy="1939290"/>
          </a:xfrm>
          <a:prstGeom prst="rect">
            <a:avLst/>
          </a:prstGeom>
        </p:spPr>
      </p:pic>
      <p:sp>
        <p:nvSpPr>
          <p:cNvPr id="14" name="Slide Number Placeholder 13">
            <a:extLst>
              <a:ext uri="{FF2B5EF4-FFF2-40B4-BE49-F238E27FC236}">
                <a16:creationId xmlns:a16="http://schemas.microsoft.com/office/drawing/2014/main" id="{EFF1ECCD-D1B9-2249-A1F6-41EF3C2377E0}"/>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30</a:t>
            </a:fld>
            <a:endParaRPr lang="en-US" dirty="0"/>
          </a:p>
        </p:txBody>
      </p:sp>
      <p:sp>
        <p:nvSpPr>
          <p:cNvPr id="15" name="Footer Placeholder 7">
            <a:extLst>
              <a:ext uri="{FF2B5EF4-FFF2-40B4-BE49-F238E27FC236}">
                <a16:creationId xmlns:a16="http://schemas.microsoft.com/office/drawing/2014/main" id="{E3DA6CD1-143F-CB4D-8AC2-901F4BAD65EC}"/>
              </a:ext>
            </a:extLst>
          </p:cNvPr>
          <p:cNvSpPr>
            <a:spLocks noGrp="1"/>
          </p:cNvSpPr>
          <p:nvPr>
            <p:ph type="ftr" sz="quarter" idx="11"/>
          </p:nvPr>
        </p:nvSpPr>
        <p:spPr>
          <a:xfrm>
            <a:off x="136800" y="6328800"/>
            <a:ext cx="2274030" cy="377825"/>
          </a:xfrm>
        </p:spPr>
        <p:txBody>
          <a:bodyPr/>
          <a:lstStyle/>
          <a:p>
            <a:r>
              <a:rPr lang="en-US" sz="1050" b="1" dirty="0">
                <a:solidFill>
                  <a:schemeClr val="bg2">
                    <a:lumMod val="40000"/>
                    <a:lumOff val="60000"/>
                  </a:schemeClr>
                </a:solidFill>
              </a:rPr>
              <a:t>Sofia CHEVROLAT</a:t>
            </a:r>
          </a:p>
        </p:txBody>
      </p:sp>
    </p:spTree>
    <p:extLst>
      <p:ext uri="{BB962C8B-B14F-4D97-AF65-F5344CB8AC3E}">
        <p14:creationId xmlns:p14="http://schemas.microsoft.com/office/powerpoint/2010/main" val="3054120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D4DE25F2-3910-AA46-8B52-95F363248A9C}"/>
              </a:ext>
            </a:extLst>
          </p:cNvPr>
          <p:cNvGraphicFramePr>
            <a:graphicFrameLocks/>
          </p:cNvGraphicFramePr>
          <p:nvPr>
            <p:extLst>
              <p:ext uri="{D42A27DB-BD31-4B8C-83A1-F6EECF244321}">
                <p14:modId xmlns:p14="http://schemas.microsoft.com/office/powerpoint/2010/main" val="3682176196"/>
              </p:ext>
            </p:extLst>
          </p:nvPr>
        </p:nvGraphicFramePr>
        <p:xfrm>
          <a:off x="472014" y="1019770"/>
          <a:ext cx="6897886" cy="5472466"/>
        </p:xfrm>
        <a:graphic>
          <a:graphicData uri="http://schemas.openxmlformats.org/drawingml/2006/table">
            <a:tbl>
              <a:tblPr firstRow="1" bandRow="1">
                <a:tableStyleId>{9D7B26C5-4107-4FEC-AEDC-1716B250A1EF}</a:tableStyleId>
              </a:tblPr>
              <a:tblGrid>
                <a:gridCol w="510966">
                  <a:extLst>
                    <a:ext uri="{9D8B030D-6E8A-4147-A177-3AD203B41FA5}">
                      <a16:colId xmlns:a16="http://schemas.microsoft.com/office/drawing/2014/main" val="1198110751"/>
                    </a:ext>
                  </a:extLst>
                </a:gridCol>
                <a:gridCol w="822960">
                  <a:extLst>
                    <a:ext uri="{9D8B030D-6E8A-4147-A177-3AD203B41FA5}">
                      <a16:colId xmlns:a16="http://schemas.microsoft.com/office/drawing/2014/main" val="3737119722"/>
                    </a:ext>
                  </a:extLst>
                </a:gridCol>
                <a:gridCol w="651510">
                  <a:extLst>
                    <a:ext uri="{9D8B030D-6E8A-4147-A177-3AD203B41FA5}">
                      <a16:colId xmlns:a16="http://schemas.microsoft.com/office/drawing/2014/main" val="1592960387"/>
                    </a:ext>
                  </a:extLst>
                </a:gridCol>
                <a:gridCol w="628650">
                  <a:extLst>
                    <a:ext uri="{9D8B030D-6E8A-4147-A177-3AD203B41FA5}">
                      <a16:colId xmlns:a16="http://schemas.microsoft.com/office/drawing/2014/main" val="3915255062"/>
                    </a:ext>
                  </a:extLst>
                </a:gridCol>
                <a:gridCol w="628650">
                  <a:extLst>
                    <a:ext uri="{9D8B030D-6E8A-4147-A177-3AD203B41FA5}">
                      <a16:colId xmlns:a16="http://schemas.microsoft.com/office/drawing/2014/main" val="1058115908"/>
                    </a:ext>
                  </a:extLst>
                </a:gridCol>
                <a:gridCol w="594360">
                  <a:extLst>
                    <a:ext uri="{9D8B030D-6E8A-4147-A177-3AD203B41FA5}">
                      <a16:colId xmlns:a16="http://schemas.microsoft.com/office/drawing/2014/main" val="4097106026"/>
                    </a:ext>
                  </a:extLst>
                </a:gridCol>
                <a:gridCol w="594360">
                  <a:extLst>
                    <a:ext uri="{9D8B030D-6E8A-4147-A177-3AD203B41FA5}">
                      <a16:colId xmlns:a16="http://schemas.microsoft.com/office/drawing/2014/main" val="1894500362"/>
                    </a:ext>
                  </a:extLst>
                </a:gridCol>
                <a:gridCol w="628650">
                  <a:extLst>
                    <a:ext uri="{9D8B030D-6E8A-4147-A177-3AD203B41FA5}">
                      <a16:colId xmlns:a16="http://schemas.microsoft.com/office/drawing/2014/main" val="1753713804"/>
                    </a:ext>
                  </a:extLst>
                </a:gridCol>
                <a:gridCol w="617220">
                  <a:extLst>
                    <a:ext uri="{9D8B030D-6E8A-4147-A177-3AD203B41FA5}">
                      <a16:colId xmlns:a16="http://schemas.microsoft.com/office/drawing/2014/main" val="646146532"/>
                    </a:ext>
                  </a:extLst>
                </a:gridCol>
                <a:gridCol w="662940">
                  <a:extLst>
                    <a:ext uri="{9D8B030D-6E8A-4147-A177-3AD203B41FA5}">
                      <a16:colId xmlns:a16="http://schemas.microsoft.com/office/drawing/2014/main" val="3778716589"/>
                    </a:ext>
                  </a:extLst>
                </a:gridCol>
                <a:gridCol w="557620">
                  <a:extLst>
                    <a:ext uri="{9D8B030D-6E8A-4147-A177-3AD203B41FA5}">
                      <a16:colId xmlns:a16="http://schemas.microsoft.com/office/drawing/2014/main" val="3134373939"/>
                    </a:ext>
                  </a:extLst>
                </a:gridCol>
              </a:tblGrid>
              <a:tr h="505587">
                <a:tc>
                  <a:txBody>
                    <a:bodyPr/>
                    <a:lstStyle/>
                    <a:p>
                      <a:pPr algn="r" fontAlgn="ctr"/>
                      <a:r>
                        <a:rPr lang="en-US" sz="800" b="1" dirty="0">
                          <a:effectLst/>
                        </a:rPr>
                        <a:t>Region</a:t>
                      </a:r>
                    </a:p>
                  </a:txBody>
                  <a:tcPr marL="8598" marR="8598" marT="4300" marB="4300" anchor="ctr"/>
                </a:tc>
                <a:tc>
                  <a:txBody>
                    <a:bodyPr/>
                    <a:lstStyle/>
                    <a:p>
                      <a:pPr algn="r" fontAlgn="ctr"/>
                      <a:r>
                        <a:rPr lang="en-US" sz="800" b="1" dirty="0">
                          <a:effectLst/>
                        </a:rPr>
                        <a:t>grandeur stat</a:t>
                      </a:r>
                    </a:p>
                  </a:txBody>
                  <a:tcPr marL="8598" marR="8598" marT="4300" marB="4300" anchor="ctr"/>
                </a:tc>
                <a:tc>
                  <a:txBody>
                    <a:bodyPr/>
                    <a:lstStyle/>
                    <a:p>
                      <a:pPr algn="r" fontAlgn="ctr"/>
                      <a:r>
                        <a:rPr lang="en-US" sz="900" b="1" dirty="0">
                          <a:effectLst/>
                        </a:rPr>
                        <a:t>IT.CMP.PCMP.P2</a:t>
                      </a:r>
                    </a:p>
                  </a:txBody>
                  <a:tcPr anchor="ctr"/>
                </a:tc>
                <a:tc>
                  <a:txBody>
                    <a:bodyPr/>
                    <a:lstStyle/>
                    <a:p>
                      <a:pPr algn="r" fontAlgn="ctr"/>
                      <a:r>
                        <a:rPr lang="en-US" sz="900" b="1">
                          <a:effectLst/>
                        </a:rPr>
                        <a:t>IT.NET.USER.P2</a:t>
                      </a:r>
                    </a:p>
                  </a:txBody>
                  <a:tcPr anchor="ctr"/>
                </a:tc>
                <a:tc>
                  <a:txBody>
                    <a:bodyPr/>
                    <a:lstStyle/>
                    <a:p>
                      <a:pPr algn="r" fontAlgn="ctr"/>
                      <a:r>
                        <a:rPr lang="en-US" sz="900" b="1">
                          <a:effectLst/>
                        </a:rPr>
                        <a:t>NY.GDP.PCAP.CD</a:t>
                      </a:r>
                    </a:p>
                  </a:txBody>
                  <a:tcPr anchor="ctr"/>
                </a:tc>
                <a:tc>
                  <a:txBody>
                    <a:bodyPr/>
                    <a:lstStyle/>
                    <a:p>
                      <a:pPr algn="r" fontAlgn="ctr"/>
                      <a:r>
                        <a:rPr lang="en-US" sz="900" b="1">
                          <a:effectLst/>
                        </a:rPr>
                        <a:t>SE.SEC.ENRR</a:t>
                      </a:r>
                    </a:p>
                  </a:txBody>
                  <a:tcPr anchor="ctr"/>
                </a:tc>
                <a:tc>
                  <a:txBody>
                    <a:bodyPr/>
                    <a:lstStyle/>
                    <a:p>
                      <a:pPr algn="r" fontAlgn="ctr"/>
                      <a:r>
                        <a:rPr lang="en-US" sz="900" b="1">
                          <a:effectLst/>
                        </a:rPr>
                        <a:t>SE.SEC.PRIV.ZS</a:t>
                      </a:r>
                    </a:p>
                  </a:txBody>
                  <a:tcPr anchor="ctr"/>
                </a:tc>
                <a:tc>
                  <a:txBody>
                    <a:bodyPr/>
                    <a:lstStyle/>
                    <a:p>
                      <a:pPr algn="r" fontAlgn="ctr"/>
                      <a:r>
                        <a:rPr lang="en-US" sz="900" b="1" dirty="0">
                          <a:effectLst/>
                        </a:rPr>
                        <a:t>SE.TER.ENRR</a:t>
                      </a:r>
                    </a:p>
                  </a:txBody>
                  <a:tcPr anchor="ctr"/>
                </a:tc>
                <a:tc>
                  <a:txBody>
                    <a:bodyPr/>
                    <a:lstStyle/>
                    <a:p>
                      <a:pPr algn="r" fontAlgn="ctr"/>
                      <a:r>
                        <a:rPr lang="en-US" sz="900" b="1">
                          <a:effectLst/>
                        </a:rPr>
                        <a:t>SE.TER.PRIV.ZS</a:t>
                      </a:r>
                    </a:p>
                  </a:txBody>
                  <a:tcPr anchor="ctr"/>
                </a:tc>
                <a:tc>
                  <a:txBody>
                    <a:bodyPr/>
                    <a:lstStyle/>
                    <a:p>
                      <a:pPr algn="r" fontAlgn="ctr"/>
                      <a:r>
                        <a:rPr lang="en-US" sz="900" b="1">
                          <a:effectLst/>
                        </a:rPr>
                        <a:t>SL.TLF.TOTL.PCT</a:t>
                      </a:r>
                    </a:p>
                  </a:txBody>
                  <a:tcPr anchor="ctr"/>
                </a:tc>
                <a:tc>
                  <a:txBody>
                    <a:bodyPr/>
                    <a:lstStyle/>
                    <a:p>
                      <a:pPr algn="r" fontAlgn="ctr"/>
                      <a:r>
                        <a:rPr lang="en-US" sz="900" b="1" dirty="0">
                          <a:effectLst/>
                        </a:rPr>
                        <a:t>SP.POP.GROW</a:t>
                      </a:r>
                    </a:p>
                  </a:txBody>
                  <a:tcPr anchor="ctr"/>
                </a:tc>
                <a:extLst>
                  <a:ext uri="{0D108BD9-81ED-4DB2-BD59-A6C34878D82A}">
                    <a16:rowId xmlns:a16="http://schemas.microsoft.com/office/drawing/2014/main" val="2992781382"/>
                  </a:ext>
                </a:extLst>
              </a:tr>
              <a:tr h="214617">
                <a:tc rowSpan="3">
                  <a:txBody>
                    <a:bodyPr/>
                    <a:lstStyle/>
                    <a:p>
                      <a:pPr algn="r" fontAlgn="t"/>
                      <a:r>
                        <a:rPr lang="en-US" sz="800" b="1">
                          <a:effectLst/>
                        </a:rPr>
                        <a:t>East Asia &amp; Pacific</a:t>
                      </a:r>
                    </a:p>
                  </a:txBody>
                  <a:tcPr marL="8598" marR="8598" marT="4300" marB="4300"/>
                </a:tc>
                <a:tc>
                  <a:txBody>
                    <a:bodyPr/>
                    <a:lstStyle/>
                    <a:p>
                      <a:pPr algn="r" fontAlgn="t"/>
                      <a:r>
                        <a:rPr lang="en-US" sz="800" b="1">
                          <a:effectLst/>
                        </a:rPr>
                        <a:t>median</a:t>
                      </a:r>
                    </a:p>
                  </a:txBody>
                  <a:tcPr marL="8598" marR="8598" marT="4300" marB="4300"/>
                </a:tc>
                <a:tc>
                  <a:txBody>
                    <a:bodyPr/>
                    <a:lstStyle/>
                    <a:p>
                      <a:pPr algn="ctr" fontAlgn="ctr"/>
                      <a:r>
                        <a:rPr lang="en-MQ" sz="800" dirty="0">
                          <a:effectLst/>
                        </a:rPr>
                        <a:t>14.948929</a:t>
                      </a:r>
                    </a:p>
                  </a:txBody>
                  <a:tcPr marL="8598" marR="8598" marT="4300" marB="4300" anchor="ctr"/>
                </a:tc>
                <a:tc>
                  <a:txBody>
                    <a:bodyPr/>
                    <a:lstStyle/>
                    <a:p>
                      <a:pPr algn="ctr" fontAlgn="ctr"/>
                      <a:r>
                        <a:rPr lang="en-MQ" sz="800">
                          <a:effectLst/>
                        </a:rPr>
                        <a:t>26.528860</a:t>
                      </a:r>
                    </a:p>
                  </a:txBody>
                  <a:tcPr marL="8598" marR="8598" marT="4300" marB="4300" anchor="ctr"/>
                </a:tc>
                <a:tc>
                  <a:txBody>
                    <a:bodyPr/>
                    <a:lstStyle/>
                    <a:p>
                      <a:pPr algn="ctr" fontAlgn="ctr"/>
                      <a:r>
                        <a:rPr lang="en-MQ" sz="800">
                          <a:effectLst/>
                        </a:rPr>
                        <a:t>11487.195122</a:t>
                      </a:r>
                    </a:p>
                  </a:txBody>
                  <a:tcPr marL="8598" marR="8598" marT="4300" marB="4300" anchor="ctr"/>
                </a:tc>
                <a:tc>
                  <a:txBody>
                    <a:bodyPr/>
                    <a:lstStyle/>
                    <a:p>
                      <a:pPr algn="ctr" fontAlgn="ctr"/>
                      <a:r>
                        <a:rPr lang="en-MQ" sz="800">
                          <a:effectLst/>
                        </a:rPr>
                        <a:t>82.689149</a:t>
                      </a:r>
                    </a:p>
                  </a:txBody>
                  <a:tcPr marL="8598" marR="8598" marT="4300" marB="4300" anchor="ctr"/>
                </a:tc>
                <a:tc>
                  <a:txBody>
                    <a:bodyPr/>
                    <a:lstStyle/>
                    <a:p>
                      <a:pPr algn="ctr" fontAlgn="ctr"/>
                      <a:r>
                        <a:rPr lang="en-MQ" sz="800">
                          <a:effectLst/>
                        </a:rPr>
                        <a:t>24.108736</a:t>
                      </a:r>
                    </a:p>
                  </a:txBody>
                  <a:tcPr marL="8598" marR="8598" marT="4300" marB="4300" anchor="ctr"/>
                </a:tc>
                <a:tc>
                  <a:txBody>
                    <a:bodyPr/>
                    <a:lstStyle/>
                    <a:p>
                      <a:pPr algn="ctr" fontAlgn="ctr"/>
                      <a:r>
                        <a:rPr lang="en-MQ" sz="800">
                          <a:effectLst/>
                        </a:rPr>
                        <a:t>39.801737</a:t>
                      </a:r>
                    </a:p>
                  </a:txBody>
                  <a:tcPr marL="8598" marR="8598" marT="4300" marB="4300" anchor="ctr"/>
                </a:tc>
                <a:tc>
                  <a:txBody>
                    <a:bodyPr/>
                    <a:lstStyle/>
                    <a:p>
                      <a:pPr algn="ctr" fontAlgn="ctr"/>
                      <a:r>
                        <a:rPr lang="en-MQ" sz="800">
                          <a:effectLst/>
                        </a:rPr>
                        <a:t>38.818871</a:t>
                      </a:r>
                    </a:p>
                  </a:txBody>
                  <a:tcPr marL="8598" marR="8598" marT="4300" marB="4300" anchor="ctr"/>
                </a:tc>
                <a:tc>
                  <a:txBody>
                    <a:bodyPr/>
                    <a:lstStyle/>
                    <a:p>
                      <a:pPr algn="ctr" fontAlgn="ctr"/>
                      <a:r>
                        <a:rPr lang="en-MQ" sz="800">
                          <a:effectLst/>
                        </a:rPr>
                        <a:t>47.676210</a:t>
                      </a:r>
                    </a:p>
                  </a:txBody>
                  <a:tcPr marL="8598" marR="8598" marT="4300" marB="4300" anchor="ctr"/>
                </a:tc>
                <a:tc>
                  <a:txBody>
                    <a:bodyPr/>
                    <a:lstStyle/>
                    <a:p>
                      <a:pPr algn="ctr" fontAlgn="ctr"/>
                      <a:r>
                        <a:rPr lang="en-MQ" sz="800">
                          <a:effectLst/>
                        </a:rPr>
                        <a:t>1.086102</a:t>
                      </a:r>
                    </a:p>
                  </a:txBody>
                  <a:tcPr marL="8598" marR="8598" marT="4300" marB="4300" anchor="ctr"/>
                </a:tc>
                <a:extLst>
                  <a:ext uri="{0D108BD9-81ED-4DB2-BD59-A6C34878D82A}">
                    <a16:rowId xmlns:a16="http://schemas.microsoft.com/office/drawing/2014/main" val="985139952"/>
                  </a:ext>
                </a:extLst>
              </a:tr>
              <a:tr h="214617">
                <a:tc vMerge="1">
                  <a:txBody>
                    <a:bodyPr/>
                    <a:lstStyle/>
                    <a:p>
                      <a:endParaRPr lang="fr-FR"/>
                    </a:p>
                  </a:txBody>
                  <a:tcPr/>
                </a:tc>
                <a:tc>
                  <a:txBody>
                    <a:bodyPr/>
                    <a:lstStyle/>
                    <a:p>
                      <a:pPr algn="r" fontAlgn="ctr"/>
                      <a:r>
                        <a:rPr lang="en-US" sz="800" b="1">
                          <a:effectLst/>
                        </a:rPr>
                        <a:t>mean</a:t>
                      </a:r>
                    </a:p>
                  </a:txBody>
                  <a:tcPr marL="8598" marR="8598" marT="4300" marB="4300" anchor="ctr"/>
                </a:tc>
                <a:tc>
                  <a:txBody>
                    <a:bodyPr/>
                    <a:lstStyle/>
                    <a:p>
                      <a:pPr algn="ctr" fontAlgn="ctr"/>
                      <a:r>
                        <a:rPr lang="en-MQ" sz="800">
                          <a:effectLst/>
                        </a:rPr>
                        <a:t>22.043301</a:t>
                      </a:r>
                    </a:p>
                  </a:txBody>
                  <a:tcPr marL="8598" marR="8598" marT="4300" marB="4300" anchor="ctr"/>
                </a:tc>
                <a:tc>
                  <a:txBody>
                    <a:bodyPr/>
                    <a:lstStyle/>
                    <a:p>
                      <a:pPr algn="ctr" fontAlgn="ctr"/>
                      <a:r>
                        <a:rPr lang="en-MQ" sz="800">
                          <a:effectLst/>
                        </a:rPr>
                        <a:t>28.597060</a:t>
                      </a:r>
                    </a:p>
                  </a:txBody>
                  <a:tcPr marL="8598" marR="8598" marT="4300" marB="4300" anchor="ctr"/>
                </a:tc>
                <a:tc>
                  <a:txBody>
                    <a:bodyPr/>
                    <a:lstStyle/>
                    <a:p>
                      <a:pPr algn="ctr" fontAlgn="ctr"/>
                      <a:r>
                        <a:rPr lang="en-MQ" sz="800">
                          <a:effectLst/>
                        </a:rPr>
                        <a:t>11811.116071</a:t>
                      </a:r>
                    </a:p>
                  </a:txBody>
                  <a:tcPr marL="8598" marR="8598" marT="4300" marB="4300" anchor="ctr"/>
                </a:tc>
                <a:tc>
                  <a:txBody>
                    <a:bodyPr/>
                    <a:lstStyle/>
                    <a:p>
                      <a:pPr algn="ctr" fontAlgn="ctr"/>
                      <a:r>
                        <a:rPr lang="en-MQ" sz="800">
                          <a:effectLst/>
                        </a:rPr>
                        <a:t>83.648910</a:t>
                      </a:r>
                    </a:p>
                  </a:txBody>
                  <a:tcPr marL="8598" marR="8598" marT="4300" marB="4300" anchor="ctr"/>
                </a:tc>
                <a:tc>
                  <a:txBody>
                    <a:bodyPr/>
                    <a:lstStyle/>
                    <a:p>
                      <a:pPr algn="ctr" fontAlgn="ctr"/>
                      <a:r>
                        <a:rPr lang="en-MQ" sz="800">
                          <a:effectLst/>
                        </a:rPr>
                        <a:t>24.359302</a:t>
                      </a:r>
                    </a:p>
                  </a:txBody>
                  <a:tcPr marL="8598" marR="8598" marT="4300" marB="4300" anchor="ctr"/>
                </a:tc>
                <a:tc>
                  <a:txBody>
                    <a:bodyPr/>
                    <a:lstStyle/>
                    <a:p>
                      <a:pPr algn="ctr" fontAlgn="ctr"/>
                      <a:r>
                        <a:rPr lang="en-MQ" sz="800">
                          <a:effectLst/>
                        </a:rPr>
                        <a:t>39.256359</a:t>
                      </a:r>
                    </a:p>
                  </a:txBody>
                  <a:tcPr marL="8598" marR="8598" marT="4300" marB="4300" anchor="ctr"/>
                </a:tc>
                <a:tc>
                  <a:txBody>
                    <a:bodyPr/>
                    <a:lstStyle/>
                    <a:p>
                      <a:pPr algn="ctr" fontAlgn="ctr"/>
                      <a:r>
                        <a:rPr lang="en-MQ" sz="800">
                          <a:effectLst/>
                        </a:rPr>
                        <a:t>38.552880</a:t>
                      </a:r>
                    </a:p>
                  </a:txBody>
                  <a:tcPr marL="8598" marR="8598" marT="4300" marB="4300" anchor="ctr"/>
                </a:tc>
                <a:tc>
                  <a:txBody>
                    <a:bodyPr/>
                    <a:lstStyle/>
                    <a:p>
                      <a:pPr algn="ctr" fontAlgn="ctr"/>
                      <a:r>
                        <a:rPr lang="en-MQ" sz="800">
                          <a:effectLst/>
                        </a:rPr>
                        <a:t>47.536143</a:t>
                      </a:r>
                    </a:p>
                  </a:txBody>
                  <a:tcPr marL="8598" marR="8598" marT="4300" marB="4300" anchor="ctr"/>
                </a:tc>
                <a:tc>
                  <a:txBody>
                    <a:bodyPr/>
                    <a:lstStyle/>
                    <a:p>
                      <a:pPr algn="ctr" fontAlgn="ctr"/>
                      <a:r>
                        <a:rPr lang="en-MQ" sz="800" dirty="0">
                          <a:effectLst/>
                        </a:rPr>
                        <a:t>1.088471</a:t>
                      </a:r>
                    </a:p>
                  </a:txBody>
                  <a:tcPr marL="8598" marR="8598" marT="4300" marB="4300" anchor="ctr"/>
                </a:tc>
                <a:extLst>
                  <a:ext uri="{0D108BD9-81ED-4DB2-BD59-A6C34878D82A}">
                    <a16:rowId xmlns:a16="http://schemas.microsoft.com/office/drawing/2014/main" val="641621554"/>
                  </a:ext>
                </a:extLst>
              </a:tr>
              <a:tr h="183494">
                <a:tc vMerge="1">
                  <a:txBody>
                    <a:bodyPr/>
                    <a:lstStyle/>
                    <a:p>
                      <a:endParaRPr lang="fr-FR"/>
                    </a:p>
                  </a:txBody>
                  <a:tcPr/>
                </a:tc>
                <a:tc>
                  <a:txBody>
                    <a:bodyPr/>
                    <a:lstStyle/>
                    <a:p>
                      <a:pPr algn="r" fontAlgn="ctr"/>
                      <a:r>
                        <a:rPr lang="en-US" sz="800" b="1">
                          <a:effectLst/>
                        </a:rPr>
                        <a:t>standard deviation</a:t>
                      </a:r>
                    </a:p>
                  </a:txBody>
                  <a:tcPr marL="8598" marR="8598" marT="4300" marB="4300" anchor="ctr"/>
                </a:tc>
                <a:tc>
                  <a:txBody>
                    <a:bodyPr/>
                    <a:lstStyle/>
                    <a:p>
                      <a:pPr algn="ctr" fontAlgn="ctr"/>
                      <a:r>
                        <a:rPr lang="en-MQ" sz="800">
                          <a:effectLst/>
                        </a:rPr>
                        <a:t>13.359178</a:t>
                      </a:r>
                    </a:p>
                  </a:txBody>
                  <a:tcPr marL="8598" marR="8598" marT="4300" marB="4300" anchor="ctr"/>
                </a:tc>
                <a:tc>
                  <a:txBody>
                    <a:bodyPr/>
                    <a:lstStyle/>
                    <a:p>
                      <a:pPr algn="ctr" fontAlgn="ctr"/>
                      <a:r>
                        <a:rPr lang="en-MQ" sz="800">
                          <a:effectLst/>
                        </a:rPr>
                        <a:t>12.062296</a:t>
                      </a:r>
                    </a:p>
                  </a:txBody>
                  <a:tcPr marL="8598" marR="8598" marT="4300" marB="4300" anchor="ctr"/>
                </a:tc>
                <a:tc>
                  <a:txBody>
                    <a:bodyPr/>
                    <a:lstStyle/>
                    <a:p>
                      <a:pPr algn="ctr" fontAlgn="ctr"/>
                      <a:r>
                        <a:rPr lang="en-MQ" sz="800">
                          <a:effectLst/>
                        </a:rPr>
                        <a:t>3570.493398</a:t>
                      </a:r>
                    </a:p>
                  </a:txBody>
                  <a:tcPr marL="8598" marR="8598" marT="4300" marB="4300" anchor="ctr"/>
                </a:tc>
                <a:tc>
                  <a:txBody>
                    <a:bodyPr/>
                    <a:lstStyle/>
                    <a:p>
                      <a:pPr algn="ctr" fontAlgn="ctr"/>
                      <a:r>
                        <a:rPr lang="en-MQ" sz="800">
                          <a:effectLst/>
                        </a:rPr>
                        <a:t>7.490766</a:t>
                      </a:r>
                    </a:p>
                  </a:txBody>
                  <a:tcPr marL="8598" marR="8598" marT="4300" marB="4300" anchor="ctr"/>
                </a:tc>
                <a:tc>
                  <a:txBody>
                    <a:bodyPr/>
                    <a:lstStyle/>
                    <a:p>
                      <a:pPr algn="ctr" fontAlgn="ctr"/>
                      <a:r>
                        <a:rPr lang="en-MQ" sz="800">
                          <a:effectLst/>
                        </a:rPr>
                        <a:t>2.329847</a:t>
                      </a:r>
                    </a:p>
                  </a:txBody>
                  <a:tcPr marL="8598" marR="8598" marT="4300" marB="4300" anchor="ctr"/>
                </a:tc>
                <a:tc>
                  <a:txBody>
                    <a:bodyPr/>
                    <a:lstStyle/>
                    <a:p>
                      <a:pPr algn="ctr" fontAlgn="ctr"/>
                      <a:r>
                        <a:rPr lang="en-MQ" sz="800">
                          <a:effectLst/>
                        </a:rPr>
                        <a:t>7.853459</a:t>
                      </a:r>
                    </a:p>
                  </a:txBody>
                  <a:tcPr marL="8598" marR="8598" marT="4300" marB="4300" anchor="ctr"/>
                </a:tc>
                <a:tc>
                  <a:txBody>
                    <a:bodyPr/>
                    <a:lstStyle/>
                    <a:p>
                      <a:pPr algn="ctr" fontAlgn="ctr"/>
                      <a:r>
                        <a:rPr lang="en-MQ" sz="800">
                          <a:effectLst/>
                        </a:rPr>
                        <a:t>3.564298</a:t>
                      </a:r>
                    </a:p>
                  </a:txBody>
                  <a:tcPr marL="8598" marR="8598" marT="4300" marB="4300" anchor="ctr"/>
                </a:tc>
                <a:tc>
                  <a:txBody>
                    <a:bodyPr/>
                    <a:lstStyle/>
                    <a:p>
                      <a:pPr algn="ctr" fontAlgn="ctr"/>
                      <a:r>
                        <a:rPr lang="en-MQ" sz="800">
                          <a:effectLst/>
                        </a:rPr>
                        <a:t>1.021468</a:t>
                      </a:r>
                    </a:p>
                  </a:txBody>
                  <a:tcPr marL="8598" marR="8598" marT="4300" marB="4300" anchor="ctr"/>
                </a:tc>
                <a:tc>
                  <a:txBody>
                    <a:bodyPr/>
                    <a:lstStyle/>
                    <a:p>
                      <a:pPr algn="ctr" fontAlgn="ctr"/>
                      <a:r>
                        <a:rPr lang="en-MQ" sz="800" dirty="0">
                          <a:effectLst/>
                        </a:rPr>
                        <a:t>0.101089</a:t>
                      </a:r>
                    </a:p>
                  </a:txBody>
                  <a:tcPr marL="8598" marR="8598" marT="4300" marB="4300" anchor="ctr"/>
                </a:tc>
                <a:extLst>
                  <a:ext uri="{0D108BD9-81ED-4DB2-BD59-A6C34878D82A}">
                    <a16:rowId xmlns:a16="http://schemas.microsoft.com/office/drawing/2014/main" val="1588866675"/>
                  </a:ext>
                </a:extLst>
              </a:tr>
              <a:tr h="214617">
                <a:tc rowSpan="3">
                  <a:txBody>
                    <a:bodyPr/>
                    <a:lstStyle/>
                    <a:p>
                      <a:pPr algn="r" fontAlgn="t"/>
                      <a:r>
                        <a:rPr lang="en-US" sz="800" b="1">
                          <a:effectLst/>
                        </a:rPr>
                        <a:t>Europe &amp; Central Asia</a:t>
                      </a:r>
                    </a:p>
                  </a:txBody>
                  <a:tcPr marL="8598" marR="8598" marT="4300" marB="4300"/>
                </a:tc>
                <a:tc>
                  <a:txBody>
                    <a:bodyPr/>
                    <a:lstStyle/>
                    <a:p>
                      <a:pPr algn="r" fontAlgn="t"/>
                      <a:r>
                        <a:rPr lang="en-US" sz="800" b="1">
                          <a:effectLst/>
                        </a:rPr>
                        <a:t>median</a:t>
                      </a:r>
                    </a:p>
                  </a:txBody>
                  <a:tcPr marL="8598" marR="8598" marT="4300" marB="4300"/>
                </a:tc>
                <a:tc>
                  <a:txBody>
                    <a:bodyPr/>
                    <a:lstStyle/>
                    <a:p>
                      <a:pPr algn="ctr" fontAlgn="ctr"/>
                      <a:r>
                        <a:rPr lang="en-MQ" sz="800" dirty="0">
                          <a:effectLst/>
                        </a:rPr>
                        <a:t>26.867234</a:t>
                      </a:r>
                    </a:p>
                  </a:txBody>
                  <a:tcPr marL="8598" marR="8598" marT="4300" marB="4300" anchor="ctr"/>
                </a:tc>
                <a:tc>
                  <a:txBody>
                    <a:bodyPr/>
                    <a:lstStyle/>
                    <a:p>
                      <a:pPr algn="ctr" fontAlgn="ctr"/>
                      <a:r>
                        <a:rPr lang="en-MQ" sz="800">
                          <a:effectLst/>
                        </a:rPr>
                        <a:t>50.073873</a:t>
                      </a:r>
                    </a:p>
                  </a:txBody>
                  <a:tcPr marL="8598" marR="8598" marT="4300" marB="4300" anchor="ctr"/>
                </a:tc>
                <a:tc>
                  <a:txBody>
                    <a:bodyPr/>
                    <a:lstStyle/>
                    <a:p>
                      <a:pPr algn="ctr" fontAlgn="ctr"/>
                      <a:r>
                        <a:rPr lang="en-MQ" sz="800">
                          <a:effectLst/>
                        </a:rPr>
                        <a:t>27997.774966</a:t>
                      </a:r>
                    </a:p>
                  </a:txBody>
                  <a:tcPr marL="8598" marR="8598" marT="4300" marB="4300" anchor="ctr"/>
                </a:tc>
                <a:tc>
                  <a:txBody>
                    <a:bodyPr/>
                    <a:lstStyle/>
                    <a:p>
                      <a:pPr algn="ctr" fontAlgn="ctr"/>
                      <a:r>
                        <a:rPr lang="en-MQ" sz="800">
                          <a:effectLst/>
                        </a:rPr>
                        <a:t>100.360227</a:t>
                      </a:r>
                    </a:p>
                  </a:txBody>
                  <a:tcPr marL="8598" marR="8598" marT="4300" marB="4300" anchor="ctr"/>
                </a:tc>
                <a:tc>
                  <a:txBody>
                    <a:bodyPr/>
                    <a:lstStyle/>
                    <a:p>
                      <a:pPr algn="ctr" fontAlgn="ctr"/>
                      <a:r>
                        <a:rPr lang="en-MQ" sz="800">
                          <a:effectLst/>
                        </a:rPr>
                        <a:t>8.711644</a:t>
                      </a:r>
                    </a:p>
                  </a:txBody>
                  <a:tcPr marL="8598" marR="8598" marT="4300" marB="4300" anchor="ctr"/>
                </a:tc>
                <a:tc>
                  <a:txBody>
                    <a:bodyPr/>
                    <a:lstStyle/>
                    <a:p>
                      <a:pPr algn="ctr" fontAlgn="ctr"/>
                      <a:r>
                        <a:rPr lang="en-MQ" sz="800">
                          <a:effectLst/>
                        </a:rPr>
                        <a:t>55.818451</a:t>
                      </a:r>
                    </a:p>
                  </a:txBody>
                  <a:tcPr marL="8598" marR="8598" marT="4300" marB="4300" anchor="ctr"/>
                </a:tc>
                <a:tc>
                  <a:txBody>
                    <a:bodyPr/>
                    <a:lstStyle/>
                    <a:p>
                      <a:pPr algn="ctr" fontAlgn="ctr"/>
                      <a:r>
                        <a:rPr lang="en-MQ" sz="800">
                          <a:effectLst/>
                        </a:rPr>
                        <a:t>25.759501</a:t>
                      </a:r>
                    </a:p>
                  </a:txBody>
                  <a:tcPr marL="8598" marR="8598" marT="4300" marB="4300" anchor="ctr"/>
                </a:tc>
                <a:tc>
                  <a:txBody>
                    <a:bodyPr/>
                    <a:lstStyle/>
                    <a:p>
                      <a:pPr algn="ctr" fontAlgn="ctr"/>
                      <a:r>
                        <a:rPr lang="en-MQ" sz="800">
                          <a:effectLst/>
                        </a:rPr>
                        <a:t>47.998909</a:t>
                      </a:r>
                    </a:p>
                  </a:txBody>
                  <a:tcPr marL="8598" marR="8598" marT="4300" marB="4300" anchor="ctr"/>
                </a:tc>
                <a:tc>
                  <a:txBody>
                    <a:bodyPr/>
                    <a:lstStyle/>
                    <a:p>
                      <a:pPr algn="ctr" fontAlgn="ctr"/>
                      <a:r>
                        <a:rPr lang="en-MQ" sz="800">
                          <a:effectLst/>
                        </a:rPr>
                        <a:t>0.362286</a:t>
                      </a:r>
                    </a:p>
                  </a:txBody>
                  <a:tcPr marL="8598" marR="8598" marT="4300" marB="4300" anchor="ctr"/>
                </a:tc>
                <a:extLst>
                  <a:ext uri="{0D108BD9-81ED-4DB2-BD59-A6C34878D82A}">
                    <a16:rowId xmlns:a16="http://schemas.microsoft.com/office/drawing/2014/main" val="478752920"/>
                  </a:ext>
                </a:extLst>
              </a:tr>
              <a:tr h="214617">
                <a:tc vMerge="1">
                  <a:txBody>
                    <a:bodyPr/>
                    <a:lstStyle/>
                    <a:p>
                      <a:endParaRPr lang="fr-FR"/>
                    </a:p>
                  </a:txBody>
                  <a:tcPr/>
                </a:tc>
                <a:tc>
                  <a:txBody>
                    <a:bodyPr/>
                    <a:lstStyle/>
                    <a:p>
                      <a:pPr algn="r" fontAlgn="ctr"/>
                      <a:r>
                        <a:rPr lang="en-US" sz="800" b="1">
                          <a:effectLst/>
                        </a:rPr>
                        <a:t>mean</a:t>
                      </a:r>
                    </a:p>
                  </a:txBody>
                  <a:tcPr marL="8598" marR="8598" marT="4300" marB="4300" anchor="ctr"/>
                </a:tc>
                <a:tc>
                  <a:txBody>
                    <a:bodyPr/>
                    <a:lstStyle/>
                    <a:p>
                      <a:pPr algn="ctr" fontAlgn="ctr"/>
                      <a:r>
                        <a:rPr lang="en-MQ" sz="800">
                          <a:effectLst/>
                        </a:rPr>
                        <a:t>26.858756</a:t>
                      </a:r>
                    </a:p>
                  </a:txBody>
                  <a:tcPr marL="8598" marR="8598" marT="4300" marB="4300" anchor="ctr"/>
                </a:tc>
                <a:tc>
                  <a:txBody>
                    <a:bodyPr/>
                    <a:lstStyle/>
                    <a:p>
                      <a:pPr algn="ctr" fontAlgn="ctr"/>
                      <a:r>
                        <a:rPr lang="en-MQ" sz="800">
                          <a:effectLst/>
                        </a:rPr>
                        <a:t>49.097937</a:t>
                      </a:r>
                    </a:p>
                  </a:txBody>
                  <a:tcPr marL="8598" marR="8598" marT="4300" marB="4300" anchor="ctr"/>
                </a:tc>
                <a:tc>
                  <a:txBody>
                    <a:bodyPr/>
                    <a:lstStyle/>
                    <a:p>
                      <a:pPr algn="ctr" fontAlgn="ctr"/>
                      <a:r>
                        <a:rPr lang="en-MQ" sz="800">
                          <a:effectLst/>
                        </a:rPr>
                        <a:t>26424.079999</a:t>
                      </a:r>
                    </a:p>
                  </a:txBody>
                  <a:tcPr marL="8598" marR="8598" marT="4300" marB="4300" anchor="ctr"/>
                </a:tc>
                <a:tc>
                  <a:txBody>
                    <a:bodyPr/>
                    <a:lstStyle/>
                    <a:p>
                      <a:pPr algn="ctr" fontAlgn="ctr"/>
                      <a:r>
                        <a:rPr lang="en-MQ" sz="800">
                          <a:effectLst/>
                        </a:rPr>
                        <a:t>101.049123</a:t>
                      </a:r>
                    </a:p>
                  </a:txBody>
                  <a:tcPr marL="8598" marR="8598" marT="4300" marB="4300" anchor="ctr"/>
                </a:tc>
                <a:tc>
                  <a:txBody>
                    <a:bodyPr/>
                    <a:lstStyle/>
                    <a:p>
                      <a:pPr algn="ctr" fontAlgn="ctr"/>
                      <a:r>
                        <a:rPr lang="en-MQ" sz="800">
                          <a:effectLst/>
                        </a:rPr>
                        <a:t>8.456907</a:t>
                      </a:r>
                    </a:p>
                  </a:txBody>
                  <a:tcPr marL="8598" marR="8598" marT="4300" marB="4300" anchor="ctr"/>
                </a:tc>
                <a:tc>
                  <a:txBody>
                    <a:bodyPr/>
                    <a:lstStyle/>
                    <a:p>
                      <a:pPr algn="ctr" fontAlgn="ctr"/>
                      <a:r>
                        <a:rPr lang="en-MQ" sz="800">
                          <a:effectLst/>
                        </a:rPr>
                        <a:t>53.539410</a:t>
                      </a:r>
                    </a:p>
                  </a:txBody>
                  <a:tcPr marL="8598" marR="8598" marT="4300" marB="4300" anchor="ctr"/>
                </a:tc>
                <a:tc>
                  <a:txBody>
                    <a:bodyPr/>
                    <a:lstStyle/>
                    <a:p>
                      <a:pPr algn="ctr" fontAlgn="ctr"/>
                      <a:r>
                        <a:rPr lang="en-MQ" sz="800">
                          <a:effectLst/>
                        </a:rPr>
                        <a:t>24.915112</a:t>
                      </a:r>
                    </a:p>
                  </a:txBody>
                  <a:tcPr marL="8598" marR="8598" marT="4300" marB="4300" anchor="ctr"/>
                </a:tc>
                <a:tc>
                  <a:txBody>
                    <a:bodyPr/>
                    <a:lstStyle/>
                    <a:p>
                      <a:pPr algn="ctr" fontAlgn="ctr"/>
                      <a:r>
                        <a:rPr lang="en-MQ" sz="800">
                          <a:effectLst/>
                        </a:rPr>
                        <a:t>47.566760</a:t>
                      </a:r>
                    </a:p>
                  </a:txBody>
                  <a:tcPr marL="8598" marR="8598" marT="4300" marB="4300" anchor="ctr"/>
                </a:tc>
                <a:tc>
                  <a:txBody>
                    <a:bodyPr/>
                    <a:lstStyle/>
                    <a:p>
                      <a:pPr algn="ctr" fontAlgn="ctr"/>
                      <a:r>
                        <a:rPr lang="en-MQ" sz="800">
                          <a:effectLst/>
                        </a:rPr>
                        <a:t>0.370680</a:t>
                      </a:r>
                    </a:p>
                  </a:txBody>
                  <a:tcPr marL="8598" marR="8598" marT="4300" marB="4300" anchor="ctr"/>
                </a:tc>
                <a:extLst>
                  <a:ext uri="{0D108BD9-81ED-4DB2-BD59-A6C34878D82A}">
                    <a16:rowId xmlns:a16="http://schemas.microsoft.com/office/drawing/2014/main" val="2012511626"/>
                  </a:ext>
                </a:extLst>
              </a:tr>
              <a:tr h="180417">
                <a:tc vMerge="1">
                  <a:txBody>
                    <a:bodyPr/>
                    <a:lstStyle/>
                    <a:p>
                      <a:endParaRPr lang="fr-FR"/>
                    </a:p>
                  </a:txBody>
                  <a:tcPr/>
                </a:tc>
                <a:tc>
                  <a:txBody>
                    <a:bodyPr/>
                    <a:lstStyle/>
                    <a:p>
                      <a:pPr algn="r" fontAlgn="ctr"/>
                      <a:r>
                        <a:rPr lang="en-US" sz="800" b="1">
                          <a:effectLst/>
                        </a:rPr>
                        <a:t>standard deviation</a:t>
                      </a:r>
                    </a:p>
                  </a:txBody>
                  <a:tcPr marL="8598" marR="8598" marT="4300" marB="4300" anchor="ctr"/>
                </a:tc>
                <a:tc>
                  <a:txBody>
                    <a:bodyPr/>
                    <a:lstStyle/>
                    <a:p>
                      <a:pPr algn="ctr" fontAlgn="ctr"/>
                      <a:r>
                        <a:rPr lang="en-MQ" sz="800">
                          <a:effectLst/>
                        </a:rPr>
                        <a:t>6.284158</a:t>
                      </a:r>
                    </a:p>
                  </a:txBody>
                  <a:tcPr marL="8598" marR="8598" marT="4300" marB="4300" anchor="ctr"/>
                </a:tc>
                <a:tc>
                  <a:txBody>
                    <a:bodyPr/>
                    <a:lstStyle/>
                    <a:p>
                      <a:pPr algn="ctr" fontAlgn="ctr"/>
                      <a:r>
                        <a:rPr lang="en-MQ" sz="800">
                          <a:effectLst/>
                        </a:rPr>
                        <a:t>18.106216</a:t>
                      </a:r>
                    </a:p>
                  </a:txBody>
                  <a:tcPr marL="8598" marR="8598" marT="4300" marB="4300" anchor="ctr"/>
                </a:tc>
                <a:tc>
                  <a:txBody>
                    <a:bodyPr/>
                    <a:lstStyle/>
                    <a:p>
                      <a:pPr algn="ctr" fontAlgn="ctr"/>
                      <a:r>
                        <a:rPr lang="en-MQ" sz="800" dirty="0">
                          <a:effectLst/>
                        </a:rPr>
                        <a:t>6263.099730</a:t>
                      </a:r>
                    </a:p>
                  </a:txBody>
                  <a:tcPr marL="8598" marR="8598" marT="4300" marB="4300" anchor="ctr"/>
                </a:tc>
                <a:tc>
                  <a:txBody>
                    <a:bodyPr/>
                    <a:lstStyle/>
                    <a:p>
                      <a:pPr algn="ctr" fontAlgn="ctr"/>
                      <a:r>
                        <a:rPr lang="en-MQ" sz="800">
                          <a:effectLst/>
                        </a:rPr>
                        <a:t>3.710879</a:t>
                      </a:r>
                    </a:p>
                  </a:txBody>
                  <a:tcPr marL="8598" marR="8598" marT="4300" marB="4300" anchor="ctr"/>
                </a:tc>
                <a:tc>
                  <a:txBody>
                    <a:bodyPr/>
                    <a:lstStyle/>
                    <a:p>
                      <a:pPr algn="ctr" fontAlgn="ctr"/>
                      <a:r>
                        <a:rPr lang="en-MQ" sz="800">
                          <a:effectLst/>
                        </a:rPr>
                        <a:t>1.629487</a:t>
                      </a:r>
                    </a:p>
                  </a:txBody>
                  <a:tcPr marL="8598" marR="8598" marT="4300" marB="4300" anchor="ctr"/>
                </a:tc>
                <a:tc>
                  <a:txBody>
                    <a:bodyPr/>
                    <a:lstStyle/>
                    <a:p>
                      <a:pPr algn="ctr" fontAlgn="ctr"/>
                      <a:r>
                        <a:rPr lang="en-MQ" sz="800">
                          <a:effectLst/>
                        </a:rPr>
                        <a:t>9.186879</a:t>
                      </a:r>
                    </a:p>
                  </a:txBody>
                  <a:tcPr marL="8598" marR="8598" marT="4300" marB="4300" anchor="ctr"/>
                </a:tc>
                <a:tc>
                  <a:txBody>
                    <a:bodyPr/>
                    <a:lstStyle/>
                    <a:p>
                      <a:pPr algn="ctr" fontAlgn="ctr"/>
                      <a:r>
                        <a:rPr lang="en-MQ" sz="800">
                          <a:effectLst/>
                        </a:rPr>
                        <a:t>2.462700</a:t>
                      </a:r>
                    </a:p>
                  </a:txBody>
                  <a:tcPr marL="8598" marR="8598" marT="4300" marB="4300" anchor="ctr"/>
                </a:tc>
                <a:tc>
                  <a:txBody>
                    <a:bodyPr/>
                    <a:lstStyle/>
                    <a:p>
                      <a:pPr algn="ctr" fontAlgn="ctr"/>
                      <a:r>
                        <a:rPr lang="en-MQ" sz="800">
                          <a:effectLst/>
                        </a:rPr>
                        <a:t>0.771537</a:t>
                      </a:r>
                    </a:p>
                  </a:txBody>
                  <a:tcPr marL="8598" marR="8598" marT="4300" marB="4300" anchor="ctr"/>
                </a:tc>
                <a:tc>
                  <a:txBody>
                    <a:bodyPr/>
                    <a:lstStyle/>
                    <a:p>
                      <a:pPr algn="ctr" fontAlgn="ctr"/>
                      <a:r>
                        <a:rPr lang="en-MQ" sz="800">
                          <a:effectLst/>
                        </a:rPr>
                        <a:t>0.067290</a:t>
                      </a:r>
                    </a:p>
                  </a:txBody>
                  <a:tcPr marL="8598" marR="8598" marT="4300" marB="4300" anchor="ctr"/>
                </a:tc>
                <a:extLst>
                  <a:ext uri="{0D108BD9-81ED-4DB2-BD59-A6C34878D82A}">
                    <a16:rowId xmlns:a16="http://schemas.microsoft.com/office/drawing/2014/main" val="1427757639"/>
                  </a:ext>
                </a:extLst>
              </a:tr>
              <a:tr h="214617">
                <a:tc rowSpan="3">
                  <a:txBody>
                    <a:bodyPr/>
                    <a:lstStyle/>
                    <a:p>
                      <a:pPr algn="r" fontAlgn="t"/>
                      <a:r>
                        <a:rPr lang="en-US" sz="800" b="1" dirty="0">
                          <a:effectLst/>
                        </a:rPr>
                        <a:t>FRANCE</a:t>
                      </a:r>
                    </a:p>
                  </a:txBody>
                  <a:tcPr marL="8598" marR="8598" marT="4300" marB="4300">
                    <a:solidFill>
                      <a:schemeClr val="accent1"/>
                    </a:solidFill>
                  </a:tcPr>
                </a:tc>
                <a:tc>
                  <a:txBody>
                    <a:bodyPr/>
                    <a:lstStyle/>
                    <a:p>
                      <a:pPr algn="r" fontAlgn="t"/>
                      <a:r>
                        <a:rPr lang="en-US" sz="800" b="1">
                          <a:effectLst/>
                        </a:rPr>
                        <a:t>median</a:t>
                      </a:r>
                    </a:p>
                  </a:txBody>
                  <a:tcPr marL="8598" marR="8598" marT="4300" marB="4300">
                    <a:solidFill>
                      <a:schemeClr val="accent1"/>
                    </a:solidFill>
                  </a:tcPr>
                </a:tc>
                <a:tc>
                  <a:txBody>
                    <a:bodyPr/>
                    <a:lstStyle/>
                    <a:p>
                      <a:pPr algn="ctr" fontAlgn="ctr"/>
                      <a:r>
                        <a:rPr lang="en-MQ" sz="800">
                          <a:effectLst/>
                        </a:rPr>
                        <a:t>41.303444</a:t>
                      </a:r>
                    </a:p>
                  </a:txBody>
                  <a:tcPr marL="8598" marR="8598" marT="4300" marB="4300" anchor="ctr">
                    <a:solidFill>
                      <a:schemeClr val="accent1"/>
                    </a:solidFill>
                  </a:tcPr>
                </a:tc>
                <a:tc>
                  <a:txBody>
                    <a:bodyPr/>
                    <a:lstStyle/>
                    <a:p>
                      <a:pPr algn="ctr" fontAlgn="ctr"/>
                      <a:r>
                        <a:rPr lang="en-MQ" sz="800">
                          <a:effectLst/>
                        </a:rPr>
                        <a:t>70.680000</a:t>
                      </a:r>
                    </a:p>
                  </a:txBody>
                  <a:tcPr marL="8598" marR="8598" marT="4300" marB="4300" anchor="ctr">
                    <a:solidFill>
                      <a:schemeClr val="accent1"/>
                    </a:solidFill>
                  </a:tcPr>
                </a:tc>
                <a:tc>
                  <a:txBody>
                    <a:bodyPr/>
                    <a:lstStyle/>
                    <a:p>
                      <a:pPr algn="ctr" fontAlgn="ctr"/>
                      <a:r>
                        <a:rPr lang="en-MQ" sz="800">
                          <a:effectLst/>
                        </a:rPr>
                        <a:t>36854.968280</a:t>
                      </a:r>
                    </a:p>
                  </a:txBody>
                  <a:tcPr marL="8598" marR="8598" marT="4300" marB="4300" anchor="ctr">
                    <a:solidFill>
                      <a:schemeClr val="accent1"/>
                    </a:solidFill>
                  </a:tcPr>
                </a:tc>
                <a:tc>
                  <a:txBody>
                    <a:bodyPr/>
                    <a:lstStyle/>
                    <a:p>
                      <a:pPr algn="ctr" fontAlgn="ctr"/>
                      <a:r>
                        <a:rPr lang="en-MQ" sz="800" dirty="0">
                          <a:effectLst/>
                        </a:rPr>
                        <a:t>111.178520</a:t>
                      </a:r>
                    </a:p>
                  </a:txBody>
                  <a:tcPr marL="8598" marR="8598" marT="4300" marB="4300" anchor="ctr">
                    <a:solidFill>
                      <a:schemeClr val="accent1"/>
                    </a:solidFill>
                  </a:tcPr>
                </a:tc>
                <a:tc>
                  <a:txBody>
                    <a:bodyPr/>
                    <a:lstStyle/>
                    <a:p>
                      <a:pPr algn="ctr" fontAlgn="ctr"/>
                      <a:r>
                        <a:rPr lang="en-MQ" sz="800">
                          <a:effectLst/>
                        </a:rPr>
                        <a:t>25.588341</a:t>
                      </a:r>
                    </a:p>
                  </a:txBody>
                  <a:tcPr marL="8598" marR="8598" marT="4300" marB="4300" anchor="ctr">
                    <a:solidFill>
                      <a:schemeClr val="accent1"/>
                    </a:solidFill>
                  </a:tcPr>
                </a:tc>
                <a:tc>
                  <a:txBody>
                    <a:bodyPr/>
                    <a:lstStyle/>
                    <a:p>
                      <a:pPr algn="ctr" fontAlgn="ctr"/>
                      <a:r>
                        <a:rPr lang="en-MQ" sz="800">
                          <a:effectLst/>
                        </a:rPr>
                        <a:t>55.218361</a:t>
                      </a:r>
                    </a:p>
                  </a:txBody>
                  <a:tcPr marL="8598" marR="8598" marT="4300" marB="4300" anchor="ctr">
                    <a:solidFill>
                      <a:schemeClr val="accent1"/>
                    </a:solidFill>
                  </a:tcPr>
                </a:tc>
                <a:tc>
                  <a:txBody>
                    <a:bodyPr/>
                    <a:lstStyle/>
                    <a:p>
                      <a:pPr algn="ctr" fontAlgn="ctr"/>
                      <a:r>
                        <a:rPr lang="en-MQ" sz="800">
                          <a:effectLst/>
                        </a:rPr>
                        <a:t>17.082781</a:t>
                      </a:r>
                    </a:p>
                  </a:txBody>
                  <a:tcPr marL="8598" marR="8598" marT="4300" marB="4300" anchor="ctr">
                    <a:solidFill>
                      <a:schemeClr val="accent1"/>
                    </a:solidFill>
                  </a:tcPr>
                </a:tc>
                <a:tc>
                  <a:txBody>
                    <a:bodyPr/>
                    <a:lstStyle/>
                    <a:p>
                      <a:pPr algn="ctr" fontAlgn="ctr"/>
                      <a:r>
                        <a:rPr lang="en-MQ" sz="800">
                          <a:effectLst/>
                        </a:rPr>
                        <a:t>45.723775</a:t>
                      </a:r>
                    </a:p>
                  </a:txBody>
                  <a:tcPr marL="8598" marR="8598" marT="4300" marB="4300" anchor="ctr">
                    <a:solidFill>
                      <a:schemeClr val="accent1"/>
                    </a:solidFill>
                  </a:tcPr>
                </a:tc>
                <a:tc>
                  <a:txBody>
                    <a:bodyPr/>
                    <a:lstStyle/>
                    <a:p>
                      <a:pPr algn="ctr" fontAlgn="ctr"/>
                      <a:r>
                        <a:rPr lang="en-MQ" sz="800">
                          <a:effectLst/>
                        </a:rPr>
                        <a:t>0.558857</a:t>
                      </a:r>
                    </a:p>
                  </a:txBody>
                  <a:tcPr marL="8598" marR="8598" marT="4300" marB="4300" anchor="ctr">
                    <a:solidFill>
                      <a:schemeClr val="accent1"/>
                    </a:solidFill>
                  </a:tcPr>
                </a:tc>
                <a:extLst>
                  <a:ext uri="{0D108BD9-81ED-4DB2-BD59-A6C34878D82A}">
                    <a16:rowId xmlns:a16="http://schemas.microsoft.com/office/drawing/2014/main" val="3540321244"/>
                  </a:ext>
                </a:extLst>
              </a:tr>
              <a:tr h="214617">
                <a:tc vMerge="1">
                  <a:txBody>
                    <a:bodyPr/>
                    <a:lstStyle/>
                    <a:p>
                      <a:endParaRPr lang="fr-FR"/>
                    </a:p>
                  </a:txBody>
                  <a:tcPr/>
                </a:tc>
                <a:tc>
                  <a:txBody>
                    <a:bodyPr/>
                    <a:lstStyle/>
                    <a:p>
                      <a:pPr algn="r" fontAlgn="ctr"/>
                      <a:r>
                        <a:rPr lang="en-US" sz="800" b="1" dirty="0">
                          <a:effectLst/>
                        </a:rPr>
                        <a:t>mean</a:t>
                      </a:r>
                    </a:p>
                  </a:txBody>
                  <a:tcPr marL="8598" marR="8598" marT="4300" marB="4300" anchor="ctr">
                    <a:solidFill>
                      <a:schemeClr val="accent1">
                        <a:alpha val="50000"/>
                      </a:schemeClr>
                    </a:solidFill>
                  </a:tcPr>
                </a:tc>
                <a:tc>
                  <a:txBody>
                    <a:bodyPr/>
                    <a:lstStyle/>
                    <a:p>
                      <a:pPr algn="ctr" fontAlgn="ctr"/>
                      <a:r>
                        <a:rPr lang="en-MQ" sz="800">
                          <a:effectLst/>
                        </a:rPr>
                        <a:t>44.224959</a:t>
                      </a:r>
                    </a:p>
                  </a:txBody>
                  <a:tcPr marL="8598" marR="8598" marT="4300" marB="4300" anchor="ctr">
                    <a:solidFill>
                      <a:schemeClr val="accent1">
                        <a:alpha val="50000"/>
                      </a:schemeClr>
                    </a:solidFill>
                  </a:tcPr>
                </a:tc>
                <a:tc>
                  <a:txBody>
                    <a:bodyPr/>
                    <a:lstStyle/>
                    <a:p>
                      <a:pPr algn="ctr" fontAlgn="ctr"/>
                      <a:r>
                        <a:rPr lang="en-MQ" sz="800">
                          <a:effectLst/>
                        </a:rPr>
                        <a:t>59.807078</a:t>
                      </a:r>
                    </a:p>
                  </a:txBody>
                  <a:tcPr marL="8598" marR="8598" marT="4300" marB="4300" anchor="ctr">
                    <a:solidFill>
                      <a:schemeClr val="accent1">
                        <a:alpha val="50000"/>
                      </a:schemeClr>
                    </a:solidFill>
                  </a:tcPr>
                </a:tc>
                <a:tc>
                  <a:txBody>
                    <a:bodyPr/>
                    <a:lstStyle/>
                    <a:p>
                      <a:pPr algn="ctr" fontAlgn="ctr"/>
                      <a:r>
                        <a:rPr lang="en-MQ" sz="800">
                          <a:effectLst/>
                        </a:rPr>
                        <a:t>36302.694924</a:t>
                      </a:r>
                    </a:p>
                  </a:txBody>
                  <a:tcPr marL="8598" marR="8598" marT="4300" marB="4300" anchor="ctr">
                    <a:solidFill>
                      <a:schemeClr val="accent1">
                        <a:alpha val="50000"/>
                      </a:schemeClr>
                    </a:solidFill>
                  </a:tcPr>
                </a:tc>
                <a:tc>
                  <a:txBody>
                    <a:bodyPr/>
                    <a:lstStyle/>
                    <a:p>
                      <a:pPr algn="ctr" fontAlgn="ctr"/>
                      <a:r>
                        <a:rPr lang="en-MQ" sz="800">
                          <a:effectLst/>
                        </a:rPr>
                        <a:t>110.350309</a:t>
                      </a:r>
                    </a:p>
                  </a:txBody>
                  <a:tcPr marL="8598" marR="8598" marT="4300" marB="4300" anchor="ctr">
                    <a:solidFill>
                      <a:schemeClr val="accent1">
                        <a:alpha val="50000"/>
                      </a:schemeClr>
                    </a:solidFill>
                  </a:tcPr>
                </a:tc>
                <a:tc>
                  <a:txBody>
                    <a:bodyPr/>
                    <a:lstStyle/>
                    <a:p>
                      <a:pPr algn="ctr" fontAlgn="ctr"/>
                      <a:r>
                        <a:rPr lang="en-MQ" sz="800">
                          <a:effectLst/>
                        </a:rPr>
                        <a:t>25.602303</a:t>
                      </a:r>
                    </a:p>
                  </a:txBody>
                  <a:tcPr marL="8598" marR="8598" marT="4300" marB="4300" anchor="ctr">
                    <a:solidFill>
                      <a:schemeClr val="accent1">
                        <a:alpha val="50000"/>
                      </a:schemeClr>
                    </a:solidFill>
                  </a:tcPr>
                </a:tc>
                <a:tc>
                  <a:txBody>
                    <a:bodyPr/>
                    <a:lstStyle/>
                    <a:p>
                      <a:pPr algn="ctr" fontAlgn="ctr"/>
                      <a:r>
                        <a:rPr lang="en-MQ" sz="800">
                          <a:effectLst/>
                        </a:rPr>
                        <a:t>56.605849</a:t>
                      </a:r>
                    </a:p>
                  </a:txBody>
                  <a:tcPr marL="8598" marR="8598" marT="4300" marB="4300" anchor="ctr">
                    <a:solidFill>
                      <a:schemeClr val="accent1">
                        <a:alpha val="50000"/>
                      </a:schemeClr>
                    </a:solidFill>
                  </a:tcPr>
                </a:tc>
                <a:tc>
                  <a:txBody>
                    <a:bodyPr/>
                    <a:lstStyle/>
                    <a:p>
                      <a:pPr algn="ctr" fontAlgn="ctr"/>
                      <a:r>
                        <a:rPr lang="en-MQ" sz="800" dirty="0">
                          <a:effectLst/>
                        </a:rPr>
                        <a:t>17.793204</a:t>
                      </a:r>
                    </a:p>
                  </a:txBody>
                  <a:tcPr marL="8598" marR="8598" marT="4300" marB="4300" anchor="ctr">
                    <a:solidFill>
                      <a:schemeClr val="accent1">
                        <a:alpha val="50000"/>
                      </a:schemeClr>
                    </a:solidFill>
                  </a:tcPr>
                </a:tc>
                <a:tc>
                  <a:txBody>
                    <a:bodyPr/>
                    <a:lstStyle/>
                    <a:p>
                      <a:pPr algn="ctr" fontAlgn="ctr"/>
                      <a:r>
                        <a:rPr lang="en-MQ" sz="800" dirty="0">
                          <a:effectLst/>
                        </a:rPr>
                        <a:t>45.613390</a:t>
                      </a:r>
                    </a:p>
                  </a:txBody>
                  <a:tcPr marL="8598" marR="8598" marT="4300" marB="4300" anchor="ctr">
                    <a:solidFill>
                      <a:schemeClr val="accent1">
                        <a:alpha val="50000"/>
                      </a:schemeClr>
                    </a:solidFill>
                  </a:tcPr>
                </a:tc>
                <a:tc>
                  <a:txBody>
                    <a:bodyPr/>
                    <a:lstStyle/>
                    <a:p>
                      <a:pPr algn="ctr" fontAlgn="ctr"/>
                      <a:r>
                        <a:rPr lang="en-MQ" sz="800" dirty="0">
                          <a:effectLst/>
                        </a:rPr>
                        <a:t>0.591481</a:t>
                      </a:r>
                    </a:p>
                  </a:txBody>
                  <a:tcPr marL="8598" marR="8598" marT="4300" marB="4300" anchor="ctr">
                    <a:solidFill>
                      <a:schemeClr val="accent1">
                        <a:alpha val="50000"/>
                      </a:schemeClr>
                    </a:solidFill>
                  </a:tcPr>
                </a:tc>
                <a:extLst>
                  <a:ext uri="{0D108BD9-81ED-4DB2-BD59-A6C34878D82A}">
                    <a16:rowId xmlns:a16="http://schemas.microsoft.com/office/drawing/2014/main" val="3654834935"/>
                  </a:ext>
                </a:extLst>
              </a:tr>
              <a:tr h="180417">
                <a:tc vMerge="1">
                  <a:txBody>
                    <a:bodyPr/>
                    <a:lstStyle/>
                    <a:p>
                      <a:endParaRPr lang="fr-FR"/>
                    </a:p>
                  </a:txBody>
                  <a:tcPr/>
                </a:tc>
                <a:tc>
                  <a:txBody>
                    <a:bodyPr/>
                    <a:lstStyle/>
                    <a:p>
                      <a:pPr algn="r" fontAlgn="ctr"/>
                      <a:r>
                        <a:rPr lang="en-US" sz="800" b="1">
                          <a:effectLst/>
                        </a:rPr>
                        <a:t>standard deviation</a:t>
                      </a:r>
                    </a:p>
                  </a:txBody>
                  <a:tcPr marL="8598" marR="8598" marT="4300" marB="4300" anchor="ctr">
                    <a:solidFill>
                      <a:schemeClr val="accent1"/>
                    </a:solidFill>
                  </a:tcPr>
                </a:tc>
                <a:tc>
                  <a:txBody>
                    <a:bodyPr/>
                    <a:lstStyle/>
                    <a:p>
                      <a:pPr algn="ctr" fontAlgn="ctr"/>
                      <a:r>
                        <a:rPr lang="en-MQ" sz="800">
                          <a:effectLst/>
                        </a:rPr>
                        <a:t>13.140562</a:t>
                      </a:r>
                    </a:p>
                  </a:txBody>
                  <a:tcPr marL="8598" marR="8598" marT="4300" marB="4300" anchor="ctr">
                    <a:solidFill>
                      <a:schemeClr val="accent1"/>
                    </a:solidFill>
                  </a:tcPr>
                </a:tc>
                <a:tc>
                  <a:txBody>
                    <a:bodyPr/>
                    <a:lstStyle/>
                    <a:p>
                      <a:pPr algn="ctr" fontAlgn="ctr"/>
                      <a:r>
                        <a:rPr lang="en-MQ" sz="800" dirty="0">
                          <a:effectLst/>
                        </a:rPr>
                        <a:t>24.046950</a:t>
                      </a:r>
                    </a:p>
                  </a:txBody>
                  <a:tcPr marL="8598" marR="8598" marT="4300" marB="4300" anchor="ctr">
                    <a:solidFill>
                      <a:schemeClr val="accent1"/>
                    </a:solidFill>
                  </a:tcPr>
                </a:tc>
                <a:tc>
                  <a:txBody>
                    <a:bodyPr/>
                    <a:lstStyle/>
                    <a:p>
                      <a:pPr algn="ctr" fontAlgn="ctr"/>
                      <a:r>
                        <a:rPr lang="en-MQ" sz="800" dirty="0">
                          <a:effectLst/>
                        </a:rPr>
                        <a:t>7487.586686</a:t>
                      </a:r>
                    </a:p>
                  </a:txBody>
                  <a:tcPr marL="8598" marR="8598" marT="4300" marB="4300" anchor="ctr">
                    <a:solidFill>
                      <a:schemeClr val="accent1"/>
                    </a:solidFill>
                  </a:tcPr>
                </a:tc>
                <a:tc>
                  <a:txBody>
                    <a:bodyPr/>
                    <a:lstStyle/>
                    <a:p>
                      <a:pPr algn="ctr" fontAlgn="ctr"/>
                      <a:r>
                        <a:rPr lang="en-MQ" sz="800" dirty="0">
                          <a:effectLst/>
                        </a:rPr>
                        <a:t>1.716439</a:t>
                      </a:r>
                    </a:p>
                  </a:txBody>
                  <a:tcPr marL="8598" marR="8598" marT="4300" marB="4300" anchor="ctr">
                    <a:solidFill>
                      <a:schemeClr val="accent1"/>
                    </a:solidFill>
                  </a:tcPr>
                </a:tc>
                <a:tc>
                  <a:txBody>
                    <a:bodyPr/>
                    <a:lstStyle/>
                    <a:p>
                      <a:pPr algn="ctr" fontAlgn="ctr"/>
                      <a:r>
                        <a:rPr lang="en-MQ" sz="800" dirty="0">
                          <a:effectLst/>
                        </a:rPr>
                        <a:t>0.460054</a:t>
                      </a:r>
                    </a:p>
                  </a:txBody>
                  <a:tcPr marL="8598" marR="8598" marT="4300" marB="4300" anchor="ctr">
                    <a:solidFill>
                      <a:schemeClr val="accent1"/>
                    </a:solidFill>
                  </a:tcPr>
                </a:tc>
                <a:tc>
                  <a:txBody>
                    <a:bodyPr/>
                    <a:lstStyle/>
                    <a:p>
                      <a:pPr algn="ctr" fontAlgn="ctr"/>
                      <a:r>
                        <a:rPr lang="en-MQ" sz="800" dirty="0">
                          <a:effectLst/>
                        </a:rPr>
                        <a:t>3.198689</a:t>
                      </a:r>
                    </a:p>
                  </a:txBody>
                  <a:tcPr marL="8598" marR="8598" marT="4300" marB="4300" anchor="ctr">
                    <a:solidFill>
                      <a:schemeClr val="accent1"/>
                    </a:solidFill>
                  </a:tcPr>
                </a:tc>
                <a:tc>
                  <a:txBody>
                    <a:bodyPr/>
                    <a:lstStyle/>
                    <a:p>
                      <a:pPr algn="ctr" fontAlgn="ctr"/>
                      <a:r>
                        <a:rPr lang="en-MQ" sz="800" dirty="0">
                          <a:effectLst/>
                        </a:rPr>
                        <a:t>2.152434</a:t>
                      </a:r>
                    </a:p>
                  </a:txBody>
                  <a:tcPr marL="8598" marR="8598" marT="4300" marB="4300" anchor="ctr">
                    <a:solidFill>
                      <a:schemeClr val="accent1"/>
                    </a:solidFill>
                  </a:tcPr>
                </a:tc>
                <a:tc>
                  <a:txBody>
                    <a:bodyPr/>
                    <a:lstStyle/>
                    <a:p>
                      <a:pPr algn="ctr" fontAlgn="ctr"/>
                      <a:r>
                        <a:rPr lang="en-MQ" sz="800" dirty="0">
                          <a:effectLst/>
                        </a:rPr>
                        <a:t>0.314241</a:t>
                      </a:r>
                    </a:p>
                  </a:txBody>
                  <a:tcPr marL="8598" marR="8598" marT="4300" marB="4300" anchor="ctr">
                    <a:solidFill>
                      <a:schemeClr val="accent1"/>
                    </a:solidFill>
                  </a:tcPr>
                </a:tc>
                <a:tc>
                  <a:txBody>
                    <a:bodyPr/>
                    <a:lstStyle/>
                    <a:p>
                      <a:pPr algn="ctr" fontAlgn="ctr"/>
                      <a:r>
                        <a:rPr lang="en-MQ" sz="800" dirty="0">
                          <a:effectLst/>
                        </a:rPr>
                        <a:t>0.119628</a:t>
                      </a:r>
                    </a:p>
                  </a:txBody>
                  <a:tcPr marL="8598" marR="8598" marT="4300" marB="4300" anchor="ctr">
                    <a:solidFill>
                      <a:schemeClr val="accent1"/>
                    </a:solidFill>
                  </a:tcPr>
                </a:tc>
                <a:extLst>
                  <a:ext uri="{0D108BD9-81ED-4DB2-BD59-A6C34878D82A}">
                    <a16:rowId xmlns:a16="http://schemas.microsoft.com/office/drawing/2014/main" val="3491376452"/>
                  </a:ext>
                </a:extLst>
              </a:tr>
              <a:tr h="214617">
                <a:tc rowSpan="3">
                  <a:txBody>
                    <a:bodyPr/>
                    <a:lstStyle/>
                    <a:p>
                      <a:pPr algn="r" fontAlgn="t"/>
                      <a:r>
                        <a:rPr lang="en-US" sz="800" b="1">
                          <a:effectLst/>
                        </a:rPr>
                        <a:t>Latin America &amp; Caribbean</a:t>
                      </a:r>
                    </a:p>
                  </a:txBody>
                  <a:tcPr marL="8598" marR="8598" marT="4300" marB="4300"/>
                </a:tc>
                <a:tc>
                  <a:txBody>
                    <a:bodyPr/>
                    <a:lstStyle/>
                    <a:p>
                      <a:pPr algn="r" fontAlgn="t"/>
                      <a:r>
                        <a:rPr lang="en-US" sz="800" b="1">
                          <a:effectLst/>
                        </a:rPr>
                        <a:t>median</a:t>
                      </a:r>
                    </a:p>
                  </a:txBody>
                  <a:tcPr marL="8598" marR="8598" marT="4300" marB="4300"/>
                </a:tc>
                <a:tc>
                  <a:txBody>
                    <a:bodyPr/>
                    <a:lstStyle/>
                    <a:p>
                      <a:pPr algn="ctr" fontAlgn="ctr"/>
                      <a:r>
                        <a:rPr lang="en-MQ" sz="800">
                          <a:effectLst/>
                        </a:rPr>
                        <a:t>7.738481</a:t>
                      </a:r>
                    </a:p>
                  </a:txBody>
                  <a:tcPr marL="8598" marR="8598" marT="4300" marB="4300" anchor="ctr"/>
                </a:tc>
                <a:tc>
                  <a:txBody>
                    <a:bodyPr/>
                    <a:lstStyle/>
                    <a:p>
                      <a:pPr algn="ctr" fontAlgn="ctr"/>
                      <a:r>
                        <a:rPr lang="en-MQ" sz="800">
                          <a:effectLst/>
                        </a:rPr>
                        <a:t>27.795254</a:t>
                      </a:r>
                    </a:p>
                  </a:txBody>
                  <a:tcPr marL="8598" marR="8598" marT="4300" marB="4300" anchor="ctr"/>
                </a:tc>
                <a:tc>
                  <a:txBody>
                    <a:bodyPr/>
                    <a:lstStyle/>
                    <a:p>
                      <a:pPr algn="ctr" fontAlgn="ctr"/>
                      <a:r>
                        <a:rPr lang="en-MQ" sz="800">
                          <a:effectLst/>
                        </a:rPr>
                        <a:t>9010.193428</a:t>
                      </a:r>
                    </a:p>
                  </a:txBody>
                  <a:tcPr marL="8598" marR="8598" marT="4300" marB="4300" anchor="ctr"/>
                </a:tc>
                <a:tc>
                  <a:txBody>
                    <a:bodyPr/>
                    <a:lstStyle/>
                    <a:p>
                      <a:pPr algn="ctr" fontAlgn="ctr"/>
                      <a:r>
                        <a:rPr lang="en-MQ" sz="800">
                          <a:effectLst/>
                        </a:rPr>
                        <a:t>87.820678</a:t>
                      </a:r>
                    </a:p>
                  </a:txBody>
                  <a:tcPr marL="8598" marR="8598" marT="4300" marB="4300" anchor="ctr"/>
                </a:tc>
                <a:tc>
                  <a:txBody>
                    <a:bodyPr/>
                    <a:lstStyle/>
                    <a:p>
                      <a:pPr algn="ctr" fontAlgn="ctr"/>
                      <a:r>
                        <a:rPr lang="en-MQ" sz="800">
                          <a:effectLst/>
                        </a:rPr>
                        <a:t>25.710012</a:t>
                      </a:r>
                    </a:p>
                  </a:txBody>
                  <a:tcPr marL="8598" marR="8598" marT="4300" marB="4300" anchor="ctr"/>
                </a:tc>
                <a:tc>
                  <a:txBody>
                    <a:bodyPr/>
                    <a:lstStyle/>
                    <a:p>
                      <a:pPr algn="ctr" fontAlgn="ctr"/>
                      <a:r>
                        <a:rPr lang="en-MQ" sz="800">
                          <a:effectLst/>
                        </a:rPr>
                        <a:t>41.000012</a:t>
                      </a:r>
                    </a:p>
                  </a:txBody>
                  <a:tcPr marL="8598" marR="8598" marT="4300" marB="4300" anchor="ctr"/>
                </a:tc>
                <a:tc>
                  <a:txBody>
                    <a:bodyPr/>
                    <a:lstStyle/>
                    <a:p>
                      <a:pPr algn="ctr" fontAlgn="ctr"/>
                      <a:r>
                        <a:rPr lang="en-MQ" sz="800">
                          <a:effectLst/>
                        </a:rPr>
                        <a:t>43.131172</a:t>
                      </a:r>
                    </a:p>
                  </a:txBody>
                  <a:tcPr marL="8598" marR="8598" marT="4300" marB="4300" anchor="ctr"/>
                </a:tc>
                <a:tc>
                  <a:txBody>
                    <a:bodyPr/>
                    <a:lstStyle/>
                    <a:p>
                      <a:pPr algn="ctr" fontAlgn="ctr"/>
                      <a:r>
                        <a:rPr lang="en-MQ" sz="800">
                          <a:effectLst/>
                        </a:rPr>
                        <a:t>45.738347</a:t>
                      </a:r>
                    </a:p>
                  </a:txBody>
                  <a:tcPr marL="8598" marR="8598" marT="4300" marB="4300" anchor="ctr"/>
                </a:tc>
                <a:tc>
                  <a:txBody>
                    <a:bodyPr/>
                    <a:lstStyle/>
                    <a:p>
                      <a:pPr algn="ctr" fontAlgn="ctr"/>
                      <a:r>
                        <a:rPr lang="en-MQ" sz="800">
                          <a:effectLst/>
                        </a:rPr>
                        <a:t>1.114014</a:t>
                      </a:r>
                    </a:p>
                  </a:txBody>
                  <a:tcPr marL="8598" marR="8598" marT="4300" marB="4300" anchor="ctr"/>
                </a:tc>
                <a:extLst>
                  <a:ext uri="{0D108BD9-81ED-4DB2-BD59-A6C34878D82A}">
                    <a16:rowId xmlns:a16="http://schemas.microsoft.com/office/drawing/2014/main" val="3950462898"/>
                  </a:ext>
                </a:extLst>
              </a:tr>
              <a:tr h="214617">
                <a:tc vMerge="1">
                  <a:txBody>
                    <a:bodyPr/>
                    <a:lstStyle/>
                    <a:p>
                      <a:endParaRPr lang="fr-FR"/>
                    </a:p>
                  </a:txBody>
                  <a:tcPr/>
                </a:tc>
                <a:tc>
                  <a:txBody>
                    <a:bodyPr/>
                    <a:lstStyle/>
                    <a:p>
                      <a:pPr algn="r" fontAlgn="ctr"/>
                      <a:r>
                        <a:rPr lang="en-US" sz="800" b="1">
                          <a:effectLst/>
                        </a:rPr>
                        <a:t>mean</a:t>
                      </a:r>
                    </a:p>
                  </a:txBody>
                  <a:tcPr marL="8598" marR="8598" marT="4300" marB="4300" anchor="ctr"/>
                </a:tc>
                <a:tc>
                  <a:txBody>
                    <a:bodyPr/>
                    <a:lstStyle/>
                    <a:p>
                      <a:pPr algn="ctr" fontAlgn="ctr"/>
                      <a:r>
                        <a:rPr lang="en-MQ" sz="800">
                          <a:effectLst/>
                        </a:rPr>
                        <a:t>7.671467</a:t>
                      </a:r>
                    </a:p>
                  </a:txBody>
                  <a:tcPr marL="8598" marR="8598" marT="4300" marB="4300" anchor="ctr"/>
                </a:tc>
                <a:tc>
                  <a:txBody>
                    <a:bodyPr/>
                    <a:lstStyle/>
                    <a:p>
                      <a:pPr algn="ctr" fontAlgn="ctr"/>
                      <a:r>
                        <a:rPr lang="en-MQ" sz="800">
                          <a:effectLst/>
                        </a:rPr>
                        <a:t>29.191801</a:t>
                      </a:r>
                    </a:p>
                  </a:txBody>
                  <a:tcPr marL="8598" marR="8598" marT="4300" marB="4300" anchor="ctr"/>
                </a:tc>
                <a:tc>
                  <a:txBody>
                    <a:bodyPr/>
                    <a:lstStyle/>
                    <a:p>
                      <a:pPr algn="ctr" fontAlgn="ctr"/>
                      <a:r>
                        <a:rPr lang="en-MQ" sz="800">
                          <a:effectLst/>
                        </a:rPr>
                        <a:t>8422.599802</a:t>
                      </a:r>
                    </a:p>
                  </a:txBody>
                  <a:tcPr marL="8598" marR="8598" marT="4300" marB="4300" anchor="ctr"/>
                </a:tc>
                <a:tc>
                  <a:txBody>
                    <a:bodyPr/>
                    <a:lstStyle/>
                    <a:p>
                      <a:pPr algn="ctr" fontAlgn="ctr"/>
                      <a:r>
                        <a:rPr lang="en-MQ" sz="800">
                          <a:effectLst/>
                        </a:rPr>
                        <a:t>87.396044</a:t>
                      </a:r>
                    </a:p>
                  </a:txBody>
                  <a:tcPr marL="8598" marR="8598" marT="4300" marB="4300" anchor="ctr"/>
                </a:tc>
                <a:tc>
                  <a:txBody>
                    <a:bodyPr/>
                    <a:lstStyle/>
                    <a:p>
                      <a:pPr algn="ctr" fontAlgn="ctr"/>
                      <a:r>
                        <a:rPr lang="en-MQ" sz="800">
                          <a:effectLst/>
                        </a:rPr>
                        <a:t>25.749309</a:t>
                      </a:r>
                    </a:p>
                  </a:txBody>
                  <a:tcPr marL="8598" marR="8598" marT="4300" marB="4300" anchor="ctr"/>
                </a:tc>
                <a:tc>
                  <a:txBody>
                    <a:bodyPr/>
                    <a:lstStyle/>
                    <a:p>
                      <a:pPr algn="ctr" fontAlgn="ctr"/>
                      <a:r>
                        <a:rPr lang="en-MQ" sz="800">
                          <a:effectLst/>
                        </a:rPr>
                        <a:t>37.747146</a:t>
                      </a:r>
                    </a:p>
                  </a:txBody>
                  <a:tcPr marL="8598" marR="8598" marT="4300" marB="4300" anchor="ctr"/>
                </a:tc>
                <a:tc>
                  <a:txBody>
                    <a:bodyPr/>
                    <a:lstStyle/>
                    <a:p>
                      <a:pPr algn="ctr" fontAlgn="ctr"/>
                      <a:r>
                        <a:rPr lang="en-MQ" sz="800">
                          <a:effectLst/>
                        </a:rPr>
                        <a:t>44.219611</a:t>
                      </a:r>
                    </a:p>
                  </a:txBody>
                  <a:tcPr marL="8598" marR="8598" marT="4300" marB="4300" anchor="ctr"/>
                </a:tc>
                <a:tc>
                  <a:txBody>
                    <a:bodyPr/>
                    <a:lstStyle/>
                    <a:p>
                      <a:pPr algn="ctr" fontAlgn="ctr"/>
                      <a:r>
                        <a:rPr lang="en-MQ" sz="800">
                          <a:effectLst/>
                        </a:rPr>
                        <a:t>45.327910</a:t>
                      </a:r>
                    </a:p>
                  </a:txBody>
                  <a:tcPr marL="8598" marR="8598" marT="4300" marB="4300" anchor="ctr"/>
                </a:tc>
                <a:tc>
                  <a:txBody>
                    <a:bodyPr/>
                    <a:lstStyle/>
                    <a:p>
                      <a:pPr algn="ctr" fontAlgn="ctr"/>
                      <a:r>
                        <a:rPr lang="en-MQ" sz="800">
                          <a:effectLst/>
                        </a:rPr>
                        <a:t>1.122163</a:t>
                      </a:r>
                    </a:p>
                  </a:txBody>
                  <a:tcPr marL="8598" marR="8598" marT="4300" marB="4300" anchor="ctr"/>
                </a:tc>
                <a:extLst>
                  <a:ext uri="{0D108BD9-81ED-4DB2-BD59-A6C34878D82A}">
                    <a16:rowId xmlns:a16="http://schemas.microsoft.com/office/drawing/2014/main" val="3472064638"/>
                  </a:ext>
                </a:extLst>
              </a:tr>
              <a:tr h="180417">
                <a:tc vMerge="1">
                  <a:txBody>
                    <a:bodyPr/>
                    <a:lstStyle/>
                    <a:p>
                      <a:endParaRPr lang="fr-FR"/>
                    </a:p>
                  </a:txBody>
                  <a:tcPr/>
                </a:tc>
                <a:tc>
                  <a:txBody>
                    <a:bodyPr/>
                    <a:lstStyle/>
                    <a:p>
                      <a:pPr algn="r" fontAlgn="ctr"/>
                      <a:r>
                        <a:rPr lang="en-US" sz="800" b="1">
                          <a:effectLst/>
                        </a:rPr>
                        <a:t>standard deviation</a:t>
                      </a:r>
                    </a:p>
                  </a:txBody>
                  <a:tcPr marL="8598" marR="8598" marT="4300" marB="4300" anchor="ctr"/>
                </a:tc>
                <a:tc>
                  <a:txBody>
                    <a:bodyPr/>
                    <a:lstStyle/>
                    <a:p>
                      <a:pPr algn="ctr" fontAlgn="ctr"/>
                      <a:r>
                        <a:rPr lang="en-MQ" sz="800">
                          <a:effectLst/>
                        </a:rPr>
                        <a:t>1.395271</a:t>
                      </a:r>
                    </a:p>
                  </a:txBody>
                  <a:tcPr marL="8598" marR="8598" marT="4300" marB="4300" anchor="ctr"/>
                </a:tc>
                <a:tc>
                  <a:txBody>
                    <a:bodyPr/>
                    <a:lstStyle/>
                    <a:p>
                      <a:pPr algn="ctr" fontAlgn="ctr"/>
                      <a:r>
                        <a:rPr lang="en-MQ" sz="800">
                          <a:effectLst/>
                        </a:rPr>
                        <a:t>16.530583</a:t>
                      </a:r>
                    </a:p>
                  </a:txBody>
                  <a:tcPr marL="8598" marR="8598" marT="4300" marB="4300" anchor="ctr"/>
                </a:tc>
                <a:tc>
                  <a:txBody>
                    <a:bodyPr/>
                    <a:lstStyle/>
                    <a:p>
                      <a:pPr algn="ctr" fontAlgn="ctr"/>
                      <a:r>
                        <a:rPr lang="en-MQ" sz="800">
                          <a:effectLst/>
                        </a:rPr>
                        <a:t>1841.745496</a:t>
                      </a:r>
                    </a:p>
                  </a:txBody>
                  <a:tcPr marL="8598" marR="8598" marT="4300" marB="4300" anchor="ctr"/>
                </a:tc>
                <a:tc>
                  <a:txBody>
                    <a:bodyPr/>
                    <a:lstStyle/>
                    <a:p>
                      <a:pPr algn="ctr" fontAlgn="ctr"/>
                      <a:r>
                        <a:rPr lang="en-MQ" sz="800">
                          <a:effectLst/>
                        </a:rPr>
                        <a:t>6.788780</a:t>
                      </a:r>
                    </a:p>
                  </a:txBody>
                  <a:tcPr marL="8598" marR="8598" marT="4300" marB="4300" anchor="ctr"/>
                </a:tc>
                <a:tc>
                  <a:txBody>
                    <a:bodyPr/>
                    <a:lstStyle/>
                    <a:p>
                      <a:pPr algn="ctr" fontAlgn="ctr"/>
                      <a:r>
                        <a:rPr lang="en-MQ" sz="800" dirty="0">
                          <a:effectLst/>
                        </a:rPr>
                        <a:t>2.005505</a:t>
                      </a:r>
                    </a:p>
                  </a:txBody>
                  <a:tcPr marL="8598" marR="8598" marT="4300" marB="4300" anchor="ctr"/>
                </a:tc>
                <a:tc>
                  <a:txBody>
                    <a:bodyPr/>
                    <a:lstStyle/>
                    <a:p>
                      <a:pPr algn="ctr" fontAlgn="ctr"/>
                      <a:r>
                        <a:rPr lang="en-MQ" sz="800">
                          <a:effectLst/>
                        </a:rPr>
                        <a:t>7.690180</a:t>
                      </a:r>
                    </a:p>
                  </a:txBody>
                  <a:tcPr marL="8598" marR="8598" marT="4300" marB="4300" anchor="ctr"/>
                </a:tc>
                <a:tc>
                  <a:txBody>
                    <a:bodyPr/>
                    <a:lstStyle/>
                    <a:p>
                      <a:pPr algn="ctr" fontAlgn="ctr"/>
                      <a:r>
                        <a:rPr lang="en-MQ" sz="800">
                          <a:effectLst/>
                        </a:rPr>
                        <a:t>8.620206</a:t>
                      </a:r>
                    </a:p>
                  </a:txBody>
                  <a:tcPr marL="8598" marR="8598" marT="4300" marB="4300" anchor="ctr"/>
                </a:tc>
                <a:tc>
                  <a:txBody>
                    <a:bodyPr/>
                    <a:lstStyle/>
                    <a:p>
                      <a:pPr algn="ctr" fontAlgn="ctr"/>
                      <a:r>
                        <a:rPr lang="en-MQ" sz="800">
                          <a:effectLst/>
                        </a:rPr>
                        <a:t>1.815696</a:t>
                      </a:r>
                    </a:p>
                  </a:txBody>
                  <a:tcPr marL="8598" marR="8598" marT="4300" marB="4300" anchor="ctr"/>
                </a:tc>
                <a:tc>
                  <a:txBody>
                    <a:bodyPr/>
                    <a:lstStyle/>
                    <a:p>
                      <a:pPr algn="ctr" fontAlgn="ctr"/>
                      <a:r>
                        <a:rPr lang="en-MQ" sz="800">
                          <a:effectLst/>
                        </a:rPr>
                        <a:t>0.185394</a:t>
                      </a:r>
                    </a:p>
                  </a:txBody>
                  <a:tcPr marL="8598" marR="8598" marT="4300" marB="4300" anchor="ctr"/>
                </a:tc>
                <a:extLst>
                  <a:ext uri="{0D108BD9-81ED-4DB2-BD59-A6C34878D82A}">
                    <a16:rowId xmlns:a16="http://schemas.microsoft.com/office/drawing/2014/main" val="764731706"/>
                  </a:ext>
                </a:extLst>
              </a:tr>
              <a:tr h="214617">
                <a:tc rowSpan="3">
                  <a:txBody>
                    <a:bodyPr/>
                    <a:lstStyle/>
                    <a:p>
                      <a:pPr algn="r" fontAlgn="t"/>
                      <a:r>
                        <a:rPr lang="en-US" sz="800" b="1">
                          <a:effectLst/>
                        </a:rPr>
                        <a:t>Middle East &amp; North Africa</a:t>
                      </a:r>
                    </a:p>
                  </a:txBody>
                  <a:tcPr marL="8598" marR="8598" marT="4300" marB="4300"/>
                </a:tc>
                <a:tc>
                  <a:txBody>
                    <a:bodyPr/>
                    <a:lstStyle/>
                    <a:p>
                      <a:pPr algn="r" fontAlgn="t"/>
                      <a:r>
                        <a:rPr lang="en-US" sz="800" b="1">
                          <a:effectLst/>
                        </a:rPr>
                        <a:t>median</a:t>
                      </a:r>
                    </a:p>
                  </a:txBody>
                  <a:tcPr marL="8598" marR="8598" marT="4300" marB="4300"/>
                </a:tc>
                <a:tc>
                  <a:txBody>
                    <a:bodyPr/>
                    <a:lstStyle/>
                    <a:p>
                      <a:pPr algn="ctr" fontAlgn="ctr"/>
                      <a:r>
                        <a:rPr lang="en-MQ" sz="800">
                          <a:effectLst/>
                        </a:rPr>
                        <a:t>8.892166</a:t>
                      </a:r>
                    </a:p>
                  </a:txBody>
                  <a:tcPr marL="8598" marR="8598" marT="4300" marB="4300" anchor="ctr"/>
                </a:tc>
                <a:tc>
                  <a:txBody>
                    <a:bodyPr/>
                    <a:lstStyle/>
                    <a:p>
                      <a:pPr algn="ctr" fontAlgn="ctr"/>
                      <a:r>
                        <a:rPr lang="en-MQ" sz="800">
                          <a:effectLst/>
                        </a:rPr>
                        <a:t>26.431668</a:t>
                      </a:r>
                    </a:p>
                  </a:txBody>
                  <a:tcPr marL="8598" marR="8598" marT="4300" marB="4300" anchor="ctr"/>
                </a:tc>
                <a:tc>
                  <a:txBody>
                    <a:bodyPr/>
                    <a:lstStyle/>
                    <a:p>
                      <a:pPr algn="ctr" fontAlgn="ctr"/>
                      <a:r>
                        <a:rPr lang="en-MQ" sz="800">
                          <a:effectLst/>
                        </a:rPr>
                        <a:t>13455.164189</a:t>
                      </a:r>
                    </a:p>
                  </a:txBody>
                  <a:tcPr marL="8598" marR="8598" marT="4300" marB="4300" anchor="ctr"/>
                </a:tc>
                <a:tc>
                  <a:txBody>
                    <a:bodyPr/>
                    <a:lstStyle/>
                    <a:p>
                      <a:pPr algn="ctr" fontAlgn="ctr"/>
                      <a:r>
                        <a:rPr lang="en-MQ" sz="800">
                          <a:effectLst/>
                        </a:rPr>
                        <a:t>79.759917</a:t>
                      </a:r>
                    </a:p>
                  </a:txBody>
                  <a:tcPr marL="8598" marR="8598" marT="4300" marB="4300" anchor="ctr"/>
                </a:tc>
                <a:tc>
                  <a:txBody>
                    <a:bodyPr/>
                    <a:lstStyle/>
                    <a:p>
                      <a:pPr algn="ctr" fontAlgn="ctr"/>
                      <a:r>
                        <a:rPr lang="en-MQ" sz="800">
                          <a:effectLst/>
                        </a:rPr>
                        <a:t>15.530373</a:t>
                      </a:r>
                    </a:p>
                  </a:txBody>
                  <a:tcPr marL="8598" marR="8598" marT="4300" marB="4300" anchor="ctr"/>
                </a:tc>
                <a:tc>
                  <a:txBody>
                    <a:bodyPr/>
                    <a:lstStyle/>
                    <a:p>
                      <a:pPr algn="ctr" fontAlgn="ctr"/>
                      <a:r>
                        <a:rPr lang="en-MQ" sz="800">
                          <a:effectLst/>
                        </a:rPr>
                        <a:t>28.844476</a:t>
                      </a:r>
                    </a:p>
                  </a:txBody>
                  <a:tcPr marL="8598" marR="8598" marT="4300" marB="4300" anchor="ctr"/>
                </a:tc>
                <a:tc>
                  <a:txBody>
                    <a:bodyPr/>
                    <a:lstStyle/>
                    <a:p>
                      <a:pPr algn="ctr" fontAlgn="ctr"/>
                      <a:r>
                        <a:rPr lang="en-MQ" sz="800">
                          <a:effectLst/>
                        </a:rPr>
                        <a:t>34.983457</a:t>
                      </a:r>
                    </a:p>
                  </a:txBody>
                  <a:tcPr marL="8598" marR="8598" marT="4300" marB="4300" anchor="ctr"/>
                </a:tc>
                <a:tc>
                  <a:txBody>
                    <a:bodyPr/>
                    <a:lstStyle/>
                    <a:p>
                      <a:pPr algn="ctr" fontAlgn="ctr"/>
                      <a:r>
                        <a:rPr lang="en-MQ" sz="800">
                          <a:effectLst/>
                        </a:rPr>
                        <a:t>38.382403</a:t>
                      </a:r>
                    </a:p>
                  </a:txBody>
                  <a:tcPr marL="8598" marR="8598" marT="4300" marB="4300" anchor="ctr"/>
                </a:tc>
                <a:tc>
                  <a:txBody>
                    <a:bodyPr/>
                    <a:lstStyle/>
                    <a:p>
                      <a:pPr algn="ctr" fontAlgn="ctr"/>
                      <a:r>
                        <a:rPr lang="en-MQ" sz="800">
                          <a:effectLst/>
                        </a:rPr>
                        <a:t>2.770161</a:t>
                      </a:r>
                    </a:p>
                  </a:txBody>
                  <a:tcPr marL="8598" marR="8598" marT="4300" marB="4300" anchor="ctr"/>
                </a:tc>
                <a:extLst>
                  <a:ext uri="{0D108BD9-81ED-4DB2-BD59-A6C34878D82A}">
                    <a16:rowId xmlns:a16="http://schemas.microsoft.com/office/drawing/2014/main" val="501415859"/>
                  </a:ext>
                </a:extLst>
              </a:tr>
              <a:tr h="214617">
                <a:tc vMerge="1">
                  <a:txBody>
                    <a:bodyPr/>
                    <a:lstStyle/>
                    <a:p>
                      <a:endParaRPr lang="fr-FR"/>
                    </a:p>
                  </a:txBody>
                  <a:tcPr/>
                </a:tc>
                <a:tc>
                  <a:txBody>
                    <a:bodyPr/>
                    <a:lstStyle/>
                    <a:p>
                      <a:pPr algn="r" fontAlgn="ctr"/>
                      <a:r>
                        <a:rPr lang="en-US" sz="800" b="1">
                          <a:effectLst/>
                        </a:rPr>
                        <a:t>mean</a:t>
                      </a:r>
                    </a:p>
                  </a:txBody>
                  <a:tcPr marL="8598" marR="8598" marT="4300" marB="4300" anchor="ctr"/>
                </a:tc>
                <a:tc>
                  <a:txBody>
                    <a:bodyPr/>
                    <a:lstStyle/>
                    <a:p>
                      <a:pPr algn="ctr" fontAlgn="ctr"/>
                      <a:r>
                        <a:rPr lang="en-MQ" sz="800">
                          <a:effectLst/>
                        </a:rPr>
                        <a:t>10.448731</a:t>
                      </a:r>
                    </a:p>
                  </a:txBody>
                  <a:tcPr marL="8598" marR="8598" marT="4300" marB="4300" anchor="ctr"/>
                </a:tc>
                <a:tc>
                  <a:txBody>
                    <a:bodyPr/>
                    <a:lstStyle/>
                    <a:p>
                      <a:pPr algn="ctr" fontAlgn="ctr"/>
                      <a:r>
                        <a:rPr lang="en-MQ" sz="800">
                          <a:effectLst/>
                        </a:rPr>
                        <a:t>28.264026</a:t>
                      </a:r>
                    </a:p>
                  </a:txBody>
                  <a:tcPr marL="8598" marR="8598" marT="4300" marB="4300" anchor="ctr"/>
                </a:tc>
                <a:tc>
                  <a:txBody>
                    <a:bodyPr/>
                    <a:lstStyle/>
                    <a:p>
                      <a:pPr algn="ctr" fontAlgn="ctr"/>
                      <a:r>
                        <a:rPr lang="en-MQ" sz="800">
                          <a:effectLst/>
                        </a:rPr>
                        <a:t>13145.687321</a:t>
                      </a:r>
                    </a:p>
                  </a:txBody>
                  <a:tcPr marL="8598" marR="8598" marT="4300" marB="4300" anchor="ctr"/>
                </a:tc>
                <a:tc>
                  <a:txBody>
                    <a:bodyPr/>
                    <a:lstStyle/>
                    <a:p>
                      <a:pPr algn="ctr" fontAlgn="ctr"/>
                      <a:r>
                        <a:rPr lang="en-MQ" sz="800">
                          <a:effectLst/>
                        </a:rPr>
                        <a:t>77.845770</a:t>
                      </a:r>
                    </a:p>
                  </a:txBody>
                  <a:tcPr marL="8598" marR="8598" marT="4300" marB="4300" anchor="ctr"/>
                </a:tc>
                <a:tc>
                  <a:txBody>
                    <a:bodyPr/>
                    <a:lstStyle/>
                    <a:p>
                      <a:pPr algn="ctr" fontAlgn="ctr"/>
                      <a:r>
                        <a:rPr lang="en-MQ" sz="800">
                          <a:effectLst/>
                        </a:rPr>
                        <a:t>16.157564</a:t>
                      </a:r>
                    </a:p>
                  </a:txBody>
                  <a:tcPr marL="8598" marR="8598" marT="4300" marB="4300" anchor="ctr"/>
                </a:tc>
                <a:tc>
                  <a:txBody>
                    <a:bodyPr/>
                    <a:lstStyle/>
                    <a:p>
                      <a:pPr algn="ctr" fontAlgn="ctr"/>
                      <a:r>
                        <a:rPr lang="en-MQ" sz="800">
                          <a:effectLst/>
                        </a:rPr>
                        <a:t>30.573996</a:t>
                      </a:r>
                    </a:p>
                  </a:txBody>
                  <a:tcPr marL="8598" marR="8598" marT="4300" marB="4300" anchor="ctr"/>
                </a:tc>
                <a:tc>
                  <a:txBody>
                    <a:bodyPr/>
                    <a:lstStyle/>
                    <a:p>
                      <a:pPr algn="ctr" fontAlgn="ctr"/>
                      <a:r>
                        <a:rPr lang="en-MQ" sz="800">
                          <a:effectLst/>
                        </a:rPr>
                        <a:t>35.999975</a:t>
                      </a:r>
                    </a:p>
                  </a:txBody>
                  <a:tcPr marL="8598" marR="8598" marT="4300" marB="4300" anchor="ctr"/>
                </a:tc>
                <a:tc>
                  <a:txBody>
                    <a:bodyPr/>
                    <a:lstStyle/>
                    <a:p>
                      <a:pPr algn="ctr" fontAlgn="ctr"/>
                      <a:r>
                        <a:rPr lang="en-MQ" sz="800">
                          <a:effectLst/>
                        </a:rPr>
                        <a:t>37.896700</a:t>
                      </a:r>
                    </a:p>
                  </a:txBody>
                  <a:tcPr marL="8598" marR="8598" marT="4300" marB="4300" anchor="ctr"/>
                </a:tc>
                <a:tc>
                  <a:txBody>
                    <a:bodyPr/>
                    <a:lstStyle/>
                    <a:p>
                      <a:pPr algn="ctr" fontAlgn="ctr"/>
                      <a:r>
                        <a:rPr lang="en-MQ" sz="800">
                          <a:effectLst/>
                        </a:rPr>
                        <a:t>2.812939</a:t>
                      </a:r>
                    </a:p>
                  </a:txBody>
                  <a:tcPr marL="8598" marR="8598" marT="4300" marB="4300" anchor="ctr"/>
                </a:tc>
                <a:extLst>
                  <a:ext uri="{0D108BD9-81ED-4DB2-BD59-A6C34878D82A}">
                    <a16:rowId xmlns:a16="http://schemas.microsoft.com/office/drawing/2014/main" val="2734926581"/>
                  </a:ext>
                </a:extLst>
              </a:tr>
              <a:tr h="256769">
                <a:tc vMerge="1">
                  <a:txBody>
                    <a:bodyPr/>
                    <a:lstStyle/>
                    <a:p>
                      <a:endParaRPr lang="fr-FR"/>
                    </a:p>
                  </a:txBody>
                  <a:tcPr/>
                </a:tc>
                <a:tc>
                  <a:txBody>
                    <a:bodyPr/>
                    <a:lstStyle/>
                    <a:p>
                      <a:pPr algn="r" fontAlgn="ctr"/>
                      <a:r>
                        <a:rPr lang="en-US" sz="800" b="1">
                          <a:effectLst/>
                        </a:rPr>
                        <a:t>standard deviation</a:t>
                      </a:r>
                    </a:p>
                  </a:txBody>
                  <a:tcPr marL="8598" marR="8598" marT="4300" marB="4300" anchor="ctr"/>
                </a:tc>
                <a:tc>
                  <a:txBody>
                    <a:bodyPr/>
                    <a:lstStyle/>
                    <a:p>
                      <a:pPr algn="ctr" fontAlgn="ctr"/>
                      <a:r>
                        <a:rPr lang="en-MQ" sz="800">
                          <a:effectLst/>
                        </a:rPr>
                        <a:t>5.290343</a:t>
                      </a:r>
                    </a:p>
                  </a:txBody>
                  <a:tcPr marL="8598" marR="8598" marT="4300" marB="4300" anchor="ctr"/>
                </a:tc>
                <a:tc>
                  <a:txBody>
                    <a:bodyPr/>
                    <a:lstStyle/>
                    <a:p>
                      <a:pPr algn="ctr" fontAlgn="ctr"/>
                      <a:r>
                        <a:rPr lang="en-MQ" sz="800">
                          <a:effectLst/>
                        </a:rPr>
                        <a:t>18.569026</a:t>
                      </a:r>
                    </a:p>
                  </a:txBody>
                  <a:tcPr marL="8598" marR="8598" marT="4300" marB="4300" anchor="ctr"/>
                </a:tc>
                <a:tc>
                  <a:txBody>
                    <a:bodyPr/>
                    <a:lstStyle/>
                    <a:p>
                      <a:pPr algn="ctr" fontAlgn="ctr"/>
                      <a:r>
                        <a:rPr lang="en-MQ" sz="800">
                          <a:effectLst/>
                        </a:rPr>
                        <a:t>3824.589378</a:t>
                      </a:r>
                    </a:p>
                  </a:txBody>
                  <a:tcPr marL="8598" marR="8598" marT="4300" marB="4300" anchor="ctr"/>
                </a:tc>
                <a:tc>
                  <a:txBody>
                    <a:bodyPr/>
                    <a:lstStyle/>
                    <a:p>
                      <a:pPr algn="ctr" fontAlgn="ctr"/>
                      <a:r>
                        <a:rPr lang="en-MQ" sz="800">
                          <a:effectLst/>
                        </a:rPr>
                        <a:t>8.559479</a:t>
                      </a:r>
                    </a:p>
                  </a:txBody>
                  <a:tcPr marL="8598" marR="8598" marT="4300" marB="4300" anchor="ctr"/>
                </a:tc>
                <a:tc>
                  <a:txBody>
                    <a:bodyPr/>
                    <a:lstStyle/>
                    <a:p>
                      <a:pPr algn="ctr" fontAlgn="ctr"/>
                      <a:r>
                        <a:rPr lang="en-MQ" sz="800" dirty="0">
                          <a:effectLst/>
                        </a:rPr>
                        <a:t>3.359452</a:t>
                      </a:r>
                    </a:p>
                  </a:txBody>
                  <a:tcPr marL="8598" marR="8598" marT="4300" marB="4300" anchor="ctr"/>
                </a:tc>
                <a:tc>
                  <a:txBody>
                    <a:bodyPr/>
                    <a:lstStyle/>
                    <a:p>
                      <a:pPr algn="ctr" fontAlgn="ctr"/>
                      <a:r>
                        <a:rPr lang="en-MQ" sz="800">
                          <a:effectLst/>
                        </a:rPr>
                        <a:t>6.439404</a:t>
                      </a:r>
                    </a:p>
                  </a:txBody>
                  <a:tcPr marL="8598" marR="8598" marT="4300" marB="4300" anchor="ctr"/>
                </a:tc>
                <a:tc>
                  <a:txBody>
                    <a:bodyPr/>
                    <a:lstStyle/>
                    <a:p>
                      <a:pPr algn="ctr" fontAlgn="ctr"/>
                      <a:r>
                        <a:rPr lang="en-MQ" sz="800">
                          <a:effectLst/>
                        </a:rPr>
                        <a:t>5.287861</a:t>
                      </a:r>
                    </a:p>
                  </a:txBody>
                  <a:tcPr marL="8598" marR="8598" marT="4300" marB="4300" anchor="ctr"/>
                </a:tc>
                <a:tc>
                  <a:txBody>
                    <a:bodyPr/>
                    <a:lstStyle/>
                    <a:p>
                      <a:pPr algn="ctr" fontAlgn="ctr"/>
                      <a:r>
                        <a:rPr lang="en-MQ" sz="800">
                          <a:effectLst/>
                        </a:rPr>
                        <a:t>2.018281</a:t>
                      </a:r>
                    </a:p>
                  </a:txBody>
                  <a:tcPr marL="8598" marR="8598" marT="4300" marB="4300" anchor="ctr"/>
                </a:tc>
                <a:tc>
                  <a:txBody>
                    <a:bodyPr/>
                    <a:lstStyle/>
                    <a:p>
                      <a:pPr algn="ctr" fontAlgn="ctr"/>
                      <a:r>
                        <a:rPr lang="en-MQ" sz="800">
                          <a:effectLst/>
                        </a:rPr>
                        <a:t>0.492356</a:t>
                      </a:r>
                    </a:p>
                  </a:txBody>
                  <a:tcPr marL="8598" marR="8598" marT="4300" marB="4300" anchor="ctr"/>
                </a:tc>
                <a:extLst>
                  <a:ext uri="{0D108BD9-81ED-4DB2-BD59-A6C34878D82A}">
                    <a16:rowId xmlns:a16="http://schemas.microsoft.com/office/drawing/2014/main" val="1721536994"/>
                  </a:ext>
                </a:extLst>
              </a:tr>
              <a:tr h="214617">
                <a:tc rowSpan="3">
                  <a:txBody>
                    <a:bodyPr/>
                    <a:lstStyle/>
                    <a:p>
                      <a:pPr algn="r" fontAlgn="t"/>
                      <a:r>
                        <a:rPr lang="en-US" sz="800" b="1">
                          <a:effectLst/>
                        </a:rPr>
                        <a:t>North America</a:t>
                      </a:r>
                    </a:p>
                  </a:txBody>
                  <a:tcPr marL="8598" marR="8598" marT="4300" marB="4300"/>
                </a:tc>
                <a:tc>
                  <a:txBody>
                    <a:bodyPr/>
                    <a:lstStyle/>
                    <a:p>
                      <a:pPr algn="r" fontAlgn="t"/>
                      <a:r>
                        <a:rPr lang="en-US" sz="800" b="1">
                          <a:effectLst/>
                        </a:rPr>
                        <a:t>median</a:t>
                      </a:r>
                    </a:p>
                  </a:txBody>
                  <a:tcPr marL="8598" marR="8598" marT="4300" marB="4300"/>
                </a:tc>
                <a:tc>
                  <a:txBody>
                    <a:bodyPr/>
                    <a:lstStyle/>
                    <a:p>
                      <a:pPr algn="ctr" fontAlgn="ctr"/>
                      <a:r>
                        <a:rPr lang="en-MQ" sz="800">
                          <a:effectLst/>
                        </a:rPr>
                        <a:t>54.693019</a:t>
                      </a:r>
                    </a:p>
                  </a:txBody>
                  <a:tcPr marL="8598" marR="8598" marT="4300" marB="4300" anchor="ctr"/>
                </a:tc>
                <a:tc>
                  <a:txBody>
                    <a:bodyPr/>
                    <a:lstStyle/>
                    <a:p>
                      <a:pPr algn="ctr" fontAlgn="ctr"/>
                      <a:r>
                        <a:rPr lang="en-MQ" sz="800">
                          <a:effectLst/>
                        </a:rPr>
                        <a:t>76.616662</a:t>
                      </a:r>
                    </a:p>
                  </a:txBody>
                  <a:tcPr marL="8598" marR="8598" marT="4300" marB="4300" anchor="ctr"/>
                </a:tc>
                <a:tc>
                  <a:txBody>
                    <a:bodyPr/>
                    <a:lstStyle/>
                    <a:p>
                      <a:pPr algn="ctr" fontAlgn="ctr"/>
                      <a:r>
                        <a:rPr lang="en-MQ" sz="800">
                          <a:effectLst/>
                        </a:rPr>
                        <a:t>53075.492846</a:t>
                      </a:r>
                    </a:p>
                  </a:txBody>
                  <a:tcPr marL="8598" marR="8598" marT="4300" marB="4300" anchor="ctr"/>
                </a:tc>
                <a:tc>
                  <a:txBody>
                    <a:bodyPr/>
                    <a:lstStyle/>
                    <a:p>
                      <a:pPr algn="ctr" fontAlgn="ctr"/>
                      <a:r>
                        <a:rPr lang="en-MQ" sz="800">
                          <a:effectLst/>
                        </a:rPr>
                        <a:t>92.644012</a:t>
                      </a:r>
                    </a:p>
                  </a:txBody>
                  <a:tcPr marL="8598" marR="8598" marT="4300" marB="4300" anchor="ctr"/>
                </a:tc>
                <a:tc>
                  <a:txBody>
                    <a:bodyPr/>
                    <a:lstStyle/>
                    <a:p>
                      <a:pPr algn="ctr" fontAlgn="ctr"/>
                      <a:r>
                        <a:rPr lang="en-MQ" sz="800">
                          <a:effectLst/>
                        </a:rPr>
                        <a:t>16.837683</a:t>
                      </a:r>
                    </a:p>
                  </a:txBody>
                  <a:tcPr marL="8598" marR="8598" marT="4300" marB="4300" anchor="ctr"/>
                </a:tc>
                <a:tc>
                  <a:txBody>
                    <a:bodyPr/>
                    <a:lstStyle/>
                    <a:p>
                      <a:pPr algn="ctr" fontAlgn="ctr"/>
                      <a:r>
                        <a:rPr lang="en-MQ" sz="800" dirty="0">
                          <a:effectLst/>
                        </a:rPr>
                        <a:t>68.648856</a:t>
                      </a:r>
                    </a:p>
                  </a:txBody>
                  <a:tcPr marL="8598" marR="8598" marT="4300" marB="4300" anchor="ctr"/>
                </a:tc>
                <a:tc>
                  <a:txBody>
                    <a:bodyPr/>
                    <a:lstStyle/>
                    <a:p>
                      <a:pPr algn="ctr" fontAlgn="ctr"/>
                      <a:r>
                        <a:rPr lang="en-MQ" sz="800">
                          <a:effectLst/>
                        </a:rPr>
                        <a:t>45.146738</a:t>
                      </a:r>
                    </a:p>
                  </a:txBody>
                  <a:tcPr marL="8598" marR="8598" marT="4300" marB="4300" anchor="ctr"/>
                </a:tc>
                <a:tc>
                  <a:txBody>
                    <a:bodyPr/>
                    <a:lstStyle/>
                    <a:p>
                      <a:pPr algn="ctr" fontAlgn="ctr"/>
                      <a:r>
                        <a:rPr lang="en-MQ" sz="800">
                          <a:effectLst/>
                        </a:rPr>
                        <a:t>52.519977</a:t>
                      </a:r>
                    </a:p>
                  </a:txBody>
                  <a:tcPr marL="8598" marR="8598" marT="4300" marB="4300" anchor="ctr"/>
                </a:tc>
                <a:tc>
                  <a:txBody>
                    <a:bodyPr/>
                    <a:lstStyle/>
                    <a:p>
                      <a:pPr algn="ctr" fontAlgn="ctr"/>
                      <a:r>
                        <a:rPr lang="en-MQ" sz="800">
                          <a:effectLst/>
                        </a:rPr>
                        <a:t>0.847225</a:t>
                      </a:r>
                    </a:p>
                  </a:txBody>
                  <a:tcPr marL="8598" marR="8598" marT="4300" marB="4300" anchor="ctr"/>
                </a:tc>
                <a:extLst>
                  <a:ext uri="{0D108BD9-81ED-4DB2-BD59-A6C34878D82A}">
                    <a16:rowId xmlns:a16="http://schemas.microsoft.com/office/drawing/2014/main" val="310016393"/>
                  </a:ext>
                </a:extLst>
              </a:tr>
              <a:tr h="214617">
                <a:tc vMerge="1">
                  <a:txBody>
                    <a:bodyPr/>
                    <a:lstStyle/>
                    <a:p>
                      <a:endParaRPr lang="fr-FR"/>
                    </a:p>
                  </a:txBody>
                  <a:tcPr/>
                </a:tc>
                <a:tc>
                  <a:txBody>
                    <a:bodyPr/>
                    <a:lstStyle/>
                    <a:p>
                      <a:pPr algn="r" fontAlgn="ctr"/>
                      <a:r>
                        <a:rPr lang="en-US" sz="800" b="1">
                          <a:effectLst/>
                        </a:rPr>
                        <a:t>mean</a:t>
                      </a:r>
                    </a:p>
                  </a:txBody>
                  <a:tcPr marL="8598" marR="8598" marT="4300" marB="4300" anchor="ctr"/>
                </a:tc>
                <a:tc>
                  <a:txBody>
                    <a:bodyPr/>
                    <a:lstStyle/>
                    <a:p>
                      <a:pPr algn="ctr" fontAlgn="ctr"/>
                      <a:r>
                        <a:rPr lang="en-MQ" sz="800">
                          <a:effectLst/>
                        </a:rPr>
                        <a:t>62.242071</a:t>
                      </a:r>
                    </a:p>
                  </a:txBody>
                  <a:tcPr marL="8598" marR="8598" marT="4300" marB="4300" anchor="ctr"/>
                </a:tc>
                <a:tc>
                  <a:txBody>
                    <a:bodyPr/>
                    <a:lstStyle/>
                    <a:p>
                      <a:pPr algn="ctr" fontAlgn="ctr"/>
                      <a:r>
                        <a:rPr lang="en-MQ" sz="800">
                          <a:effectLst/>
                        </a:rPr>
                        <a:t>71.565453</a:t>
                      </a:r>
                    </a:p>
                  </a:txBody>
                  <a:tcPr marL="8598" marR="8598" marT="4300" marB="4300" anchor="ctr"/>
                </a:tc>
                <a:tc>
                  <a:txBody>
                    <a:bodyPr/>
                    <a:lstStyle/>
                    <a:p>
                      <a:pPr algn="ctr" fontAlgn="ctr"/>
                      <a:r>
                        <a:rPr lang="en-MQ" sz="800">
                          <a:effectLst/>
                        </a:rPr>
                        <a:t>51706.395069</a:t>
                      </a:r>
                    </a:p>
                  </a:txBody>
                  <a:tcPr marL="8598" marR="8598" marT="4300" marB="4300" anchor="ctr"/>
                </a:tc>
                <a:tc>
                  <a:txBody>
                    <a:bodyPr/>
                    <a:lstStyle/>
                    <a:p>
                      <a:pPr algn="ctr" fontAlgn="ctr"/>
                      <a:r>
                        <a:rPr lang="en-MQ" sz="800">
                          <a:effectLst/>
                        </a:rPr>
                        <a:t>91.885879</a:t>
                      </a:r>
                    </a:p>
                  </a:txBody>
                  <a:tcPr marL="8598" marR="8598" marT="4300" marB="4300" anchor="ctr"/>
                </a:tc>
                <a:tc>
                  <a:txBody>
                    <a:bodyPr/>
                    <a:lstStyle/>
                    <a:p>
                      <a:pPr algn="ctr" fontAlgn="ctr"/>
                      <a:r>
                        <a:rPr lang="en-MQ" sz="800">
                          <a:effectLst/>
                        </a:rPr>
                        <a:t>17.096167</a:t>
                      </a:r>
                    </a:p>
                  </a:txBody>
                  <a:tcPr marL="8598" marR="8598" marT="4300" marB="4300" anchor="ctr"/>
                </a:tc>
                <a:tc>
                  <a:txBody>
                    <a:bodyPr/>
                    <a:lstStyle/>
                    <a:p>
                      <a:pPr algn="ctr" fontAlgn="ctr"/>
                      <a:r>
                        <a:rPr lang="en-MQ" sz="800">
                          <a:effectLst/>
                        </a:rPr>
                        <a:t>70.022402</a:t>
                      </a:r>
                    </a:p>
                  </a:txBody>
                  <a:tcPr marL="8598" marR="8598" marT="4300" marB="4300" anchor="ctr"/>
                </a:tc>
                <a:tc>
                  <a:txBody>
                    <a:bodyPr/>
                    <a:lstStyle/>
                    <a:p>
                      <a:pPr algn="ctr" fontAlgn="ctr"/>
                      <a:r>
                        <a:rPr lang="en-MQ" sz="800">
                          <a:effectLst/>
                        </a:rPr>
                        <a:t>43.553046</a:t>
                      </a:r>
                    </a:p>
                  </a:txBody>
                  <a:tcPr marL="8598" marR="8598" marT="4300" marB="4300" anchor="ctr"/>
                </a:tc>
                <a:tc>
                  <a:txBody>
                    <a:bodyPr/>
                    <a:lstStyle/>
                    <a:p>
                      <a:pPr algn="ctr" fontAlgn="ctr"/>
                      <a:r>
                        <a:rPr lang="en-MQ" sz="800">
                          <a:effectLst/>
                        </a:rPr>
                        <a:t>52.484603</a:t>
                      </a:r>
                    </a:p>
                  </a:txBody>
                  <a:tcPr marL="8598" marR="8598" marT="4300" marB="4300" anchor="ctr"/>
                </a:tc>
                <a:tc>
                  <a:txBody>
                    <a:bodyPr/>
                    <a:lstStyle/>
                    <a:p>
                      <a:pPr algn="ctr" fontAlgn="ctr"/>
                      <a:r>
                        <a:rPr lang="en-MQ" sz="800">
                          <a:effectLst/>
                        </a:rPr>
                        <a:t>0.786381</a:t>
                      </a:r>
                    </a:p>
                  </a:txBody>
                  <a:tcPr marL="8598" marR="8598" marT="4300" marB="4300" anchor="ctr"/>
                </a:tc>
                <a:extLst>
                  <a:ext uri="{0D108BD9-81ED-4DB2-BD59-A6C34878D82A}">
                    <a16:rowId xmlns:a16="http://schemas.microsoft.com/office/drawing/2014/main" val="773059941"/>
                  </a:ext>
                </a:extLst>
              </a:tr>
              <a:tr h="180417">
                <a:tc vMerge="1">
                  <a:txBody>
                    <a:bodyPr/>
                    <a:lstStyle/>
                    <a:p>
                      <a:endParaRPr lang="fr-FR"/>
                    </a:p>
                  </a:txBody>
                  <a:tcPr/>
                </a:tc>
                <a:tc>
                  <a:txBody>
                    <a:bodyPr/>
                    <a:lstStyle/>
                    <a:p>
                      <a:pPr algn="r" fontAlgn="ctr"/>
                      <a:r>
                        <a:rPr lang="en-US" sz="800" b="1">
                          <a:effectLst/>
                        </a:rPr>
                        <a:t>standard deviation</a:t>
                      </a:r>
                    </a:p>
                  </a:txBody>
                  <a:tcPr marL="8598" marR="8598" marT="4300" marB="4300" anchor="ctr"/>
                </a:tc>
                <a:tc>
                  <a:txBody>
                    <a:bodyPr/>
                    <a:lstStyle/>
                    <a:p>
                      <a:pPr algn="ctr" fontAlgn="ctr"/>
                      <a:r>
                        <a:rPr lang="en-MQ" sz="800">
                          <a:effectLst/>
                        </a:rPr>
                        <a:t>14.750825</a:t>
                      </a:r>
                    </a:p>
                  </a:txBody>
                  <a:tcPr marL="8598" marR="8598" marT="4300" marB="4300" anchor="ctr"/>
                </a:tc>
                <a:tc>
                  <a:txBody>
                    <a:bodyPr/>
                    <a:lstStyle/>
                    <a:p>
                      <a:pPr algn="ctr" fontAlgn="ctr"/>
                      <a:r>
                        <a:rPr lang="en-MQ" sz="800">
                          <a:effectLst/>
                        </a:rPr>
                        <a:t>11.857311</a:t>
                      </a:r>
                    </a:p>
                  </a:txBody>
                  <a:tcPr marL="8598" marR="8598" marT="4300" marB="4300" anchor="ctr"/>
                </a:tc>
                <a:tc>
                  <a:txBody>
                    <a:bodyPr/>
                    <a:lstStyle/>
                    <a:p>
                      <a:pPr algn="ctr" fontAlgn="ctr"/>
                      <a:r>
                        <a:rPr lang="en-MQ" sz="800">
                          <a:effectLst/>
                        </a:rPr>
                        <a:t>7740.068138</a:t>
                      </a:r>
                    </a:p>
                  </a:txBody>
                  <a:tcPr marL="8598" marR="8598" marT="4300" marB="4300" anchor="ctr"/>
                </a:tc>
                <a:tc>
                  <a:txBody>
                    <a:bodyPr/>
                    <a:lstStyle/>
                    <a:p>
                      <a:pPr algn="ctr" fontAlgn="ctr"/>
                      <a:r>
                        <a:rPr lang="en-MQ" sz="800">
                          <a:effectLst/>
                        </a:rPr>
                        <a:t>6.292662</a:t>
                      </a:r>
                    </a:p>
                  </a:txBody>
                  <a:tcPr marL="8598" marR="8598" marT="4300" marB="4300" anchor="ctr"/>
                </a:tc>
                <a:tc>
                  <a:txBody>
                    <a:bodyPr/>
                    <a:lstStyle/>
                    <a:p>
                      <a:pPr algn="ctr" fontAlgn="ctr"/>
                      <a:r>
                        <a:rPr lang="en-MQ" sz="800">
                          <a:effectLst/>
                        </a:rPr>
                        <a:t>8.274397</a:t>
                      </a:r>
                    </a:p>
                  </a:txBody>
                  <a:tcPr marL="8598" marR="8598" marT="4300" marB="4300" anchor="ctr"/>
                </a:tc>
                <a:tc>
                  <a:txBody>
                    <a:bodyPr/>
                    <a:lstStyle/>
                    <a:p>
                      <a:pPr algn="ctr" fontAlgn="ctr"/>
                      <a:r>
                        <a:rPr lang="en-MQ" sz="800">
                          <a:effectLst/>
                        </a:rPr>
                        <a:t>7.341136</a:t>
                      </a:r>
                    </a:p>
                  </a:txBody>
                  <a:tcPr marL="8598" marR="8598" marT="4300" marB="4300" anchor="ctr"/>
                </a:tc>
                <a:tc>
                  <a:txBody>
                    <a:bodyPr/>
                    <a:lstStyle/>
                    <a:p>
                      <a:pPr algn="ctr" fontAlgn="ctr"/>
                      <a:r>
                        <a:rPr lang="en-MQ" sz="800">
                          <a:effectLst/>
                        </a:rPr>
                        <a:t>20.772255</a:t>
                      </a:r>
                    </a:p>
                  </a:txBody>
                  <a:tcPr marL="8598" marR="8598" marT="4300" marB="4300" anchor="ctr"/>
                </a:tc>
                <a:tc>
                  <a:txBody>
                    <a:bodyPr/>
                    <a:lstStyle/>
                    <a:p>
                      <a:pPr algn="ctr" fontAlgn="ctr"/>
                      <a:r>
                        <a:rPr lang="en-MQ" sz="800">
                          <a:effectLst/>
                        </a:rPr>
                        <a:t>0.371265</a:t>
                      </a:r>
                    </a:p>
                  </a:txBody>
                  <a:tcPr marL="8598" marR="8598" marT="4300" marB="4300" anchor="ctr"/>
                </a:tc>
                <a:tc>
                  <a:txBody>
                    <a:bodyPr/>
                    <a:lstStyle/>
                    <a:p>
                      <a:pPr algn="ctr" fontAlgn="ctr"/>
                      <a:r>
                        <a:rPr lang="en-MQ" sz="800">
                          <a:effectLst/>
                        </a:rPr>
                        <a:t>0.160344</a:t>
                      </a:r>
                    </a:p>
                  </a:txBody>
                  <a:tcPr marL="8598" marR="8598" marT="4300" marB="4300" anchor="ctr"/>
                </a:tc>
                <a:extLst>
                  <a:ext uri="{0D108BD9-81ED-4DB2-BD59-A6C34878D82A}">
                    <a16:rowId xmlns:a16="http://schemas.microsoft.com/office/drawing/2014/main" val="325406211"/>
                  </a:ext>
                </a:extLst>
              </a:tr>
              <a:tr h="214617">
                <a:tc rowSpan="3">
                  <a:txBody>
                    <a:bodyPr/>
                    <a:lstStyle/>
                    <a:p>
                      <a:pPr algn="r" fontAlgn="t"/>
                      <a:r>
                        <a:rPr lang="en-US" sz="800" b="1">
                          <a:effectLst/>
                        </a:rPr>
                        <a:t>South Asia</a:t>
                      </a:r>
                    </a:p>
                  </a:txBody>
                  <a:tcPr marL="8598" marR="8598" marT="4300" marB="4300"/>
                </a:tc>
                <a:tc>
                  <a:txBody>
                    <a:bodyPr/>
                    <a:lstStyle/>
                    <a:p>
                      <a:pPr algn="r" fontAlgn="t"/>
                      <a:r>
                        <a:rPr lang="en-US" sz="800" b="1">
                          <a:effectLst/>
                        </a:rPr>
                        <a:t>median</a:t>
                      </a:r>
                    </a:p>
                  </a:txBody>
                  <a:tcPr marL="8598" marR="8598" marT="4300" marB="4300"/>
                </a:tc>
                <a:tc>
                  <a:txBody>
                    <a:bodyPr/>
                    <a:lstStyle/>
                    <a:p>
                      <a:pPr algn="ctr" fontAlgn="ctr"/>
                      <a:r>
                        <a:rPr lang="en-MQ" sz="800">
                          <a:effectLst/>
                        </a:rPr>
                        <a:t>2.221285</a:t>
                      </a:r>
                    </a:p>
                  </a:txBody>
                  <a:tcPr marL="8598" marR="8598" marT="4300" marB="4300" anchor="ctr"/>
                </a:tc>
                <a:tc>
                  <a:txBody>
                    <a:bodyPr/>
                    <a:lstStyle/>
                    <a:p>
                      <a:pPr algn="ctr" fontAlgn="ctr"/>
                      <a:r>
                        <a:rPr lang="en-MQ" sz="800">
                          <a:effectLst/>
                        </a:rPr>
                        <a:t>6.379647</a:t>
                      </a:r>
                    </a:p>
                  </a:txBody>
                  <a:tcPr marL="8598" marR="8598" marT="4300" marB="4300" anchor="ctr"/>
                </a:tc>
                <a:tc>
                  <a:txBody>
                    <a:bodyPr/>
                    <a:lstStyle/>
                    <a:p>
                      <a:pPr algn="ctr" fontAlgn="ctr"/>
                      <a:r>
                        <a:rPr lang="en-MQ" sz="800">
                          <a:effectLst/>
                        </a:rPr>
                        <a:t>1619.490133</a:t>
                      </a:r>
                    </a:p>
                  </a:txBody>
                  <a:tcPr marL="8598" marR="8598" marT="4300" marB="4300" anchor="ctr"/>
                </a:tc>
                <a:tc>
                  <a:txBody>
                    <a:bodyPr/>
                    <a:lstStyle/>
                    <a:p>
                      <a:pPr algn="ctr" fontAlgn="ctr"/>
                      <a:r>
                        <a:rPr lang="en-MQ" sz="800">
                          <a:effectLst/>
                        </a:rPr>
                        <a:t>49.740962</a:t>
                      </a:r>
                    </a:p>
                  </a:txBody>
                  <a:tcPr marL="8598" marR="8598" marT="4300" marB="4300" anchor="ctr"/>
                </a:tc>
                <a:tc>
                  <a:txBody>
                    <a:bodyPr/>
                    <a:lstStyle/>
                    <a:p>
                      <a:pPr algn="ctr" fontAlgn="ctr"/>
                      <a:r>
                        <a:rPr lang="en-MQ" sz="800">
                          <a:effectLst/>
                        </a:rPr>
                        <a:t>41.530552</a:t>
                      </a:r>
                    </a:p>
                  </a:txBody>
                  <a:tcPr marL="8598" marR="8598" marT="4300" marB="4300" anchor="ctr"/>
                </a:tc>
                <a:tc>
                  <a:txBody>
                    <a:bodyPr/>
                    <a:lstStyle/>
                    <a:p>
                      <a:pPr algn="ctr" fontAlgn="ctr"/>
                      <a:r>
                        <a:rPr lang="en-MQ" sz="800">
                          <a:effectLst/>
                        </a:rPr>
                        <a:t>9.576372</a:t>
                      </a:r>
                    </a:p>
                  </a:txBody>
                  <a:tcPr marL="8598" marR="8598" marT="4300" marB="4300" anchor="ctr"/>
                </a:tc>
                <a:tc>
                  <a:txBody>
                    <a:bodyPr/>
                    <a:lstStyle/>
                    <a:p>
                      <a:pPr algn="ctr" fontAlgn="ctr"/>
                      <a:r>
                        <a:rPr lang="en-MQ" sz="800">
                          <a:effectLst/>
                        </a:rPr>
                        <a:t>34.880660</a:t>
                      </a:r>
                    </a:p>
                  </a:txBody>
                  <a:tcPr marL="8598" marR="8598" marT="4300" marB="4300" anchor="ctr"/>
                </a:tc>
                <a:tc>
                  <a:txBody>
                    <a:bodyPr/>
                    <a:lstStyle/>
                    <a:p>
                      <a:pPr algn="ctr" fontAlgn="ctr"/>
                      <a:r>
                        <a:rPr lang="en-MQ" sz="800">
                          <a:effectLst/>
                        </a:rPr>
                        <a:t>40.608571</a:t>
                      </a:r>
                    </a:p>
                  </a:txBody>
                  <a:tcPr marL="8598" marR="8598" marT="4300" marB="4300" anchor="ctr"/>
                </a:tc>
                <a:tc>
                  <a:txBody>
                    <a:bodyPr/>
                    <a:lstStyle/>
                    <a:p>
                      <a:pPr algn="ctr" fontAlgn="ctr"/>
                      <a:r>
                        <a:rPr lang="en-MQ" sz="800">
                          <a:effectLst/>
                        </a:rPr>
                        <a:t>1.786834</a:t>
                      </a:r>
                    </a:p>
                  </a:txBody>
                  <a:tcPr marL="8598" marR="8598" marT="4300" marB="4300" anchor="ctr"/>
                </a:tc>
                <a:extLst>
                  <a:ext uri="{0D108BD9-81ED-4DB2-BD59-A6C34878D82A}">
                    <a16:rowId xmlns:a16="http://schemas.microsoft.com/office/drawing/2014/main" val="2601538593"/>
                  </a:ext>
                </a:extLst>
              </a:tr>
              <a:tr h="214617">
                <a:tc vMerge="1">
                  <a:txBody>
                    <a:bodyPr/>
                    <a:lstStyle/>
                    <a:p>
                      <a:endParaRPr lang="fr-FR"/>
                    </a:p>
                  </a:txBody>
                  <a:tcPr/>
                </a:tc>
                <a:tc>
                  <a:txBody>
                    <a:bodyPr/>
                    <a:lstStyle/>
                    <a:p>
                      <a:pPr algn="r" fontAlgn="ctr"/>
                      <a:r>
                        <a:rPr lang="en-US" sz="800" b="1">
                          <a:effectLst/>
                        </a:rPr>
                        <a:t>mean</a:t>
                      </a:r>
                    </a:p>
                  </a:txBody>
                  <a:tcPr marL="8598" marR="8598" marT="4300" marB="4300" anchor="ctr"/>
                </a:tc>
                <a:tc>
                  <a:txBody>
                    <a:bodyPr/>
                    <a:lstStyle/>
                    <a:p>
                      <a:pPr algn="ctr" fontAlgn="ctr"/>
                      <a:r>
                        <a:rPr lang="en-MQ" sz="800">
                          <a:effectLst/>
                        </a:rPr>
                        <a:t>2.412377</a:t>
                      </a:r>
                    </a:p>
                  </a:txBody>
                  <a:tcPr marL="8598" marR="8598" marT="4300" marB="4300" anchor="ctr"/>
                </a:tc>
                <a:tc>
                  <a:txBody>
                    <a:bodyPr/>
                    <a:lstStyle/>
                    <a:p>
                      <a:pPr algn="ctr" fontAlgn="ctr"/>
                      <a:r>
                        <a:rPr lang="en-MQ" sz="800">
                          <a:effectLst/>
                        </a:rPr>
                        <a:t>9.532641</a:t>
                      </a:r>
                    </a:p>
                  </a:txBody>
                  <a:tcPr marL="8598" marR="8598" marT="4300" marB="4300" anchor="ctr"/>
                </a:tc>
                <a:tc>
                  <a:txBody>
                    <a:bodyPr/>
                    <a:lstStyle/>
                    <a:p>
                      <a:pPr algn="ctr" fontAlgn="ctr"/>
                      <a:r>
                        <a:rPr lang="en-MQ" sz="800">
                          <a:effectLst/>
                        </a:rPr>
                        <a:t>1616.570479</a:t>
                      </a:r>
                    </a:p>
                  </a:txBody>
                  <a:tcPr marL="8598" marR="8598" marT="4300" marB="4300" anchor="ctr"/>
                </a:tc>
                <a:tc>
                  <a:txBody>
                    <a:bodyPr/>
                    <a:lstStyle/>
                    <a:p>
                      <a:pPr algn="ctr" fontAlgn="ctr"/>
                      <a:r>
                        <a:rPr lang="en-MQ" sz="800">
                          <a:effectLst/>
                        </a:rPr>
                        <a:t>52.968153</a:t>
                      </a:r>
                    </a:p>
                  </a:txBody>
                  <a:tcPr marL="8598" marR="8598" marT="4300" marB="4300" anchor="ctr"/>
                </a:tc>
                <a:tc>
                  <a:txBody>
                    <a:bodyPr/>
                    <a:lstStyle/>
                    <a:p>
                      <a:pPr algn="ctr" fontAlgn="ctr"/>
                      <a:r>
                        <a:rPr lang="en-MQ" sz="800">
                          <a:effectLst/>
                        </a:rPr>
                        <a:t>41.760393</a:t>
                      </a:r>
                    </a:p>
                  </a:txBody>
                  <a:tcPr marL="8598" marR="8598" marT="4300" marB="4300" anchor="ctr"/>
                </a:tc>
                <a:tc>
                  <a:txBody>
                    <a:bodyPr/>
                    <a:lstStyle/>
                    <a:p>
                      <a:pPr algn="ctr" fontAlgn="ctr"/>
                      <a:r>
                        <a:rPr lang="en-MQ" sz="800">
                          <a:effectLst/>
                        </a:rPr>
                        <a:t>10.781600</a:t>
                      </a:r>
                    </a:p>
                  </a:txBody>
                  <a:tcPr marL="8598" marR="8598" marT="4300" marB="4300" anchor="ctr"/>
                </a:tc>
                <a:tc>
                  <a:txBody>
                    <a:bodyPr/>
                    <a:lstStyle/>
                    <a:p>
                      <a:pPr algn="ctr" fontAlgn="ctr"/>
                      <a:r>
                        <a:rPr lang="en-MQ" sz="800">
                          <a:effectLst/>
                        </a:rPr>
                        <a:t>37.440100</a:t>
                      </a:r>
                    </a:p>
                  </a:txBody>
                  <a:tcPr marL="8598" marR="8598" marT="4300" marB="4300" anchor="ctr"/>
                </a:tc>
                <a:tc>
                  <a:txBody>
                    <a:bodyPr/>
                    <a:lstStyle/>
                    <a:p>
                      <a:pPr algn="ctr" fontAlgn="ctr"/>
                      <a:r>
                        <a:rPr lang="en-MQ" sz="800">
                          <a:effectLst/>
                        </a:rPr>
                        <a:t>40.121819</a:t>
                      </a:r>
                    </a:p>
                  </a:txBody>
                  <a:tcPr marL="8598" marR="8598" marT="4300" marB="4300" anchor="ctr"/>
                </a:tc>
                <a:tc>
                  <a:txBody>
                    <a:bodyPr/>
                    <a:lstStyle/>
                    <a:p>
                      <a:pPr algn="ctr" fontAlgn="ctr"/>
                      <a:r>
                        <a:rPr lang="en-MQ" sz="800">
                          <a:effectLst/>
                        </a:rPr>
                        <a:t>1.822758</a:t>
                      </a:r>
                    </a:p>
                  </a:txBody>
                  <a:tcPr marL="8598" marR="8598" marT="4300" marB="4300" anchor="ctr"/>
                </a:tc>
                <a:extLst>
                  <a:ext uri="{0D108BD9-81ED-4DB2-BD59-A6C34878D82A}">
                    <a16:rowId xmlns:a16="http://schemas.microsoft.com/office/drawing/2014/main" val="4012780670"/>
                  </a:ext>
                </a:extLst>
              </a:tr>
              <a:tr h="190659">
                <a:tc vMerge="1">
                  <a:txBody>
                    <a:bodyPr/>
                    <a:lstStyle/>
                    <a:p>
                      <a:endParaRPr lang="fr-FR"/>
                    </a:p>
                  </a:txBody>
                  <a:tcPr/>
                </a:tc>
                <a:tc>
                  <a:txBody>
                    <a:bodyPr/>
                    <a:lstStyle/>
                    <a:p>
                      <a:pPr algn="r" fontAlgn="ctr"/>
                      <a:r>
                        <a:rPr lang="en-US" sz="800" b="1">
                          <a:effectLst/>
                        </a:rPr>
                        <a:t>standard deviation</a:t>
                      </a:r>
                    </a:p>
                  </a:txBody>
                  <a:tcPr marL="8598" marR="8598" marT="4300" marB="4300" anchor="ctr"/>
                </a:tc>
                <a:tc>
                  <a:txBody>
                    <a:bodyPr/>
                    <a:lstStyle/>
                    <a:p>
                      <a:pPr algn="ctr" fontAlgn="ctr"/>
                      <a:r>
                        <a:rPr lang="en-MQ" sz="800">
                          <a:effectLst/>
                        </a:rPr>
                        <a:t>1.245967</a:t>
                      </a:r>
                    </a:p>
                  </a:txBody>
                  <a:tcPr marL="8598" marR="8598" marT="4300" marB="4300" anchor="ctr"/>
                </a:tc>
                <a:tc>
                  <a:txBody>
                    <a:bodyPr/>
                    <a:lstStyle/>
                    <a:p>
                      <a:pPr algn="ctr" fontAlgn="ctr"/>
                      <a:r>
                        <a:rPr lang="en-MQ" sz="800">
                          <a:effectLst/>
                        </a:rPr>
                        <a:t>8.862557</a:t>
                      </a:r>
                    </a:p>
                  </a:txBody>
                  <a:tcPr marL="8598" marR="8598" marT="4300" marB="4300" anchor="ctr"/>
                </a:tc>
                <a:tc>
                  <a:txBody>
                    <a:bodyPr/>
                    <a:lstStyle/>
                    <a:p>
                      <a:pPr algn="ctr" fontAlgn="ctr"/>
                      <a:r>
                        <a:rPr lang="en-MQ" sz="800">
                          <a:effectLst/>
                        </a:rPr>
                        <a:t>692.665028</a:t>
                      </a:r>
                    </a:p>
                  </a:txBody>
                  <a:tcPr marL="8598" marR="8598" marT="4300" marB="4300" anchor="ctr"/>
                </a:tc>
                <a:tc>
                  <a:txBody>
                    <a:bodyPr/>
                    <a:lstStyle/>
                    <a:p>
                      <a:pPr algn="ctr" fontAlgn="ctr"/>
                      <a:r>
                        <a:rPr lang="en-MQ" sz="800">
                          <a:effectLst/>
                        </a:rPr>
                        <a:t>10.289057</a:t>
                      </a:r>
                    </a:p>
                  </a:txBody>
                  <a:tcPr marL="8598" marR="8598" marT="4300" marB="4300" anchor="ctr"/>
                </a:tc>
                <a:tc>
                  <a:txBody>
                    <a:bodyPr/>
                    <a:lstStyle/>
                    <a:p>
                      <a:pPr algn="ctr" fontAlgn="ctr"/>
                      <a:r>
                        <a:rPr lang="en-MQ" sz="800">
                          <a:effectLst/>
                        </a:rPr>
                        <a:t>7.056486</a:t>
                      </a:r>
                    </a:p>
                  </a:txBody>
                  <a:tcPr marL="8598" marR="8598" marT="4300" marB="4300" anchor="ctr"/>
                </a:tc>
                <a:tc>
                  <a:txBody>
                    <a:bodyPr/>
                    <a:lstStyle/>
                    <a:p>
                      <a:pPr algn="ctr" fontAlgn="ctr"/>
                      <a:r>
                        <a:rPr lang="en-MQ" sz="800">
                          <a:effectLst/>
                        </a:rPr>
                        <a:t>4.312235</a:t>
                      </a:r>
                    </a:p>
                  </a:txBody>
                  <a:tcPr marL="8598" marR="8598" marT="4300" marB="4300" anchor="ctr"/>
                </a:tc>
                <a:tc>
                  <a:txBody>
                    <a:bodyPr/>
                    <a:lstStyle/>
                    <a:p>
                      <a:pPr algn="ctr" fontAlgn="ctr"/>
                      <a:r>
                        <a:rPr lang="en-MQ" sz="800" dirty="0">
                          <a:effectLst/>
                        </a:rPr>
                        <a:t>7.471303</a:t>
                      </a:r>
                    </a:p>
                  </a:txBody>
                  <a:tcPr marL="8598" marR="8598" marT="4300" marB="4300" anchor="ctr"/>
                </a:tc>
                <a:tc>
                  <a:txBody>
                    <a:bodyPr/>
                    <a:lstStyle/>
                    <a:p>
                      <a:pPr algn="ctr" fontAlgn="ctr"/>
                      <a:r>
                        <a:rPr lang="en-MQ" sz="800">
                          <a:effectLst/>
                        </a:rPr>
                        <a:t>1.548464</a:t>
                      </a:r>
                    </a:p>
                  </a:txBody>
                  <a:tcPr marL="8598" marR="8598" marT="4300" marB="4300" anchor="ctr"/>
                </a:tc>
                <a:tc>
                  <a:txBody>
                    <a:bodyPr/>
                    <a:lstStyle/>
                    <a:p>
                      <a:pPr algn="ctr" fontAlgn="ctr"/>
                      <a:r>
                        <a:rPr lang="en-MQ" sz="800">
                          <a:effectLst/>
                        </a:rPr>
                        <a:t>0.265551</a:t>
                      </a:r>
                    </a:p>
                  </a:txBody>
                  <a:tcPr marL="8598" marR="8598" marT="4300" marB="4300" anchor="ctr"/>
                </a:tc>
                <a:extLst>
                  <a:ext uri="{0D108BD9-81ED-4DB2-BD59-A6C34878D82A}">
                    <a16:rowId xmlns:a16="http://schemas.microsoft.com/office/drawing/2014/main" val="2146297863"/>
                  </a:ext>
                </a:extLst>
              </a:tr>
              <a:tr h="214617">
                <a:tc rowSpan="3">
                  <a:txBody>
                    <a:bodyPr/>
                    <a:lstStyle/>
                    <a:p>
                      <a:pPr algn="r" fontAlgn="t"/>
                      <a:r>
                        <a:rPr lang="en-US" sz="800" b="1">
                          <a:effectLst/>
                        </a:rPr>
                        <a:t>Sub-Saharan Africa</a:t>
                      </a:r>
                    </a:p>
                  </a:txBody>
                  <a:tcPr marL="8598" marR="8598" marT="4300" marB="4300"/>
                </a:tc>
                <a:tc>
                  <a:txBody>
                    <a:bodyPr/>
                    <a:lstStyle/>
                    <a:p>
                      <a:pPr algn="r" fontAlgn="t"/>
                      <a:r>
                        <a:rPr lang="en-US" sz="800" b="1">
                          <a:effectLst/>
                        </a:rPr>
                        <a:t>median</a:t>
                      </a:r>
                    </a:p>
                  </a:txBody>
                  <a:tcPr marL="8598" marR="8598" marT="4300" marB="4300"/>
                </a:tc>
                <a:tc>
                  <a:txBody>
                    <a:bodyPr/>
                    <a:lstStyle/>
                    <a:p>
                      <a:pPr algn="ctr" fontAlgn="ctr"/>
                      <a:r>
                        <a:rPr lang="en-MQ" sz="800">
                          <a:effectLst/>
                        </a:rPr>
                        <a:t>2.421941</a:t>
                      </a:r>
                    </a:p>
                  </a:txBody>
                  <a:tcPr marL="8598" marR="8598" marT="4300" marB="4300" anchor="ctr"/>
                </a:tc>
                <a:tc>
                  <a:txBody>
                    <a:bodyPr/>
                    <a:lstStyle/>
                    <a:p>
                      <a:pPr algn="ctr" fontAlgn="ctr"/>
                      <a:r>
                        <a:rPr lang="en-MQ" sz="800">
                          <a:effectLst/>
                        </a:rPr>
                        <a:t>4.836989</a:t>
                      </a:r>
                    </a:p>
                  </a:txBody>
                  <a:tcPr marL="8598" marR="8598" marT="4300" marB="4300" anchor="ctr"/>
                </a:tc>
                <a:tc>
                  <a:txBody>
                    <a:bodyPr/>
                    <a:lstStyle/>
                    <a:p>
                      <a:pPr algn="ctr" fontAlgn="ctr"/>
                      <a:r>
                        <a:rPr lang="en-MQ" sz="800">
                          <a:effectLst/>
                        </a:rPr>
                        <a:t>2024.071037</a:t>
                      </a:r>
                    </a:p>
                  </a:txBody>
                  <a:tcPr marL="8598" marR="8598" marT="4300" marB="4300" anchor="ctr"/>
                </a:tc>
                <a:tc>
                  <a:txBody>
                    <a:bodyPr/>
                    <a:lstStyle/>
                    <a:p>
                      <a:pPr algn="ctr" fontAlgn="ctr"/>
                      <a:r>
                        <a:rPr lang="en-MQ" sz="800">
                          <a:effectLst/>
                        </a:rPr>
                        <a:t>41.573192</a:t>
                      </a:r>
                    </a:p>
                  </a:txBody>
                  <a:tcPr marL="8598" marR="8598" marT="4300" marB="4300" anchor="ctr"/>
                </a:tc>
                <a:tc>
                  <a:txBody>
                    <a:bodyPr/>
                    <a:lstStyle/>
                    <a:p>
                      <a:pPr algn="ctr" fontAlgn="ctr"/>
                      <a:r>
                        <a:rPr lang="en-MQ" sz="800">
                          <a:effectLst/>
                        </a:rPr>
                        <a:t>18.182599</a:t>
                      </a:r>
                    </a:p>
                  </a:txBody>
                  <a:tcPr marL="8598" marR="8598" marT="4300" marB="4300" anchor="ctr"/>
                </a:tc>
                <a:tc>
                  <a:txBody>
                    <a:bodyPr/>
                    <a:lstStyle/>
                    <a:p>
                      <a:pPr algn="ctr" fontAlgn="ctr"/>
                      <a:r>
                        <a:rPr lang="en-MQ" sz="800">
                          <a:effectLst/>
                        </a:rPr>
                        <a:t>7.093913</a:t>
                      </a:r>
                    </a:p>
                  </a:txBody>
                  <a:tcPr marL="8598" marR="8598" marT="4300" marB="4300" anchor="ctr"/>
                </a:tc>
                <a:tc>
                  <a:txBody>
                    <a:bodyPr/>
                    <a:lstStyle/>
                    <a:p>
                      <a:pPr algn="ctr" fontAlgn="ctr"/>
                      <a:r>
                        <a:rPr lang="en-MQ" sz="800">
                          <a:effectLst/>
                        </a:rPr>
                        <a:t>31.404938</a:t>
                      </a:r>
                    </a:p>
                  </a:txBody>
                  <a:tcPr marL="8598" marR="8598" marT="4300" marB="4300" anchor="ctr"/>
                </a:tc>
                <a:tc>
                  <a:txBody>
                    <a:bodyPr/>
                    <a:lstStyle/>
                    <a:p>
                      <a:pPr algn="ctr" fontAlgn="ctr"/>
                      <a:r>
                        <a:rPr lang="en-MQ" sz="800">
                          <a:effectLst/>
                        </a:rPr>
                        <a:t>38.254597</a:t>
                      </a:r>
                    </a:p>
                  </a:txBody>
                  <a:tcPr marL="8598" marR="8598" marT="4300" marB="4300" anchor="ctr"/>
                </a:tc>
                <a:tc>
                  <a:txBody>
                    <a:bodyPr/>
                    <a:lstStyle/>
                    <a:p>
                      <a:pPr algn="ctr" fontAlgn="ctr"/>
                      <a:r>
                        <a:rPr lang="en-MQ" sz="800">
                          <a:effectLst/>
                        </a:rPr>
                        <a:t>2.577849</a:t>
                      </a:r>
                    </a:p>
                  </a:txBody>
                  <a:tcPr marL="8598" marR="8598" marT="4300" marB="4300" anchor="ctr"/>
                </a:tc>
                <a:extLst>
                  <a:ext uri="{0D108BD9-81ED-4DB2-BD59-A6C34878D82A}">
                    <a16:rowId xmlns:a16="http://schemas.microsoft.com/office/drawing/2014/main" val="1901876139"/>
                  </a:ext>
                </a:extLst>
              </a:tr>
              <a:tr h="214617">
                <a:tc vMerge="1">
                  <a:txBody>
                    <a:bodyPr/>
                    <a:lstStyle/>
                    <a:p>
                      <a:endParaRPr lang="fr-FR"/>
                    </a:p>
                  </a:txBody>
                  <a:tcPr/>
                </a:tc>
                <a:tc>
                  <a:txBody>
                    <a:bodyPr/>
                    <a:lstStyle/>
                    <a:p>
                      <a:pPr algn="r" fontAlgn="ctr"/>
                      <a:r>
                        <a:rPr lang="en-US" sz="800" b="1">
                          <a:effectLst/>
                        </a:rPr>
                        <a:t>mean</a:t>
                      </a:r>
                    </a:p>
                  </a:txBody>
                  <a:tcPr marL="8598" marR="8598" marT="4300" marB="4300" anchor="ctr"/>
                </a:tc>
                <a:tc>
                  <a:txBody>
                    <a:bodyPr/>
                    <a:lstStyle/>
                    <a:p>
                      <a:pPr algn="ctr" fontAlgn="ctr"/>
                      <a:r>
                        <a:rPr lang="en-MQ" sz="800">
                          <a:effectLst/>
                        </a:rPr>
                        <a:t>3.333780</a:t>
                      </a:r>
                    </a:p>
                  </a:txBody>
                  <a:tcPr marL="8598" marR="8598" marT="4300" marB="4300" anchor="ctr"/>
                </a:tc>
                <a:tc>
                  <a:txBody>
                    <a:bodyPr/>
                    <a:lstStyle/>
                    <a:p>
                      <a:pPr algn="ctr" fontAlgn="ctr"/>
                      <a:r>
                        <a:rPr lang="en-MQ" sz="800">
                          <a:effectLst/>
                        </a:rPr>
                        <a:t>7.183507</a:t>
                      </a:r>
                    </a:p>
                  </a:txBody>
                  <a:tcPr marL="8598" marR="8598" marT="4300" marB="4300" anchor="ctr"/>
                </a:tc>
                <a:tc>
                  <a:txBody>
                    <a:bodyPr/>
                    <a:lstStyle/>
                    <a:p>
                      <a:pPr algn="ctr" fontAlgn="ctr"/>
                      <a:r>
                        <a:rPr lang="en-MQ" sz="800">
                          <a:effectLst/>
                        </a:rPr>
                        <a:t>1866.411793</a:t>
                      </a:r>
                    </a:p>
                  </a:txBody>
                  <a:tcPr marL="8598" marR="8598" marT="4300" marB="4300" anchor="ctr"/>
                </a:tc>
                <a:tc>
                  <a:txBody>
                    <a:bodyPr/>
                    <a:lstStyle/>
                    <a:p>
                      <a:pPr algn="ctr" fontAlgn="ctr"/>
                      <a:r>
                        <a:rPr lang="en-MQ" sz="800">
                          <a:effectLst/>
                        </a:rPr>
                        <a:t>42.940069</a:t>
                      </a:r>
                    </a:p>
                  </a:txBody>
                  <a:tcPr marL="8598" marR="8598" marT="4300" marB="4300" anchor="ctr"/>
                </a:tc>
                <a:tc>
                  <a:txBody>
                    <a:bodyPr/>
                    <a:lstStyle/>
                    <a:p>
                      <a:pPr algn="ctr" fontAlgn="ctr"/>
                      <a:r>
                        <a:rPr lang="en-MQ" sz="800">
                          <a:effectLst/>
                        </a:rPr>
                        <a:t>17.609788</a:t>
                      </a:r>
                    </a:p>
                  </a:txBody>
                  <a:tcPr marL="8598" marR="8598" marT="4300" marB="4300" anchor="ctr"/>
                </a:tc>
                <a:tc>
                  <a:txBody>
                    <a:bodyPr/>
                    <a:lstStyle/>
                    <a:p>
                      <a:pPr algn="ctr" fontAlgn="ctr"/>
                      <a:r>
                        <a:rPr lang="en-MQ" sz="800">
                          <a:effectLst/>
                        </a:rPr>
                        <a:t>7.253428</a:t>
                      </a:r>
                    </a:p>
                  </a:txBody>
                  <a:tcPr marL="8598" marR="8598" marT="4300" marB="4300" anchor="ctr"/>
                </a:tc>
                <a:tc>
                  <a:txBody>
                    <a:bodyPr/>
                    <a:lstStyle/>
                    <a:p>
                      <a:pPr algn="ctr" fontAlgn="ctr"/>
                      <a:r>
                        <a:rPr lang="en-MQ" sz="800">
                          <a:effectLst/>
                        </a:rPr>
                        <a:t>29.301094</a:t>
                      </a:r>
                    </a:p>
                  </a:txBody>
                  <a:tcPr marL="8598" marR="8598" marT="4300" marB="4300" anchor="ctr"/>
                </a:tc>
                <a:tc>
                  <a:txBody>
                    <a:bodyPr/>
                    <a:lstStyle/>
                    <a:p>
                      <a:pPr algn="ctr" fontAlgn="ctr"/>
                      <a:r>
                        <a:rPr lang="en-MQ" sz="800">
                          <a:effectLst/>
                        </a:rPr>
                        <a:t>38.217303</a:t>
                      </a:r>
                    </a:p>
                  </a:txBody>
                  <a:tcPr marL="8598" marR="8598" marT="4300" marB="4300" anchor="ctr"/>
                </a:tc>
                <a:tc>
                  <a:txBody>
                    <a:bodyPr/>
                    <a:lstStyle/>
                    <a:p>
                      <a:pPr algn="ctr" fontAlgn="ctr"/>
                      <a:r>
                        <a:rPr lang="en-MQ" sz="800">
                          <a:effectLst/>
                        </a:rPr>
                        <a:t>2.569895</a:t>
                      </a:r>
                    </a:p>
                  </a:txBody>
                  <a:tcPr marL="8598" marR="8598" marT="4300" marB="4300" anchor="ctr"/>
                </a:tc>
                <a:extLst>
                  <a:ext uri="{0D108BD9-81ED-4DB2-BD59-A6C34878D82A}">
                    <a16:rowId xmlns:a16="http://schemas.microsoft.com/office/drawing/2014/main" val="2758082409"/>
                  </a:ext>
                </a:extLst>
              </a:tr>
              <a:tr h="180417">
                <a:tc vMerge="1">
                  <a:txBody>
                    <a:bodyPr/>
                    <a:lstStyle/>
                    <a:p>
                      <a:endParaRPr lang="fr-FR"/>
                    </a:p>
                  </a:txBody>
                  <a:tcPr/>
                </a:tc>
                <a:tc>
                  <a:txBody>
                    <a:bodyPr/>
                    <a:lstStyle/>
                    <a:p>
                      <a:pPr algn="r" fontAlgn="ctr"/>
                      <a:r>
                        <a:rPr lang="en-US" sz="800" b="1">
                          <a:effectLst/>
                        </a:rPr>
                        <a:t>standard deviation</a:t>
                      </a:r>
                    </a:p>
                  </a:txBody>
                  <a:tcPr marL="8598" marR="8598" marT="4300" marB="4300" anchor="ctr"/>
                </a:tc>
                <a:tc>
                  <a:txBody>
                    <a:bodyPr/>
                    <a:lstStyle/>
                    <a:p>
                      <a:pPr algn="ctr" fontAlgn="ctr"/>
                      <a:r>
                        <a:rPr lang="en-MQ" sz="800">
                          <a:effectLst/>
                        </a:rPr>
                        <a:t>2.234302</a:t>
                      </a:r>
                    </a:p>
                  </a:txBody>
                  <a:tcPr marL="8598" marR="8598" marT="4300" marB="4300" anchor="ctr"/>
                </a:tc>
                <a:tc>
                  <a:txBody>
                    <a:bodyPr/>
                    <a:lstStyle/>
                    <a:p>
                      <a:pPr algn="ctr" fontAlgn="ctr"/>
                      <a:r>
                        <a:rPr lang="en-MQ" sz="800">
                          <a:effectLst/>
                        </a:rPr>
                        <a:t>6.203607</a:t>
                      </a:r>
                    </a:p>
                  </a:txBody>
                  <a:tcPr marL="8598" marR="8598" marT="4300" marB="4300" anchor="ctr"/>
                </a:tc>
                <a:tc>
                  <a:txBody>
                    <a:bodyPr/>
                    <a:lstStyle/>
                    <a:p>
                      <a:pPr algn="ctr" fontAlgn="ctr"/>
                      <a:r>
                        <a:rPr lang="en-MQ" sz="800">
                          <a:effectLst/>
                        </a:rPr>
                        <a:t>635.833951</a:t>
                      </a:r>
                    </a:p>
                  </a:txBody>
                  <a:tcPr marL="8598" marR="8598" marT="4300" marB="4300" anchor="ctr"/>
                </a:tc>
                <a:tc>
                  <a:txBody>
                    <a:bodyPr/>
                    <a:lstStyle/>
                    <a:p>
                      <a:pPr algn="ctr" fontAlgn="ctr"/>
                      <a:r>
                        <a:rPr lang="en-MQ" sz="800">
                          <a:effectLst/>
                        </a:rPr>
                        <a:t>9.648244</a:t>
                      </a:r>
                    </a:p>
                  </a:txBody>
                  <a:tcPr marL="8598" marR="8598" marT="4300" marB="4300" anchor="ctr"/>
                </a:tc>
                <a:tc>
                  <a:txBody>
                    <a:bodyPr/>
                    <a:lstStyle/>
                    <a:p>
                      <a:pPr algn="ctr" fontAlgn="ctr"/>
                      <a:r>
                        <a:rPr lang="en-MQ" sz="800">
                          <a:effectLst/>
                        </a:rPr>
                        <a:t>3.777714</a:t>
                      </a:r>
                    </a:p>
                  </a:txBody>
                  <a:tcPr marL="8598" marR="8598" marT="4300" marB="4300" anchor="ctr"/>
                </a:tc>
                <a:tc>
                  <a:txBody>
                    <a:bodyPr/>
                    <a:lstStyle/>
                    <a:p>
                      <a:pPr algn="ctr" fontAlgn="ctr"/>
                      <a:r>
                        <a:rPr lang="en-MQ" sz="800">
                          <a:effectLst/>
                        </a:rPr>
                        <a:t>3.171262</a:t>
                      </a:r>
                    </a:p>
                  </a:txBody>
                  <a:tcPr marL="8598" marR="8598" marT="4300" marB="4300" anchor="ctr"/>
                </a:tc>
                <a:tc>
                  <a:txBody>
                    <a:bodyPr/>
                    <a:lstStyle/>
                    <a:p>
                      <a:pPr algn="ctr" fontAlgn="ctr"/>
                      <a:r>
                        <a:rPr lang="en-MQ" sz="800">
                          <a:effectLst/>
                        </a:rPr>
                        <a:t>5.494626</a:t>
                      </a:r>
                    </a:p>
                  </a:txBody>
                  <a:tcPr marL="8598" marR="8598" marT="4300" marB="4300" anchor="ctr"/>
                </a:tc>
                <a:tc>
                  <a:txBody>
                    <a:bodyPr/>
                    <a:lstStyle/>
                    <a:p>
                      <a:pPr algn="ctr" fontAlgn="ctr"/>
                      <a:r>
                        <a:rPr lang="en-MQ" sz="800" dirty="0">
                          <a:effectLst/>
                        </a:rPr>
                        <a:t>0.448930</a:t>
                      </a:r>
                    </a:p>
                  </a:txBody>
                  <a:tcPr marL="8598" marR="8598" marT="4300" marB="4300" anchor="ctr"/>
                </a:tc>
                <a:tc>
                  <a:txBody>
                    <a:bodyPr/>
                    <a:lstStyle/>
                    <a:p>
                      <a:pPr algn="ctr"/>
                      <a:r>
                        <a:rPr lang="en-MQ" sz="800" b="0" i="0" u="none" strike="noStrike" kern="1200" dirty="0">
                          <a:solidFill>
                            <a:schemeClr val="tx1"/>
                          </a:solidFill>
                          <a:effectLst/>
                          <a:latin typeface="+mn-lt"/>
                          <a:ea typeface="+mn-ea"/>
                          <a:cs typeface="+mn-cs"/>
                        </a:rPr>
                        <a:t>0.051719</a:t>
                      </a:r>
                      <a:endParaRPr lang="fr-FR" sz="100" dirty="0"/>
                    </a:p>
                  </a:txBody>
                  <a:tcPr marL="8598" marR="8598" marT="4300" marB="4300" anchor="ctr"/>
                </a:tc>
                <a:extLst>
                  <a:ext uri="{0D108BD9-81ED-4DB2-BD59-A6C34878D82A}">
                    <a16:rowId xmlns:a16="http://schemas.microsoft.com/office/drawing/2014/main" val="171697156"/>
                  </a:ext>
                </a:extLst>
              </a:tr>
            </a:tbl>
          </a:graphicData>
        </a:graphic>
      </p:graphicFrame>
      <p:sp>
        <p:nvSpPr>
          <p:cNvPr id="12" name="Title 1">
            <a:extLst>
              <a:ext uri="{FF2B5EF4-FFF2-40B4-BE49-F238E27FC236}">
                <a16:creationId xmlns:a16="http://schemas.microsoft.com/office/drawing/2014/main" id="{9D72473A-4534-DB40-B9F1-33FBBA775C5E}"/>
              </a:ext>
            </a:extLst>
          </p:cNvPr>
          <p:cNvSpPr txBox="1">
            <a:spLocks/>
          </p:cNvSpPr>
          <p:nvPr/>
        </p:nvSpPr>
        <p:spPr>
          <a:xfrm>
            <a:off x="7829550" y="758190"/>
            <a:ext cx="3954780" cy="2159000"/>
          </a:xfrm>
          <a:prstGeom prst="rect">
            <a:avLst/>
          </a:prstGeom>
          <a:effectLst/>
        </p:spPr>
        <p:txBody>
          <a:bodyPr vert="horz" lIns="91440" tIns="45720" rIns="91440" bIns="45720" rtlCol="0" anchor="ctr">
            <a:normAutofit fontScale="6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i="1" dirty="0">
                <a:solidFill>
                  <a:schemeClr val="accent1">
                    <a:lumMod val="60000"/>
                    <a:lumOff val="40000"/>
                  </a:schemeClr>
                </a:solidFill>
              </a:rPr>
              <a:t>ANNEXE 1</a:t>
            </a:r>
          </a:p>
          <a:p>
            <a:endParaRPr lang="fr-FR" dirty="0"/>
          </a:p>
          <a:p>
            <a:r>
              <a:rPr lang="fr-FR" sz="4100" dirty="0"/>
              <a:t>GRANDEURS STATISTIQUES</a:t>
            </a:r>
            <a:br>
              <a:rPr lang="fr-FR" sz="4100" dirty="0"/>
            </a:br>
            <a:r>
              <a:rPr lang="fr-FR" sz="3000" dirty="0">
                <a:solidFill>
                  <a:schemeClr val="accent1"/>
                </a:solidFill>
              </a:rPr>
              <a:t>_____________</a:t>
            </a:r>
            <a:br>
              <a:rPr lang="fr-FR" sz="4100" dirty="0"/>
            </a:br>
            <a:br>
              <a:rPr lang="fr-FR" sz="4100" dirty="0"/>
            </a:br>
            <a:r>
              <a:rPr lang="fr-FR" sz="4100" dirty="0"/>
              <a:t>Régions</a:t>
            </a:r>
            <a:br>
              <a:rPr lang="fr-FR" dirty="0"/>
            </a:br>
            <a:endParaRPr lang="fr-FR" dirty="0"/>
          </a:p>
        </p:txBody>
      </p:sp>
      <p:sp>
        <p:nvSpPr>
          <p:cNvPr id="17" name="Footer Placeholder 16">
            <a:extLst>
              <a:ext uri="{FF2B5EF4-FFF2-40B4-BE49-F238E27FC236}">
                <a16:creationId xmlns:a16="http://schemas.microsoft.com/office/drawing/2014/main" id="{FF6DCE95-4D14-B742-A0C9-B2BD356BEE34}"/>
              </a:ext>
            </a:extLst>
          </p:cNvPr>
          <p:cNvSpPr>
            <a:spLocks noGrp="1"/>
          </p:cNvSpPr>
          <p:nvPr>
            <p:ph type="ftr" sz="quarter" idx="11"/>
          </p:nvPr>
        </p:nvSpPr>
        <p:spPr/>
        <p:txBody>
          <a:bodyPr/>
          <a:lstStyle/>
          <a:p>
            <a:r>
              <a:rPr lang="en-US"/>
              <a:t>Sofia CHEVROLAT</a:t>
            </a:r>
            <a:endParaRPr lang="en-US" dirty="0"/>
          </a:p>
        </p:txBody>
      </p:sp>
      <p:sp>
        <p:nvSpPr>
          <p:cNvPr id="18" name="Slide Number Placeholder 17">
            <a:extLst>
              <a:ext uri="{FF2B5EF4-FFF2-40B4-BE49-F238E27FC236}">
                <a16:creationId xmlns:a16="http://schemas.microsoft.com/office/drawing/2014/main" id="{D30F31C0-F06B-CE47-B1AA-2B354FED6166}"/>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31</a:t>
            </a:fld>
            <a:endParaRPr lang="en-US" dirty="0"/>
          </a:p>
        </p:txBody>
      </p:sp>
      <p:sp>
        <p:nvSpPr>
          <p:cNvPr id="19" name="Footer Placeholder 18">
            <a:extLst>
              <a:ext uri="{FF2B5EF4-FFF2-40B4-BE49-F238E27FC236}">
                <a16:creationId xmlns:a16="http://schemas.microsoft.com/office/drawing/2014/main" id="{2758E8E8-B409-BF4E-A4F4-5C52E5030A87}"/>
              </a:ext>
            </a:extLst>
          </p:cNvPr>
          <p:cNvSpPr txBox="1">
            <a:spLocks/>
          </p:cNvSpPr>
          <p:nvPr/>
        </p:nvSpPr>
        <p:spPr>
          <a:xfrm>
            <a:off x="782955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dirty="0">
                <a:solidFill>
                  <a:schemeClr val="bg2">
                    <a:lumMod val="40000"/>
                    <a:lumOff val="60000"/>
                  </a:schemeClr>
                </a:solidFill>
              </a:rPr>
              <a:t>Sofia CHEVROLAT</a:t>
            </a:r>
          </a:p>
        </p:txBody>
      </p:sp>
    </p:spTree>
    <p:extLst>
      <p:ext uri="{BB962C8B-B14F-4D97-AF65-F5344CB8AC3E}">
        <p14:creationId xmlns:p14="http://schemas.microsoft.com/office/powerpoint/2010/main" val="1439865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D4DE25F2-3910-AA46-8B52-95F363248A9C}"/>
              </a:ext>
            </a:extLst>
          </p:cNvPr>
          <p:cNvGraphicFramePr>
            <a:graphicFrameLocks/>
          </p:cNvGraphicFramePr>
          <p:nvPr>
            <p:extLst>
              <p:ext uri="{D42A27DB-BD31-4B8C-83A1-F6EECF244321}">
                <p14:modId xmlns:p14="http://schemas.microsoft.com/office/powerpoint/2010/main" val="4068915465"/>
              </p:ext>
            </p:extLst>
          </p:nvPr>
        </p:nvGraphicFramePr>
        <p:xfrm>
          <a:off x="174834" y="173950"/>
          <a:ext cx="7643285" cy="6559537"/>
        </p:xfrm>
        <a:graphic>
          <a:graphicData uri="http://schemas.openxmlformats.org/drawingml/2006/table">
            <a:tbl>
              <a:tblPr firstRow="1" bandRow="1">
                <a:tableStyleId>{9D7B26C5-4107-4FEC-AEDC-1716B250A1EF}</a:tableStyleId>
              </a:tblPr>
              <a:tblGrid>
                <a:gridCol w="620979">
                  <a:extLst>
                    <a:ext uri="{9D8B030D-6E8A-4147-A177-3AD203B41FA5}">
                      <a16:colId xmlns:a16="http://schemas.microsoft.com/office/drawing/2014/main" val="1198110751"/>
                    </a:ext>
                  </a:extLst>
                </a:gridCol>
                <a:gridCol w="1036852">
                  <a:extLst>
                    <a:ext uri="{9D8B030D-6E8A-4147-A177-3AD203B41FA5}">
                      <a16:colId xmlns:a16="http://schemas.microsoft.com/office/drawing/2014/main" val="3737119722"/>
                    </a:ext>
                  </a:extLst>
                </a:gridCol>
                <a:gridCol w="659814">
                  <a:extLst>
                    <a:ext uri="{9D8B030D-6E8A-4147-A177-3AD203B41FA5}">
                      <a16:colId xmlns:a16="http://schemas.microsoft.com/office/drawing/2014/main" val="1592960387"/>
                    </a:ext>
                  </a:extLst>
                </a:gridCol>
                <a:gridCol w="636249">
                  <a:extLst>
                    <a:ext uri="{9D8B030D-6E8A-4147-A177-3AD203B41FA5}">
                      <a16:colId xmlns:a16="http://schemas.microsoft.com/office/drawing/2014/main" val="3915255062"/>
                    </a:ext>
                  </a:extLst>
                </a:gridCol>
                <a:gridCol w="695161">
                  <a:extLst>
                    <a:ext uri="{9D8B030D-6E8A-4147-A177-3AD203B41FA5}">
                      <a16:colId xmlns:a16="http://schemas.microsoft.com/office/drawing/2014/main" val="1058115908"/>
                    </a:ext>
                  </a:extLst>
                </a:gridCol>
                <a:gridCol w="706944">
                  <a:extLst>
                    <a:ext uri="{9D8B030D-6E8A-4147-A177-3AD203B41FA5}">
                      <a16:colId xmlns:a16="http://schemas.microsoft.com/office/drawing/2014/main" val="4097106026"/>
                    </a:ext>
                  </a:extLst>
                </a:gridCol>
                <a:gridCol w="671597">
                  <a:extLst>
                    <a:ext uri="{9D8B030D-6E8A-4147-A177-3AD203B41FA5}">
                      <a16:colId xmlns:a16="http://schemas.microsoft.com/office/drawing/2014/main" val="1894500362"/>
                    </a:ext>
                  </a:extLst>
                </a:gridCol>
                <a:gridCol w="659814">
                  <a:extLst>
                    <a:ext uri="{9D8B030D-6E8A-4147-A177-3AD203B41FA5}">
                      <a16:colId xmlns:a16="http://schemas.microsoft.com/office/drawing/2014/main" val="1753713804"/>
                    </a:ext>
                  </a:extLst>
                </a:gridCol>
                <a:gridCol w="683379">
                  <a:extLst>
                    <a:ext uri="{9D8B030D-6E8A-4147-A177-3AD203B41FA5}">
                      <a16:colId xmlns:a16="http://schemas.microsoft.com/office/drawing/2014/main" val="646146532"/>
                    </a:ext>
                  </a:extLst>
                </a:gridCol>
                <a:gridCol w="659814">
                  <a:extLst>
                    <a:ext uri="{9D8B030D-6E8A-4147-A177-3AD203B41FA5}">
                      <a16:colId xmlns:a16="http://schemas.microsoft.com/office/drawing/2014/main" val="3778716589"/>
                    </a:ext>
                  </a:extLst>
                </a:gridCol>
                <a:gridCol w="612682">
                  <a:extLst>
                    <a:ext uri="{9D8B030D-6E8A-4147-A177-3AD203B41FA5}">
                      <a16:colId xmlns:a16="http://schemas.microsoft.com/office/drawing/2014/main" val="3134373939"/>
                    </a:ext>
                  </a:extLst>
                </a:gridCol>
              </a:tblGrid>
              <a:tr h="231203">
                <a:tc>
                  <a:txBody>
                    <a:bodyPr/>
                    <a:lstStyle/>
                    <a:p>
                      <a:pPr algn="ctr" fontAlgn="ctr"/>
                      <a:r>
                        <a:rPr lang="en-US" sz="800" b="1" dirty="0">
                          <a:effectLst/>
                        </a:rPr>
                        <a:t>Pays </a:t>
                      </a:r>
                    </a:p>
                  </a:txBody>
                  <a:tcPr marL="8598" marR="8598" marT="0" marB="0" anchor="ctr"/>
                </a:tc>
                <a:tc>
                  <a:txBody>
                    <a:bodyPr/>
                    <a:lstStyle/>
                    <a:p>
                      <a:pPr algn="r" fontAlgn="ctr"/>
                      <a:r>
                        <a:rPr lang="en-US" sz="800" b="1">
                          <a:effectLst/>
                        </a:rPr>
                        <a:t>grandeur stat</a:t>
                      </a:r>
                    </a:p>
                  </a:txBody>
                  <a:tcPr marL="8598" marR="8598" marT="0" marB="0" anchor="ctr"/>
                </a:tc>
                <a:tc>
                  <a:txBody>
                    <a:bodyPr/>
                    <a:lstStyle/>
                    <a:p>
                      <a:pPr algn="r" fontAlgn="ctr"/>
                      <a:r>
                        <a:rPr lang="en-US" sz="800" b="1" dirty="0">
                          <a:effectLst/>
                        </a:rPr>
                        <a:t>IT.CMP.PCMP.P2</a:t>
                      </a:r>
                    </a:p>
                  </a:txBody>
                  <a:tcPr marT="5" marB="5" anchor="ctr"/>
                </a:tc>
                <a:tc>
                  <a:txBody>
                    <a:bodyPr/>
                    <a:lstStyle/>
                    <a:p>
                      <a:pPr algn="r" fontAlgn="ctr"/>
                      <a:r>
                        <a:rPr lang="en-US" sz="800" b="1">
                          <a:effectLst/>
                        </a:rPr>
                        <a:t>IT.NET.USER.P2</a:t>
                      </a:r>
                    </a:p>
                  </a:txBody>
                  <a:tcPr marT="5" marB="5" anchor="ctr"/>
                </a:tc>
                <a:tc>
                  <a:txBody>
                    <a:bodyPr/>
                    <a:lstStyle/>
                    <a:p>
                      <a:pPr algn="r" fontAlgn="ctr"/>
                      <a:r>
                        <a:rPr lang="en-US" sz="800" b="1">
                          <a:effectLst/>
                        </a:rPr>
                        <a:t>NY.GDP.PCAP.CD</a:t>
                      </a:r>
                    </a:p>
                  </a:txBody>
                  <a:tcPr marT="5" marB="5" anchor="ctr"/>
                </a:tc>
                <a:tc>
                  <a:txBody>
                    <a:bodyPr/>
                    <a:lstStyle/>
                    <a:p>
                      <a:pPr algn="r" fontAlgn="ctr"/>
                      <a:r>
                        <a:rPr lang="en-US" sz="800" b="1">
                          <a:effectLst/>
                        </a:rPr>
                        <a:t>SE.SEC.ENRR</a:t>
                      </a:r>
                    </a:p>
                  </a:txBody>
                  <a:tcPr marT="5" marB="5" anchor="ctr"/>
                </a:tc>
                <a:tc>
                  <a:txBody>
                    <a:bodyPr/>
                    <a:lstStyle/>
                    <a:p>
                      <a:pPr algn="r" fontAlgn="ctr"/>
                      <a:r>
                        <a:rPr lang="en-US" sz="800" b="1">
                          <a:effectLst/>
                        </a:rPr>
                        <a:t>SE.SEC.PRIV.ZS</a:t>
                      </a:r>
                    </a:p>
                  </a:txBody>
                  <a:tcPr marT="5" marB="5" anchor="ctr"/>
                </a:tc>
                <a:tc>
                  <a:txBody>
                    <a:bodyPr/>
                    <a:lstStyle/>
                    <a:p>
                      <a:pPr algn="r" fontAlgn="ctr"/>
                      <a:r>
                        <a:rPr lang="en-US" sz="800" b="1" dirty="0">
                          <a:effectLst/>
                        </a:rPr>
                        <a:t>SE.TER.ENRR</a:t>
                      </a:r>
                    </a:p>
                  </a:txBody>
                  <a:tcPr marT="5" marB="5" anchor="ctr"/>
                </a:tc>
                <a:tc>
                  <a:txBody>
                    <a:bodyPr/>
                    <a:lstStyle/>
                    <a:p>
                      <a:pPr algn="r" fontAlgn="ctr"/>
                      <a:r>
                        <a:rPr lang="en-US" sz="800" b="1">
                          <a:effectLst/>
                        </a:rPr>
                        <a:t>SE.TER.PRIV.ZS</a:t>
                      </a:r>
                    </a:p>
                  </a:txBody>
                  <a:tcPr marT="5" marB="5" anchor="ctr"/>
                </a:tc>
                <a:tc>
                  <a:txBody>
                    <a:bodyPr/>
                    <a:lstStyle/>
                    <a:p>
                      <a:pPr algn="r" fontAlgn="ctr"/>
                      <a:r>
                        <a:rPr lang="en-US" sz="800" b="1">
                          <a:effectLst/>
                        </a:rPr>
                        <a:t>SL.TLF.TOTL.PCT</a:t>
                      </a:r>
                    </a:p>
                  </a:txBody>
                  <a:tcPr marT="5" marB="5" anchor="ctr"/>
                </a:tc>
                <a:tc>
                  <a:txBody>
                    <a:bodyPr/>
                    <a:lstStyle/>
                    <a:p>
                      <a:pPr algn="r" fontAlgn="ctr"/>
                      <a:r>
                        <a:rPr lang="en-US" sz="800" b="1" dirty="0">
                          <a:effectLst/>
                        </a:rPr>
                        <a:t>SP.POP.GROW</a:t>
                      </a:r>
                    </a:p>
                  </a:txBody>
                  <a:tcPr marT="5" marB="5" anchor="ctr"/>
                </a:tc>
                <a:extLst>
                  <a:ext uri="{0D108BD9-81ED-4DB2-BD59-A6C34878D82A}">
                    <a16:rowId xmlns:a16="http://schemas.microsoft.com/office/drawing/2014/main" val="2992781382"/>
                  </a:ext>
                </a:extLst>
              </a:tr>
              <a:tr h="235270">
                <a:tc rowSpan="3">
                  <a:txBody>
                    <a:bodyPr/>
                    <a:lstStyle/>
                    <a:p>
                      <a:pPr algn="r" fontAlgn="t"/>
                      <a:r>
                        <a:rPr lang="en-US" sz="800" b="1" dirty="0">
                          <a:effectLst/>
                        </a:rPr>
                        <a:t>France</a:t>
                      </a:r>
                    </a:p>
                  </a:txBody>
                  <a:tcPr marT="457" marB="457">
                    <a:solidFill>
                      <a:schemeClr val="accent1"/>
                    </a:solidFill>
                  </a:tcPr>
                </a:tc>
                <a:tc>
                  <a:txBody>
                    <a:bodyPr/>
                    <a:lstStyle/>
                    <a:p>
                      <a:pPr algn="r" fontAlgn="t"/>
                      <a:r>
                        <a:rPr lang="en-US" sz="800" b="1" dirty="0">
                          <a:effectLst/>
                        </a:rPr>
                        <a:t>median</a:t>
                      </a:r>
                    </a:p>
                  </a:txBody>
                  <a:tcPr marT="5" marB="5">
                    <a:solidFill>
                      <a:schemeClr val="accent1"/>
                    </a:solidFill>
                  </a:tcPr>
                </a:tc>
                <a:tc>
                  <a:txBody>
                    <a:bodyPr/>
                    <a:lstStyle/>
                    <a:p>
                      <a:pPr algn="r" fontAlgn="ctr"/>
                      <a:r>
                        <a:rPr lang="en-MQ" sz="800" dirty="0">
                          <a:effectLst/>
                        </a:rPr>
                        <a:t>41.303444</a:t>
                      </a:r>
                    </a:p>
                  </a:txBody>
                  <a:tcPr marT="5" marB="5" anchor="ctr">
                    <a:solidFill>
                      <a:schemeClr val="accent1"/>
                    </a:solidFill>
                  </a:tcPr>
                </a:tc>
                <a:tc>
                  <a:txBody>
                    <a:bodyPr/>
                    <a:lstStyle/>
                    <a:p>
                      <a:pPr algn="r" fontAlgn="ctr"/>
                      <a:r>
                        <a:rPr lang="en-MQ" sz="800">
                          <a:effectLst/>
                        </a:rPr>
                        <a:t>70.680000</a:t>
                      </a:r>
                    </a:p>
                  </a:txBody>
                  <a:tcPr marT="5" marB="5" anchor="ctr">
                    <a:solidFill>
                      <a:schemeClr val="accent1"/>
                    </a:solidFill>
                  </a:tcPr>
                </a:tc>
                <a:tc>
                  <a:txBody>
                    <a:bodyPr/>
                    <a:lstStyle/>
                    <a:p>
                      <a:pPr algn="r" fontAlgn="ctr"/>
                      <a:r>
                        <a:rPr lang="en-MQ" sz="800" dirty="0">
                          <a:effectLst/>
                        </a:rPr>
                        <a:t>36854.9682</a:t>
                      </a:r>
                    </a:p>
                  </a:txBody>
                  <a:tcPr marT="5" marB="5" anchor="ctr">
                    <a:solidFill>
                      <a:schemeClr val="accent1"/>
                    </a:solidFill>
                  </a:tcPr>
                </a:tc>
                <a:tc>
                  <a:txBody>
                    <a:bodyPr/>
                    <a:lstStyle/>
                    <a:p>
                      <a:pPr algn="r" fontAlgn="ctr"/>
                      <a:r>
                        <a:rPr lang="en-MQ" sz="800">
                          <a:effectLst/>
                        </a:rPr>
                        <a:t>111.178520</a:t>
                      </a:r>
                    </a:p>
                  </a:txBody>
                  <a:tcPr marT="5" marB="5" anchor="ctr">
                    <a:solidFill>
                      <a:schemeClr val="accent1"/>
                    </a:solidFill>
                  </a:tcPr>
                </a:tc>
                <a:tc>
                  <a:txBody>
                    <a:bodyPr/>
                    <a:lstStyle/>
                    <a:p>
                      <a:pPr algn="r" fontAlgn="ctr"/>
                      <a:r>
                        <a:rPr lang="en-MQ" sz="800">
                          <a:effectLst/>
                        </a:rPr>
                        <a:t>25.588341</a:t>
                      </a:r>
                    </a:p>
                  </a:txBody>
                  <a:tcPr marT="5" marB="5" anchor="ctr">
                    <a:solidFill>
                      <a:schemeClr val="accent1"/>
                    </a:solidFill>
                  </a:tcPr>
                </a:tc>
                <a:tc>
                  <a:txBody>
                    <a:bodyPr/>
                    <a:lstStyle/>
                    <a:p>
                      <a:pPr algn="r" fontAlgn="ctr"/>
                      <a:r>
                        <a:rPr lang="en-MQ" sz="800" dirty="0">
                          <a:effectLst/>
                        </a:rPr>
                        <a:t>55.218361</a:t>
                      </a:r>
                    </a:p>
                  </a:txBody>
                  <a:tcPr marT="5" marB="5" anchor="ctr">
                    <a:solidFill>
                      <a:schemeClr val="accent1"/>
                    </a:solidFill>
                  </a:tcPr>
                </a:tc>
                <a:tc>
                  <a:txBody>
                    <a:bodyPr/>
                    <a:lstStyle/>
                    <a:p>
                      <a:pPr algn="r" fontAlgn="ctr"/>
                      <a:r>
                        <a:rPr lang="en-MQ" sz="800" dirty="0">
                          <a:effectLst/>
                        </a:rPr>
                        <a:t>17.082781</a:t>
                      </a:r>
                    </a:p>
                  </a:txBody>
                  <a:tcPr marT="5" marB="5" anchor="ctr">
                    <a:solidFill>
                      <a:schemeClr val="accent1"/>
                    </a:solidFill>
                  </a:tcPr>
                </a:tc>
                <a:tc>
                  <a:txBody>
                    <a:bodyPr/>
                    <a:lstStyle/>
                    <a:p>
                      <a:pPr algn="r" fontAlgn="ctr"/>
                      <a:r>
                        <a:rPr lang="en-MQ" sz="800">
                          <a:effectLst/>
                        </a:rPr>
                        <a:t>45.723775</a:t>
                      </a:r>
                    </a:p>
                  </a:txBody>
                  <a:tcPr marT="5" marB="5" anchor="ctr">
                    <a:solidFill>
                      <a:schemeClr val="accent1"/>
                    </a:solidFill>
                  </a:tcPr>
                </a:tc>
                <a:tc>
                  <a:txBody>
                    <a:bodyPr/>
                    <a:lstStyle/>
                    <a:p>
                      <a:pPr algn="r" fontAlgn="ctr"/>
                      <a:r>
                        <a:rPr lang="en-MQ" sz="800">
                          <a:effectLst/>
                        </a:rPr>
                        <a:t>0.558857</a:t>
                      </a:r>
                    </a:p>
                  </a:txBody>
                  <a:tcPr marT="5" marB="5" anchor="ctr">
                    <a:solidFill>
                      <a:schemeClr val="accent1"/>
                    </a:solidFill>
                  </a:tcPr>
                </a:tc>
                <a:extLst>
                  <a:ext uri="{0D108BD9-81ED-4DB2-BD59-A6C34878D82A}">
                    <a16:rowId xmlns:a16="http://schemas.microsoft.com/office/drawing/2014/main" val="858561174"/>
                  </a:ext>
                </a:extLst>
              </a:tr>
              <a:tr h="231203">
                <a:tc vMerge="1">
                  <a:txBody>
                    <a:bodyPr/>
                    <a:lstStyle/>
                    <a:p>
                      <a:endParaRPr lang="fr-FR"/>
                    </a:p>
                  </a:txBody>
                  <a:tcPr/>
                </a:tc>
                <a:tc>
                  <a:txBody>
                    <a:bodyPr/>
                    <a:lstStyle/>
                    <a:p>
                      <a:pPr algn="r" fontAlgn="ctr"/>
                      <a:r>
                        <a:rPr lang="en-US" sz="800" b="1" dirty="0">
                          <a:effectLst/>
                        </a:rPr>
                        <a:t>mean</a:t>
                      </a:r>
                    </a:p>
                  </a:txBody>
                  <a:tcPr marT="5" marB="5" anchor="ctr">
                    <a:solidFill>
                      <a:schemeClr val="accent1">
                        <a:alpha val="50000"/>
                      </a:schemeClr>
                    </a:solidFill>
                  </a:tcPr>
                </a:tc>
                <a:tc>
                  <a:txBody>
                    <a:bodyPr/>
                    <a:lstStyle/>
                    <a:p>
                      <a:pPr algn="r" fontAlgn="ctr"/>
                      <a:r>
                        <a:rPr lang="en-MQ" sz="800" dirty="0">
                          <a:effectLst/>
                        </a:rPr>
                        <a:t>44.224959</a:t>
                      </a:r>
                    </a:p>
                  </a:txBody>
                  <a:tcPr marT="5" marB="5" anchor="ctr">
                    <a:solidFill>
                      <a:schemeClr val="accent1">
                        <a:alpha val="50000"/>
                      </a:schemeClr>
                    </a:solidFill>
                  </a:tcPr>
                </a:tc>
                <a:tc>
                  <a:txBody>
                    <a:bodyPr/>
                    <a:lstStyle/>
                    <a:p>
                      <a:pPr algn="r" fontAlgn="ctr"/>
                      <a:r>
                        <a:rPr lang="en-MQ" sz="800" dirty="0">
                          <a:effectLst/>
                        </a:rPr>
                        <a:t>59.807078</a:t>
                      </a:r>
                    </a:p>
                  </a:txBody>
                  <a:tcPr marT="5" marB="5" anchor="ctr">
                    <a:solidFill>
                      <a:schemeClr val="accent1">
                        <a:alpha val="50000"/>
                      </a:schemeClr>
                    </a:solidFill>
                  </a:tcPr>
                </a:tc>
                <a:tc>
                  <a:txBody>
                    <a:bodyPr/>
                    <a:lstStyle/>
                    <a:p>
                      <a:pPr algn="r" fontAlgn="ctr"/>
                      <a:r>
                        <a:rPr lang="en-MQ" sz="800" dirty="0">
                          <a:effectLst/>
                        </a:rPr>
                        <a:t>36302.6949</a:t>
                      </a:r>
                    </a:p>
                  </a:txBody>
                  <a:tcPr marT="5" marB="5" anchor="ctr">
                    <a:solidFill>
                      <a:schemeClr val="accent1">
                        <a:alpha val="50000"/>
                      </a:schemeClr>
                    </a:solidFill>
                  </a:tcPr>
                </a:tc>
                <a:tc>
                  <a:txBody>
                    <a:bodyPr/>
                    <a:lstStyle/>
                    <a:p>
                      <a:pPr algn="r" fontAlgn="ctr"/>
                      <a:r>
                        <a:rPr lang="en-MQ" sz="800" dirty="0">
                          <a:effectLst/>
                        </a:rPr>
                        <a:t>110.350309</a:t>
                      </a:r>
                    </a:p>
                  </a:txBody>
                  <a:tcPr marT="5" marB="5" anchor="ctr">
                    <a:solidFill>
                      <a:schemeClr val="accent1">
                        <a:alpha val="50000"/>
                      </a:schemeClr>
                    </a:solidFill>
                  </a:tcPr>
                </a:tc>
                <a:tc>
                  <a:txBody>
                    <a:bodyPr/>
                    <a:lstStyle/>
                    <a:p>
                      <a:pPr algn="r" fontAlgn="ctr"/>
                      <a:r>
                        <a:rPr lang="en-MQ" sz="800" dirty="0">
                          <a:effectLst/>
                        </a:rPr>
                        <a:t>25.602303</a:t>
                      </a:r>
                    </a:p>
                  </a:txBody>
                  <a:tcPr marT="5" marB="5" anchor="ctr">
                    <a:solidFill>
                      <a:schemeClr val="accent1">
                        <a:alpha val="50000"/>
                      </a:schemeClr>
                    </a:solidFill>
                  </a:tcPr>
                </a:tc>
                <a:tc>
                  <a:txBody>
                    <a:bodyPr/>
                    <a:lstStyle/>
                    <a:p>
                      <a:pPr algn="r" fontAlgn="ctr"/>
                      <a:r>
                        <a:rPr lang="en-MQ" sz="800" dirty="0">
                          <a:effectLst/>
                        </a:rPr>
                        <a:t>56.605849</a:t>
                      </a:r>
                    </a:p>
                  </a:txBody>
                  <a:tcPr marT="5" marB="5" anchor="ctr">
                    <a:solidFill>
                      <a:schemeClr val="accent1">
                        <a:alpha val="50000"/>
                      </a:schemeClr>
                    </a:solidFill>
                  </a:tcPr>
                </a:tc>
                <a:tc>
                  <a:txBody>
                    <a:bodyPr/>
                    <a:lstStyle/>
                    <a:p>
                      <a:pPr algn="r" fontAlgn="ctr"/>
                      <a:r>
                        <a:rPr lang="en-MQ" sz="800" dirty="0">
                          <a:effectLst/>
                        </a:rPr>
                        <a:t>17.793204</a:t>
                      </a:r>
                    </a:p>
                  </a:txBody>
                  <a:tcPr marT="5" marB="5" anchor="ctr">
                    <a:solidFill>
                      <a:schemeClr val="accent1">
                        <a:alpha val="50000"/>
                      </a:schemeClr>
                    </a:solidFill>
                  </a:tcPr>
                </a:tc>
                <a:tc>
                  <a:txBody>
                    <a:bodyPr/>
                    <a:lstStyle/>
                    <a:p>
                      <a:pPr algn="r" fontAlgn="ctr"/>
                      <a:r>
                        <a:rPr lang="en-MQ" sz="800" dirty="0">
                          <a:effectLst/>
                        </a:rPr>
                        <a:t>45.613390</a:t>
                      </a:r>
                    </a:p>
                  </a:txBody>
                  <a:tcPr marT="5" marB="5" anchor="ctr">
                    <a:solidFill>
                      <a:schemeClr val="accent1">
                        <a:alpha val="50000"/>
                      </a:schemeClr>
                    </a:solidFill>
                  </a:tcPr>
                </a:tc>
                <a:tc>
                  <a:txBody>
                    <a:bodyPr/>
                    <a:lstStyle/>
                    <a:p>
                      <a:pPr algn="r" fontAlgn="ctr"/>
                      <a:r>
                        <a:rPr lang="en-MQ" sz="800" dirty="0">
                          <a:effectLst/>
                        </a:rPr>
                        <a:t>0.591481</a:t>
                      </a:r>
                    </a:p>
                  </a:txBody>
                  <a:tcPr marT="5" marB="5" anchor="ctr">
                    <a:solidFill>
                      <a:schemeClr val="accent1">
                        <a:alpha val="50000"/>
                      </a:schemeClr>
                    </a:solidFill>
                  </a:tcPr>
                </a:tc>
                <a:extLst>
                  <a:ext uri="{0D108BD9-81ED-4DB2-BD59-A6C34878D82A}">
                    <a16:rowId xmlns:a16="http://schemas.microsoft.com/office/drawing/2014/main" val="2997414656"/>
                  </a:ext>
                </a:extLst>
              </a:tr>
              <a:tr h="235270">
                <a:tc vMerge="1">
                  <a:txBody>
                    <a:bodyPr/>
                    <a:lstStyle/>
                    <a:p>
                      <a:endParaRPr lang="fr-FR"/>
                    </a:p>
                  </a:txBody>
                  <a:tcPr/>
                </a:tc>
                <a:tc>
                  <a:txBody>
                    <a:bodyPr/>
                    <a:lstStyle/>
                    <a:p>
                      <a:pPr algn="r" fontAlgn="ctr"/>
                      <a:r>
                        <a:rPr lang="en-US" sz="800" b="1">
                          <a:effectLst/>
                        </a:rPr>
                        <a:t>standard deviation</a:t>
                      </a:r>
                    </a:p>
                  </a:txBody>
                  <a:tcPr marT="5" marB="5" anchor="ctr">
                    <a:solidFill>
                      <a:schemeClr val="accent1"/>
                    </a:solidFill>
                  </a:tcPr>
                </a:tc>
                <a:tc>
                  <a:txBody>
                    <a:bodyPr/>
                    <a:lstStyle/>
                    <a:p>
                      <a:pPr algn="r" fontAlgn="ctr"/>
                      <a:r>
                        <a:rPr lang="en-MQ" sz="800" dirty="0">
                          <a:effectLst/>
                        </a:rPr>
                        <a:t>13.140562</a:t>
                      </a:r>
                    </a:p>
                  </a:txBody>
                  <a:tcPr marT="5" marB="5" anchor="ctr">
                    <a:solidFill>
                      <a:schemeClr val="accent1"/>
                    </a:solidFill>
                  </a:tcPr>
                </a:tc>
                <a:tc>
                  <a:txBody>
                    <a:bodyPr/>
                    <a:lstStyle/>
                    <a:p>
                      <a:pPr algn="r" fontAlgn="ctr"/>
                      <a:r>
                        <a:rPr lang="en-MQ" sz="800">
                          <a:effectLst/>
                        </a:rPr>
                        <a:t>24.046950</a:t>
                      </a:r>
                    </a:p>
                  </a:txBody>
                  <a:tcPr marT="5" marB="5" anchor="ctr">
                    <a:solidFill>
                      <a:schemeClr val="accent1"/>
                    </a:solidFill>
                  </a:tcPr>
                </a:tc>
                <a:tc>
                  <a:txBody>
                    <a:bodyPr/>
                    <a:lstStyle/>
                    <a:p>
                      <a:pPr algn="r" fontAlgn="ctr"/>
                      <a:r>
                        <a:rPr lang="en-MQ" sz="800" dirty="0">
                          <a:effectLst/>
                        </a:rPr>
                        <a:t>7487.58668</a:t>
                      </a:r>
                    </a:p>
                  </a:txBody>
                  <a:tcPr marT="5" marB="5" anchor="ctr">
                    <a:solidFill>
                      <a:schemeClr val="accent1"/>
                    </a:solidFill>
                  </a:tcPr>
                </a:tc>
                <a:tc>
                  <a:txBody>
                    <a:bodyPr/>
                    <a:lstStyle/>
                    <a:p>
                      <a:pPr algn="r" fontAlgn="ctr"/>
                      <a:r>
                        <a:rPr lang="en-MQ" sz="800">
                          <a:effectLst/>
                        </a:rPr>
                        <a:t>1.716439</a:t>
                      </a:r>
                    </a:p>
                  </a:txBody>
                  <a:tcPr marT="5" marB="5" anchor="ctr">
                    <a:solidFill>
                      <a:schemeClr val="accent1"/>
                    </a:solidFill>
                  </a:tcPr>
                </a:tc>
                <a:tc>
                  <a:txBody>
                    <a:bodyPr/>
                    <a:lstStyle/>
                    <a:p>
                      <a:pPr algn="r" fontAlgn="ctr"/>
                      <a:r>
                        <a:rPr lang="en-MQ" sz="800" dirty="0">
                          <a:effectLst/>
                        </a:rPr>
                        <a:t>0.460054</a:t>
                      </a:r>
                    </a:p>
                  </a:txBody>
                  <a:tcPr marT="5" marB="5" anchor="ctr">
                    <a:solidFill>
                      <a:schemeClr val="accent1"/>
                    </a:solidFill>
                  </a:tcPr>
                </a:tc>
                <a:tc>
                  <a:txBody>
                    <a:bodyPr/>
                    <a:lstStyle/>
                    <a:p>
                      <a:pPr algn="r" fontAlgn="ctr"/>
                      <a:r>
                        <a:rPr lang="en-MQ" sz="800" dirty="0">
                          <a:effectLst/>
                        </a:rPr>
                        <a:t>3.198689</a:t>
                      </a:r>
                    </a:p>
                  </a:txBody>
                  <a:tcPr marT="5" marB="5" anchor="ctr">
                    <a:solidFill>
                      <a:schemeClr val="accent1"/>
                    </a:solidFill>
                  </a:tcPr>
                </a:tc>
                <a:tc>
                  <a:txBody>
                    <a:bodyPr/>
                    <a:lstStyle/>
                    <a:p>
                      <a:pPr algn="r" fontAlgn="ctr"/>
                      <a:r>
                        <a:rPr lang="en-MQ" sz="800" dirty="0">
                          <a:effectLst/>
                        </a:rPr>
                        <a:t>2.152434</a:t>
                      </a:r>
                    </a:p>
                  </a:txBody>
                  <a:tcPr marT="5" marB="5" anchor="ctr">
                    <a:solidFill>
                      <a:schemeClr val="accent1"/>
                    </a:solidFill>
                  </a:tcPr>
                </a:tc>
                <a:tc>
                  <a:txBody>
                    <a:bodyPr/>
                    <a:lstStyle/>
                    <a:p>
                      <a:pPr algn="r" fontAlgn="ctr"/>
                      <a:r>
                        <a:rPr lang="en-MQ" sz="800" dirty="0">
                          <a:effectLst/>
                        </a:rPr>
                        <a:t>0.314241</a:t>
                      </a:r>
                    </a:p>
                  </a:txBody>
                  <a:tcPr marT="5" marB="5" anchor="ctr">
                    <a:solidFill>
                      <a:schemeClr val="accent1"/>
                    </a:solidFill>
                  </a:tcPr>
                </a:tc>
                <a:tc>
                  <a:txBody>
                    <a:bodyPr/>
                    <a:lstStyle/>
                    <a:p>
                      <a:pPr algn="r" fontAlgn="ctr"/>
                      <a:r>
                        <a:rPr lang="en-MQ" sz="800" dirty="0">
                          <a:effectLst/>
                        </a:rPr>
                        <a:t>0.119628</a:t>
                      </a:r>
                    </a:p>
                  </a:txBody>
                  <a:tcPr marT="5" marB="5" anchor="ctr">
                    <a:solidFill>
                      <a:schemeClr val="accent1"/>
                    </a:solidFill>
                  </a:tcPr>
                </a:tc>
                <a:extLst>
                  <a:ext uri="{0D108BD9-81ED-4DB2-BD59-A6C34878D82A}">
                    <a16:rowId xmlns:a16="http://schemas.microsoft.com/office/drawing/2014/main" val="1909966943"/>
                  </a:ext>
                </a:extLst>
              </a:tr>
              <a:tr h="235270">
                <a:tc rowSpan="3">
                  <a:txBody>
                    <a:bodyPr/>
                    <a:lstStyle/>
                    <a:p>
                      <a:pPr algn="r" fontAlgn="t"/>
                      <a:r>
                        <a:rPr lang="en-US" sz="800" b="1" dirty="0">
                          <a:effectLst/>
                        </a:rPr>
                        <a:t>Austria</a:t>
                      </a:r>
                    </a:p>
                  </a:txBody>
                  <a:tcPr marT="457" marB="457"/>
                </a:tc>
                <a:tc>
                  <a:txBody>
                    <a:bodyPr/>
                    <a:lstStyle/>
                    <a:p>
                      <a:pPr algn="r" fontAlgn="t"/>
                      <a:r>
                        <a:rPr lang="en-US" sz="800" b="1" dirty="0">
                          <a:effectLst/>
                        </a:rPr>
                        <a:t>median</a:t>
                      </a:r>
                    </a:p>
                  </a:txBody>
                  <a:tcPr marT="5" marB="5"/>
                </a:tc>
                <a:tc>
                  <a:txBody>
                    <a:bodyPr/>
                    <a:lstStyle/>
                    <a:p>
                      <a:pPr algn="r" fontAlgn="ctr"/>
                      <a:r>
                        <a:rPr lang="en-MQ" sz="800" dirty="0">
                          <a:effectLst/>
                        </a:rPr>
                        <a:t>51.731853</a:t>
                      </a:r>
                    </a:p>
                  </a:txBody>
                  <a:tcPr marT="5" marB="5" anchor="ctr"/>
                </a:tc>
                <a:tc>
                  <a:txBody>
                    <a:bodyPr/>
                    <a:lstStyle/>
                    <a:p>
                      <a:pPr algn="r" fontAlgn="ctr"/>
                      <a:r>
                        <a:rPr lang="en-MQ" sz="800" dirty="0">
                          <a:effectLst/>
                        </a:rPr>
                        <a:t>72.87000</a:t>
                      </a:r>
                    </a:p>
                  </a:txBody>
                  <a:tcPr marT="5" marB="5" anchor="ctr"/>
                </a:tc>
                <a:tc>
                  <a:txBody>
                    <a:bodyPr/>
                    <a:lstStyle/>
                    <a:p>
                      <a:pPr algn="r" fontAlgn="ctr"/>
                      <a:r>
                        <a:rPr lang="en-MQ" sz="800" dirty="0">
                          <a:effectLst/>
                        </a:rPr>
                        <a:t>44676.3458</a:t>
                      </a:r>
                    </a:p>
                  </a:txBody>
                  <a:tcPr marT="5" marB="5" anchor="ctr"/>
                </a:tc>
                <a:tc>
                  <a:txBody>
                    <a:bodyPr/>
                    <a:lstStyle/>
                    <a:p>
                      <a:pPr algn="r" fontAlgn="ctr"/>
                      <a:r>
                        <a:rPr lang="en-MQ" sz="800" dirty="0">
                          <a:effectLst/>
                        </a:rPr>
                        <a:t>99.388783</a:t>
                      </a:r>
                    </a:p>
                  </a:txBody>
                  <a:tcPr marT="5" marB="5" anchor="ctr"/>
                </a:tc>
                <a:tc>
                  <a:txBody>
                    <a:bodyPr/>
                    <a:lstStyle/>
                    <a:p>
                      <a:pPr algn="r" fontAlgn="ctr"/>
                      <a:r>
                        <a:rPr lang="en-MQ" sz="800">
                          <a:effectLst/>
                        </a:rPr>
                        <a:t>9.624120</a:t>
                      </a:r>
                    </a:p>
                  </a:txBody>
                  <a:tcPr marT="5" marB="5" anchor="ctr"/>
                </a:tc>
                <a:tc>
                  <a:txBody>
                    <a:bodyPr/>
                    <a:lstStyle/>
                    <a:p>
                      <a:pPr algn="r" fontAlgn="ctr"/>
                      <a:r>
                        <a:rPr lang="en-MQ" sz="800">
                          <a:effectLst/>
                        </a:rPr>
                        <a:t>56.689310</a:t>
                      </a:r>
                    </a:p>
                  </a:txBody>
                  <a:tcPr marT="5" marB="5" anchor="ctr"/>
                </a:tc>
                <a:tc>
                  <a:txBody>
                    <a:bodyPr/>
                    <a:lstStyle/>
                    <a:p>
                      <a:pPr algn="r" fontAlgn="ctr"/>
                      <a:r>
                        <a:rPr lang="en-MQ" sz="800" dirty="0">
                          <a:effectLst/>
                        </a:rPr>
                        <a:t>15.924660</a:t>
                      </a:r>
                    </a:p>
                  </a:txBody>
                  <a:tcPr marT="5" marB="5" anchor="ctr"/>
                </a:tc>
                <a:tc>
                  <a:txBody>
                    <a:bodyPr/>
                    <a:lstStyle/>
                    <a:p>
                      <a:pPr algn="r" fontAlgn="ctr"/>
                      <a:r>
                        <a:rPr lang="en-MQ" sz="800" dirty="0">
                          <a:effectLst/>
                        </a:rPr>
                        <a:t>50.585484</a:t>
                      </a:r>
                    </a:p>
                  </a:txBody>
                  <a:tcPr marT="5" marB="5" anchor="ctr"/>
                </a:tc>
                <a:tc>
                  <a:txBody>
                    <a:bodyPr/>
                    <a:lstStyle/>
                    <a:p>
                      <a:pPr algn="r" fontAlgn="ctr"/>
                      <a:r>
                        <a:rPr lang="en-MQ" sz="800">
                          <a:effectLst/>
                        </a:rPr>
                        <a:t>0.487134</a:t>
                      </a:r>
                    </a:p>
                  </a:txBody>
                  <a:tcPr marT="5" marB="5" anchor="ctr"/>
                </a:tc>
                <a:extLst>
                  <a:ext uri="{0D108BD9-81ED-4DB2-BD59-A6C34878D82A}">
                    <a16:rowId xmlns:a16="http://schemas.microsoft.com/office/drawing/2014/main" val="985139952"/>
                  </a:ext>
                </a:extLst>
              </a:tr>
              <a:tr h="231203">
                <a:tc vMerge="1">
                  <a:txBody>
                    <a:bodyPr/>
                    <a:lstStyle/>
                    <a:p>
                      <a:endParaRPr lang="fr-FR"/>
                    </a:p>
                  </a:txBody>
                  <a:tcPr/>
                </a:tc>
                <a:tc>
                  <a:txBody>
                    <a:bodyPr/>
                    <a:lstStyle/>
                    <a:p>
                      <a:pPr algn="r" fontAlgn="ctr"/>
                      <a:r>
                        <a:rPr lang="en-US" sz="800" b="1">
                          <a:effectLst/>
                        </a:rPr>
                        <a:t>mean</a:t>
                      </a:r>
                    </a:p>
                  </a:txBody>
                  <a:tcPr marT="5" marB="5" anchor="ctr"/>
                </a:tc>
                <a:tc>
                  <a:txBody>
                    <a:bodyPr/>
                    <a:lstStyle/>
                    <a:p>
                      <a:pPr algn="r" fontAlgn="ctr"/>
                      <a:r>
                        <a:rPr lang="en-MQ" sz="800">
                          <a:effectLst/>
                        </a:rPr>
                        <a:t>50.036888</a:t>
                      </a:r>
                    </a:p>
                  </a:txBody>
                  <a:tcPr marT="5" marB="5" anchor="ctr"/>
                </a:tc>
                <a:tc>
                  <a:txBody>
                    <a:bodyPr/>
                    <a:lstStyle/>
                    <a:p>
                      <a:pPr algn="r" fontAlgn="ctr"/>
                      <a:r>
                        <a:rPr lang="en-MQ" sz="800" dirty="0">
                          <a:effectLst/>
                        </a:rPr>
                        <a:t>65.15080</a:t>
                      </a:r>
                    </a:p>
                  </a:txBody>
                  <a:tcPr marT="5" marB="5" anchor="ctr"/>
                </a:tc>
                <a:tc>
                  <a:txBody>
                    <a:bodyPr/>
                    <a:lstStyle/>
                    <a:p>
                      <a:pPr algn="r" fontAlgn="ctr"/>
                      <a:r>
                        <a:rPr lang="en-MQ" sz="800" dirty="0">
                          <a:effectLst/>
                        </a:rPr>
                        <a:t>41664.6920</a:t>
                      </a:r>
                    </a:p>
                  </a:txBody>
                  <a:tcPr marT="5" marB="5" anchor="ctr"/>
                </a:tc>
                <a:tc>
                  <a:txBody>
                    <a:bodyPr/>
                    <a:lstStyle/>
                    <a:p>
                      <a:pPr algn="r" fontAlgn="ctr"/>
                      <a:r>
                        <a:rPr lang="en-MQ" sz="800">
                          <a:effectLst/>
                        </a:rPr>
                        <a:t>99.342432</a:t>
                      </a:r>
                    </a:p>
                  </a:txBody>
                  <a:tcPr marT="5" marB="5" anchor="ctr"/>
                </a:tc>
                <a:tc>
                  <a:txBody>
                    <a:bodyPr/>
                    <a:lstStyle/>
                    <a:p>
                      <a:pPr algn="r" fontAlgn="ctr"/>
                      <a:r>
                        <a:rPr lang="en-MQ" sz="800" dirty="0">
                          <a:effectLst/>
                        </a:rPr>
                        <a:t>9.487233</a:t>
                      </a:r>
                    </a:p>
                  </a:txBody>
                  <a:tcPr marT="5" marB="5" anchor="ctr"/>
                </a:tc>
                <a:tc>
                  <a:txBody>
                    <a:bodyPr/>
                    <a:lstStyle/>
                    <a:p>
                      <a:pPr algn="r" fontAlgn="ctr"/>
                      <a:r>
                        <a:rPr lang="en-MQ" sz="800" dirty="0">
                          <a:effectLst/>
                        </a:rPr>
                        <a:t>60.800746</a:t>
                      </a:r>
                    </a:p>
                  </a:txBody>
                  <a:tcPr marT="5" marB="5" anchor="ctr"/>
                </a:tc>
                <a:tc>
                  <a:txBody>
                    <a:bodyPr/>
                    <a:lstStyle/>
                    <a:p>
                      <a:pPr algn="r" fontAlgn="ctr"/>
                      <a:r>
                        <a:rPr lang="en-MQ" sz="800" dirty="0">
                          <a:effectLst/>
                        </a:rPr>
                        <a:t>14.864528</a:t>
                      </a:r>
                    </a:p>
                  </a:txBody>
                  <a:tcPr marT="5" marB="5" anchor="ctr"/>
                </a:tc>
                <a:tc>
                  <a:txBody>
                    <a:bodyPr/>
                    <a:lstStyle/>
                    <a:p>
                      <a:pPr algn="r" fontAlgn="ctr"/>
                      <a:r>
                        <a:rPr lang="en-MQ" sz="800" dirty="0">
                          <a:effectLst/>
                        </a:rPr>
                        <a:t>50.226165</a:t>
                      </a:r>
                    </a:p>
                  </a:txBody>
                  <a:tcPr marT="5" marB="5" anchor="ctr"/>
                </a:tc>
                <a:tc>
                  <a:txBody>
                    <a:bodyPr/>
                    <a:lstStyle/>
                    <a:p>
                      <a:pPr algn="r" fontAlgn="ctr"/>
                      <a:r>
                        <a:rPr lang="en-MQ" sz="800" dirty="0">
                          <a:effectLst/>
                        </a:rPr>
                        <a:t>0.531001</a:t>
                      </a:r>
                    </a:p>
                  </a:txBody>
                  <a:tcPr marT="5" marB="5" anchor="ctr"/>
                </a:tc>
                <a:extLst>
                  <a:ext uri="{0D108BD9-81ED-4DB2-BD59-A6C34878D82A}">
                    <a16:rowId xmlns:a16="http://schemas.microsoft.com/office/drawing/2014/main" val="641621554"/>
                  </a:ext>
                </a:extLst>
              </a:tr>
              <a:tr h="235270">
                <a:tc vMerge="1">
                  <a:txBody>
                    <a:bodyPr/>
                    <a:lstStyle/>
                    <a:p>
                      <a:endParaRPr lang="fr-FR"/>
                    </a:p>
                  </a:txBody>
                  <a:tcPr/>
                </a:tc>
                <a:tc>
                  <a:txBody>
                    <a:bodyPr/>
                    <a:lstStyle/>
                    <a:p>
                      <a:pPr algn="r" fontAlgn="ctr"/>
                      <a:r>
                        <a:rPr lang="en-US" sz="800" b="1">
                          <a:effectLst/>
                        </a:rPr>
                        <a:t>standard deviation</a:t>
                      </a:r>
                    </a:p>
                  </a:txBody>
                  <a:tcPr marT="5" marB="5" anchor="ctr"/>
                </a:tc>
                <a:tc>
                  <a:txBody>
                    <a:bodyPr/>
                    <a:lstStyle/>
                    <a:p>
                      <a:pPr algn="r" fontAlgn="ctr"/>
                      <a:r>
                        <a:rPr lang="en-MQ" sz="800">
                          <a:effectLst/>
                        </a:rPr>
                        <a:t>9.545937</a:t>
                      </a:r>
                    </a:p>
                  </a:txBody>
                  <a:tcPr marT="5" marB="5" anchor="ctr"/>
                </a:tc>
                <a:tc>
                  <a:txBody>
                    <a:bodyPr/>
                    <a:lstStyle/>
                    <a:p>
                      <a:pPr algn="r" fontAlgn="ctr"/>
                      <a:r>
                        <a:rPr lang="en-MQ" sz="800" dirty="0">
                          <a:effectLst/>
                        </a:rPr>
                        <a:t>17.70998</a:t>
                      </a:r>
                    </a:p>
                  </a:txBody>
                  <a:tcPr marT="5" marB="5" anchor="ctr"/>
                </a:tc>
                <a:tc>
                  <a:txBody>
                    <a:bodyPr/>
                    <a:lstStyle/>
                    <a:p>
                      <a:pPr algn="r" fontAlgn="ctr"/>
                      <a:r>
                        <a:rPr lang="en-MQ" sz="800" dirty="0">
                          <a:effectLst/>
                        </a:rPr>
                        <a:t>9613.08064</a:t>
                      </a:r>
                    </a:p>
                  </a:txBody>
                  <a:tcPr marT="5" marB="5" anchor="ctr"/>
                </a:tc>
                <a:tc>
                  <a:txBody>
                    <a:bodyPr/>
                    <a:lstStyle/>
                    <a:p>
                      <a:pPr algn="r" fontAlgn="ctr"/>
                      <a:r>
                        <a:rPr lang="en-MQ" sz="800" dirty="0">
                          <a:effectLst/>
                        </a:rPr>
                        <a:t>0.736483</a:t>
                      </a:r>
                    </a:p>
                  </a:txBody>
                  <a:tcPr marT="5" marB="5" anchor="ctr"/>
                </a:tc>
                <a:tc>
                  <a:txBody>
                    <a:bodyPr/>
                    <a:lstStyle/>
                    <a:p>
                      <a:pPr algn="r" fontAlgn="ctr"/>
                      <a:r>
                        <a:rPr lang="en-MQ" sz="800" dirty="0">
                          <a:effectLst/>
                        </a:rPr>
                        <a:t>0.504404</a:t>
                      </a:r>
                    </a:p>
                  </a:txBody>
                  <a:tcPr marT="5" marB="5" anchor="ctr"/>
                </a:tc>
                <a:tc>
                  <a:txBody>
                    <a:bodyPr/>
                    <a:lstStyle/>
                    <a:p>
                      <a:pPr algn="r" fontAlgn="ctr"/>
                      <a:r>
                        <a:rPr lang="en-MQ" sz="800" dirty="0">
                          <a:effectLst/>
                        </a:rPr>
                        <a:t>12.970434</a:t>
                      </a:r>
                    </a:p>
                  </a:txBody>
                  <a:tcPr marT="5" marB="5" anchor="ctr"/>
                </a:tc>
                <a:tc>
                  <a:txBody>
                    <a:bodyPr/>
                    <a:lstStyle/>
                    <a:p>
                      <a:pPr algn="r" fontAlgn="ctr"/>
                      <a:r>
                        <a:rPr lang="en-MQ" sz="800" dirty="0">
                          <a:effectLst/>
                        </a:rPr>
                        <a:t>2.363959</a:t>
                      </a:r>
                    </a:p>
                  </a:txBody>
                  <a:tcPr marT="5" marB="5" anchor="ctr"/>
                </a:tc>
                <a:tc>
                  <a:txBody>
                    <a:bodyPr/>
                    <a:lstStyle/>
                    <a:p>
                      <a:pPr algn="r" fontAlgn="ctr"/>
                      <a:r>
                        <a:rPr lang="en-MQ" sz="800" dirty="0">
                          <a:effectLst/>
                        </a:rPr>
                        <a:t>1.412579</a:t>
                      </a:r>
                    </a:p>
                  </a:txBody>
                  <a:tcPr marT="5" marB="5" anchor="ctr"/>
                </a:tc>
                <a:tc>
                  <a:txBody>
                    <a:bodyPr/>
                    <a:lstStyle/>
                    <a:p>
                      <a:pPr algn="r" fontAlgn="ctr"/>
                      <a:r>
                        <a:rPr lang="en-MQ" sz="800" dirty="0">
                          <a:effectLst/>
                        </a:rPr>
                        <a:t>0.293133</a:t>
                      </a:r>
                    </a:p>
                  </a:txBody>
                  <a:tcPr marT="5" marB="5" anchor="ctr"/>
                </a:tc>
                <a:extLst>
                  <a:ext uri="{0D108BD9-81ED-4DB2-BD59-A6C34878D82A}">
                    <a16:rowId xmlns:a16="http://schemas.microsoft.com/office/drawing/2014/main" val="1588866675"/>
                  </a:ext>
                </a:extLst>
              </a:tr>
              <a:tr h="235270">
                <a:tc rowSpan="3">
                  <a:txBody>
                    <a:bodyPr/>
                    <a:lstStyle/>
                    <a:p>
                      <a:pPr algn="r" fontAlgn="t"/>
                      <a:r>
                        <a:rPr lang="en-US" sz="800" b="1">
                          <a:effectLst/>
                        </a:rPr>
                        <a:t>Belgium</a:t>
                      </a:r>
                    </a:p>
                  </a:txBody>
                  <a:tcPr marT="457" marB="457"/>
                </a:tc>
                <a:tc>
                  <a:txBody>
                    <a:bodyPr/>
                    <a:lstStyle/>
                    <a:p>
                      <a:pPr algn="r" fontAlgn="t"/>
                      <a:r>
                        <a:rPr lang="en-US" sz="800" b="1" dirty="0">
                          <a:effectLst/>
                        </a:rPr>
                        <a:t>median</a:t>
                      </a:r>
                    </a:p>
                  </a:txBody>
                  <a:tcPr marT="5" marB="5"/>
                </a:tc>
                <a:tc>
                  <a:txBody>
                    <a:bodyPr/>
                    <a:lstStyle/>
                    <a:p>
                      <a:pPr algn="r" fontAlgn="ctr"/>
                      <a:r>
                        <a:rPr lang="en-MQ" sz="800">
                          <a:effectLst/>
                        </a:rPr>
                        <a:t>29.429374</a:t>
                      </a:r>
                    </a:p>
                  </a:txBody>
                  <a:tcPr marT="5" marB="5" anchor="ctr"/>
                </a:tc>
                <a:tc>
                  <a:txBody>
                    <a:bodyPr/>
                    <a:lstStyle/>
                    <a:p>
                      <a:pPr algn="r" fontAlgn="ctr"/>
                      <a:r>
                        <a:rPr lang="en-MQ" sz="800" dirty="0">
                          <a:effectLst/>
                        </a:rPr>
                        <a:t>66.00000</a:t>
                      </a:r>
                    </a:p>
                  </a:txBody>
                  <a:tcPr marT="5" marB="5" anchor="ctr"/>
                </a:tc>
                <a:tc>
                  <a:txBody>
                    <a:bodyPr/>
                    <a:lstStyle/>
                    <a:p>
                      <a:pPr algn="r" fontAlgn="ctr"/>
                      <a:r>
                        <a:rPr lang="en-MQ" sz="800" dirty="0">
                          <a:effectLst/>
                        </a:rPr>
                        <a:t>41236.2665</a:t>
                      </a:r>
                    </a:p>
                  </a:txBody>
                  <a:tcPr marT="5" marB="5" anchor="ctr"/>
                </a:tc>
                <a:tc>
                  <a:txBody>
                    <a:bodyPr/>
                    <a:lstStyle/>
                    <a:p>
                      <a:pPr algn="r" fontAlgn="ctr"/>
                      <a:r>
                        <a:rPr lang="en-MQ" sz="800">
                          <a:effectLst/>
                        </a:rPr>
                        <a:t>108.428913</a:t>
                      </a:r>
                    </a:p>
                  </a:txBody>
                  <a:tcPr marT="5" marB="5" anchor="ctr"/>
                </a:tc>
                <a:tc>
                  <a:txBody>
                    <a:bodyPr/>
                    <a:lstStyle/>
                    <a:p>
                      <a:pPr algn="r" fontAlgn="ctr"/>
                      <a:r>
                        <a:rPr lang="en-MQ" sz="800">
                          <a:effectLst/>
                        </a:rPr>
                        <a:t>67.959484</a:t>
                      </a:r>
                    </a:p>
                  </a:txBody>
                  <a:tcPr marT="5" marB="5" anchor="ctr"/>
                </a:tc>
                <a:tc>
                  <a:txBody>
                    <a:bodyPr/>
                    <a:lstStyle/>
                    <a:p>
                      <a:pPr algn="r" fontAlgn="ctr"/>
                      <a:r>
                        <a:rPr lang="en-MQ" sz="800">
                          <a:effectLst/>
                        </a:rPr>
                        <a:t>62.030514</a:t>
                      </a:r>
                    </a:p>
                  </a:txBody>
                  <a:tcPr marT="5" marB="5" anchor="ctr"/>
                </a:tc>
                <a:tc>
                  <a:txBody>
                    <a:bodyPr/>
                    <a:lstStyle/>
                    <a:p>
                      <a:pPr algn="r" fontAlgn="ctr"/>
                      <a:r>
                        <a:rPr lang="en-MQ" sz="800">
                          <a:effectLst/>
                        </a:rPr>
                        <a:t>56.500648</a:t>
                      </a:r>
                    </a:p>
                  </a:txBody>
                  <a:tcPr marT="5" marB="5" anchor="ctr"/>
                </a:tc>
                <a:tc>
                  <a:txBody>
                    <a:bodyPr/>
                    <a:lstStyle/>
                    <a:p>
                      <a:pPr algn="r" fontAlgn="ctr"/>
                      <a:r>
                        <a:rPr lang="en-MQ" sz="800">
                          <a:effectLst/>
                        </a:rPr>
                        <a:t>44.143264</a:t>
                      </a:r>
                    </a:p>
                  </a:txBody>
                  <a:tcPr marT="5" marB="5" anchor="ctr"/>
                </a:tc>
                <a:tc>
                  <a:txBody>
                    <a:bodyPr/>
                    <a:lstStyle/>
                    <a:p>
                      <a:pPr algn="r" fontAlgn="ctr"/>
                      <a:r>
                        <a:rPr lang="en-MQ" sz="800">
                          <a:effectLst/>
                        </a:rPr>
                        <a:t>0.579446</a:t>
                      </a:r>
                    </a:p>
                  </a:txBody>
                  <a:tcPr marT="5" marB="5" anchor="ctr"/>
                </a:tc>
                <a:extLst>
                  <a:ext uri="{0D108BD9-81ED-4DB2-BD59-A6C34878D82A}">
                    <a16:rowId xmlns:a16="http://schemas.microsoft.com/office/drawing/2014/main" val="478752920"/>
                  </a:ext>
                </a:extLst>
              </a:tr>
              <a:tr h="231203">
                <a:tc vMerge="1">
                  <a:txBody>
                    <a:bodyPr/>
                    <a:lstStyle/>
                    <a:p>
                      <a:endParaRPr lang="fr-FR"/>
                    </a:p>
                  </a:txBody>
                  <a:tcPr/>
                </a:tc>
                <a:tc>
                  <a:txBody>
                    <a:bodyPr/>
                    <a:lstStyle/>
                    <a:p>
                      <a:pPr algn="r" fontAlgn="ctr"/>
                      <a:r>
                        <a:rPr lang="en-US" sz="800" b="1">
                          <a:effectLst/>
                        </a:rPr>
                        <a:t>mean</a:t>
                      </a:r>
                    </a:p>
                  </a:txBody>
                  <a:tcPr marT="5" marB="5" anchor="ctr"/>
                </a:tc>
                <a:tc>
                  <a:txBody>
                    <a:bodyPr/>
                    <a:lstStyle/>
                    <a:p>
                      <a:pPr algn="r" fontAlgn="ctr"/>
                      <a:r>
                        <a:rPr lang="en-MQ" sz="800">
                          <a:effectLst/>
                        </a:rPr>
                        <a:t>29.487190</a:t>
                      </a:r>
                    </a:p>
                  </a:txBody>
                  <a:tcPr marT="5" marB="5" anchor="ctr"/>
                </a:tc>
                <a:tc>
                  <a:txBody>
                    <a:bodyPr/>
                    <a:lstStyle/>
                    <a:p>
                      <a:pPr algn="r" fontAlgn="ctr"/>
                      <a:r>
                        <a:rPr lang="en-MQ" sz="800" dirty="0">
                          <a:effectLst/>
                        </a:rPr>
                        <a:t>64.87821</a:t>
                      </a:r>
                    </a:p>
                  </a:txBody>
                  <a:tcPr marT="5" marB="5" anchor="ctr"/>
                </a:tc>
                <a:tc>
                  <a:txBody>
                    <a:bodyPr/>
                    <a:lstStyle/>
                    <a:p>
                      <a:pPr algn="r" fontAlgn="ctr"/>
                      <a:r>
                        <a:rPr lang="en-MQ" sz="800" dirty="0">
                          <a:effectLst/>
                        </a:rPr>
                        <a:t>39037.6797</a:t>
                      </a:r>
                    </a:p>
                  </a:txBody>
                  <a:tcPr marT="5" marB="5" anchor="ctr"/>
                </a:tc>
                <a:tc>
                  <a:txBody>
                    <a:bodyPr/>
                    <a:lstStyle/>
                    <a:p>
                      <a:pPr algn="r" fontAlgn="ctr"/>
                      <a:r>
                        <a:rPr lang="en-MQ" sz="800">
                          <a:effectLst/>
                        </a:rPr>
                        <a:t>129.459890</a:t>
                      </a:r>
                    </a:p>
                  </a:txBody>
                  <a:tcPr marT="5" marB="5" anchor="ctr"/>
                </a:tc>
                <a:tc>
                  <a:txBody>
                    <a:bodyPr/>
                    <a:lstStyle/>
                    <a:p>
                      <a:pPr algn="r" fontAlgn="ctr"/>
                      <a:r>
                        <a:rPr lang="en-MQ" sz="800">
                          <a:effectLst/>
                        </a:rPr>
                        <a:t>63.961466</a:t>
                      </a:r>
                    </a:p>
                  </a:txBody>
                  <a:tcPr marT="5" marB="5" anchor="ctr"/>
                </a:tc>
                <a:tc>
                  <a:txBody>
                    <a:bodyPr/>
                    <a:lstStyle/>
                    <a:p>
                      <a:pPr algn="r" fontAlgn="ctr"/>
                      <a:r>
                        <a:rPr lang="en-MQ" sz="800" dirty="0">
                          <a:effectLst/>
                        </a:rPr>
                        <a:t>64.836462</a:t>
                      </a:r>
                    </a:p>
                  </a:txBody>
                  <a:tcPr marT="5" marB="5" anchor="ctr"/>
                </a:tc>
                <a:tc>
                  <a:txBody>
                    <a:bodyPr/>
                    <a:lstStyle/>
                    <a:p>
                      <a:pPr algn="r" fontAlgn="ctr"/>
                      <a:r>
                        <a:rPr lang="en-MQ" sz="800">
                          <a:effectLst/>
                        </a:rPr>
                        <a:t>56.274556</a:t>
                      </a:r>
                    </a:p>
                  </a:txBody>
                  <a:tcPr marT="5" marB="5" anchor="ctr"/>
                </a:tc>
                <a:tc>
                  <a:txBody>
                    <a:bodyPr/>
                    <a:lstStyle/>
                    <a:p>
                      <a:pPr algn="r" fontAlgn="ctr"/>
                      <a:r>
                        <a:rPr lang="en-MQ" sz="800">
                          <a:effectLst/>
                        </a:rPr>
                        <a:t>43.758668</a:t>
                      </a:r>
                    </a:p>
                  </a:txBody>
                  <a:tcPr marT="5" marB="5" anchor="ctr"/>
                </a:tc>
                <a:tc>
                  <a:txBody>
                    <a:bodyPr/>
                    <a:lstStyle/>
                    <a:p>
                      <a:pPr algn="r" fontAlgn="ctr"/>
                      <a:r>
                        <a:rPr lang="en-MQ" sz="800" dirty="0">
                          <a:effectLst/>
                        </a:rPr>
                        <a:t>0.612242</a:t>
                      </a:r>
                    </a:p>
                  </a:txBody>
                  <a:tcPr marT="5" marB="5" anchor="ctr"/>
                </a:tc>
                <a:extLst>
                  <a:ext uri="{0D108BD9-81ED-4DB2-BD59-A6C34878D82A}">
                    <a16:rowId xmlns:a16="http://schemas.microsoft.com/office/drawing/2014/main" val="2012511626"/>
                  </a:ext>
                </a:extLst>
              </a:tr>
              <a:tr h="235270">
                <a:tc vMerge="1">
                  <a:txBody>
                    <a:bodyPr/>
                    <a:lstStyle/>
                    <a:p>
                      <a:endParaRPr lang="fr-FR"/>
                    </a:p>
                  </a:txBody>
                  <a:tcPr/>
                </a:tc>
                <a:tc>
                  <a:txBody>
                    <a:bodyPr/>
                    <a:lstStyle/>
                    <a:p>
                      <a:pPr algn="r" fontAlgn="ctr"/>
                      <a:r>
                        <a:rPr lang="en-US" sz="800" b="1">
                          <a:effectLst/>
                        </a:rPr>
                        <a:t>standard deviation</a:t>
                      </a:r>
                    </a:p>
                  </a:txBody>
                  <a:tcPr marT="5" marB="5" anchor="ctr"/>
                </a:tc>
                <a:tc>
                  <a:txBody>
                    <a:bodyPr/>
                    <a:lstStyle/>
                    <a:p>
                      <a:pPr algn="r" fontAlgn="ctr"/>
                      <a:r>
                        <a:rPr lang="en-MQ" sz="800">
                          <a:effectLst/>
                        </a:rPr>
                        <a:t>6.219495</a:t>
                      </a:r>
                    </a:p>
                  </a:txBody>
                  <a:tcPr marT="5" marB="5" anchor="ctr"/>
                </a:tc>
                <a:tc>
                  <a:txBody>
                    <a:bodyPr/>
                    <a:lstStyle/>
                    <a:p>
                      <a:pPr algn="r" fontAlgn="ctr"/>
                      <a:r>
                        <a:rPr lang="en-MQ" sz="800" dirty="0">
                          <a:effectLst/>
                        </a:rPr>
                        <a:t>18.40730</a:t>
                      </a:r>
                    </a:p>
                  </a:txBody>
                  <a:tcPr marT="5" marB="5" anchor="ctr"/>
                </a:tc>
                <a:tc>
                  <a:txBody>
                    <a:bodyPr/>
                    <a:lstStyle/>
                    <a:p>
                      <a:pPr algn="r" fontAlgn="ctr"/>
                      <a:r>
                        <a:rPr lang="en-MQ" sz="800" dirty="0">
                          <a:effectLst/>
                        </a:rPr>
                        <a:t>8677.67927</a:t>
                      </a:r>
                    </a:p>
                  </a:txBody>
                  <a:tcPr marT="5" marB="5" anchor="ctr"/>
                </a:tc>
                <a:tc>
                  <a:txBody>
                    <a:bodyPr/>
                    <a:lstStyle/>
                    <a:p>
                      <a:pPr algn="r" fontAlgn="ctr"/>
                      <a:r>
                        <a:rPr lang="en-MQ" sz="800">
                          <a:effectLst/>
                        </a:rPr>
                        <a:t>26.712746</a:t>
                      </a:r>
                    </a:p>
                  </a:txBody>
                  <a:tcPr marT="5" marB="5" anchor="ctr"/>
                </a:tc>
                <a:tc>
                  <a:txBody>
                    <a:bodyPr/>
                    <a:lstStyle/>
                    <a:p>
                      <a:pPr algn="r" fontAlgn="ctr"/>
                      <a:r>
                        <a:rPr lang="en-MQ" sz="800">
                          <a:effectLst/>
                        </a:rPr>
                        <a:t>5.203459</a:t>
                      </a:r>
                    </a:p>
                  </a:txBody>
                  <a:tcPr marT="5" marB="5" anchor="ctr"/>
                </a:tc>
                <a:tc>
                  <a:txBody>
                    <a:bodyPr/>
                    <a:lstStyle/>
                    <a:p>
                      <a:pPr algn="r" fontAlgn="ctr"/>
                      <a:r>
                        <a:rPr lang="en-MQ" sz="800" dirty="0">
                          <a:effectLst/>
                        </a:rPr>
                        <a:t>5.840961</a:t>
                      </a:r>
                    </a:p>
                  </a:txBody>
                  <a:tcPr marT="5" marB="5" anchor="ctr"/>
                </a:tc>
                <a:tc>
                  <a:txBody>
                    <a:bodyPr/>
                    <a:lstStyle/>
                    <a:p>
                      <a:pPr algn="r" fontAlgn="ctr"/>
                      <a:r>
                        <a:rPr lang="en-MQ" sz="800" dirty="0">
                          <a:effectLst/>
                        </a:rPr>
                        <a:t>0.897708</a:t>
                      </a:r>
                    </a:p>
                  </a:txBody>
                  <a:tcPr marT="5" marB="5" anchor="ctr"/>
                </a:tc>
                <a:tc>
                  <a:txBody>
                    <a:bodyPr/>
                    <a:lstStyle/>
                    <a:p>
                      <a:pPr algn="r" fontAlgn="ctr"/>
                      <a:r>
                        <a:rPr lang="en-MQ" sz="800">
                          <a:effectLst/>
                        </a:rPr>
                        <a:t>0.949556</a:t>
                      </a:r>
                    </a:p>
                  </a:txBody>
                  <a:tcPr marT="5" marB="5" anchor="ctr"/>
                </a:tc>
                <a:tc>
                  <a:txBody>
                    <a:bodyPr/>
                    <a:lstStyle/>
                    <a:p>
                      <a:pPr algn="r" fontAlgn="ctr"/>
                      <a:r>
                        <a:rPr lang="en-MQ" sz="800">
                          <a:effectLst/>
                        </a:rPr>
                        <a:t>0.280557</a:t>
                      </a:r>
                    </a:p>
                  </a:txBody>
                  <a:tcPr marT="5" marB="5" anchor="ctr"/>
                </a:tc>
                <a:extLst>
                  <a:ext uri="{0D108BD9-81ED-4DB2-BD59-A6C34878D82A}">
                    <a16:rowId xmlns:a16="http://schemas.microsoft.com/office/drawing/2014/main" val="1427757639"/>
                  </a:ext>
                </a:extLst>
              </a:tr>
              <a:tr h="235270">
                <a:tc rowSpan="3">
                  <a:txBody>
                    <a:bodyPr/>
                    <a:lstStyle/>
                    <a:p>
                      <a:pPr algn="r" fontAlgn="t"/>
                      <a:r>
                        <a:rPr lang="en-US" sz="800" b="1" dirty="0">
                          <a:effectLst/>
                        </a:rPr>
                        <a:t>Canada</a:t>
                      </a:r>
                    </a:p>
                  </a:txBody>
                  <a:tcPr marT="457" marB="457"/>
                </a:tc>
                <a:tc>
                  <a:txBody>
                    <a:bodyPr/>
                    <a:lstStyle/>
                    <a:p>
                      <a:pPr algn="r" fontAlgn="t"/>
                      <a:r>
                        <a:rPr lang="en-US" sz="800" b="1" dirty="0">
                          <a:effectLst/>
                        </a:rPr>
                        <a:t>median</a:t>
                      </a:r>
                    </a:p>
                  </a:txBody>
                  <a:tcPr marT="5" marB="5"/>
                </a:tc>
                <a:tc>
                  <a:txBody>
                    <a:bodyPr/>
                    <a:lstStyle/>
                    <a:p>
                      <a:pPr algn="r" fontAlgn="ctr"/>
                      <a:r>
                        <a:rPr lang="en-MQ" sz="800">
                          <a:effectLst/>
                        </a:rPr>
                        <a:t>52.181541</a:t>
                      </a:r>
                    </a:p>
                  </a:txBody>
                  <a:tcPr marT="5" marB="5" anchor="ctr"/>
                </a:tc>
                <a:tc>
                  <a:txBody>
                    <a:bodyPr/>
                    <a:lstStyle/>
                    <a:p>
                      <a:pPr algn="r" fontAlgn="ctr"/>
                      <a:r>
                        <a:rPr lang="en-MQ" sz="800" dirty="0">
                          <a:effectLst/>
                        </a:rPr>
                        <a:t>76.70000</a:t>
                      </a:r>
                    </a:p>
                  </a:txBody>
                  <a:tcPr marT="5" marB="5" anchor="ctr"/>
                </a:tc>
                <a:tc>
                  <a:txBody>
                    <a:bodyPr/>
                    <a:lstStyle/>
                    <a:p>
                      <a:pPr algn="r" fontAlgn="ctr"/>
                      <a:r>
                        <a:rPr lang="en-MQ" sz="800" dirty="0">
                          <a:effectLst/>
                        </a:rPr>
                        <a:t>42157.9279</a:t>
                      </a:r>
                    </a:p>
                  </a:txBody>
                  <a:tcPr marT="5" marB="5" anchor="ctr"/>
                </a:tc>
                <a:tc>
                  <a:txBody>
                    <a:bodyPr/>
                    <a:lstStyle/>
                    <a:p>
                      <a:pPr algn="r" fontAlgn="ctr"/>
                      <a:r>
                        <a:rPr lang="en-MQ" sz="800" dirty="0">
                          <a:effectLst/>
                        </a:rPr>
                        <a:t>102.297066</a:t>
                      </a:r>
                    </a:p>
                  </a:txBody>
                  <a:tcPr marT="5" marB="5" anchor="ctr"/>
                </a:tc>
                <a:tc>
                  <a:txBody>
                    <a:bodyPr/>
                    <a:lstStyle/>
                    <a:p>
                      <a:pPr algn="r" fontAlgn="ctr"/>
                      <a:r>
                        <a:rPr lang="en-MQ" sz="800">
                          <a:effectLst/>
                        </a:rPr>
                        <a:t>6.984930</a:t>
                      </a:r>
                    </a:p>
                  </a:txBody>
                  <a:tcPr marT="5" marB="5" anchor="ctr"/>
                </a:tc>
                <a:tc>
                  <a:txBody>
                    <a:bodyPr/>
                    <a:lstStyle/>
                    <a:p>
                      <a:pPr algn="r" fontAlgn="ctr"/>
                      <a:r>
                        <a:rPr lang="en-MQ" sz="800" dirty="0">
                          <a:effectLst/>
                        </a:rPr>
                        <a:t>58.883591</a:t>
                      </a:r>
                    </a:p>
                  </a:txBody>
                  <a:tcPr marT="5" marB="5" anchor="ctr"/>
                </a:tc>
                <a:tc>
                  <a:txBody>
                    <a:bodyPr/>
                    <a:lstStyle/>
                    <a:p>
                      <a:pPr algn="r" fontAlgn="ctr"/>
                      <a:r>
                        <a:rPr lang="en-US" sz="800">
                          <a:effectLst/>
                        </a:rPr>
                        <a:t>NaN</a:t>
                      </a:r>
                    </a:p>
                  </a:txBody>
                  <a:tcPr marT="5" marB="5" anchor="ctr"/>
                </a:tc>
                <a:tc>
                  <a:txBody>
                    <a:bodyPr/>
                    <a:lstStyle/>
                    <a:p>
                      <a:pPr algn="r" fontAlgn="ctr"/>
                      <a:r>
                        <a:rPr lang="en-MQ" sz="800">
                          <a:effectLst/>
                        </a:rPr>
                        <a:t>55.071254</a:t>
                      </a:r>
                    </a:p>
                  </a:txBody>
                  <a:tcPr marT="5" marB="5" anchor="ctr"/>
                </a:tc>
                <a:tc>
                  <a:txBody>
                    <a:bodyPr/>
                    <a:lstStyle/>
                    <a:p>
                      <a:pPr algn="r" fontAlgn="ctr"/>
                      <a:r>
                        <a:rPr lang="en-MQ" sz="800">
                          <a:effectLst/>
                        </a:rPr>
                        <a:t>1.002034</a:t>
                      </a:r>
                    </a:p>
                  </a:txBody>
                  <a:tcPr marT="5" marB="5" anchor="ctr"/>
                </a:tc>
                <a:extLst>
                  <a:ext uri="{0D108BD9-81ED-4DB2-BD59-A6C34878D82A}">
                    <a16:rowId xmlns:a16="http://schemas.microsoft.com/office/drawing/2014/main" val="3540321244"/>
                  </a:ext>
                </a:extLst>
              </a:tr>
              <a:tr h="231203">
                <a:tc vMerge="1">
                  <a:txBody>
                    <a:bodyPr/>
                    <a:lstStyle/>
                    <a:p>
                      <a:endParaRPr lang="fr-FR"/>
                    </a:p>
                  </a:txBody>
                  <a:tcPr/>
                </a:tc>
                <a:tc>
                  <a:txBody>
                    <a:bodyPr/>
                    <a:lstStyle/>
                    <a:p>
                      <a:pPr algn="r" fontAlgn="ctr"/>
                      <a:r>
                        <a:rPr lang="en-US" sz="800" b="1">
                          <a:effectLst/>
                        </a:rPr>
                        <a:t>mean</a:t>
                      </a:r>
                    </a:p>
                  </a:txBody>
                  <a:tcPr marT="5" marB="5" anchor="ctr"/>
                </a:tc>
                <a:tc>
                  <a:txBody>
                    <a:bodyPr/>
                    <a:lstStyle/>
                    <a:p>
                      <a:pPr algn="r" fontAlgn="ctr"/>
                      <a:r>
                        <a:rPr lang="en-MQ" sz="800">
                          <a:effectLst/>
                        </a:rPr>
                        <a:t>63.038518</a:t>
                      </a:r>
                    </a:p>
                  </a:txBody>
                  <a:tcPr marT="5" marB="5" anchor="ctr"/>
                </a:tc>
                <a:tc>
                  <a:txBody>
                    <a:bodyPr/>
                    <a:lstStyle/>
                    <a:p>
                      <a:pPr algn="r" fontAlgn="ctr"/>
                      <a:r>
                        <a:rPr lang="en-MQ" sz="800" dirty="0">
                          <a:effectLst/>
                        </a:rPr>
                        <a:t>75.00231</a:t>
                      </a:r>
                    </a:p>
                  </a:txBody>
                  <a:tcPr marT="5" marB="5" anchor="ctr"/>
                </a:tc>
                <a:tc>
                  <a:txBody>
                    <a:bodyPr/>
                    <a:lstStyle/>
                    <a:p>
                      <a:pPr algn="r" fontAlgn="ctr"/>
                      <a:r>
                        <a:rPr lang="en-MQ" sz="800" dirty="0">
                          <a:effectLst/>
                        </a:rPr>
                        <a:t>40057.6681</a:t>
                      </a:r>
                    </a:p>
                  </a:txBody>
                  <a:tcPr marT="5" marB="5" anchor="ctr"/>
                </a:tc>
                <a:tc>
                  <a:txBody>
                    <a:bodyPr/>
                    <a:lstStyle/>
                    <a:p>
                      <a:pPr algn="r" fontAlgn="ctr"/>
                      <a:r>
                        <a:rPr lang="en-MQ" sz="800">
                          <a:effectLst/>
                        </a:rPr>
                        <a:t>103.654748</a:t>
                      </a:r>
                    </a:p>
                  </a:txBody>
                  <a:tcPr marT="5" marB="5" anchor="ctr"/>
                </a:tc>
                <a:tc>
                  <a:txBody>
                    <a:bodyPr/>
                    <a:lstStyle/>
                    <a:p>
                      <a:pPr algn="r" fontAlgn="ctr"/>
                      <a:r>
                        <a:rPr lang="en-MQ" sz="800">
                          <a:effectLst/>
                        </a:rPr>
                        <a:t>6.750420</a:t>
                      </a:r>
                    </a:p>
                  </a:txBody>
                  <a:tcPr marT="5" marB="5" anchor="ctr"/>
                </a:tc>
                <a:tc>
                  <a:txBody>
                    <a:bodyPr/>
                    <a:lstStyle/>
                    <a:p>
                      <a:pPr algn="r" fontAlgn="ctr"/>
                      <a:r>
                        <a:rPr lang="en-MQ" sz="800" dirty="0">
                          <a:effectLst/>
                        </a:rPr>
                        <a:t>58.883591</a:t>
                      </a:r>
                    </a:p>
                  </a:txBody>
                  <a:tcPr marT="5" marB="5" anchor="ctr"/>
                </a:tc>
                <a:tc>
                  <a:txBody>
                    <a:bodyPr/>
                    <a:lstStyle/>
                    <a:p>
                      <a:pPr algn="r" fontAlgn="ctr"/>
                      <a:r>
                        <a:rPr lang="en-US" sz="800" dirty="0" err="1">
                          <a:effectLst/>
                        </a:rPr>
                        <a:t>NaN</a:t>
                      </a:r>
                      <a:endParaRPr lang="en-US" sz="800" dirty="0">
                        <a:effectLst/>
                      </a:endParaRPr>
                    </a:p>
                  </a:txBody>
                  <a:tcPr marT="5" marB="5" anchor="ctr"/>
                </a:tc>
                <a:tc>
                  <a:txBody>
                    <a:bodyPr/>
                    <a:lstStyle/>
                    <a:p>
                      <a:pPr algn="r" fontAlgn="ctr"/>
                      <a:r>
                        <a:rPr lang="en-MQ" sz="800" dirty="0">
                          <a:effectLst/>
                        </a:rPr>
                        <a:t>54.928627</a:t>
                      </a:r>
                    </a:p>
                  </a:txBody>
                  <a:tcPr marT="5" marB="5" anchor="ctr"/>
                </a:tc>
                <a:tc>
                  <a:txBody>
                    <a:bodyPr/>
                    <a:lstStyle/>
                    <a:p>
                      <a:pPr algn="r" fontAlgn="ctr"/>
                      <a:r>
                        <a:rPr lang="en-MQ" sz="800" dirty="0">
                          <a:effectLst/>
                        </a:rPr>
                        <a:t>1.022019</a:t>
                      </a:r>
                    </a:p>
                  </a:txBody>
                  <a:tcPr marT="5" marB="5" anchor="ctr"/>
                </a:tc>
                <a:extLst>
                  <a:ext uri="{0D108BD9-81ED-4DB2-BD59-A6C34878D82A}">
                    <a16:rowId xmlns:a16="http://schemas.microsoft.com/office/drawing/2014/main" val="3654834935"/>
                  </a:ext>
                </a:extLst>
              </a:tr>
              <a:tr h="235270">
                <a:tc vMerge="1">
                  <a:txBody>
                    <a:bodyPr/>
                    <a:lstStyle/>
                    <a:p>
                      <a:endParaRPr lang="fr-FR"/>
                    </a:p>
                  </a:txBody>
                  <a:tcPr/>
                </a:tc>
                <a:tc>
                  <a:txBody>
                    <a:bodyPr/>
                    <a:lstStyle/>
                    <a:p>
                      <a:pPr algn="r" fontAlgn="ctr"/>
                      <a:r>
                        <a:rPr lang="en-US" sz="800" b="1" dirty="0">
                          <a:effectLst/>
                        </a:rPr>
                        <a:t>standard deviation</a:t>
                      </a:r>
                    </a:p>
                  </a:txBody>
                  <a:tcPr marT="5" marB="5" anchor="ctr"/>
                </a:tc>
                <a:tc>
                  <a:txBody>
                    <a:bodyPr/>
                    <a:lstStyle/>
                    <a:p>
                      <a:pPr algn="r" fontAlgn="ctr"/>
                      <a:r>
                        <a:rPr lang="en-MQ" sz="800">
                          <a:effectLst/>
                        </a:rPr>
                        <a:t>21.221881</a:t>
                      </a:r>
                    </a:p>
                  </a:txBody>
                  <a:tcPr marT="5" marB="5" anchor="ctr"/>
                </a:tc>
                <a:tc>
                  <a:txBody>
                    <a:bodyPr/>
                    <a:lstStyle/>
                    <a:p>
                      <a:pPr algn="r" fontAlgn="ctr"/>
                      <a:r>
                        <a:rPr lang="en-MQ" sz="800" dirty="0">
                          <a:effectLst/>
                        </a:rPr>
                        <a:t>11.27034</a:t>
                      </a:r>
                    </a:p>
                  </a:txBody>
                  <a:tcPr marT="5" marB="5" anchor="ctr"/>
                </a:tc>
                <a:tc>
                  <a:txBody>
                    <a:bodyPr/>
                    <a:lstStyle/>
                    <a:p>
                      <a:pPr algn="r" fontAlgn="ctr"/>
                      <a:r>
                        <a:rPr lang="en-MQ" sz="800" dirty="0">
                          <a:effectLst/>
                        </a:rPr>
                        <a:t>10273.2225</a:t>
                      </a:r>
                    </a:p>
                  </a:txBody>
                  <a:tcPr marT="5" marB="5" anchor="ctr"/>
                </a:tc>
                <a:tc>
                  <a:txBody>
                    <a:bodyPr/>
                    <a:lstStyle/>
                    <a:p>
                      <a:pPr algn="r" fontAlgn="ctr"/>
                      <a:r>
                        <a:rPr lang="en-MQ" sz="800">
                          <a:effectLst/>
                        </a:rPr>
                        <a:t>3.465118</a:t>
                      </a:r>
                    </a:p>
                  </a:txBody>
                  <a:tcPr marT="5" marB="5" anchor="ctr"/>
                </a:tc>
                <a:tc>
                  <a:txBody>
                    <a:bodyPr/>
                    <a:lstStyle/>
                    <a:p>
                      <a:pPr algn="r" fontAlgn="ctr"/>
                      <a:r>
                        <a:rPr lang="en-MQ" sz="800">
                          <a:effectLst/>
                        </a:rPr>
                        <a:t>0.557432</a:t>
                      </a:r>
                    </a:p>
                  </a:txBody>
                  <a:tcPr marT="5" marB="5" anchor="ctr"/>
                </a:tc>
                <a:tc>
                  <a:txBody>
                    <a:bodyPr/>
                    <a:lstStyle/>
                    <a:p>
                      <a:pPr algn="r" fontAlgn="ctr"/>
                      <a:r>
                        <a:rPr lang="en-US" sz="800">
                          <a:effectLst/>
                        </a:rPr>
                        <a:t>NaN</a:t>
                      </a:r>
                    </a:p>
                  </a:txBody>
                  <a:tcPr marT="5" marB="5" anchor="ctr"/>
                </a:tc>
                <a:tc>
                  <a:txBody>
                    <a:bodyPr/>
                    <a:lstStyle/>
                    <a:p>
                      <a:pPr algn="r" fontAlgn="ctr"/>
                      <a:r>
                        <a:rPr lang="en-US" sz="800" dirty="0" err="1">
                          <a:effectLst/>
                        </a:rPr>
                        <a:t>NaN</a:t>
                      </a:r>
                      <a:endParaRPr lang="en-US" sz="800" dirty="0">
                        <a:effectLst/>
                      </a:endParaRPr>
                    </a:p>
                  </a:txBody>
                  <a:tcPr marT="5" marB="5" anchor="ctr"/>
                </a:tc>
                <a:tc>
                  <a:txBody>
                    <a:bodyPr/>
                    <a:lstStyle/>
                    <a:p>
                      <a:pPr algn="r" fontAlgn="ctr"/>
                      <a:r>
                        <a:rPr lang="en-MQ" sz="800" dirty="0">
                          <a:effectLst/>
                        </a:rPr>
                        <a:t>0.874385</a:t>
                      </a:r>
                    </a:p>
                  </a:txBody>
                  <a:tcPr marT="5" marB="5" anchor="ctr"/>
                </a:tc>
                <a:tc>
                  <a:txBody>
                    <a:bodyPr/>
                    <a:lstStyle/>
                    <a:p>
                      <a:pPr algn="r" fontAlgn="ctr"/>
                      <a:r>
                        <a:rPr lang="en-MQ" sz="800" dirty="0">
                          <a:effectLst/>
                        </a:rPr>
                        <a:t>0.121166</a:t>
                      </a:r>
                    </a:p>
                  </a:txBody>
                  <a:tcPr marT="5" marB="5" anchor="ctr"/>
                </a:tc>
                <a:extLst>
                  <a:ext uri="{0D108BD9-81ED-4DB2-BD59-A6C34878D82A}">
                    <a16:rowId xmlns:a16="http://schemas.microsoft.com/office/drawing/2014/main" val="3491376452"/>
                  </a:ext>
                </a:extLst>
              </a:tr>
              <a:tr h="235270">
                <a:tc rowSpan="3">
                  <a:txBody>
                    <a:bodyPr/>
                    <a:lstStyle/>
                    <a:p>
                      <a:pPr algn="r" fontAlgn="t"/>
                      <a:r>
                        <a:rPr lang="en-US" sz="800" b="1" dirty="0">
                          <a:effectLst/>
                        </a:rPr>
                        <a:t>Finland</a:t>
                      </a:r>
                    </a:p>
                  </a:txBody>
                  <a:tcPr marT="457" marB="457"/>
                </a:tc>
                <a:tc>
                  <a:txBody>
                    <a:bodyPr/>
                    <a:lstStyle/>
                    <a:p>
                      <a:pPr algn="r" fontAlgn="t"/>
                      <a:r>
                        <a:rPr lang="en-US" sz="800" b="1">
                          <a:effectLst/>
                        </a:rPr>
                        <a:t>median</a:t>
                      </a:r>
                    </a:p>
                  </a:txBody>
                  <a:tcPr marT="5" marB="5"/>
                </a:tc>
                <a:tc>
                  <a:txBody>
                    <a:bodyPr/>
                    <a:lstStyle/>
                    <a:p>
                      <a:pPr algn="r" fontAlgn="ctr"/>
                      <a:r>
                        <a:rPr lang="en-MQ" sz="800">
                          <a:effectLst/>
                        </a:rPr>
                        <a:t>45.180672</a:t>
                      </a:r>
                    </a:p>
                  </a:txBody>
                  <a:tcPr marT="5" marB="5" anchor="ctr"/>
                </a:tc>
                <a:tc>
                  <a:txBody>
                    <a:bodyPr/>
                    <a:lstStyle/>
                    <a:p>
                      <a:pPr algn="r" fontAlgn="ctr"/>
                      <a:r>
                        <a:rPr lang="en-MQ" sz="800" dirty="0">
                          <a:effectLst/>
                        </a:rPr>
                        <a:t>82.490000</a:t>
                      </a:r>
                    </a:p>
                  </a:txBody>
                  <a:tcPr marT="5" marB="5" anchor="ctr"/>
                </a:tc>
                <a:tc>
                  <a:txBody>
                    <a:bodyPr/>
                    <a:lstStyle/>
                    <a:p>
                      <a:pPr algn="r" fontAlgn="ctr"/>
                      <a:r>
                        <a:rPr lang="en-MQ" sz="800" dirty="0">
                          <a:effectLst/>
                        </a:rPr>
                        <a:t>43402.8632</a:t>
                      </a:r>
                    </a:p>
                  </a:txBody>
                  <a:tcPr marT="5" marB="5" anchor="ctr"/>
                </a:tc>
                <a:tc>
                  <a:txBody>
                    <a:bodyPr/>
                    <a:lstStyle/>
                    <a:p>
                      <a:pPr algn="r" fontAlgn="ctr"/>
                      <a:r>
                        <a:rPr lang="en-MQ" sz="800">
                          <a:effectLst/>
                        </a:rPr>
                        <a:t>111.792313</a:t>
                      </a:r>
                    </a:p>
                  </a:txBody>
                  <a:tcPr marT="5" marB="5" anchor="ctr"/>
                </a:tc>
                <a:tc>
                  <a:txBody>
                    <a:bodyPr/>
                    <a:lstStyle/>
                    <a:p>
                      <a:pPr algn="r" fontAlgn="ctr"/>
                      <a:r>
                        <a:rPr lang="en-MQ" sz="800" dirty="0">
                          <a:effectLst/>
                        </a:rPr>
                        <a:t>8.171155</a:t>
                      </a:r>
                    </a:p>
                  </a:txBody>
                  <a:tcPr marT="5" marB="5" anchor="ctr"/>
                </a:tc>
                <a:tc>
                  <a:txBody>
                    <a:bodyPr/>
                    <a:lstStyle/>
                    <a:p>
                      <a:pPr algn="r" fontAlgn="ctr"/>
                      <a:r>
                        <a:rPr lang="en-MQ" sz="800" dirty="0">
                          <a:effectLst/>
                        </a:rPr>
                        <a:t>91.447216</a:t>
                      </a:r>
                    </a:p>
                  </a:txBody>
                  <a:tcPr marT="5" marB="5" anchor="ctr"/>
                </a:tc>
                <a:tc>
                  <a:txBody>
                    <a:bodyPr/>
                    <a:lstStyle/>
                    <a:p>
                      <a:pPr algn="r" fontAlgn="ctr"/>
                      <a:r>
                        <a:rPr lang="en-MQ" sz="800" dirty="0">
                          <a:effectLst/>
                        </a:rPr>
                        <a:t>12.888435</a:t>
                      </a:r>
                    </a:p>
                  </a:txBody>
                  <a:tcPr marT="5" marB="5" anchor="ctr"/>
                </a:tc>
                <a:tc>
                  <a:txBody>
                    <a:bodyPr/>
                    <a:lstStyle/>
                    <a:p>
                      <a:pPr algn="r" fontAlgn="ctr"/>
                      <a:r>
                        <a:rPr lang="en-MQ" sz="800">
                          <a:effectLst/>
                        </a:rPr>
                        <a:t>49.961936</a:t>
                      </a:r>
                    </a:p>
                  </a:txBody>
                  <a:tcPr marT="5" marB="5" anchor="ctr"/>
                </a:tc>
                <a:tc>
                  <a:txBody>
                    <a:bodyPr/>
                    <a:lstStyle/>
                    <a:p>
                      <a:pPr algn="r" fontAlgn="ctr"/>
                      <a:r>
                        <a:rPr lang="en-MQ" sz="800" dirty="0">
                          <a:effectLst/>
                        </a:rPr>
                        <a:t>0.383777</a:t>
                      </a:r>
                    </a:p>
                  </a:txBody>
                  <a:tcPr marT="5" marB="5" anchor="ctr"/>
                </a:tc>
                <a:extLst>
                  <a:ext uri="{0D108BD9-81ED-4DB2-BD59-A6C34878D82A}">
                    <a16:rowId xmlns:a16="http://schemas.microsoft.com/office/drawing/2014/main" val="3950462898"/>
                  </a:ext>
                </a:extLst>
              </a:tr>
              <a:tr h="231203">
                <a:tc vMerge="1">
                  <a:txBody>
                    <a:bodyPr/>
                    <a:lstStyle/>
                    <a:p>
                      <a:endParaRPr lang="fr-FR"/>
                    </a:p>
                  </a:txBody>
                  <a:tcPr/>
                </a:tc>
                <a:tc>
                  <a:txBody>
                    <a:bodyPr/>
                    <a:lstStyle/>
                    <a:p>
                      <a:pPr algn="r" fontAlgn="ctr"/>
                      <a:r>
                        <a:rPr lang="en-US" sz="800" b="1">
                          <a:effectLst/>
                        </a:rPr>
                        <a:t>mean</a:t>
                      </a:r>
                    </a:p>
                  </a:txBody>
                  <a:tcPr marT="5" marB="5" anchor="ctr"/>
                </a:tc>
                <a:tc>
                  <a:txBody>
                    <a:bodyPr/>
                    <a:lstStyle/>
                    <a:p>
                      <a:pPr algn="r" fontAlgn="ctr"/>
                      <a:r>
                        <a:rPr lang="en-MQ" sz="800">
                          <a:effectLst/>
                        </a:rPr>
                        <a:t>45.084037</a:t>
                      </a:r>
                    </a:p>
                  </a:txBody>
                  <a:tcPr marT="5" marB="5" anchor="ctr"/>
                </a:tc>
                <a:tc>
                  <a:txBody>
                    <a:bodyPr/>
                    <a:lstStyle/>
                    <a:p>
                      <a:pPr algn="r" fontAlgn="ctr"/>
                      <a:r>
                        <a:rPr lang="en-MQ" sz="800" dirty="0">
                          <a:effectLst/>
                        </a:rPr>
                        <a:t>76.65437</a:t>
                      </a:r>
                    </a:p>
                  </a:txBody>
                  <a:tcPr marT="5" marB="5" anchor="ctr"/>
                </a:tc>
                <a:tc>
                  <a:txBody>
                    <a:bodyPr/>
                    <a:lstStyle/>
                    <a:p>
                      <a:pPr algn="r" fontAlgn="ctr"/>
                      <a:r>
                        <a:rPr lang="en-MQ" sz="800" dirty="0">
                          <a:effectLst/>
                        </a:rPr>
                        <a:t>41477.8520</a:t>
                      </a:r>
                    </a:p>
                  </a:txBody>
                  <a:tcPr marT="5" marB="5" anchor="ctr"/>
                </a:tc>
                <a:tc>
                  <a:txBody>
                    <a:bodyPr/>
                    <a:lstStyle/>
                    <a:p>
                      <a:pPr algn="r" fontAlgn="ctr"/>
                      <a:r>
                        <a:rPr lang="en-MQ" sz="800">
                          <a:effectLst/>
                        </a:rPr>
                        <a:t>120.886916</a:t>
                      </a:r>
                    </a:p>
                  </a:txBody>
                  <a:tcPr marT="5" marB="5" anchor="ctr"/>
                </a:tc>
                <a:tc>
                  <a:txBody>
                    <a:bodyPr/>
                    <a:lstStyle/>
                    <a:p>
                      <a:pPr algn="r" fontAlgn="ctr"/>
                      <a:r>
                        <a:rPr lang="en-MQ" sz="800">
                          <a:effectLst/>
                        </a:rPr>
                        <a:t>8.943469</a:t>
                      </a:r>
                    </a:p>
                  </a:txBody>
                  <a:tcPr marT="5" marB="5" anchor="ctr"/>
                </a:tc>
                <a:tc>
                  <a:txBody>
                    <a:bodyPr/>
                    <a:lstStyle/>
                    <a:p>
                      <a:pPr algn="r" fontAlgn="ctr"/>
                      <a:r>
                        <a:rPr lang="en-MQ" sz="800">
                          <a:effectLst/>
                        </a:rPr>
                        <a:t>90.287270</a:t>
                      </a:r>
                    </a:p>
                  </a:txBody>
                  <a:tcPr marT="5" marB="5" anchor="ctr"/>
                </a:tc>
                <a:tc>
                  <a:txBody>
                    <a:bodyPr/>
                    <a:lstStyle/>
                    <a:p>
                      <a:pPr algn="r" fontAlgn="ctr"/>
                      <a:r>
                        <a:rPr lang="en-MQ" sz="800" dirty="0">
                          <a:effectLst/>
                        </a:rPr>
                        <a:t>17.659544</a:t>
                      </a:r>
                    </a:p>
                  </a:txBody>
                  <a:tcPr marT="5" marB="5" anchor="ctr"/>
                </a:tc>
                <a:tc>
                  <a:txBody>
                    <a:bodyPr/>
                    <a:lstStyle/>
                    <a:p>
                      <a:pPr algn="r" fontAlgn="ctr"/>
                      <a:r>
                        <a:rPr lang="en-MQ" sz="800">
                          <a:effectLst/>
                        </a:rPr>
                        <a:t>50.023228</a:t>
                      </a:r>
                    </a:p>
                  </a:txBody>
                  <a:tcPr marT="5" marB="5" anchor="ctr"/>
                </a:tc>
                <a:tc>
                  <a:txBody>
                    <a:bodyPr/>
                    <a:lstStyle/>
                    <a:p>
                      <a:pPr algn="r" fontAlgn="ctr"/>
                      <a:r>
                        <a:rPr lang="en-MQ" sz="800" dirty="0">
                          <a:effectLst/>
                        </a:rPr>
                        <a:t>0.363878</a:t>
                      </a:r>
                    </a:p>
                  </a:txBody>
                  <a:tcPr marT="5" marB="5" anchor="ctr"/>
                </a:tc>
                <a:extLst>
                  <a:ext uri="{0D108BD9-81ED-4DB2-BD59-A6C34878D82A}">
                    <a16:rowId xmlns:a16="http://schemas.microsoft.com/office/drawing/2014/main" val="3472064638"/>
                  </a:ext>
                </a:extLst>
              </a:tr>
              <a:tr h="235270">
                <a:tc vMerge="1">
                  <a:txBody>
                    <a:bodyPr/>
                    <a:lstStyle/>
                    <a:p>
                      <a:endParaRPr lang="fr-FR"/>
                    </a:p>
                  </a:txBody>
                  <a:tcPr/>
                </a:tc>
                <a:tc>
                  <a:txBody>
                    <a:bodyPr/>
                    <a:lstStyle/>
                    <a:p>
                      <a:pPr algn="r" fontAlgn="ctr"/>
                      <a:r>
                        <a:rPr lang="en-US" sz="800" b="1">
                          <a:effectLst/>
                        </a:rPr>
                        <a:t>standard deviation</a:t>
                      </a:r>
                    </a:p>
                  </a:txBody>
                  <a:tcPr marT="5" marB="5" anchor="ctr"/>
                </a:tc>
                <a:tc>
                  <a:txBody>
                    <a:bodyPr/>
                    <a:lstStyle/>
                    <a:p>
                      <a:pPr algn="r" fontAlgn="ctr"/>
                      <a:r>
                        <a:rPr lang="en-MQ" sz="800">
                          <a:effectLst/>
                        </a:rPr>
                        <a:t>3.812999</a:t>
                      </a:r>
                    </a:p>
                  </a:txBody>
                  <a:tcPr marT="5" marB="5" anchor="ctr"/>
                </a:tc>
                <a:tc>
                  <a:txBody>
                    <a:bodyPr/>
                    <a:lstStyle/>
                    <a:p>
                      <a:pPr algn="r" fontAlgn="ctr"/>
                      <a:r>
                        <a:rPr lang="en-MQ" sz="800" dirty="0">
                          <a:effectLst/>
                        </a:rPr>
                        <a:t>15.86876</a:t>
                      </a:r>
                    </a:p>
                  </a:txBody>
                  <a:tcPr marT="5" marB="5" anchor="ctr"/>
                </a:tc>
                <a:tc>
                  <a:txBody>
                    <a:bodyPr/>
                    <a:lstStyle/>
                    <a:p>
                      <a:pPr algn="r" fontAlgn="ctr"/>
                      <a:r>
                        <a:rPr lang="en-MQ" sz="800" dirty="0">
                          <a:effectLst/>
                        </a:rPr>
                        <a:t>9316.08671</a:t>
                      </a:r>
                    </a:p>
                  </a:txBody>
                  <a:tcPr marT="5" marB="5" anchor="ctr"/>
                </a:tc>
                <a:tc>
                  <a:txBody>
                    <a:bodyPr/>
                    <a:lstStyle/>
                    <a:p>
                      <a:pPr algn="r" fontAlgn="ctr"/>
                      <a:r>
                        <a:rPr lang="en-MQ" sz="800">
                          <a:effectLst/>
                        </a:rPr>
                        <a:t>15.076504</a:t>
                      </a:r>
                    </a:p>
                  </a:txBody>
                  <a:tcPr marT="5" marB="5" anchor="ctr"/>
                </a:tc>
                <a:tc>
                  <a:txBody>
                    <a:bodyPr/>
                    <a:lstStyle/>
                    <a:p>
                      <a:pPr algn="r" fontAlgn="ctr"/>
                      <a:r>
                        <a:rPr lang="en-MQ" sz="800">
                          <a:effectLst/>
                        </a:rPr>
                        <a:t>2.824185</a:t>
                      </a:r>
                    </a:p>
                  </a:txBody>
                  <a:tcPr marT="5" marB="5" anchor="ctr"/>
                </a:tc>
                <a:tc>
                  <a:txBody>
                    <a:bodyPr/>
                    <a:lstStyle/>
                    <a:p>
                      <a:pPr algn="r" fontAlgn="ctr"/>
                      <a:r>
                        <a:rPr lang="en-MQ" sz="800">
                          <a:effectLst/>
                        </a:rPr>
                        <a:t>4.077279</a:t>
                      </a:r>
                    </a:p>
                  </a:txBody>
                  <a:tcPr marT="5" marB="5" anchor="ctr"/>
                </a:tc>
                <a:tc>
                  <a:txBody>
                    <a:bodyPr/>
                    <a:lstStyle/>
                    <a:p>
                      <a:pPr algn="r" fontAlgn="ctr"/>
                      <a:r>
                        <a:rPr lang="en-MQ" sz="800">
                          <a:effectLst/>
                        </a:rPr>
                        <a:t>9.164505</a:t>
                      </a:r>
                    </a:p>
                  </a:txBody>
                  <a:tcPr marT="5" marB="5" anchor="ctr"/>
                </a:tc>
                <a:tc>
                  <a:txBody>
                    <a:bodyPr/>
                    <a:lstStyle/>
                    <a:p>
                      <a:pPr algn="r" fontAlgn="ctr"/>
                      <a:r>
                        <a:rPr lang="en-MQ" sz="800">
                          <a:effectLst/>
                        </a:rPr>
                        <a:t>0.600454</a:t>
                      </a:r>
                    </a:p>
                  </a:txBody>
                  <a:tcPr marT="5" marB="5" anchor="ctr"/>
                </a:tc>
                <a:tc>
                  <a:txBody>
                    <a:bodyPr/>
                    <a:lstStyle/>
                    <a:p>
                      <a:pPr algn="r" fontAlgn="ctr"/>
                      <a:r>
                        <a:rPr lang="en-MQ" sz="800" dirty="0">
                          <a:effectLst/>
                        </a:rPr>
                        <a:t>0.099259</a:t>
                      </a:r>
                    </a:p>
                  </a:txBody>
                  <a:tcPr marT="5" marB="5" anchor="ctr"/>
                </a:tc>
                <a:extLst>
                  <a:ext uri="{0D108BD9-81ED-4DB2-BD59-A6C34878D82A}">
                    <a16:rowId xmlns:a16="http://schemas.microsoft.com/office/drawing/2014/main" val="764731706"/>
                  </a:ext>
                </a:extLst>
              </a:tr>
              <a:tr h="235270">
                <a:tc rowSpan="3">
                  <a:txBody>
                    <a:bodyPr/>
                    <a:lstStyle/>
                    <a:p>
                      <a:pPr algn="r" fontAlgn="t"/>
                      <a:r>
                        <a:rPr lang="en-US" sz="800" b="1">
                          <a:effectLst/>
                        </a:rPr>
                        <a:t>Germany</a:t>
                      </a:r>
                    </a:p>
                  </a:txBody>
                  <a:tcPr marT="457" marB="457"/>
                </a:tc>
                <a:tc>
                  <a:txBody>
                    <a:bodyPr/>
                    <a:lstStyle/>
                    <a:p>
                      <a:pPr algn="r" fontAlgn="t"/>
                      <a:r>
                        <a:rPr lang="en-US" sz="800" b="1">
                          <a:effectLst/>
                        </a:rPr>
                        <a:t>median</a:t>
                      </a:r>
                    </a:p>
                  </a:txBody>
                  <a:tcPr marT="5" marB="5"/>
                </a:tc>
                <a:tc>
                  <a:txBody>
                    <a:bodyPr/>
                    <a:lstStyle/>
                    <a:p>
                      <a:pPr algn="r" fontAlgn="ctr"/>
                      <a:r>
                        <a:rPr lang="en-MQ" sz="800">
                          <a:effectLst/>
                        </a:rPr>
                        <a:t>47.739260</a:t>
                      </a:r>
                    </a:p>
                  </a:txBody>
                  <a:tcPr marT="5" marB="5" anchor="ctr"/>
                </a:tc>
                <a:tc>
                  <a:txBody>
                    <a:bodyPr/>
                    <a:lstStyle/>
                    <a:p>
                      <a:pPr algn="r" fontAlgn="ctr"/>
                      <a:r>
                        <a:rPr lang="en-MQ" sz="800" dirty="0">
                          <a:effectLst/>
                        </a:rPr>
                        <a:t>78.00000</a:t>
                      </a:r>
                    </a:p>
                  </a:txBody>
                  <a:tcPr marT="5" marB="5" anchor="ctr"/>
                </a:tc>
                <a:tc>
                  <a:txBody>
                    <a:bodyPr/>
                    <a:lstStyle/>
                    <a:p>
                      <a:pPr algn="r" fontAlgn="ctr"/>
                      <a:r>
                        <a:rPr lang="en-MQ" sz="800" dirty="0">
                          <a:effectLst/>
                        </a:rPr>
                        <a:t>41732.7072</a:t>
                      </a:r>
                    </a:p>
                  </a:txBody>
                  <a:tcPr marT="5" marB="5" anchor="ctr"/>
                </a:tc>
                <a:tc>
                  <a:txBody>
                    <a:bodyPr/>
                    <a:lstStyle/>
                    <a:p>
                      <a:pPr algn="r" fontAlgn="ctr"/>
                      <a:r>
                        <a:rPr lang="en-MQ" sz="800">
                          <a:effectLst/>
                        </a:rPr>
                        <a:t>102.508446</a:t>
                      </a:r>
                    </a:p>
                  </a:txBody>
                  <a:tcPr marT="5" marB="5" anchor="ctr"/>
                </a:tc>
                <a:tc>
                  <a:txBody>
                    <a:bodyPr/>
                    <a:lstStyle/>
                    <a:p>
                      <a:pPr algn="r" fontAlgn="ctr"/>
                      <a:r>
                        <a:rPr lang="en-MQ" sz="800">
                          <a:effectLst/>
                        </a:rPr>
                        <a:t>8.385035</a:t>
                      </a:r>
                    </a:p>
                  </a:txBody>
                  <a:tcPr marT="5" marB="5" anchor="ctr"/>
                </a:tc>
                <a:tc>
                  <a:txBody>
                    <a:bodyPr/>
                    <a:lstStyle/>
                    <a:p>
                      <a:pPr algn="r" fontAlgn="ctr"/>
                      <a:r>
                        <a:rPr lang="en-MQ" sz="800">
                          <a:effectLst/>
                        </a:rPr>
                        <a:t>65.473801</a:t>
                      </a:r>
                    </a:p>
                  </a:txBody>
                  <a:tcPr marT="5" marB="5" anchor="ctr"/>
                </a:tc>
                <a:tc>
                  <a:txBody>
                    <a:bodyPr/>
                    <a:lstStyle/>
                    <a:p>
                      <a:pPr algn="r" fontAlgn="ctr"/>
                      <a:r>
                        <a:rPr lang="en-MQ" sz="800">
                          <a:effectLst/>
                        </a:rPr>
                        <a:t>8.308320</a:t>
                      </a:r>
                    </a:p>
                  </a:txBody>
                  <a:tcPr marT="5" marB="5" anchor="ctr"/>
                </a:tc>
                <a:tc>
                  <a:txBody>
                    <a:bodyPr/>
                    <a:lstStyle/>
                    <a:p>
                      <a:pPr algn="r" fontAlgn="ctr"/>
                      <a:r>
                        <a:rPr lang="en-MQ" sz="800">
                          <a:effectLst/>
                        </a:rPr>
                        <a:t>51.023824</a:t>
                      </a:r>
                    </a:p>
                  </a:txBody>
                  <a:tcPr marT="5" marB="5" anchor="ctr"/>
                </a:tc>
                <a:tc>
                  <a:txBody>
                    <a:bodyPr/>
                    <a:lstStyle/>
                    <a:p>
                      <a:pPr algn="r" fontAlgn="ctr"/>
                      <a:r>
                        <a:rPr lang="en-MQ" sz="800" dirty="0">
                          <a:effectLst/>
                        </a:rPr>
                        <a:t>0.055363</a:t>
                      </a:r>
                    </a:p>
                  </a:txBody>
                  <a:tcPr marT="5" marB="5" anchor="ctr"/>
                </a:tc>
                <a:extLst>
                  <a:ext uri="{0D108BD9-81ED-4DB2-BD59-A6C34878D82A}">
                    <a16:rowId xmlns:a16="http://schemas.microsoft.com/office/drawing/2014/main" val="501415859"/>
                  </a:ext>
                </a:extLst>
              </a:tr>
              <a:tr h="231203">
                <a:tc vMerge="1">
                  <a:txBody>
                    <a:bodyPr/>
                    <a:lstStyle/>
                    <a:p>
                      <a:endParaRPr lang="fr-FR"/>
                    </a:p>
                  </a:txBody>
                  <a:tcPr/>
                </a:tc>
                <a:tc>
                  <a:txBody>
                    <a:bodyPr/>
                    <a:lstStyle/>
                    <a:p>
                      <a:pPr algn="r" fontAlgn="ctr"/>
                      <a:r>
                        <a:rPr lang="en-US" sz="800" b="1">
                          <a:effectLst/>
                        </a:rPr>
                        <a:t>mean</a:t>
                      </a:r>
                    </a:p>
                  </a:txBody>
                  <a:tcPr marT="5" marB="5" anchor="ctr"/>
                </a:tc>
                <a:tc>
                  <a:txBody>
                    <a:bodyPr/>
                    <a:lstStyle/>
                    <a:p>
                      <a:pPr algn="r" fontAlgn="ctr"/>
                      <a:r>
                        <a:rPr lang="en-MQ" sz="800">
                          <a:effectLst/>
                        </a:rPr>
                        <a:t>48.376829</a:t>
                      </a:r>
                    </a:p>
                  </a:txBody>
                  <a:tcPr marT="5" marB="5" anchor="ctr"/>
                </a:tc>
                <a:tc>
                  <a:txBody>
                    <a:bodyPr/>
                    <a:lstStyle/>
                    <a:p>
                      <a:pPr algn="r" fontAlgn="ctr"/>
                      <a:r>
                        <a:rPr lang="en-MQ" sz="800" dirty="0">
                          <a:effectLst/>
                        </a:rPr>
                        <a:t>70.44495</a:t>
                      </a:r>
                    </a:p>
                  </a:txBody>
                  <a:tcPr marT="5" marB="5" anchor="ctr"/>
                </a:tc>
                <a:tc>
                  <a:txBody>
                    <a:bodyPr/>
                    <a:lstStyle/>
                    <a:p>
                      <a:pPr algn="r" fontAlgn="ctr"/>
                      <a:r>
                        <a:rPr lang="en-MQ" sz="800" dirty="0">
                          <a:effectLst/>
                        </a:rPr>
                        <a:t>38126.8506</a:t>
                      </a:r>
                    </a:p>
                  </a:txBody>
                  <a:tcPr marT="5" marB="5" anchor="ctr"/>
                </a:tc>
                <a:tc>
                  <a:txBody>
                    <a:bodyPr/>
                    <a:lstStyle/>
                    <a:p>
                      <a:pPr algn="r" fontAlgn="ctr"/>
                      <a:r>
                        <a:rPr lang="en-MQ" sz="800">
                          <a:effectLst/>
                        </a:rPr>
                        <a:t>102.485036</a:t>
                      </a:r>
                    </a:p>
                  </a:txBody>
                  <a:tcPr marT="5" marB="5" anchor="ctr"/>
                </a:tc>
                <a:tc>
                  <a:txBody>
                    <a:bodyPr/>
                    <a:lstStyle/>
                    <a:p>
                      <a:pPr algn="r" fontAlgn="ctr"/>
                      <a:r>
                        <a:rPr lang="en-MQ" sz="800">
                          <a:effectLst/>
                        </a:rPr>
                        <a:t>8.129824</a:t>
                      </a:r>
                    </a:p>
                  </a:txBody>
                  <a:tcPr marT="5" marB="5" anchor="ctr"/>
                </a:tc>
                <a:tc>
                  <a:txBody>
                    <a:bodyPr/>
                    <a:lstStyle/>
                    <a:p>
                      <a:pPr algn="r" fontAlgn="ctr"/>
                      <a:r>
                        <a:rPr lang="en-MQ" sz="800">
                          <a:effectLst/>
                        </a:rPr>
                        <a:t>64.931936</a:t>
                      </a:r>
                    </a:p>
                  </a:txBody>
                  <a:tcPr marT="5" marB="5" anchor="ctr"/>
                </a:tc>
                <a:tc>
                  <a:txBody>
                    <a:bodyPr/>
                    <a:lstStyle/>
                    <a:p>
                      <a:pPr algn="r" fontAlgn="ctr"/>
                      <a:r>
                        <a:rPr lang="en-MQ" sz="800">
                          <a:effectLst/>
                        </a:rPr>
                        <a:t>8.368643</a:t>
                      </a:r>
                    </a:p>
                  </a:txBody>
                  <a:tcPr marT="5" marB="5" anchor="ctr"/>
                </a:tc>
                <a:tc>
                  <a:txBody>
                    <a:bodyPr/>
                    <a:lstStyle/>
                    <a:p>
                      <a:pPr algn="r" fontAlgn="ctr"/>
                      <a:r>
                        <a:rPr lang="en-MQ" sz="800" dirty="0">
                          <a:effectLst/>
                        </a:rPr>
                        <a:t>50.831157</a:t>
                      </a:r>
                    </a:p>
                  </a:txBody>
                  <a:tcPr marT="5" marB="5" anchor="ctr"/>
                </a:tc>
                <a:tc>
                  <a:txBody>
                    <a:bodyPr/>
                    <a:lstStyle/>
                    <a:p>
                      <a:pPr algn="r" fontAlgn="ctr"/>
                      <a:r>
                        <a:rPr lang="en-MQ" sz="800" dirty="0">
                          <a:effectLst/>
                        </a:rPr>
                        <a:t>0.040516</a:t>
                      </a:r>
                    </a:p>
                  </a:txBody>
                  <a:tcPr marT="5" marB="5" anchor="ctr"/>
                </a:tc>
                <a:extLst>
                  <a:ext uri="{0D108BD9-81ED-4DB2-BD59-A6C34878D82A}">
                    <a16:rowId xmlns:a16="http://schemas.microsoft.com/office/drawing/2014/main" val="2734926581"/>
                  </a:ext>
                </a:extLst>
              </a:tr>
              <a:tr h="235270">
                <a:tc vMerge="1">
                  <a:txBody>
                    <a:bodyPr/>
                    <a:lstStyle/>
                    <a:p>
                      <a:endParaRPr lang="fr-FR"/>
                    </a:p>
                  </a:txBody>
                  <a:tcPr/>
                </a:tc>
                <a:tc>
                  <a:txBody>
                    <a:bodyPr/>
                    <a:lstStyle/>
                    <a:p>
                      <a:pPr algn="r" fontAlgn="ctr"/>
                      <a:r>
                        <a:rPr lang="en-US" sz="800" b="1">
                          <a:effectLst/>
                        </a:rPr>
                        <a:t>standard deviation</a:t>
                      </a:r>
                    </a:p>
                  </a:txBody>
                  <a:tcPr marT="5" marB="5" anchor="ctr"/>
                </a:tc>
                <a:tc>
                  <a:txBody>
                    <a:bodyPr/>
                    <a:lstStyle/>
                    <a:p>
                      <a:pPr algn="r" fontAlgn="ctr"/>
                      <a:r>
                        <a:rPr lang="en-MQ" sz="800">
                          <a:effectLst/>
                        </a:rPr>
                        <a:t>11.556305</a:t>
                      </a:r>
                    </a:p>
                  </a:txBody>
                  <a:tcPr marT="5" marB="5" anchor="ctr"/>
                </a:tc>
                <a:tc>
                  <a:txBody>
                    <a:bodyPr/>
                    <a:lstStyle/>
                    <a:p>
                      <a:pPr algn="r" fontAlgn="ctr"/>
                      <a:r>
                        <a:rPr lang="en-MQ" sz="800" dirty="0">
                          <a:effectLst/>
                        </a:rPr>
                        <a:t>18.51520</a:t>
                      </a:r>
                    </a:p>
                  </a:txBody>
                  <a:tcPr marT="5" marB="5" anchor="ctr"/>
                </a:tc>
                <a:tc>
                  <a:txBody>
                    <a:bodyPr/>
                    <a:lstStyle/>
                    <a:p>
                      <a:pPr algn="r" fontAlgn="ctr"/>
                      <a:r>
                        <a:rPr lang="en-MQ" sz="800" dirty="0">
                          <a:effectLst/>
                        </a:rPr>
                        <a:t>8202.04223</a:t>
                      </a:r>
                    </a:p>
                  </a:txBody>
                  <a:tcPr marT="5" marB="5" anchor="ctr"/>
                </a:tc>
                <a:tc>
                  <a:txBody>
                    <a:bodyPr/>
                    <a:lstStyle/>
                    <a:p>
                      <a:pPr algn="r" fontAlgn="ctr"/>
                      <a:r>
                        <a:rPr lang="en-MQ" sz="800">
                          <a:effectLst/>
                        </a:rPr>
                        <a:t>1.080385</a:t>
                      </a:r>
                    </a:p>
                  </a:txBody>
                  <a:tcPr marT="5" marB="5" anchor="ctr"/>
                </a:tc>
                <a:tc>
                  <a:txBody>
                    <a:bodyPr/>
                    <a:lstStyle/>
                    <a:p>
                      <a:pPr algn="r" fontAlgn="ctr"/>
                      <a:r>
                        <a:rPr lang="en-MQ" sz="800">
                          <a:effectLst/>
                        </a:rPr>
                        <a:t>0.847626</a:t>
                      </a:r>
                    </a:p>
                  </a:txBody>
                  <a:tcPr marT="5" marB="5" anchor="ctr"/>
                </a:tc>
                <a:tc>
                  <a:txBody>
                    <a:bodyPr/>
                    <a:lstStyle/>
                    <a:p>
                      <a:pPr algn="r" fontAlgn="ctr"/>
                      <a:r>
                        <a:rPr lang="en-MQ" sz="800">
                          <a:effectLst/>
                        </a:rPr>
                        <a:t>3.635002</a:t>
                      </a:r>
                    </a:p>
                  </a:txBody>
                  <a:tcPr marT="5" marB="5" anchor="ctr"/>
                </a:tc>
                <a:tc>
                  <a:txBody>
                    <a:bodyPr/>
                    <a:lstStyle/>
                    <a:p>
                      <a:pPr algn="r" fontAlgn="ctr"/>
                      <a:r>
                        <a:rPr lang="en-MQ" sz="800">
                          <a:effectLst/>
                        </a:rPr>
                        <a:t>0.537778</a:t>
                      </a:r>
                    </a:p>
                  </a:txBody>
                  <a:tcPr marT="5" marB="5" anchor="ctr"/>
                </a:tc>
                <a:tc>
                  <a:txBody>
                    <a:bodyPr/>
                    <a:lstStyle/>
                    <a:p>
                      <a:pPr algn="r" fontAlgn="ctr"/>
                      <a:r>
                        <a:rPr lang="en-MQ" sz="800">
                          <a:effectLst/>
                        </a:rPr>
                        <a:t>1.355940</a:t>
                      </a:r>
                    </a:p>
                  </a:txBody>
                  <a:tcPr marT="5" marB="5" anchor="ctr"/>
                </a:tc>
                <a:tc>
                  <a:txBody>
                    <a:bodyPr/>
                    <a:lstStyle/>
                    <a:p>
                      <a:pPr algn="r" fontAlgn="ctr"/>
                      <a:r>
                        <a:rPr lang="en-MQ" sz="800" dirty="0">
                          <a:effectLst/>
                        </a:rPr>
                        <a:t>0.617592</a:t>
                      </a:r>
                    </a:p>
                  </a:txBody>
                  <a:tcPr marT="5" marB="5" anchor="ctr"/>
                </a:tc>
                <a:extLst>
                  <a:ext uri="{0D108BD9-81ED-4DB2-BD59-A6C34878D82A}">
                    <a16:rowId xmlns:a16="http://schemas.microsoft.com/office/drawing/2014/main" val="1721536994"/>
                  </a:ext>
                </a:extLst>
              </a:tr>
              <a:tr h="235270">
                <a:tc rowSpan="3">
                  <a:txBody>
                    <a:bodyPr/>
                    <a:lstStyle/>
                    <a:p>
                      <a:pPr algn="r" fontAlgn="t"/>
                      <a:r>
                        <a:rPr lang="en-US" sz="800" b="1">
                          <a:effectLst/>
                        </a:rPr>
                        <a:t>Hungary</a:t>
                      </a:r>
                    </a:p>
                  </a:txBody>
                  <a:tcPr marT="457" marB="457"/>
                </a:tc>
                <a:tc>
                  <a:txBody>
                    <a:bodyPr/>
                    <a:lstStyle/>
                    <a:p>
                      <a:pPr algn="r" fontAlgn="t"/>
                      <a:r>
                        <a:rPr lang="en-US" sz="800" b="1">
                          <a:effectLst/>
                        </a:rPr>
                        <a:t>median</a:t>
                      </a:r>
                    </a:p>
                  </a:txBody>
                  <a:tcPr marT="5" marB="5"/>
                </a:tc>
                <a:tc>
                  <a:txBody>
                    <a:bodyPr/>
                    <a:lstStyle/>
                    <a:p>
                      <a:pPr algn="r" fontAlgn="ctr"/>
                      <a:r>
                        <a:rPr lang="en-MQ" sz="800">
                          <a:effectLst/>
                        </a:rPr>
                        <a:t>13.491464</a:t>
                      </a:r>
                    </a:p>
                  </a:txBody>
                  <a:tcPr marT="5" marB="5" anchor="ctr"/>
                </a:tc>
                <a:tc>
                  <a:txBody>
                    <a:bodyPr/>
                    <a:lstStyle/>
                    <a:p>
                      <a:pPr algn="r" fontAlgn="ctr"/>
                      <a:r>
                        <a:rPr lang="en-MQ" sz="800" dirty="0">
                          <a:effectLst/>
                        </a:rPr>
                        <a:t>61.00000</a:t>
                      </a:r>
                    </a:p>
                  </a:txBody>
                  <a:tcPr marT="5" marB="5" anchor="ctr"/>
                </a:tc>
                <a:tc>
                  <a:txBody>
                    <a:bodyPr/>
                    <a:lstStyle/>
                    <a:p>
                      <a:pPr algn="r" fontAlgn="ctr"/>
                      <a:r>
                        <a:rPr lang="en-MQ" sz="800" dirty="0">
                          <a:effectLst/>
                        </a:rPr>
                        <a:t>12814.9499</a:t>
                      </a:r>
                    </a:p>
                  </a:txBody>
                  <a:tcPr marT="5" marB="5" anchor="ctr"/>
                </a:tc>
                <a:tc>
                  <a:txBody>
                    <a:bodyPr/>
                    <a:lstStyle/>
                    <a:p>
                      <a:pPr algn="r" fontAlgn="ctr"/>
                      <a:r>
                        <a:rPr lang="en-MQ" sz="800">
                          <a:effectLst/>
                        </a:rPr>
                        <a:t>99.219707</a:t>
                      </a:r>
                    </a:p>
                  </a:txBody>
                  <a:tcPr marT="5" marB="5" anchor="ctr"/>
                </a:tc>
                <a:tc>
                  <a:txBody>
                    <a:bodyPr/>
                    <a:lstStyle/>
                    <a:p>
                      <a:pPr algn="r" fontAlgn="ctr"/>
                      <a:r>
                        <a:rPr lang="en-MQ" sz="800">
                          <a:effectLst/>
                        </a:rPr>
                        <a:t>11.175095</a:t>
                      </a:r>
                    </a:p>
                  </a:txBody>
                  <a:tcPr marT="5" marB="5" anchor="ctr"/>
                </a:tc>
                <a:tc>
                  <a:txBody>
                    <a:bodyPr/>
                    <a:lstStyle/>
                    <a:p>
                      <a:pPr algn="r" fontAlgn="ctr"/>
                      <a:r>
                        <a:rPr lang="en-MQ" sz="800">
                          <a:effectLst/>
                        </a:rPr>
                        <a:t>59.651720</a:t>
                      </a:r>
                    </a:p>
                  </a:txBody>
                  <a:tcPr marT="5" marB="5" anchor="ctr"/>
                </a:tc>
                <a:tc>
                  <a:txBody>
                    <a:bodyPr/>
                    <a:lstStyle/>
                    <a:p>
                      <a:pPr algn="r" fontAlgn="ctr"/>
                      <a:r>
                        <a:rPr lang="en-MQ" sz="800">
                          <a:effectLst/>
                        </a:rPr>
                        <a:t>15.254535</a:t>
                      </a:r>
                    </a:p>
                  </a:txBody>
                  <a:tcPr marT="5" marB="5" anchor="ctr"/>
                </a:tc>
                <a:tc>
                  <a:txBody>
                    <a:bodyPr/>
                    <a:lstStyle/>
                    <a:p>
                      <a:pPr algn="r" fontAlgn="ctr"/>
                      <a:r>
                        <a:rPr lang="en-MQ" sz="800">
                          <a:effectLst/>
                        </a:rPr>
                        <a:t>42.635082</a:t>
                      </a:r>
                    </a:p>
                  </a:txBody>
                  <a:tcPr marT="5" marB="5" anchor="ctr"/>
                </a:tc>
                <a:tc>
                  <a:txBody>
                    <a:bodyPr/>
                    <a:lstStyle/>
                    <a:p>
                      <a:pPr algn="r" fontAlgn="ctr"/>
                      <a:r>
                        <a:rPr lang="en-MQ" sz="800" dirty="0">
                          <a:effectLst/>
                        </a:rPr>
                        <a:t>-0.237855</a:t>
                      </a:r>
                    </a:p>
                  </a:txBody>
                  <a:tcPr marT="5" marB="5" anchor="ctr"/>
                </a:tc>
                <a:extLst>
                  <a:ext uri="{0D108BD9-81ED-4DB2-BD59-A6C34878D82A}">
                    <a16:rowId xmlns:a16="http://schemas.microsoft.com/office/drawing/2014/main" val="310016393"/>
                  </a:ext>
                </a:extLst>
              </a:tr>
              <a:tr h="231203">
                <a:tc vMerge="1">
                  <a:txBody>
                    <a:bodyPr/>
                    <a:lstStyle/>
                    <a:p>
                      <a:endParaRPr lang="fr-FR"/>
                    </a:p>
                  </a:txBody>
                  <a:tcPr/>
                </a:tc>
                <a:tc>
                  <a:txBody>
                    <a:bodyPr/>
                    <a:lstStyle/>
                    <a:p>
                      <a:pPr algn="r" fontAlgn="ctr"/>
                      <a:r>
                        <a:rPr lang="en-US" sz="800" b="1">
                          <a:effectLst/>
                        </a:rPr>
                        <a:t>mean</a:t>
                      </a:r>
                    </a:p>
                  </a:txBody>
                  <a:tcPr marT="5" marB="5" anchor="ctr"/>
                </a:tc>
                <a:tc>
                  <a:txBody>
                    <a:bodyPr/>
                    <a:lstStyle/>
                    <a:p>
                      <a:pPr algn="r" fontAlgn="ctr"/>
                      <a:r>
                        <a:rPr lang="en-MQ" sz="800">
                          <a:effectLst/>
                        </a:rPr>
                        <a:t>14.260671</a:t>
                      </a:r>
                    </a:p>
                  </a:txBody>
                  <a:tcPr marT="5" marB="5" anchor="ctr"/>
                </a:tc>
                <a:tc>
                  <a:txBody>
                    <a:bodyPr/>
                    <a:lstStyle/>
                    <a:p>
                      <a:pPr algn="r" fontAlgn="ctr"/>
                      <a:r>
                        <a:rPr lang="en-MQ" sz="800" dirty="0">
                          <a:effectLst/>
                        </a:rPr>
                        <a:t>50.22878</a:t>
                      </a:r>
                    </a:p>
                  </a:txBody>
                  <a:tcPr marT="5" marB="5" anchor="ctr"/>
                </a:tc>
                <a:tc>
                  <a:txBody>
                    <a:bodyPr/>
                    <a:lstStyle/>
                    <a:p>
                      <a:pPr algn="r" fontAlgn="ctr"/>
                      <a:r>
                        <a:rPr lang="en-MQ" sz="800" dirty="0">
                          <a:effectLst/>
                        </a:rPr>
                        <a:t>11405.8551</a:t>
                      </a:r>
                    </a:p>
                  </a:txBody>
                  <a:tcPr marT="5" marB="5" anchor="ctr"/>
                </a:tc>
                <a:tc>
                  <a:txBody>
                    <a:bodyPr/>
                    <a:lstStyle/>
                    <a:p>
                      <a:pPr algn="r" fontAlgn="ctr"/>
                      <a:r>
                        <a:rPr lang="en-MQ" sz="800">
                          <a:effectLst/>
                        </a:rPr>
                        <a:t>99.914361</a:t>
                      </a:r>
                    </a:p>
                  </a:txBody>
                  <a:tcPr marT="5" marB="5" anchor="ctr"/>
                </a:tc>
                <a:tc>
                  <a:txBody>
                    <a:bodyPr/>
                    <a:lstStyle/>
                    <a:p>
                      <a:pPr algn="r" fontAlgn="ctr"/>
                      <a:r>
                        <a:rPr lang="en-MQ" sz="800">
                          <a:effectLst/>
                        </a:rPr>
                        <a:t>12.875589</a:t>
                      </a:r>
                    </a:p>
                  </a:txBody>
                  <a:tcPr marT="5" marB="5" anchor="ctr"/>
                </a:tc>
                <a:tc>
                  <a:txBody>
                    <a:bodyPr/>
                    <a:lstStyle/>
                    <a:p>
                      <a:pPr algn="r" fontAlgn="ctr"/>
                      <a:r>
                        <a:rPr lang="en-MQ" sz="800">
                          <a:effectLst/>
                        </a:rPr>
                        <a:t>56.225210</a:t>
                      </a:r>
                    </a:p>
                  </a:txBody>
                  <a:tcPr marT="5" marB="5" anchor="ctr"/>
                </a:tc>
                <a:tc>
                  <a:txBody>
                    <a:bodyPr/>
                    <a:lstStyle/>
                    <a:p>
                      <a:pPr algn="r" fontAlgn="ctr"/>
                      <a:r>
                        <a:rPr lang="en-MQ" sz="800">
                          <a:effectLst/>
                        </a:rPr>
                        <a:t>15.256219</a:t>
                      </a:r>
                    </a:p>
                  </a:txBody>
                  <a:tcPr marT="5" marB="5" anchor="ctr"/>
                </a:tc>
                <a:tc>
                  <a:txBody>
                    <a:bodyPr/>
                    <a:lstStyle/>
                    <a:p>
                      <a:pPr algn="r" fontAlgn="ctr"/>
                      <a:r>
                        <a:rPr lang="en-MQ" sz="800">
                          <a:effectLst/>
                        </a:rPr>
                        <a:t>43.149257</a:t>
                      </a:r>
                    </a:p>
                  </a:txBody>
                  <a:tcPr marT="5" marB="5" anchor="ctr"/>
                </a:tc>
                <a:tc>
                  <a:txBody>
                    <a:bodyPr/>
                    <a:lstStyle/>
                    <a:p>
                      <a:pPr algn="r" fontAlgn="ctr"/>
                      <a:r>
                        <a:rPr lang="en-MQ" sz="800" dirty="0">
                          <a:effectLst/>
                        </a:rPr>
                        <a:t>-0.246160</a:t>
                      </a:r>
                    </a:p>
                  </a:txBody>
                  <a:tcPr marT="5" marB="5" anchor="ctr"/>
                </a:tc>
                <a:extLst>
                  <a:ext uri="{0D108BD9-81ED-4DB2-BD59-A6C34878D82A}">
                    <a16:rowId xmlns:a16="http://schemas.microsoft.com/office/drawing/2014/main" val="773059941"/>
                  </a:ext>
                </a:extLst>
              </a:tr>
              <a:tr h="235270">
                <a:tc vMerge="1">
                  <a:txBody>
                    <a:bodyPr/>
                    <a:lstStyle/>
                    <a:p>
                      <a:endParaRPr lang="fr-FR"/>
                    </a:p>
                  </a:txBody>
                  <a:tcPr/>
                </a:tc>
                <a:tc>
                  <a:txBody>
                    <a:bodyPr/>
                    <a:lstStyle/>
                    <a:p>
                      <a:pPr algn="r" fontAlgn="ctr"/>
                      <a:r>
                        <a:rPr lang="en-US" sz="800" b="1">
                          <a:effectLst/>
                        </a:rPr>
                        <a:t>standard deviation</a:t>
                      </a:r>
                    </a:p>
                  </a:txBody>
                  <a:tcPr marT="5" marB="5" anchor="ctr"/>
                </a:tc>
                <a:tc>
                  <a:txBody>
                    <a:bodyPr/>
                    <a:lstStyle/>
                    <a:p>
                      <a:pPr algn="r" fontAlgn="ctr"/>
                      <a:r>
                        <a:rPr lang="en-MQ" sz="800">
                          <a:effectLst/>
                        </a:rPr>
                        <a:t>5.561120</a:t>
                      </a:r>
                    </a:p>
                  </a:txBody>
                  <a:tcPr marT="5" marB="5" anchor="ctr"/>
                </a:tc>
                <a:tc>
                  <a:txBody>
                    <a:bodyPr/>
                    <a:lstStyle/>
                    <a:p>
                      <a:pPr algn="r" fontAlgn="ctr"/>
                      <a:r>
                        <a:rPr lang="en-MQ" sz="800" dirty="0">
                          <a:effectLst/>
                        </a:rPr>
                        <a:t>24.29690</a:t>
                      </a:r>
                    </a:p>
                  </a:txBody>
                  <a:tcPr marT="5" marB="5" anchor="ctr"/>
                </a:tc>
                <a:tc>
                  <a:txBody>
                    <a:bodyPr/>
                    <a:lstStyle/>
                    <a:p>
                      <a:pPr algn="r" fontAlgn="ctr"/>
                      <a:r>
                        <a:rPr lang="en-MQ" sz="800" dirty="0">
                          <a:effectLst/>
                        </a:rPr>
                        <a:t>3280.11083</a:t>
                      </a:r>
                    </a:p>
                  </a:txBody>
                  <a:tcPr marT="5" marB="5" anchor="ctr"/>
                </a:tc>
                <a:tc>
                  <a:txBody>
                    <a:bodyPr/>
                    <a:lstStyle/>
                    <a:p>
                      <a:pPr algn="r" fontAlgn="ctr"/>
                      <a:r>
                        <a:rPr lang="en-MQ" sz="800">
                          <a:effectLst/>
                        </a:rPr>
                        <a:t>4.066384</a:t>
                      </a:r>
                    </a:p>
                  </a:txBody>
                  <a:tcPr marT="5" marB="5" anchor="ctr"/>
                </a:tc>
                <a:tc>
                  <a:txBody>
                    <a:bodyPr/>
                    <a:lstStyle/>
                    <a:p>
                      <a:pPr algn="r" fontAlgn="ctr"/>
                      <a:r>
                        <a:rPr lang="en-MQ" sz="800">
                          <a:effectLst/>
                        </a:rPr>
                        <a:t>4.877110</a:t>
                      </a:r>
                    </a:p>
                  </a:txBody>
                  <a:tcPr marT="5" marB="5" anchor="ctr"/>
                </a:tc>
                <a:tc>
                  <a:txBody>
                    <a:bodyPr/>
                    <a:lstStyle/>
                    <a:p>
                      <a:pPr algn="r" fontAlgn="ctr"/>
                      <a:r>
                        <a:rPr lang="en-MQ" sz="800">
                          <a:effectLst/>
                        </a:rPr>
                        <a:t>9.528087</a:t>
                      </a:r>
                    </a:p>
                  </a:txBody>
                  <a:tcPr marT="5" marB="5" anchor="ctr"/>
                </a:tc>
                <a:tc>
                  <a:txBody>
                    <a:bodyPr/>
                    <a:lstStyle/>
                    <a:p>
                      <a:pPr algn="r" fontAlgn="ctr"/>
                      <a:r>
                        <a:rPr lang="en-MQ" sz="800">
                          <a:effectLst/>
                        </a:rPr>
                        <a:t>1.350262</a:t>
                      </a:r>
                    </a:p>
                  </a:txBody>
                  <a:tcPr marT="5" marB="5" anchor="ctr"/>
                </a:tc>
                <a:tc>
                  <a:txBody>
                    <a:bodyPr/>
                    <a:lstStyle/>
                    <a:p>
                      <a:pPr algn="r" fontAlgn="ctr"/>
                      <a:r>
                        <a:rPr lang="en-MQ" sz="800">
                          <a:effectLst/>
                        </a:rPr>
                        <a:t>2.074713</a:t>
                      </a:r>
                    </a:p>
                  </a:txBody>
                  <a:tcPr marT="5" marB="5" anchor="ctr"/>
                </a:tc>
                <a:tc>
                  <a:txBody>
                    <a:bodyPr/>
                    <a:lstStyle/>
                    <a:p>
                      <a:pPr algn="r" fontAlgn="ctr"/>
                      <a:r>
                        <a:rPr lang="en-MQ" sz="800" dirty="0">
                          <a:effectLst/>
                        </a:rPr>
                        <a:t>0.083922</a:t>
                      </a:r>
                    </a:p>
                  </a:txBody>
                  <a:tcPr marT="5" marB="5" anchor="ctr"/>
                </a:tc>
                <a:extLst>
                  <a:ext uri="{0D108BD9-81ED-4DB2-BD59-A6C34878D82A}">
                    <a16:rowId xmlns:a16="http://schemas.microsoft.com/office/drawing/2014/main" val="325406211"/>
                  </a:ext>
                </a:extLst>
              </a:tr>
              <a:tr h="235270">
                <a:tc rowSpan="3">
                  <a:txBody>
                    <a:bodyPr/>
                    <a:lstStyle/>
                    <a:p>
                      <a:pPr algn="r" fontAlgn="t"/>
                      <a:r>
                        <a:rPr lang="en-US" sz="800" b="1">
                          <a:effectLst/>
                        </a:rPr>
                        <a:t>Ireland</a:t>
                      </a:r>
                    </a:p>
                  </a:txBody>
                  <a:tcPr marT="457" marB="457"/>
                </a:tc>
                <a:tc>
                  <a:txBody>
                    <a:bodyPr/>
                    <a:lstStyle/>
                    <a:p>
                      <a:pPr algn="r" fontAlgn="t"/>
                      <a:r>
                        <a:rPr lang="en-US" sz="800" b="1">
                          <a:effectLst/>
                        </a:rPr>
                        <a:t>median</a:t>
                      </a:r>
                    </a:p>
                  </a:txBody>
                  <a:tcPr marT="5" marB="5"/>
                </a:tc>
                <a:tc>
                  <a:txBody>
                    <a:bodyPr/>
                    <a:lstStyle/>
                    <a:p>
                      <a:pPr algn="r" fontAlgn="ctr"/>
                      <a:r>
                        <a:rPr lang="en-MQ" sz="800">
                          <a:effectLst/>
                        </a:rPr>
                        <a:t>45.478890</a:t>
                      </a:r>
                    </a:p>
                  </a:txBody>
                  <a:tcPr marT="5" marB="5" anchor="ctr"/>
                </a:tc>
                <a:tc>
                  <a:txBody>
                    <a:bodyPr/>
                    <a:lstStyle/>
                    <a:p>
                      <a:pPr algn="r" fontAlgn="ctr"/>
                      <a:r>
                        <a:rPr lang="en-MQ" sz="800" dirty="0">
                          <a:effectLst/>
                        </a:rPr>
                        <a:t>65.34000</a:t>
                      </a:r>
                    </a:p>
                  </a:txBody>
                  <a:tcPr marT="5" marB="5" anchor="ctr"/>
                </a:tc>
                <a:tc>
                  <a:txBody>
                    <a:bodyPr/>
                    <a:lstStyle/>
                    <a:p>
                      <a:pPr algn="r" fontAlgn="ctr"/>
                      <a:r>
                        <a:rPr lang="en-MQ" sz="800" dirty="0">
                          <a:effectLst/>
                        </a:rPr>
                        <a:t>52060.4678</a:t>
                      </a:r>
                    </a:p>
                  </a:txBody>
                  <a:tcPr marT="5" marB="5" anchor="ctr"/>
                </a:tc>
                <a:tc>
                  <a:txBody>
                    <a:bodyPr/>
                    <a:lstStyle/>
                    <a:p>
                      <a:pPr algn="r" fontAlgn="ctr"/>
                      <a:r>
                        <a:rPr lang="en-MQ" sz="800">
                          <a:effectLst/>
                        </a:rPr>
                        <a:t>112.889511</a:t>
                      </a:r>
                    </a:p>
                  </a:txBody>
                  <a:tcPr marT="5" marB="5" anchor="ctr"/>
                </a:tc>
                <a:tc>
                  <a:txBody>
                    <a:bodyPr/>
                    <a:lstStyle/>
                    <a:p>
                      <a:pPr algn="r" fontAlgn="ctr"/>
                      <a:r>
                        <a:rPr lang="en-MQ" sz="800">
                          <a:effectLst/>
                        </a:rPr>
                        <a:t>0.665790</a:t>
                      </a:r>
                    </a:p>
                  </a:txBody>
                  <a:tcPr marT="5" marB="5" anchor="ctr"/>
                </a:tc>
                <a:tc>
                  <a:txBody>
                    <a:bodyPr/>
                    <a:lstStyle/>
                    <a:p>
                      <a:pPr algn="r" fontAlgn="ctr"/>
                      <a:r>
                        <a:rPr lang="en-MQ" sz="800">
                          <a:effectLst/>
                        </a:rPr>
                        <a:t>56.725500</a:t>
                      </a:r>
                    </a:p>
                  </a:txBody>
                  <a:tcPr marT="5" marB="5" anchor="ctr"/>
                </a:tc>
                <a:tc>
                  <a:txBody>
                    <a:bodyPr/>
                    <a:lstStyle/>
                    <a:p>
                      <a:pPr algn="r" fontAlgn="ctr"/>
                      <a:r>
                        <a:rPr lang="en-MQ" sz="800">
                          <a:effectLst/>
                        </a:rPr>
                        <a:t>5.063655</a:t>
                      </a:r>
                    </a:p>
                  </a:txBody>
                  <a:tcPr marT="5" marB="5" anchor="ctr"/>
                </a:tc>
                <a:tc>
                  <a:txBody>
                    <a:bodyPr/>
                    <a:lstStyle/>
                    <a:p>
                      <a:pPr algn="r" fontAlgn="ctr"/>
                      <a:r>
                        <a:rPr lang="en-MQ" sz="800">
                          <a:effectLst/>
                        </a:rPr>
                        <a:t>47.857649</a:t>
                      </a:r>
                    </a:p>
                  </a:txBody>
                  <a:tcPr marT="5" marB="5" anchor="ctr"/>
                </a:tc>
                <a:tc>
                  <a:txBody>
                    <a:bodyPr/>
                    <a:lstStyle/>
                    <a:p>
                      <a:pPr algn="r" fontAlgn="ctr"/>
                      <a:r>
                        <a:rPr lang="en-MQ" sz="800" dirty="0">
                          <a:effectLst/>
                        </a:rPr>
                        <a:t>1.592151</a:t>
                      </a:r>
                    </a:p>
                  </a:txBody>
                  <a:tcPr marT="5" marB="5" anchor="ctr"/>
                </a:tc>
                <a:extLst>
                  <a:ext uri="{0D108BD9-81ED-4DB2-BD59-A6C34878D82A}">
                    <a16:rowId xmlns:a16="http://schemas.microsoft.com/office/drawing/2014/main" val="2601538593"/>
                  </a:ext>
                </a:extLst>
              </a:tr>
              <a:tr h="231203">
                <a:tc vMerge="1">
                  <a:txBody>
                    <a:bodyPr/>
                    <a:lstStyle/>
                    <a:p>
                      <a:endParaRPr lang="fr-FR"/>
                    </a:p>
                  </a:txBody>
                  <a:tcPr/>
                </a:tc>
                <a:tc>
                  <a:txBody>
                    <a:bodyPr/>
                    <a:lstStyle/>
                    <a:p>
                      <a:pPr algn="r" fontAlgn="ctr"/>
                      <a:r>
                        <a:rPr lang="en-US" sz="800" b="1">
                          <a:effectLst/>
                        </a:rPr>
                        <a:t>mean</a:t>
                      </a:r>
                    </a:p>
                  </a:txBody>
                  <a:tcPr marT="5" marB="5" anchor="ctr"/>
                </a:tc>
                <a:tc>
                  <a:txBody>
                    <a:bodyPr/>
                    <a:lstStyle/>
                    <a:p>
                      <a:pPr algn="r" fontAlgn="ctr"/>
                      <a:r>
                        <a:rPr lang="en-MQ" sz="800">
                          <a:effectLst/>
                        </a:rPr>
                        <a:t>46.117493</a:t>
                      </a:r>
                    </a:p>
                  </a:txBody>
                  <a:tcPr marT="5" marB="5" anchor="ctr"/>
                </a:tc>
                <a:tc>
                  <a:txBody>
                    <a:bodyPr/>
                    <a:lstStyle/>
                    <a:p>
                      <a:pPr algn="r" fontAlgn="ctr"/>
                      <a:r>
                        <a:rPr lang="en-MQ" sz="800" dirty="0">
                          <a:effectLst/>
                        </a:rPr>
                        <a:t>57.07866</a:t>
                      </a:r>
                    </a:p>
                  </a:txBody>
                  <a:tcPr marT="5" marB="5" anchor="ctr"/>
                </a:tc>
                <a:tc>
                  <a:txBody>
                    <a:bodyPr/>
                    <a:lstStyle/>
                    <a:p>
                      <a:pPr algn="r" fontAlgn="ctr"/>
                      <a:r>
                        <a:rPr lang="en-MQ" sz="800" dirty="0">
                          <a:effectLst/>
                        </a:rPr>
                        <a:t>49393.4352</a:t>
                      </a:r>
                    </a:p>
                  </a:txBody>
                  <a:tcPr marT="5" marB="5" anchor="ctr"/>
                </a:tc>
                <a:tc>
                  <a:txBody>
                    <a:bodyPr/>
                    <a:lstStyle/>
                    <a:p>
                      <a:pPr algn="r" fontAlgn="ctr"/>
                      <a:r>
                        <a:rPr lang="en-MQ" sz="800">
                          <a:effectLst/>
                        </a:rPr>
                        <a:t>113.603100</a:t>
                      </a:r>
                    </a:p>
                  </a:txBody>
                  <a:tcPr marT="5" marB="5" anchor="ctr"/>
                </a:tc>
                <a:tc>
                  <a:txBody>
                    <a:bodyPr/>
                    <a:lstStyle/>
                    <a:p>
                      <a:pPr algn="r" fontAlgn="ctr"/>
                      <a:r>
                        <a:rPr lang="en-MQ" sz="800">
                          <a:effectLst/>
                        </a:rPr>
                        <a:t>0.651295</a:t>
                      </a:r>
                    </a:p>
                  </a:txBody>
                  <a:tcPr marT="5" marB="5" anchor="ctr"/>
                </a:tc>
                <a:tc>
                  <a:txBody>
                    <a:bodyPr/>
                    <a:lstStyle/>
                    <a:p>
                      <a:pPr algn="r" fontAlgn="ctr"/>
                      <a:r>
                        <a:rPr lang="en-MQ" sz="800">
                          <a:effectLst/>
                        </a:rPr>
                        <a:t>60.041745</a:t>
                      </a:r>
                    </a:p>
                  </a:txBody>
                  <a:tcPr marT="5" marB="5" anchor="ctr"/>
                </a:tc>
                <a:tc>
                  <a:txBody>
                    <a:bodyPr/>
                    <a:lstStyle/>
                    <a:p>
                      <a:pPr algn="r" fontAlgn="ctr"/>
                      <a:r>
                        <a:rPr lang="en-MQ" sz="800">
                          <a:effectLst/>
                        </a:rPr>
                        <a:t>5.186939</a:t>
                      </a:r>
                    </a:p>
                  </a:txBody>
                  <a:tcPr marT="5" marB="5" anchor="ctr"/>
                </a:tc>
                <a:tc>
                  <a:txBody>
                    <a:bodyPr/>
                    <a:lstStyle/>
                    <a:p>
                      <a:pPr algn="r" fontAlgn="ctr"/>
                      <a:r>
                        <a:rPr lang="en-MQ" sz="800">
                          <a:effectLst/>
                        </a:rPr>
                        <a:t>48.348836</a:t>
                      </a:r>
                    </a:p>
                  </a:txBody>
                  <a:tcPr marT="5" marB="5" anchor="ctr"/>
                </a:tc>
                <a:tc>
                  <a:txBody>
                    <a:bodyPr/>
                    <a:lstStyle/>
                    <a:p>
                      <a:pPr algn="r" fontAlgn="ctr"/>
                      <a:r>
                        <a:rPr lang="en-MQ" sz="800" dirty="0">
                          <a:effectLst/>
                        </a:rPr>
                        <a:t>1.411551</a:t>
                      </a:r>
                    </a:p>
                  </a:txBody>
                  <a:tcPr marT="5" marB="5" anchor="ctr"/>
                </a:tc>
                <a:extLst>
                  <a:ext uri="{0D108BD9-81ED-4DB2-BD59-A6C34878D82A}">
                    <a16:rowId xmlns:a16="http://schemas.microsoft.com/office/drawing/2014/main" val="4012780670"/>
                  </a:ext>
                </a:extLst>
              </a:tr>
              <a:tr h="235270">
                <a:tc vMerge="1">
                  <a:txBody>
                    <a:bodyPr/>
                    <a:lstStyle/>
                    <a:p>
                      <a:endParaRPr lang="fr-FR"/>
                    </a:p>
                  </a:txBody>
                  <a:tcPr/>
                </a:tc>
                <a:tc>
                  <a:txBody>
                    <a:bodyPr/>
                    <a:lstStyle/>
                    <a:p>
                      <a:pPr algn="r" fontAlgn="ctr"/>
                      <a:r>
                        <a:rPr lang="en-US" sz="800" b="1">
                          <a:effectLst/>
                        </a:rPr>
                        <a:t>standard deviation</a:t>
                      </a:r>
                    </a:p>
                  </a:txBody>
                  <a:tcPr marT="5" marB="5" anchor="ctr"/>
                </a:tc>
                <a:tc>
                  <a:txBody>
                    <a:bodyPr/>
                    <a:lstStyle/>
                    <a:p>
                      <a:pPr algn="r" fontAlgn="ctr"/>
                      <a:r>
                        <a:rPr lang="en-MQ" sz="800">
                          <a:effectLst/>
                        </a:rPr>
                        <a:t>8.073482</a:t>
                      </a:r>
                    </a:p>
                  </a:txBody>
                  <a:tcPr marT="5" marB="5" anchor="ctr"/>
                </a:tc>
                <a:tc>
                  <a:txBody>
                    <a:bodyPr/>
                    <a:lstStyle/>
                    <a:p>
                      <a:pPr algn="r" fontAlgn="ctr"/>
                      <a:r>
                        <a:rPr lang="en-MQ" sz="800" dirty="0">
                          <a:effectLst/>
                        </a:rPr>
                        <a:t>22.38492</a:t>
                      </a:r>
                    </a:p>
                  </a:txBody>
                  <a:tcPr marT="5" marB="5" anchor="ctr"/>
                </a:tc>
                <a:tc>
                  <a:txBody>
                    <a:bodyPr/>
                    <a:lstStyle/>
                    <a:p>
                      <a:pPr algn="r" fontAlgn="ctr"/>
                      <a:r>
                        <a:rPr lang="en-MQ" sz="800" dirty="0">
                          <a:effectLst/>
                        </a:rPr>
                        <a:t>11421.7450</a:t>
                      </a:r>
                    </a:p>
                  </a:txBody>
                  <a:tcPr marT="5" marB="5" anchor="ctr"/>
                </a:tc>
                <a:tc>
                  <a:txBody>
                    <a:bodyPr/>
                    <a:lstStyle/>
                    <a:p>
                      <a:pPr algn="r" fontAlgn="ctr"/>
                      <a:r>
                        <a:rPr lang="en-MQ" sz="800">
                          <a:effectLst/>
                        </a:rPr>
                        <a:t>10.233045</a:t>
                      </a:r>
                    </a:p>
                  </a:txBody>
                  <a:tcPr marT="5" marB="5" anchor="ctr"/>
                </a:tc>
                <a:tc>
                  <a:txBody>
                    <a:bodyPr/>
                    <a:lstStyle/>
                    <a:p>
                      <a:pPr algn="r" fontAlgn="ctr"/>
                      <a:r>
                        <a:rPr lang="en-MQ" sz="800">
                          <a:effectLst/>
                        </a:rPr>
                        <a:t>0.125721</a:t>
                      </a:r>
                    </a:p>
                  </a:txBody>
                  <a:tcPr marT="5" marB="5" anchor="ctr"/>
                </a:tc>
                <a:tc>
                  <a:txBody>
                    <a:bodyPr/>
                    <a:lstStyle/>
                    <a:p>
                      <a:pPr algn="r" fontAlgn="ctr"/>
                      <a:r>
                        <a:rPr lang="en-MQ" sz="800">
                          <a:effectLst/>
                        </a:rPr>
                        <a:t>10.935607</a:t>
                      </a:r>
                    </a:p>
                  </a:txBody>
                  <a:tcPr marT="5" marB="5" anchor="ctr"/>
                </a:tc>
                <a:tc>
                  <a:txBody>
                    <a:bodyPr/>
                    <a:lstStyle/>
                    <a:p>
                      <a:pPr algn="r" fontAlgn="ctr"/>
                      <a:r>
                        <a:rPr lang="en-MQ" sz="800">
                          <a:effectLst/>
                        </a:rPr>
                        <a:t>2.015613</a:t>
                      </a:r>
                    </a:p>
                  </a:txBody>
                  <a:tcPr marT="5" marB="5" anchor="ctr"/>
                </a:tc>
                <a:tc>
                  <a:txBody>
                    <a:bodyPr/>
                    <a:lstStyle/>
                    <a:p>
                      <a:pPr algn="r" fontAlgn="ctr"/>
                      <a:r>
                        <a:rPr lang="en-MQ" sz="800">
                          <a:effectLst/>
                        </a:rPr>
                        <a:t>1.386364</a:t>
                      </a:r>
                    </a:p>
                  </a:txBody>
                  <a:tcPr marT="5" marB="5" anchor="ctr"/>
                </a:tc>
                <a:tc>
                  <a:txBody>
                    <a:bodyPr/>
                    <a:lstStyle/>
                    <a:p>
                      <a:pPr algn="r" fontAlgn="ctr"/>
                      <a:r>
                        <a:rPr lang="en-MQ" sz="800" dirty="0">
                          <a:effectLst/>
                        </a:rPr>
                        <a:t>0.841922</a:t>
                      </a:r>
                    </a:p>
                  </a:txBody>
                  <a:tcPr marT="5" marB="5" anchor="ctr"/>
                </a:tc>
                <a:extLst>
                  <a:ext uri="{0D108BD9-81ED-4DB2-BD59-A6C34878D82A}">
                    <a16:rowId xmlns:a16="http://schemas.microsoft.com/office/drawing/2014/main" val="2146297863"/>
                  </a:ext>
                </a:extLst>
              </a:tr>
              <a:tr h="235270">
                <a:tc rowSpan="3">
                  <a:txBody>
                    <a:bodyPr/>
                    <a:lstStyle/>
                    <a:p>
                      <a:pPr algn="r" fontAlgn="t"/>
                      <a:r>
                        <a:rPr lang="en-US" sz="800" b="1">
                          <a:effectLst/>
                        </a:rPr>
                        <a:t>Spain</a:t>
                      </a:r>
                    </a:p>
                  </a:txBody>
                  <a:tcPr marT="457" marB="457"/>
                </a:tc>
                <a:tc>
                  <a:txBody>
                    <a:bodyPr/>
                    <a:lstStyle/>
                    <a:p>
                      <a:pPr algn="r" fontAlgn="t"/>
                      <a:r>
                        <a:rPr lang="en-US" sz="800" b="1">
                          <a:effectLst/>
                        </a:rPr>
                        <a:t>median</a:t>
                      </a:r>
                    </a:p>
                  </a:txBody>
                  <a:tcPr marT="5" marB="5"/>
                </a:tc>
                <a:tc>
                  <a:txBody>
                    <a:bodyPr/>
                    <a:lstStyle/>
                    <a:p>
                      <a:pPr algn="r" fontAlgn="ctr"/>
                      <a:r>
                        <a:rPr lang="en-MQ" sz="800">
                          <a:effectLst/>
                        </a:rPr>
                        <a:t>23.949106</a:t>
                      </a:r>
                    </a:p>
                  </a:txBody>
                  <a:tcPr marT="5" marB="5" anchor="ctr"/>
                </a:tc>
                <a:tc>
                  <a:txBody>
                    <a:bodyPr/>
                    <a:lstStyle/>
                    <a:p>
                      <a:pPr algn="r" fontAlgn="ctr"/>
                      <a:r>
                        <a:rPr lang="en-MQ" sz="800" dirty="0">
                          <a:effectLst/>
                        </a:rPr>
                        <a:t>59.60000</a:t>
                      </a:r>
                    </a:p>
                  </a:txBody>
                  <a:tcPr marT="5" marB="5" anchor="ctr"/>
                </a:tc>
                <a:tc>
                  <a:txBody>
                    <a:bodyPr/>
                    <a:lstStyle/>
                    <a:p>
                      <a:pPr algn="r" fontAlgn="ctr"/>
                      <a:r>
                        <a:rPr lang="en-MQ" sz="800" dirty="0">
                          <a:effectLst/>
                        </a:rPr>
                        <a:t>28482.6094</a:t>
                      </a:r>
                    </a:p>
                  </a:txBody>
                  <a:tcPr marT="5" marB="5" anchor="ctr"/>
                </a:tc>
                <a:tc>
                  <a:txBody>
                    <a:bodyPr/>
                    <a:lstStyle/>
                    <a:p>
                      <a:pPr algn="r" fontAlgn="ctr"/>
                      <a:r>
                        <a:rPr lang="en-MQ" sz="800">
                          <a:effectLst/>
                        </a:rPr>
                        <a:t>117.605236</a:t>
                      </a:r>
                    </a:p>
                  </a:txBody>
                  <a:tcPr marT="5" marB="5" anchor="ctr"/>
                </a:tc>
                <a:tc>
                  <a:txBody>
                    <a:bodyPr/>
                    <a:lstStyle/>
                    <a:p>
                      <a:pPr algn="r" fontAlgn="ctr"/>
                      <a:r>
                        <a:rPr lang="en-MQ" sz="800">
                          <a:effectLst/>
                        </a:rPr>
                        <a:t>28.331495</a:t>
                      </a:r>
                    </a:p>
                  </a:txBody>
                  <a:tcPr marT="5" marB="5" anchor="ctr"/>
                </a:tc>
                <a:tc>
                  <a:txBody>
                    <a:bodyPr/>
                    <a:lstStyle/>
                    <a:p>
                      <a:pPr algn="r" fontAlgn="ctr"/>
                      <a:r>
                        <a:rPr lang="en-MQ" sz="800">
                          <a:effectLst/>
                        </a:rPr>
                        <a:t>70.517365</a:t>
                      </a:r>
                    </a:p>
                  </a:txBody>
                  <a:tcPr marT="5" marB="5" anchor="ctr"/>
                </a:tc>
                <a:tc>
                  <a:txBody>
                    <a:bodyPr/>
                    <a:lstStyle/>
                    <a:p>
                      <a:pPr algn="r" fontAlgn="ctr"/>
                      <a:r>
                        <a:rPr lang="en-MQ" sz="800">
                          <a:effectLst/>
                        </a:rPr>
                        <a:t>13.690375</a:t>
                      </a:r>
                    </a:p>
                  </a:txBody>
                  <a:tcPr marT="5" marB="5" anchor="ctr"/>
                </a:tc>
                <a:tc>
                  <a:txBody>
                    <a:bodyPr/>
                    <a:lstStyle/>
                    <a:p>
                      <a:pPr algn="r" fontAlgn="ctr"/>
                      <a:r>
                        <a:rPr lang="en-MQ" sz="800">
                          <a:effectLst/>
                        </a:rPr>
                        <a:t>49.644119</a:t>
                      </a:r>
                    </a:p>
                  </a:txBody>
                  <a:tcPr marT="5" marB="5" anchor="ctr"/>
                </a:tc>
                <a:tc>
                  <a:txBody>
                    <a:bodyPr/>
                    <a:lstStyle/>
                    <a:p>
                      <a:pPr algn="r" fontAlgn="ctr"/>
                      <a:r>
                        <a:rPr lang="en-MQ" sz="800" dirty="0">
                          <a:effectLst/>
                        </a:rPr>
                        <a:t>0.694068</a:t>
                      </a:r>
                    </a:p>
                  </a:txBody>
                  <a:tcPr marT="5" marB="5" anchor="ctr"/>
                </a:tc>
                <a:extLst>
                  <a:ext uri="{0D108BD9-81ED-4DB2-BD59-A6C34878D82A}">
                    <a16:rowId xmlns:a16="http://schemas.microsoft.com/office/drawing/2014/main" val="1901876139"/>
                  </a:ext>
                </a:extLst>
              </a:tr>
              <a:tr h="231203">
                <a:tc vMerge="1">
                  <a:txBody>
                    <a:bodyPr/>
                    <a:lstStyle/>
                    <a:p>
                      <a:endParaRPr lang="fr-FR"/>
                    </a:p>
                  </a:txBody>
                  <a:tcPr/>
                </a:tc>
                <a:tc>
                  <a:txBody>
                    <a:bodyPr/>
                    <a:lstStyle/>
                    <a:p>
                      <a:pPr algn="r" fontAlgn="ctr"/>
                      <a:r>
                        <a:rPr lang="en-US" sz="800" b="1">
                          <a:effectLst/>
                        </a:rPr>
                        <a:t>mean</a:t>
                      </a:r>
                    </a:p>
                  </a:txBody>
                  <a:tcPr marT="5" marB="5" anchor="ctr"/>
                </a:tc>
                <a:tc>
                  <a:txBody>
                    <a:bodyPr/>
                    <a:lstStyle/>
                    <a:p>
                      <a:pPr algn="r" fontAlgn="ctr"/>
                      <a:r>
                        <a:rPr lang="en-MQ" sz="800">
                          <a:effectLst/>
                        </a:rPr>
                        <a:t>26.265366</a:t>
                      </a:r>
                    </a:p>
                  </a:txBody>
                  <a:tcPr marT="5" marB="5" anchor="ctr"/>
                </a:tc>
                <a:tc>
                  <a:txBody>
                    <a:bodyPr/>
                    <a:lstStyle/>
                    <a:p>
                      <a:pPr algn="r" fontAlgn="ctr"/>
                      <a:r>
                        <a:rPr lang="en-MQ" sz="800" dirty="0">
                          <a:effectLst/>
                        </a:rPr>
                        <a:t>54.19056</a:t>
                      </a:r>
                    </a:p>
                  </a:txBody>
                  <a:tcPr marT="5" marB="5" anchor="ctr"/>
                </a:tc>
                <a:tc>
                  <a:txBody>
                    <a:bodyPr/>
                    <a:lstStyle/>
                    <a:p>
                      <a:pPr algn="r" fontAlgn="ctr"/>
                      <a:r>
                        <a:rPr lang="en-MQ" sz="800" dirty="0">
                          <a:effectLst/>
                        </a:rPr>
                        <a:t>26555.8019</a:t>
                      </a:r>
                    </a:p>
                  </a:txBody>
                  <a:tcPr marT="5" marB="5" anchor="ctr"/>
                </a:tc>
                <a:tc>
                  <a:txBody>
                    <a:bodyPr/>
                    <a:lstStyle/>
                    <a:p>
                      <a:pPr algn="r" fontAlgn="ctr"/>
                      <a:r>
                        <a:rPr lang="en-MQ" sz="800">
                          <a:effectLst/>
                        </a:rPr>
                        <a:t>120.240871</a:t>
                      </a:r>
                    </a:p>
                  </a:txBody>
                  <a:tcPr marT="5" marB="5" anchor="ctr"/>
                </a:tc>
                <a:tc>
                  <a:txBody>
                    <a:bodyPr/>
                    <a:lstStyle/>
                    <a:p>
                      <a:pPr algn="r" fontAlgn="ctr"/>
                      <a:r>
                        <a:rPr lang="en-MQ" sz="800">
                          <a:effectLst/>
                        </a:rPr>
                        <a:t>28.268642</a:t>
                      </a:r>
                    </a:p>
                  </a:txBody>
                  <a:tcPr marT="5" marB="5" anchor="ctr"/>
                </a:tc>
                <a:tc>
                  <a:txBody>
                    <a:bodyPr/>
                    <a:lstStyle/>
                    <a:p>
                      <a:pPr algn="r" fontAlgn="ctr"/>
                      <a:r>
                        <a:rPr lang="en-MQ" sz="800">
                          <a:effectLst/>
                        </a:rPr>
                        <a:t>73.367619</a:t>
                      </a:r>
                    </a:p>
                  </a:txBody>
                  <a:tcPr marT="5" marB="5" anchor="ctr"/>
                </a:tc>
                <a:tc>
                  <a:txBody>
                    <a:bodyPr/>
                    <a:lstStyle/>
                    <a:p>
                      <a:pPr algn="r" fontAlgn="ctr"/>
                      <a:r>
                        <a:rPr lang="en-MQ" sz="800">
                          <a:effectLst/>
                        </a:rPr>
                        <a:t>14.294059</a:t>
                      </a:r>
                    </a:p>
                  </a:txBody>
                  <a:tcPr marT="5" marB="5" anchor="ctr"/>
                </a:tc>
                <a:tc>
                  <a:txBody>
                    <a:bodyPr/>
                    <a:lstStyle/>
                    <a:p>
                      <a:pPr algn="r" fontAlgn="ctr"/>
                      <a:r>
                        <a:rPr lang="en-MQ" sz="800">
                          <a:effectLst/>
                        </a:rPr>
                        <a:t>48.790339</a:t>
                      </a:r>
                    </a:p>
                  </a:txBody>
                  <a:tcPr marT="5" marB="5" anchor="ctr"/>
                </a:tc>
                <a:tc>
                  <a:txBody>
                    <a:bodyPr/>
                    <a:lstStyle/>
                    <a:p>
                      <a:pPr algn="r" fontAlgn="ctr"/>
                      <a:r>
                        <a:rPr lang="en-MQ" sz="800" dirty="0">
                          <a:effectLst/>
                        </a:rPr>
                        <a:t>0.822009</a:t>
                      </a:r>
                    </a:p>
                  </a:txBody>
                  <a:tcPr marT="5" marB="5" anchor="ctr"/>
                </a:tc>
                <a:extLst>
                  <a:ext uri="{0D108BD9-81ED-4DB2-BD59-A6C34878D82A}">
                    <a16:rowId xmlns:a16="http://schemas.microsoft.com/office/drawing/2014/main" val="2758082409"/>
                  </a:ext>
                </a:extLst>
              </a:tr>
              <a:tr h="235270">
                <a:tc vMerge="1">
                  <a:txBody>
                    <a:bodyPr/>
                    <a:lstStyle/>
                    <a:p>
                      <a:endParaRPr lang="fr-FR"/>
                    </a:p>
                  </a:txBody>
                  <a:tcPr/>
                </a:tc>
                <a:tc>
                  <a:txBody>
                    <a:bodyPr/>
                    <a:lstStyle/>
                    <a:p>
                      <a:pPr algn="r" fontAlgn="ctr"/>
                      <a:r>
                        <a:rPr lang="en-US" sz="800" b="1">
                          <a:effectLst/>
                        </a:rPr>
                        <a:t>standard deviation</a:t>
                      </a:r>
                    </a:p>
                  </a:txBody>
                  <a:tcPr marT="5" marB="5" anchor="ctr"/>
                </a:tc>
                <a:tc>
                  <a:txBody>
                    <a:bodyPr/>
                    <a:lstStyle/>
                    <a:p>
                      <a:pPr algn="r" fontAlgn="ctr"/>
                      <a:r>
                        <a:rPr lang="en-MQ" sz="800">
                          <a:effectLst/>
                        </a:rPr>
                        <a:t>7.929330</a:t>
                      </a:r>
                    </a:p>
                  </a:txBody>
                  <a:tcPr marT="5" marB="5" anchor="ctr"/>
                </a:tc>
                <a:tc>
                  <a:txBody>
                    <a:bodyPr/>
                    <a:lstStyle/>
                    <a:p>
                      <a:pPr algn="r" fontAlgn="ctr"/>
                      <a:r>
                        <a:rPr lang="en-MQ" sz="800" dirty="0">
                          <a:effectLst/>
                        </a:rPr>
                        <a:t>21.17639</a:t>
                      </a:r>
                    </a:p>
                  </a:txBody>
                  <a:tcPr marT="5" marB="5" anchor="ctr"/>
                </a:tc>
                <a:tc>
                  <a:txBody>
                    <a:bodyPr/>
                    <a:lstStyle/>
                    <a:p>
                      <a:pPr algn="r" fontAlgn="ctr"/>
                      <a:r>
                        <a:rPr lang="en-MQ" sz="800" dirty="0">
                          <a:effectLst/>
                        </a:rPr>
                        <a:t>6171.18873</a:t>
                      </a:r>
                    </a:p>
                  </a:txBody>
                  <a:tcPr marT="5" marB="5" anchor="ctr"/>
                </a:tc>
                <a:tc>
                  <a:txBody>
                    <a:bodyPr/>
                    <a:lstStyle/>
                    <a:p>
                      <a:pPr algn="r" fontAlgn="ctr"/>
                      <a:r>
                        <a:rPr lang="en-MQ" sz="800">
                          <a:effectLst/>
                        </a:rPr>
                        <a:t>7.690661</a:t>
                      </a:r>
                    </a:p>
                  </a:txBody>
                  <a:tcPr marT="5" marB="5" anchor="ctr"/>
                </a:tc>
                <a:tc>
                  <a:txBody>
                    <a:bodyPr/>
                    <a:lstStyle/>
                    <a:p>
                      <a:pPr algn="r" fontAlgn="ctr"/>
                      <a:r>
                        <a:rPr lang="en-MQ" sz="800">
                          <a:effectLst/>
                        </a:rPr>
                        <a:t>0.784529</a:t>
                      </a:r>
                    </a:p>
                  </a:txBody>
                  <a:tcPr marT="5" marB="5" anchor="ctr"/>
                </a:tc>
                <a:tc>
                  <a:txBody>
                    <a:bodyPr/>
                    <a:lstStyle/>
                    <a:p>
                      <a:pPr algn="r" fontAlgn="ctr"/>
                      <a:r>
                        <a:rPr lang="en-MQ" sz="800">
                          <a:effectLst/>
                        </a:rPr>
                        <a:t>10.806432</a:t>
                      </a:r>
                    </a:p>
                  </a:txBody>
                  <a:tcPr marT="5" marB="5" anchor="ctr"/>
                </a:tc>
                <a:tc>
                  <a:txBody>
                    <a:bodyPr/>
                    <a:lstStyle/>
                    <a:p>
                      <a:pPr algn="r" fontAlgn="ctr"/>
                      <a:r>
                        <a:rPr lang="en-MQ" sz="800">
                          <a:effectLst/>
                        </a:rPr>
                        <a:t>1.670201</a:t>
                      </a:r>
                    </a:p>
                  </a:txBody>
                  <a:tcPr marT="5" marB="5" anchor="ctr"/>
                </a:tc>
                <a:tc>
                  <a:txBody>
                    <a:bodyPr/>
                    <a:lstStyle/>
                    <a:p>
                      <a:pPr algn="r" fontAlgn="ctr"/>
                      <a:r>
                        <a:rPr lang="en-MQ" sz="800">
                          <a:effectLst/>
                        </a:rPr>
                        <a:t>2.002014</a:t>
                      </a:r>
                    </a:p>
                  </a:txBody>
                  <a:tcPr marT="5" marB="5" anchor="ctr"/>
                </a:tc>
                <a:tc>
                  <a:txBody>
                    <a:bodyPr/>
                    <a:lstStyle/>
                    <a:p>
                      <a:pPr algn="r" fontAlgn="ctr"/>
                      <a:r>
                        <a:rPr lang="en-MQ" sz="800" dirty="0">
                          <a:effectLst/>
                        </a:rPr>
                        <a:t>0.808146</a:t>
                      </a:r>
                    </a:p>
                  </a:txBody>
                  <a:tcPr marT="5" marB="5" anchor="ctr"/>
                </a:tc>
                <a:extLst>
                  <a:ext uri="{0D108BD9-81ED-4DB2-BD59-A6C34878D82A}">
                    <a16:rowId xmlns:a16="http://schemas.microsoft.com/office/drawing/2014/main" val="171697156"/>
                  </a:ext>
                </a:extLst>
              </a:tr>
            </a:tbl>
          </a:graphicData>
        </a:graphic>
      </p:graphicFrame>
      <p:sp>
        <p:nvSpPr>
          <p:cNvPr id="12" name="Title 1">
            <a:extLst>
              <a:ext uri="{FF2B5EF4-FFF2-40B4-BE49-F238E27FC236}">
                <a16:creationId xmlns:a16="http://schemas.microsoft.com/office/drawing/2014/main" id="{9D72473A-4534-DB40-B9F1-33FBBA775C5E}"/>
              </a:ext>
            </a:extLst>
          </p:cNvPr>
          <p:cNvSpPr txBox="1">
            <a:spLocks/>
          </p:cNvSpPr>
          <p:nvPr/>
        </p:nvSpPr>
        <p:spPr>
          <a:xfrm>
            <a:off x="7990020" y="758190"/>
            <a:ext cx="3956400" cy="2159000"/>
          </a:xfrm>
          <a:prstGeom prst="rect">
            <a:avLst/>
          </a:prstGeom>
          <a:effectLst/>
        </p:spPr>
        <p:txBody>
          <a:bodyPr vert="horz" lIns="91440" tIns="45720" rIns="91440" bIns="45720" rtlCol="0" anchor="ctr">
            <a:normAutofit fontScale="6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i="1" dirty="0">
                <a:solidFill>
                  <a:schemeClr val="accent1">
                    <a:lumMod val="60000"/>
                    <a:lumOff val="40000"/>
                  </a:schemeClr>
                </a:solidFill>
              </a:rPr>
              <a:t>ANNEXE 2</a:t>
            </a:r>
          </a:p>
          <a:p>
            <a:endParaRPr lang="fr-FR" dirty="0"/>
          </a:p>
          <a:p>
            <a:r>
              <a:rPr lang="fr-FR" dirty="0"/>
              <a:t>GRANDEURS STATISTIQUES</a:t>
            </a:r>
            <a:br>
              <a:rPr lang="fr-FR" dirty="0"/>
            </a:br>
            <a:r>
              <a:rPr lang="fr-FR" sz="2700" dirty="0">
                <a:solidFill>
                  <a:schemeClr val="accent1"/>
                </a:solidFill>
              </a:rPr>
              <a:t>_____________</a:t>
            </a:r>
            <a:br>
              <a:rPr lang="fr-FR" dirty="0"/>
            </a:br>
            <a:br>
              <a:rPr lang="fr-FR" dirty="0"/>
            </a:br>
            <a:r>
              <a:rPr lang="fr-FR" dirty="0"/>
              <a:t>Pays à fort potentiel</a:t>
            </a:r>
            <a:br>
              <a:rPr lang="fr-FR" dirty="0"/>
            </a:br>
            <a:endParaRPr lang="fr-FR" dirty="0"/>
          </a:p>
        </p:txBody>
      </p:sp>
      <p:sp>
        <p:nvSpPr>
          <p:cNvPr id="6" name="Footer Placeholder 5">
            <a:extLst>
              <a:ext uri="{FF2B5EF4-FFF2-40B4-BE49-F238E27FC236}">
                <a16:creationId xmlns:a16="http://schemas.microsoft.com/office/drawing/2014/main" id="{F171CB07-94BB-BC4C-8CC8-714B40DCB275}"/>
              </a:ext>
            </a:extLst>
          </p:cNvPr>
          <p:cNvSpPr>
            <a:spLocks noGrp="1"/>
          </p:cNvSpPr>
          <p:nvPr>
            <p:ph type="ftr" sz="quarter" idx="11"/>
          </p:nvPr>
        </p:nvSpPr>
        <p:spPr/>
        <p:txBody>
          <a:bodyPr/>
          <a:lstStyle/>
          <a:p>
            <a:r>
              <a:rPr lang="en-US" dirty="0"/>
              <a:t>Sofia CHEVROLAT</a:t>
            </a:r>
          </a:p>
        </p:txBody>
      </p:sp>
      <p:sp>
        <p:nvSpPr>
          <p:cNvPr id="8" name="Slide Number Placeholder 7">
            <a:extLst>
              <a:ext uri="{FF2B5EF4-FFF2-40B4-BE49-F238E27FC236}">
                <a16:creationId xmlns:a16="http://schemas.microsoft.com/office/drawing/2014/main" id="{71A6DCE2-E070-5B41-8632-C5E0A6D38662}"/>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32</a:t>
            </a:fld>
            <a:endParaRPr lang="en-US" dirty="0"/>
          </a:p>
        </p:txBody>
      </p:sp>
      <p:sp>
        <p:nvSpPr>
          <p:cNvPr id="10" name="Footer Placeholder 18">
            <a:extLst>
              <a:ext uri="{FF2B5EF4-FFF2-40B4-BE49-F238E27FC236}">
                <a16:creationId xmlns:a16="http://schemas.microsoft.com/office/drawing/2014/main" id="{0ADB0FAB-04E6-294A-914C-9FB793EA8012}"/>
              </a:ext>
            </a:extLst>
          </p:cNvPr>
          <p:cNvSpPr txBox="1">
            <a:spLocks/>
          </p:cNvSpPr>
          <p:nvPr/>
        </p:nvSpPr>
        <p:spPr>
          <a:xfrm>
            <a:off x="783000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dirty="0">
                <a:solidFill>
                  <a:schemeClr val="bg2">
                    <a:lumMod val="40000"/>
                    <a:lumOff val="60000"/>
                  </a:schemeClr>
                </a:solidFill>
              </a:rPr>
              <a:t>Sofia CHEVROLAT</a:t>
            </a:r>
          </a:p>
        </p:txBody>
      </p:sp>
    </p:spTree>
    <p:extLst>
      <p:ext uri="{BB962C8B-B14F-4D97-AF65-F5344CB8AC3E}">
        <p14:creationId xmlns:p14="http://schemas.microsoft.com/office/powerpoint/2010/main" val="406701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F815-D39D-E445-B919-A19D1E685A65}"/>
              </a:ext>
            </a:extLst>
          </p:cNvPr>
          <p:cNvSpPr>
            <a:spLocks noGrp="1"/>
          </p:cNvSpPr>
          <p:nvPr>
            <p:ph type="title"/>
          </p:nvPr>
        </p:nvSpPr>
        <p:spPr/>
        <p:txBody>
          <a:bodyPr/>
          <a:lstStyle/>
          <a:p>
            <a:r>
              <a:rPr lang="fr-FR" dirty="0"/>
              <a:t>Présentation des données</a:t>
            </a:r>
          </a:p>
        </p:txBody>
      </p:sp>
      <p:sp>
        <p:nvSpPr>
          <p:cNvPr id="3" name="Text Placeholder 2">
            <a:extLst>
              <a:ext uri="{FF2B5EF4-FFF2-40B4-BE49-F238E27FC236}">
                <a16:creationId xmlns:a16="http://schemas.microsoft.com/office/drawing/2014/main" id="{5414F1A7-61C4-0C40-B8D7-846E89C417F5}"/>
              </a:ext>
            </a:extLst>
          </p:cNvPr>
          <p:cNvSpPr>
            <a:spLocks noGrp="1"/>
          </p:cNvSpPr>
          <p:nvPr>
            <p:ph type="body" idx="1"/>
          </p:nvPr>
        </p:nvSpPr>
        <p:spPr/>
        <p:txBody>
          <a:bodyPr/>
          <a:lstStyle/>
          <a:p>
            <a:endParaRPr lang="fr-FR" dirty="0"/>
          </a:p>
        </p:txBody>
      </p:sp>
      <p:sp>
        <p:nvSpPr>
          <p:cNvPr id="8" name="Footer Placeholder 7">
            <a:extLst>
              <a:ext uri="{FF2B5EF4-FFF2-40B4-BE49-F238E27FC236}">
                <a16:creationId xmlns:a16="http://schemas.microsoft.com/office/drawing/2014/main" id="{83320FA9-FCFC-454B-917D-EAA8C65BF222}"/>
              </a:ext>
            </a:extLst>
          </p:cNvPr>
          <p:cNvSpPr>
            <a:spLocks noGrp="1"/>
          </p:cNvSpPr>
          <p:nvPr>
            <p:ph type="ftr" sz="quarter" idx="11"/>
          </p:nvPr>
        </p:nvSpPr>
        <p:spPr>
          <a:xfrm>
            <a:off x="135233" y="6328799"/>
            <a:ext cx="2274030" cy="377825"/>
          </a:xfrm>
        </p:spPr>
        <p:txBody>
          <a:bodyPr/>
          <a:lstStyle/>
          <a:p>
            <a:r>
              <a:rPr lang="en-US" sz="1050" b="1" dirty="0">
                <a:solidFill>
                  <a:schemeClr val="bg2">
                    <a:lumMod val="40000"/>
                    <a:lumOff val="60000"/>
                  </a:schemeClr>
                </a:solidFill>
              </a:rPr>
              <a:t>Sofia CHEVROLAT</a:t>
            </a:r>
          </a:p>
        </p:txBody>
      </p:sp>
      <p:sp>
        <p:nvSpPr>
          <p:cNvPr id="9" name="Slide Number Placeholder 8">
            <a:extLst>
              <a:ext uri="{FF2B5EF4-FFF2-40B4-BE49-F238E27FC236}">
                <a16:creationId xmlns:a16="http://schemas.microsoft.com/office/drawing/2014/main" id="{F170CF43-C278-A041-97A5-2B15A3E0038C}"/>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22784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029D067-8D8F-DA44-A9BE-44DE6BA87DA8}"/>
              </a:ext>
            </a:extLst>
          </p:cNvPr>
          <p:cNvSpPr/>
          <p:nvPr/>
        </p:nvSpPr>
        <p:spPr>
          <a:xfrm>
            <a:off x="0" y="0"/>
            <a:ext cx="6717278" cy="68562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4" name="Picture 33">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398F542-287A-CD4D-A9C1-B763E9AA38C1}"/>
              </a:ext>
            </a:extLst>
          </p:cNvPr>
          <p:cNvSpPr>
            <a:spLocks noGrp="1"/>
          </p:cNvSpPr>
          <p:nvPr>
            <p:ph type="title"/>
          </p:nvPr>
        </p:nvSpPr>
        <p:spPr>
          <a:xfrm>
            <a:off x="7237978" y="1030288"/>
            <a:ext cx="4099947" cy="1035579"/>
          </a:xfrm>
        </p:spPr>
        <p:txBody>
          <a:bodyPr vert="horz" lIns="91440" tIns="45720" rIns="91440" bIns="45720" rtlCol="0" anchor="ctr">
            <a:normAutofit/>
          </a:bodyPr>
          <a:lstStyle/>
          <a:p>
            <a:pPr>
              <a:lnSpc>
                <a:spcPct val="90000"/>
              </a:lnSpc>
            </a:pPr>
            <a:r>
              <a:rPr lang="en-US" sz="3300" dirty="0"/>
              <a:t>Source</a:t>
            </a:r>
          </a:p>
        </p:txBody>
      </p:sp>
      <p:pic>
        <p:nvPicPr>
          <p:cNvPr id="26" name="Content Placeholder 25">
            <a:extLst>
              <a:ext uri="{FF2B5EF4-FFF2-40B4-BE49-F238E27FC236}">
                <a16:creationId xmlns:a16="http://schemas.microsoft.com/office/drawing/2014/main" id="{7F49D2E3-4390-1946-827F-58B3A72116F2}"/>
              </a:ext>
            </a:extLst>
          </p:cNvPr>
          <p:cNvPicPr>
            <a:picLocks noGrp="1" noChangeAspect="1"/>
          </p:cNvPicPr>
          <p:nvPr>
            <p:ph sz="half" idx="2"/>
          </p:nvPr>
        </p:nvPicPr>
        <p:blipFill>
          <a:blip r:embed="rId4">
            <a:extLst>
              <a:ext uri="{96DAC541-7B7A-43D3-8B79-37D633B846F1}">
                <asvg:svgBlip xmlns:asvg="http://schemas.microsoft.com/office/drawing/2016/SVG/main" r:embed="rId5"/>
              </a:ext>
            </a:extLst>
          </a:blip>
          <a:stretch>
            <a:fillRect/>
          </a:stretch>
        </p:blipFill>
        <p:spPr>
          <a:xfrm>
            <a:off x="524864" y="2418401"/>
            <a:ext cx="5667550" cy="40006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9" name="Content Placeholder 18" descr="A screenshot of a cell phone&#10;&#10;Description automatically generated">
            <a:extLst>
              <a:ext uri="{FF2B5EF4-FFF2-40B4-BE49-F238E27FC236}">
                <a16:creationId xmlns:a16="http://schemas.microsoft.com/office/drawing/2014/main" id="{09B6750B-7387-9847-8131-A1883F8833E9}"/>
              </a:ext>
            </a:extLst>
          </p:cNvPr>
          <p:cNvPicPr>
            <a:picLocks noGrp="1" noChangeAspect="1"/>
          </p:cNvPicPr>
          <p:nvPr>
            <p:ph sz="half" idx="1"/>
          </p:nvPr>
        </p:nvPicPr>
        <p:blipFill>
          <a:blip r:embed="rId6"/>
          <a:stretch>
            <a:fillRect/>
          </a:stretch>
        </p:blipFill>
        <p:spPr>
          <a:xfrm>
            <a:off x="1374775" y="73542"/>
            <a:ext cx="3962424" cy="198121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p:spPr>
      </p:pic>
      <p:sp>
        <p:nvSpPr>
          <p:cNvPr id="21" name="TextBox 20">
            <a:extLst>
              <a:ext uri="{FF2B5EF4-FFF2-40B4-BE49-F238E27FC236}">
                <a16:creationId xmlns:a16="http://schemas.microsoft.com/office/drawing/2014/main" id="{3C0EC810-6EF8-FB41-BC02-18BE8722E176}"/>
              </a:ext>
            </a:extLst>
          </p:cNvPr>
          <p:cNvSpPr txBox="1"/>
          <p:nvPr/>
        </p:nvSpPr>
        <p:spPr>
          <a:xfrm>
            <a:off x="7364978" y="2142067"/>
            <a:ext cx="4099947" cy="3649133"/>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Wingdings" pitchFamily="2" charset="2"/>
              <a:buChar char="v"/>
            </a:pPr>
            <a:r>
              <a:rPr lang="fr-FR" dirty="0"/>
              <a:t>Mise à disposition par la Banque Mondiale de leur base de données </a:t>
            </a:r>
            <a:r>
              <a:rPr lang="fr-FR" i="1" dirty="0"/>
              <a:t>“</a:t>
            </a:r>
            <a:r>
              <a:rPr lang="fr-FR" i="1" dirty="0" err="1"/>
              <a:t>EdStats</a:t>
            </a:r>
            <a:r>
              <a:rPr lang="fr-FR" i="1" dirty="0"/>
              <a:t> All </a:t>
            </a:r>
            <a:r>
              <a:rPr lang="fr-FR" i="1" dirty="0" err="1"/>
              <a:t>Indicator</a:t>
            </a:r>
            <a:r>
              <a:rPr lang="fr-FR" i="1" dirty="0"/>
              <a:t> </a:t>
            </a:r>
            <a:r>
              <a:rPr lang="fr-FR" i="1" dirty="0" err="1"/>
              <a:t>Query</a:t>
            </a:r>
            <a:r>
              <a:rPr lang="fr-FR" i="1" dirty="0"/>
              <a:t>” </a:t>
            </a:r>
            <a:r>
              <a:rPr lang="fr-FR" dirty="0"/>
              <a:t>sur le thème de l’éducation :</a:t>
            </a:r>
          </a:p>
          <a:p>
            <a:pPr marL="285750" indent="-285750">
              <a:spcAft>
                <a:spcPts val="1000"/>
              </a:spcAft>
              <a:buClr>
                <a:schemeClr val="tx1"/>
              </a:buClr>
              <a:buSzPct val="100000"/>
              <a:buFont typeface="Wingdings" pitchFamily="2" charset="2"/>
              <a:buChar char="v"/>
            </a:pPr>
            <a:endParaRPr lang="fr-FR" dirty="0"/>
          </a:p>
          <a:p>
            <a:pPr marL="742950" lvl="1" indent="-285750">
              <a:spcAft>
                <a:spcPts val="1000"/>
              </a:spcAft>
              <a:buClr>
                <a:schemeClr val="tx1"/>
              </a:buClr>
              <a:buSzPct val="100000"/>
              <a:buFont typeface="Wingdings" pitchFamily="2" charset="2"/>
              <a:buChar char="ü"/>
            </a:pPr>
            <a:r>
              <a:rPr lang="fr-FR" dirty="0"/>
              <a:t>3665 indicateurs </a:t>
            </a:r>
          </a:p>
          <a:p>
            <a:pPr marL="742950" lvl="1" indent="-285750">
              <a:spcAft>
                <a:spcPts val="1000"/>
              </a:spcAft>
              <a:buClr>
                <a:schemeClr val="tx1"/>
              </a:buClr>
              <a:buSzPct val="100000"/>
              <a:buFont typeface="Wingdings" pitchFamily="2" charset="2"/>
              <a:buChar char="ü"/>
            </a:pPr>
            <a:r>
              <a:rPr lang="fr-FR" dirty="0"/>
              <a:t>répartis sur 37 catégories</a:t>
            </a:r>
          </a:p>
          <a:p>
            <a:pPr marL="742950" lvl="1" indent="-285750">
              <a:spcAft>
                <a:spcPts val="1000"/>
              </a:spcAft>
              <a:buClr>
                <a:schemeClr val="tx1"/>
              </a:buClr>
              <a:buSzPct val="100000"/>
              <a:buFont typeface="Wingdings" pitchFamily="2" charset="2"/>
              <a:buChar char="ü"/>
            </a:pPr>
            <a:r>
              <a:rPr lang="fr-FR" dirty="0"/>
              <a:t>couvrant les 7 zones géographiques du globe</a:t>
            </a:r>
          </a:p>
        </p:txBody>
      </p:sp>
      <p:sp>
        <p:nvSpPr>
          <p:cNvPr id="36" name="TextBox 35">
            <a:extLst>
              <a:ext uri="{FF2B5EF4-FFF2-40B4-BE49-F238E27FC236}">
                <a16:creationId xmlns:a16="http://schemas.microsoft.com/office/drawing/2014/main" id="{43F883A7-8BDE-ED40-A4D1-5E88C5315E87}"/>
              </a:ext>
            </a:extLst>
          </p:cNvPr>
          <p:cNvSpPr txBox="1"/>
          <p:nvPr/>
        </p:nvSpPr>
        <p:spPr>
          <a:xfrm>
            <a:off x="6955596" y="99646"/>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PRÉSENTATION DES DONNÉES</a:t>
            </a:r>
          </a:p>
        </p:txBody>
      </p:sp>
      <p:sp>
        <p:nvSpPr>
          <p:cNvPr id="47" name="Footer Placeholder 46">
            <a:extLst>
              <a:ext uri="{FF2B5EF4-FFF2-40B4-BE49-F238E27FC236}">
                <a16:creationId xmlns:a16="http://schemas.microsoft.com/office/drawing/2014/main" id="{94EA6CF3-13C6-DC41-B996-2D67C8265CE7}"/>
              </a:ext>
            </a:extLst>
          </p:cNvPr>
          <p:cNvSpPr>
            <a:spLocks noGrp="1"/>
          </p:cNvSpPr>
          <p:nvPr>
            <p:ph type="ftr" sz="quarter" idx="11"/>
          </p:nvPr>
        </p:nvSpPr>
        <p:spPr/>
        <p:txBody>
          <a:bodyPr/>
          <a:lstStyle/>
          <a:p>
            <a:r>
              <a:rPr lang="en-US"/>
              <a:t>Sofia CHEVROLAT</a:t>
            </a:r>
            <a:endParaRPr lang="en-US" dirty="0"/>
          </a:p>
        </p:txBody>
      </p:sp>
      <p:sp>
        <p:nvSpPr>
          <p:cNvPr id="48" name="Slide Number Placeholder 47">
            <a:extLst>
              <a:ext uri="{FF2B5EF4-FFF2-40B4-BE49-F238E27FC236}">
                <a16:creationId xmlns:a16="http://schemas.microsoft.com/office/drawing/2014/main" id="{5C833D35-D91C-6547-8CDB-985E4C473F1E}"/>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5</a:t>
            </a:fld>
            <a:endParaRPr lang="en-US" dirty="0"/>
          </a:p>
        </p:txBody>
      </p:sp>
      <p:sp>
        <p:nvSpPr>
          <p:cNvPr id="52" name="Footer Placeholder 18">
            <a:extLst>
              <a:ext uri="{FF2B5EF4-FFF2-40B4-BE49-F238E27FC236}">
                <a16:creationId xmlns:a16="http://schemas.microsoft.com/office/drawing/2014/main" id="{6D5EE17F-7341-FB41-9B1C-6876814FA046}"/>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dirty="0">
                <a:solidFill>
                  <a:schemeClr val="bg2">
                    <a:lumMod val="40000"/>
                    <a:lumOff val="60000"/>
                  </a:schemeClr>
                </a:solidFill>
              </a:rPr>
              <a:t>Sofia CHEVROLAT</a:t>
            </a:r>
          </a:p>
        </p:txBody>
      </p:sp>
    </p:spTree>
    <p:extLst>
      <p:ext uri="{BB962C8B-B14F-4D97-AF65-F5344CB8AC3E}">
        <p14:creationId xmlns:p14="http://schemas.microsoft.com/office/powerpoint/2010/main" val="383544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398F542-287A-CD4D-A9C1-B763E9AA38C1}"/>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dirty="0"/>
              <a:t>Description</a:t>
            </a:r>
          </a:p>
        </p:txBody>
      </p:sp>
      <p:sp>
        <p:nvSpPr>
          <p:cNvPr id="4" name="Content Placeholder 3">
            <a:extLst>
              <a:ext uri="{FF2B5EF4-FFF2-40B4-BE49-F238E27FC236}">
                <a16:creationId xmlns:a16="http://schemas.microsoft.com/office/drawing/2014/main" id="{1F5399C3-123B-7940-9132-8EC45B5576D5}"/>
              </a:ext>
            </a:extLst>
          </p:cNvPr>
          <p:cNvSpPr>
            <a:spLocks noGrp="1"/>
          </p:cNvSpPr>
          <p:nvPr>
            <p:ph sz="half" idx="1"/>
          </p:nvPr>
        </p:nvSpPr>
        <p:spPr>
          <a:xfrm>
            <a:off x="7865806" y="1984887"/>
            <a:ext cx="3706762" cy="4229650"/>
          </a:xfrm>
        </p:spPr>
        <p:txBody>
          <a:bodyPr vert="horz" lIns="91440" tIns="45720" rIns="91440" bIns="45720" rtlCol="0" anchor="ctr">
            <a:normAutofit fontScale="92500" lnSpcReduction="20000"/>
          </a:bodyPr>
          <a:lstStyle/>
          <a:p>
            <a:pPr>
              <a:buFont typeface="Wingdings" pitchFamily="2" charset="2"/>
              <a:buChar char="v"/>
            </a:pPr>
            <a:r>
              <a:rPr lang="fr-FR" dirty="0"/>
              <a:t>Les fichiers couvrent :</a:t>
            </a:r>
          </a:p>
          <a:p>
            <a:pPr lvl="1">
              <a:buFont typeface="Wingdings" pitchFamily="2" charset="2"/>
              <a:buChar char="§"/>
            </a:pPr>
            <a:r>
              <a:rPr lang="fr-FR" dirty="0"/>
              <a:t>7 régions</a:t>
            </a:r>
          </a:p>
          <a:p>
            <a:pPr lvl="1">
              <a:buFont typeface="Wingdings" pitchFamily="2" charset="2"/>
              <a:buChar char="§"/>
            </a:pPr>
            <a:r>
              <a:rPr lang="fr-FR" dirty="0"/>
              <a:t>242 pays</a:t>
            </a:r>
          </a:p>
          <a:p>
            <a:pPr lvl="1">
              <a:buFont typeface="Wingdings" pitchFamily="2" charset="2"/>
              <a:buChar char="§"/>
            </a:pPr>
            <a:r>
              <a:rPr lang="fr-FR" dirty="0"/>
              <a:t>3665 indicateurs répartis sur 37 catégories</a:t>
            </a:r>
          </a:p>
          <a:p>
            <a:pPr lvl="1">
              <a:buFont typeface="Wingdings" pitchFamily="2" charset="2"/>
              <a:buChar char="§"/>
            </a:pPr>
            <a:r>
              <a:rPr lang="fr-FR" dirty="0"/>
              <a:t>Les années 1970 à 2100</a:t>
            </a:r>
          </a:p>
          <a:p>
            <a:pPr lvl="1">
              <a:buFont typeface="Wingdings" pitchFamily="2" charset="2"/>
              <a:buChar char="v"/>
            </a:pPr>
            <a:endParaRPr lang="fr-FR" dirty="0"/>
          </a:p>
          <a:p>
            <a:pPr>
              <a:buFont typeface="Wingdings" pitchFamily="2" charset="2"/>
              <a:buChar char="Ø"/>
            </a:pPr>
            <a:r>
              <a:rPr lang="fr-FR" dirty="0"/>
              <a:t>Assemblage des fichiers pertinents en 2 bases contenant :</a:t>
            </a:r>
          </a:p>
          <a:p>
            <a:pPr lvl="1">
              <a:buFont typeface="Wingdings" pitchFamily="2" charset="2"/>
              <a:buChar char="ü"/>
            </a:pPr>
            <a:r>
              <a:rPr lang="fr-FR" dirty="0"/>
              <a:t> les valeurs des indicateurs</a:t>
            </a:r>
          </a:p>
          <a:p>
            <a:pPr lvl="1">
              <a:buFont typeface="Wingdings" pitchFamily="2" charset="2"/>
              <a:buChar char="ü"/>
            </a:pPr>
            <a:r>
              <a:rPr lang="fr-FR" dirty="0"/>
              <a:t>par pays et région</a:t>
            </a:r>
          </a:p>
          <a:p>
            <a:pPr lvl="1">
              <a:buFont typeface="Wingdings" pitchFamily="2" charset="2"/>
              <a:buChar char="ü"/>
            </a:pPr>
            <a:r>
              <a:rPr lang="fr-FR" dirty="0"/>
              <a:t>sur les périodes:</a:t>
            </a:r>
          </a:p>
          <a:p>
            <a:pPr lvl="2">
              <a:buFont typeface="Wingdings" pitchFamily="2" charset="2"/>
              <a:buChar char="§"/>
            </a:pPr>
            <a:r>
              <a:rPr lang="fr-FR" dirty="0"/>
              <a:t>[2000 – 2020] pour la base 1</a:t>
            </a:r>
          </a:p>
          <a:p>
            <a:pPr lvl="2">
              <a:buFont typeface="Wingdings" pitchFamily="2" charset="2"/>
              <a:buChar char="§"/>
            </a:pPr>
            <a:r>
              <a:rPr lang="fr-FR" dirty="0"/>
              <a:t>[2020-2100] pour la base 2</a:t>
            </a:r>
          </a:p>
        </p:txBody>
      </p:sp>
      <p:graphicFrame>
        <p:nvGraphicFramePr>
          <p:cNvPr id="20" name="Content Placeholder 19">
            <a:extLst>
              <a:ext uri="{FF2B5EF4-FFF2-40B4-BE49-F238E27FC236}">
                <a16:creationId xmlns:a16="http://schemas.microsoft.com/office/drawing/2014/main" id="{17435788-054C-964F-BEB6-5DDB79753F93}"/>
              </a:ext>
            </a:extLst>
          </p:cNvPr>
          <p:cNvGraphicFramePr>
            <a:graphicFrameLocks noGrp="1"/>
          </p:cNvGraphicFramePr>
          <p:nvPr>
            <p:ph sz="half" idx="2"/>
            <p:extLst>
              <p:ext uri="{D42A27DB-BD31-4B8C-83A1-F6EECF244321}">
                <p14:modId xmlns:p14="http://schemas.microsoft.com/office/powerpoint/2010/main" val="19297846"/>
              </p:ext>
            </p:extLst>
          </p:nvPr>
        </p:nvGraphicFramePr>
        <p:xfrm>
          <a:off x="643464" y="1100349"/>
          <a:ext cx="6897880" cy="4923263"/>
        </p:xfrm>
        <a:graphic>
          <a:graphicData uri="http://schemas.openxmlformats.org/drawingml/2006/table">
            <a:tbl>
              <a:tblPr firstRow="1" bandRow="1">
                <a:noFill/>
              </a:tblPr>
              <a:tblGrid>
                <a:gridCol w="1791126">
                  <a:extLst>
                    <a:ext uri="{9D8B030D-6E8A-4147-A177-3AD203B41FA5}">
                      <a16:colId xmlns:a16="http://schemas.microsoft.com/office/drawing/2014/main" val="1021641312"/>
                    </a:ext>
                  </a:extLst>
                </a:gridCol>
                <a:gridCol w="1371600">
                  <a:extLst>
                    <a:ext uri="{9D8B030D-6E8A-4147-A177-3AD203B41FA5}">
                      <a16:colId xmlns:a16="http://schemas.microsoft.com/office/drawing/2014/main" val="2068536404"/>
                    </a:ext>
                  </a:extLst>
                </a:gridCol>
                <a:gridCol w="1360170">
                  <a:extLst>
                    <a:ext uri="{9D8B030D-6E8A-4147-A177-3AD203B41FA5}">
                      <a16:colId xmlns:a16="http://schemas.microsoft.com/office/drawing/2014/main" val="3674993753"/>
                    </a:ext>
                  </a:extLst>
                </a:gridCol>
                <a:gridCol w="2374984">
                  <a:extLst>
                    <a:ext uri="{9D8B030D-6E8A-4147-A177-3AD203B41FA5}">
                      <a16:colId xmlns:a16="http://schemas.microsoft.com/office/drawing/2014/main" val="3938267794"/>
                    </a:ext>
                  </a:extLst>
                </a:gridCol>
              </a:tblGrid>
              <a:tr h="969525">
                <a:tc>
                  <a:txBody>
                    <a:bodyPr/>
                    <a:lstStyle/>
                    <a:p>
                      <a:pPr algn="ctr" fontAlgn="ctr"/>
                      <a:r>
                        <a:rPr lang="en-US" sz="1600" b="1" dirty="0">
                          <a:solidFill>
                            <a:schemeClr val="tx1">
                              <a:lumMod val="75000"/>
                              <a:lumOff val="25000"/>
                            </a:schemeClr>
                          </a:solidFill>
                          <a:effectLst/>
                        </a:rPr>
                        <a:t>FICHIER</a:t>
                      </a:r>
                    </a:p>
                  </a:txBody>
                  <a:tcPr marL="244409" marR="146645" marT="146645" marB="14664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600" b="1" dirty="0">
                          <a:solidFill>
                            <a:schemeClr val="tx1">
                              <a:lumMod val="75000"/>
                              <a:lumOff val="25000"/>
                            </a:schemeClr>
                          </a:solidFill>
                          <a:effectLst/>
                        </a:rPr>
                        <a:t>NB DE LIGNES</a:t>
                      </a:r>
                    </a:p>
                  </a:txBody>
                  <a:tcPr marL="244409" marR="146645" marT="146645" marB="14664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600" b="1" dirty="0">
                          <a:solidFill>
                            <a:schemeClr val="tx1">
                              <a:lumMod val="75000"/>
                              <a:lumOff val="25000"/>
                            </a:schemeClr>
                          </a:solidFill>
                          <a:effectLst/>
                        </a:rPr>
                        <a:t>NB DE COLONNES</a:t>
                      </a:r>
                    </a:p>
                  </a:txBody>
                  <a:tcPr marL="244409" marR="146645" marT="146645" marB="14664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600" b="1" dirty="0">
                          <a:solidFill>
                            <a:schemeClr val="tx1">
                              <a:lumMod val="75000"/>
                              <a:lumOff val="25000"/>
                            </a:schemeClr>
                          </a:solidFill>
                          <a:effectLst/>
                        </a:rPr>
                        <a:t>DESCRIPTION</a:t>
                      </a:r>
                    </a:p>
                  </a:txBody>
                  <a:tcPr marL="244409" marR="146645" marT="146645" marB="14664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061170065"/>
                  </a:ext>
                </a:extLst>
              </a:tr>
              <a:tr h="550085">
                <a:tc>
                  <a:txBody>
                    <a:bodyPr/>
                    <a:lstStyle/>
                    <a:p>
                      <a:pPr algn="ctr" fontAlgn="ctr"/>
                      <a:r>
                        <a:rPr lang="en-US" sz="1400" dirty="0" err="1">
                          <a:solidFill>
                            <a:schemeClr val="tx1">
                              <a:lumMod val="75000"/>
                              <a:lumOff val="25000"/>
                            </a:schemeClr>
                          </a:solidFill>
                          <a:effectLst/>
                        </a:rPr>
                        <a:t>EdStatsData</a:t>
                      </a:r>
                      <a:endParaRPr lang="en-US" sz="1400" dirty="0">
                        <a:solidFill>
                          <a:schemeClr val="tx1">
                            <a:lumMod val="75000"/>
                            <a:lumOff val="25000"/>
                          </a:schemeClr>
                        </a:solidFill>
                        <a:effectLst/>
                      </a:endParaRPr>
                    </a:p>
                  </a:txBody>
                  <a:tcPr marL="244409" marR="127093" marT="127093" marB="12709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en-MQ" sz="1400" dirty="0">
                          <a:solidFill>
                            <a:schemeClr val="tx1">
                              <a:lumMod val="75000"/>
                              <a:lumOff val="25000"/>
                            </a:schemeClr>
                          </a:solidFill>
                          <a:effectLst/>
                        </a:rPr>
                        <a:t>886930</a:t>
                      </a:r>
                    </a:p>
                  </a:txBody>
                  <a:tcPr marL="244409" marR="127093" marT="127093" marB="12709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en-MQ" sz="1400" dirty="0">
                          <a:solidFill>
                            <a:schemeClr val="tx1">
                              <a:lumMod val="75000"/>
                              <a:lumOff val="25000"/>
                            </a:schemeClr>
                          </a:solidFill>
                          <a:effectLst/>
                        </a:rPr>
                        <a:t>70</a:t>
                      </a:r>
                    </a:p>
                  </a:txBody>
                  <a:tcPr marL="244409" marR="127093" marT="127093" marB="12709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l" fontAlgn="ctr"/>
                      <a:r>
                        <a:rPr lang="fr-FR" sz="1400" noProof="0">
                          <a:solidFill>
                            <a:schemeClr val="tx1">
                              <a:lumMod val="75000"/>
                              <a:lumOff val="25000"/>
                            </a:schemeClr>
                          </a:solidFill>
                          <a:effectLst/>
                        </a:rPr>
                        <a:t>Données globales</a:t>
                      </a:r>
                    </a:p>
                  </a:txBody>
                  <a:tcPr marL="244409" marR="127093" marT="127093" marB="12709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accent1">
                        <a:lumMod val="20000"/>
                        <a:lumOff val="80000"/>
                        <a:alpha val="34902"/>
                      </a:schemeClr>
                    </a:solidFill>
                  </a:tcPr>
                </a:tc>
                <a:extLst>
                  <a:ext uri="{0D108BD9-81ED-4DB2-BD59-A6C34878D82A}">
                    <a16:rowId xmlns:a16="http://schemas.microsoft.com/office/drawing/2014/main" val="2647312131"/>
                  </a:ext>
                </a:extLst>
              </a:tr>
              <a:tr h="550085">
                <a:tc>
                  <a:txBody>
                    <a:bodyPr/>
                    <a:lstStyle/>
                    <a:p>
                      <a:pPr algn="ctr" fontAlgn="ctr"/>
                      <a:r>
                        <a:rPr lang="en-US" sz="1400" dirty="0" err="1">
                          <a:solidFill>
                            <a:schemeClr val="tx1">
                              <a:lumMod val="75000"/>
                              <a:lumOff val="25000"/>
                            </a:schemeClr>
                          </a:solidFill>
                          <a:effectLst/>
                        </a:rPr>
                        <a:t>EdStatsSeries</a:t>
                      </a:r>
                      <a:endParaRPr lang="en-US" sz="1400" dirty="0">
                        <a:solidFill>
                          <a:schemeClr val="tx1">
                            <a:lumMod val="75000"/>
                            <a:lumOff val="25000"/>
                          </a:schemeClr>
                        </a:solidFill>
                        <a:effectLst/>
                      </a:endParaRP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en-MQ" sz="1400">
                          <a:solidFill>
                            <a:schemeClr val="tx1">
                              <a:lumMod val="75000"/>
                              <a:lumOff val="25000"/>
                            </a:schemeClr>
                          </a:solidFill>
                          <a:effectLst/>
                        </a:rPr>
                        <a:t>3665</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en-MQ" sz="1400" dirty="0">
                          <a:solidFill>
                            <a:schemeClr val="tx1">
                              <a:lumMod val="75000"/>
                              <a:lumOff val="25000"/>
                            </a:schemeClr>
                          </a:solidFill>
                          <a:effectLst/>
                        </a:rPr>
                        <a:t>21</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l" fontAlgn="ctr"/>
                      <a:r>
                        <a:rPr lang="fr-FR" sz="1400" noProof="0">
                          <a:solidFill>
                            <a:schemeClr val="tx1">
                              <a:lumMod val="75000"/>
                              <a:lumOff val="25000"/>
                            </a:schemeClr>
                          </a:solidFill>
                          <a:effectLst/>
                        </a:rPr>
                        <a:t>Détail des indicateurs</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34902"/>
                      </a:schemeClr>
                    </a:solidFill>
                  </a:tcPr>
                </a:tc>
                <a:extLst>
                  <a:ext uri="{0D108BD9-81ED-4DB2-BD59-A6C34878D82A}">
                    <a16:rowId xmlns:a16="http://schemas.microsoft.com/office/drawing/2014/main" val="544115500"/>
                  </a:ext>
                </a:extLst>
              </a:tr>
              <a:tr h="790748">
                <a:tc>
                  <a:txBody>
                    <a:bodyPr/>
                    <a:lstStyle/>
                    <a:p>
                      <a:pPr algn="ctr" fontAlgn="ctr"/>
                      <a:r>
                        <a:rPr lang="en-US" sz="1400" dirty="0" err="1">
                          <a:solidFill>
                            <a:schemeClr val="tx1">
                              <a:lumMod val="75000"/>
                              <a:lumOff val="25000"/>
                            </a:schemeClr>
                          </a:solidFill>
                          <a:effectLst/>
                        </a:rPr>
                        <a:t>EdStatsCountry</a:t>
                      </a:r>
                      <a:endParaRPr lang="en-US" sz="1400" dirty="0">
                        <a:solidFill>
                          <a:schemeClr val="tx1">
                            <a:lumMod val="75000"/>
                            <a:lumOff val="25000"/>
                          </a:schemeClr>
                        </a:solidFill>
                        <a:effectLst/>
                      </a:endParaRP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en-MQ" sz="1400">
                          <a:solidFill>
                            <a:schemeClr val="tx1">
                              <a:lumMod val="75000"/>
                              <a:lumOff val="25000"/>
                            </a:schemeClr>
                          </a:solidFill>
                          <a:effectLst/>
                        </a:rPr>
                        <a:t>241</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ctr" fontAlgn="ctr"/>
                      <a:r>
                        <a:rPr lang="en-MQ" sz="1400">
                          <a:solidFill>
                            <a:schemeClr val="tx1">
                              <a:lumMod val="75000"/>
                              <a:lumOff val="25000"/>
                            </a:schemeClr>
                          </a:solidFill>
                          <a:effectLst/>
                        </a:rPr>
                        <a:t>32</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34902"/>
                      </a:schemeClr>
                    </a:solidFill>
                  </a:tcPr>
                </a:tc>
                <a:tc>
                  <a:txBody>
                    <a:bodyPr/>
                    <a:lstStyle/>
                    <a:p>
                      <a:pPr algn="l" fontAlgn="ctr"/>
                      <a:r>
                        <a:rPr lang="fr-FR" sz="1400" noProof="0">
                          <a:solidFill>
                            <a:schemeClr val="tx1">
                              <a:lumMod val="75000"/>
                              <a:lumOff val="25000"/>
                            </a:schemeClr>
                          </a:solidFill>
                          <a:effectLst/>
                        </a:rPr>
                        <a:t>Détail des pays étudiés</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accent1">
                        <a:lumMod val="20000"/>
                        <a:lumOff val="80000"/>
                        <a:alpha val="34902"/>
                      </a:schemeClr>
                    </a:solidFill>
                  </a:tcPr>
                </a:tc>
                <a:extLst>
                  <a:ext uri="{0D108BD9-81ED-4DB2-BD59-A6C34878D82A}">
                    <a16:rowId xmlns:a16="http://schemas.microsoft.com/office/drawing/2014/main" val="2760071001"/>
                  </a:ext>
                </a:extLst>
              </a:tr>
              <a:tr h="1031410">
                <a:tc>
                  <a:txBody>
                    <a:bodyPr/>
                    <a:lstStyle/>
                    <a:p>
                      <a:pPr algn="ctr" fontAlgn="ctr"/>
                      <a:r>
                        <a:rPr lang="en-US" sz="1400" dirty="0" err="1">
                          <a:solidFill>
                            <a:schemeClr val="tx1">
                              <a:lumMod val="75000"/>
                              <a:lumOff val="25000"/>
                            </a:schemeClr>
                          </a:solidFill>
                          <a:effectLst/>
                        </a:rPr>
                        <a:t>EdStatsCountry</a:t>
                      </a:r>
                      <a:r>
                        <a:rPr lang="en-US" sz="1400" dirty="0">
                          <a:solidFill>
                            <a:schemeClr val="tx1">
                              <a:lumMod val="75000"/>
                              <a:lumOff val="25000"/>
                            </a:schemeClr>
                          </a:solidFill>
                          <a:effectLst/>
                        </a:rPr>
                        <a:t>-Series</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MQ" sz="1400" dirty="0">
                          <a:solidFill>
                            <a:schemeClr val="tx1">
                              <a:lumMod val="75000"/>
                              <a:lumOff val="25000"/>
                            </a:schemeClr>
                          </a:solidFill>
                          <a:effectLst/>
                        </a:rPr>
                        <a:t>613</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MQ" sz="1400" dirty="0">
                          <a:solidFill>
                            <a:schemeClr val="tx1">
                              <a:lumMod val="75000"/>
                              <a:lumOff val="25000"/>
                            </a:schemeClr>
                          </a:solidFill>
                          <a:effectLst/>
                        </a:rPr>
                        <a:t>4</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ctr"/>
                      <a:r>
                        <a:rPr lang="fr-FR" sz="1400" noProof="0">
                          <a:solidFill>
                            <a:schemeClr val="tx1">
                              <a:lumMod val="75000"/>
                              <a:lumOff val="25000"/>
                            </a:schemeClr>
                          </a:solidFill>
                          <a:effectLst/>
                        </a:rPr>
                        <a:t>Informations supplémentaires indicateurs</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41460037"/>
                  </a:ext>
                </a:extLst>
              </a:tr>
              <a:tr h="1031410">
                <a:tc>
                  <a:txBody>
                    <a:bodyPr/>
                    <a:lstStyle/>
                    <a:p>
                      <a:pPr algn="ctr" fontAlgn="ctr"/>
                      <a:r>
                        <a:rPr lang="en-US" sz="1400" dirty="0" err="1">
                          <a:solidFill>
                            <a:schemeClr val="tx1">
                              <a:lumMod val="75000"/>
                              <a:lumOff val="25000"/>
                            </a:schemeClr>
                          </a:solidFill>
                          <a:effectLst/>
                        </a:rPr>
                        <a:t>EdStatsFootnote</a:t>
                      </a:r>
                      <a:endParaRPr lang="en-US" sz="1400" dirty="0">
                        <a:solidFill>
                          <a:schemeClr val="tx1">
                            <a:lumMod val="75000"/>
                            <a:lumOff val="25000"/>
                          </a:schemeClr>
                        </a:solidFill>
                        <a:effectLst/>
                      </a:endParaRP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fontAlgn="ctr"/>
                      <a:r>
                        <a:rPr lang="en-MQ" sz="1400">
                          <a:solidFill>
                            <a:schemeClr val="tx1">
                              <a:lumMod val="75000"/>
                              <a:lumOff val="25000"/>
                            </a:schemeClr>
                          </a:solidFill>
                          <a:effectLst/>
                        </a:rPr>
                        <a:t>643638</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fontAlgn="ctr"/>
                      <a:r>
                        <a:rPr lang="en-MQ" sz="1400" dirty="0">
                          <a:solidFill>
                            <a:schemeClr val="tx1">
                              <a:lumMod val="75000"/>
                              <a:lumOff val="25000"/>
                            </a:schemeClr>
                          </a:solidFill>
                          <a:effectLst/>
                        </a:rPr>
                        <a:t>5</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l" fontAlgn="ctr"/>
                      <a:r>
                        <a:rPr lang="fr-FR" sz="1400" noProof="0" dirty="0">
                          <a:solidFill>
                            <a:schemeClr val="tx1">
                              <a:lumMod val="75000"/>
                              <a:lumOff val="25000"/>
                            </a:schemeClr>
                          </a:solidFill>
                          <a:effectLst/>
                        </a:rPr>
                        <a:t>Informations supplémentaires indicateurs / pays</a:t>
                      </a:r>
                    </a:p>
                  </a:txBody>
                  <a:tcPr marL="244409" marR="127093" marT="127093" marB="127093"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80354375"/>
                  </a:ext>
                </a:extLst>
              </a:tr>
            </a:tbl>
          </a:graphicData>
        </a:graphic>
      </p:graphicFrame>
      <p:sp>
        <p:nvSpPr>
          <p:cNvPr id="10" name="Slide Number Placeholder 9">
            <a:extLst>
              <a:ext uri="{FF2B5EF4-FFF2-40B4-BE49-F238E27FC236}">
                <a16:creationId xmlns:a16="http://schemas.microsoft.com/office/drawing/2014/main" id="{984D4A8A-B115-3A42-9033-C9516A805D67}"/>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6</a:t>
            </a:fld>
            <a:endParaRPr lang="en-US" dirty="0"/>
          </a:p>
        </p:txBody>
      </p:sp>
      <p:sp>
        <p:nvSpPr>
          <p:cNvPr id="22" name="Footer Placeholder 7">
            <a:extLst>
              <a:ext uri="{FF2B5EF4-FFF2-40B4-BE49-F238E27FC236}">
                <a16:creationId xmlns:a16="http://schemas.microsoft.com/office/drawing/2014/main" id="{2D97AE44-7377-2846-8CE3-75F8FCFC7D3F}"/>
              </a:ext>
            </a:extLst>
          </p:cNvPr>
          <p:cNvSpPr>
            <a:spLocks noGrp="1"/>
          </p:cNvSpPr>
          <p:nvPr>
            <p:ph type="ftr" sz="quarter" idx="11"/>
          </p:nvPr>
        </p:nvSpPr>
        <p:spPr>
          <a:xfrm>
            <a:off x="136800" y="6328800"/>
            <a:ext cx="2274030" cy="377825"/>
          </a:xfrm>
        </p:spPr>
        <p:txBody>
          <a:bodyPr/>
          <a:lstStyle/>
          <a:p>
            <a:r>
              <a:rPr lang="en-US" sz="1050" b="1" dirty="0">
                <a:solidFill>
                  <a:schemeClr val="bg2">
                    <a:lumMod val="40000"/>
                    <a:lumOff val="60000"/>
                  </a:schemeClr>
                </a:solidFill>
              </a:rPr>
              <a:t>Sofia CHEVROLAT</a:t>
            </a:r>
          </a:p>
        </p:txBody>
      </p:sp>
      <p:sp>
        <p:nvSpPr>
          <p:cNvPr id="23" name="TextBox 22">
            <a:extLst>
              <a:ext uri="{FF2B5EF4-FFF2-40B4-BE49-F238E27FC236}">
                <a16:creationId xmlns:a16="http://schemas.microsoft.com/office/drawing/2014/main" id="{28B0D853-1603-934E-820F-1D1FB1EB2EFF}"/>
              </a:ext>
            </a:extLst>
          </p:cNvPr>
          <p:cNvSpPr txBox="1"/>
          <p:nvPr/>
        </p:nvSpPr>
        <p:spPr>
          <a:xfrm>
            <a:off x="6955596" y="99646"/>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PRÉSENTATION DES DONNÉES</a:t>
            </a:r>
          </a:p>
        </p:txBody>
      </p:sp>
    </p:spTree>
    <p:extLst>
      <p:ext uri="{BB962C8B-B14F-4D97-AF65-F5344CB8AC3E}">
        <p14:creationId xmlns:p14="http://schemas.microsoft.com/office/powerpoint/2010/main" val="381678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F815-D39D-E445-B919-A19D1E685A65}"/>
              </a:ext>
            </a:extLst>
          </p:cNvPr>
          <p:cNvSpPr>
            <a:spLocks noGrp="1"/>
          </p:cNvSpPr>
          <p:nvPr>
            <p:ph type="title"/>
          </p:nvPr>
        </p:nvSpPr>
        <p:spPr/>
        <p:txBody>
          <a:bodyPr/>
          <a:lstStyle/>
          <a:p>
            <a:r>
              <a:rPr lang="fr-FR" dirty="0"/>
              <a:t>VALIDATION DU JEU DE Données</a:t>
            </a:r>
          </a:p>
        </p:txBody>
      </p:sp>
      <p:sp>
        <p:nvSpPr>
          <p:cNvPr id="3" name="Text Placeholder 2">
            <a:extLst>
              <a:ext uri="{FF2B5EF4-FFF2-40B4-BE49-F238E27FC236}">
                <a16:creationId xmlns:a16="http://schemas.microsoft.com/office/drawing/2014/main" id="{5414F1A7-61C4-0C40-B8D7-846E89C417F5}"/>
              </a:ext>
            </a:extLst>
          </p:cNvPr>
          <p:cNvSpPr>
            <a:spLocks noGrp="1"/>
          </p:cNvSpPr>
          <p:nvPr>
            <p:ph type="body" idx="1"/>
          </p:nvPr>
        </p:nvSpPr>
        <p:spPr/>
        <p:txBody>
          <a:bodyPr/>
          <a:lstStyle/>
          <a:p>
            <a:r>
              <a:rPr lang="fr-FR" dirty="0"/>
              <a:t>CES DONNÉES PEUVENT-ELLES permettre de répondre aux problématiques posées ?</a:t>
            </a:r>
          </a:p>
        </p:txBody>
      </p:sp>
      <p:sp>
        <p:nvSpPr>
          <p:cNvPr id="9" name="Slide Number Placeholder 8">
            <a:extLst>
              <a:ext uri="{FF2B5EF4-FFF2-40B4-BE49-F238E27FC236}">
                <a16:creationId xmlns:a16="http://schemas.microsoft.com/office/drawing/2014/main" id="{CDE10FBB-9ED6-904A-B3C3-4FBA62F7339F}"/>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7</a:t>
            </a:fld>
            <a:endParaRPr lang="en-US" dirty="0"/>
          </a:p>
        </p:txBody>
      </p:sp>
      <p:sp>
        <p:nvSpPr>
          <p:cNvPr id="10" name="Footer Placeholder 7">
            <a:extLst>
              <a:ext uri="{FF2B5EF4-FFF2-40B4-BE49-F238E27FC236}">
                <a16:creationId xmlns:a16="http://schemas.microsoft.com/office/drawing/2014/main" id="{B48A7E0F-3E17-3C41-BC61-ED2F9B99A095}"/>
              </a:ext>
            </a:extLst>
          </p:cNvPr>
          <p:cNvSpPr>
            <a:spLocks noGrp="1"/>
          </p:cNvSpPr>
          <p:nvPr>
            <p:ph type="ftr" sz="quarter" idx="11"/>
          </p:nvPr>
        </p:nvSpPr>
        <p:spPr>
          <a:xfrm>
            <a:off x="136800" y="6328800"/>
            <a:ext cx="2274030" cy="377825"/>
          </a:xfrm>
        </p:spPr>
        <p:txBody>
          <a:bodyPr/>
          <a:lstStyle/>
          <a:p>
            <a:r>
              <a:rPr lang="en-US" sz="1050" b="1" dirty="0">
                <a:solidFill>
                  <a:schemeClr val="bg2">
                    <a:lumMod val="40000"/>
                    <a:lumOff val="60000"/>
                  </a:schemeClr>
                </a:solidFill>
              </a:rPr>
              <a:t>Sofia CHEVROLAT</a:t>
            </a:r>
          </a:p>
        </p:txBody>
      </p:sp>
    </p:spTree>
    <p:extLst>
      <p:ext uri="{BB962C8B-B14F-4D97-AF65-F5344CB8AC3E}">
        <p14:creationId xmlns:p14="http://schemas.microsoft.com/office/powerpoint/2010/main" val="413006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4D81-A62A-434E-B5A4-9B3662F80EDE}"/>
              </a:ext>
            </a:extLst>
          </p:cNvPr>
          <p:cNvSpPr>
            <a:spLocks noGrp="1"/>
          </p:cNvSpPr>
          <p:nvPr>
            <p:ph type="title"/>
          </p:nvPr>
        </p:nvSpPr>
        <p:spPr>
          <a:xfrm>
            <a:off x="7340600" y="609600"/>
            <a:ext cx="4558030" cy="3950970"/>
          </a:xfrm>
        </p:spPr>
        <p:txBody>
          <a:bodyPr>
            <a:normAutofit fontScale="90000"/>
          </a:bodyPr>
          <a:lstStyle/>
          <a:p>
            <a:r>
              <a:rPr lang="fr-FR" dirty="0"/>
              <a:t>Analyse qualitative</a:t>
            </a:r>
            <a:br>
              <a:rPr lang="fr-FR" dirty="0"/>
            </a:br>
            <a:r>
              <a:rPr lang="fr-FR" dirty="0">
                <a:solidFill>
                  <a:schemeClr val="accent1"/>
                </a:solidFill>
              </a:rPr>
              <a:t>indicateurs descriptifs</a:t>
            </a:r>
            <a:br>
              <a:rPr lang="fr-FR" dirty="0"/>
            </a:br>
            <a:r>
              <a:rPr lang="fr-FR" sz="2700" dirty="0">
                <a:solidFill>
                  <a:schemeClr val="accent1"/>
                </a:solidFill>
              </a:rPr>
              <a:t>_____________</a:t>
            </a:r>
            <a:br>
              <a:rPr lang="fr-FR" dirty="0"/>
            </a:br>
            <a:br>
              <a:rPr lang="fr-FR" dirty="0"/>
            </a:br>
            <a:r>
              <a:rPr lang="fr-FR" sz="2700" dirty="0"/>
              <a:t>Régions</a:t>
            </a:r>
            <a:br>
              <a:rPr lang="fr-FR" dirty="0"/>
            </a:br>
            <a:br>
              <a:rPr lang="fr-FR" dirty="0"/>
            </a:br>
            <a:endParaRPr lang="fr-FR" dirty="0"/>
          </a:p>
        </p:txBody>
      </p:sp>
      <p:sp>
        <p:nvSpPr>
          <p:cNvPr id="21" name="Content Placeholder 20">
            <a:extLst>
              <a:ext uri="{FF2B5EF4-FFF2-40B4-BE49-F238E27FC236}">
                <a16:creationId xmlns:a16="http://schemas.microsoft.com/office/drawing/2014/main" id="{F9AD810E-3F59-9241-8014-29E1AC8EEB72}"/>
              </a:ext>
            </a:extLst>
          </p:cNvPr>
          <p:cNvSpPr>
            <a:spLocks noGrp="1"/>
          </p:cNvSpPr>
          <p:nvPr>
            <p:ph sz="half" idx="2"/>
          </p:nvPr>
        </p:nvSpPr>
        <p:spPr>
          <a:xfrm>
            <a:off x="7373125" y="3532280"/>
            <a:ext cx="3476627" cy="1456267"/>
          </a:xfrm>
        </p:spPr>
        <p:txBody>
          <a:bodyPr/>
          <a:lstStyle/>
          <a:p>
            <a:pPr>
              <a:buFont typeface=".Apple Color Emoji UI"/>
              <a:buChar char="❌"/>
            </a:pPr>
            <a:r>
              <a:rPr lang="fr-FR" dirty="0"/>
              <a:t>Moins de la moitié de l’ensemble des indicateurs sont renseignés pour chaque région</a:t>
            </a:r>
          </a:p>
        </p:txBody>
      </p:sp>
      <p:sp>
        <p:nvSpPr>
          <p:cNvPr id="44" name="Rectangle 43">
            <a:extLst>
              <a:ext uri="{FF2B5EF4-FFF2-40B4-BE49-F238E27FC236}">
                <a16:creationId xmlns:a16="http://schemas.microsoft.com/office/drawing/2014/main" id="{AE914AF6-967C-4F40-AAC2-45308EA2BDB3}"/>
              </a:ext>
            </a:extLst>
          </p:cNvPr>
          <p:cNvSpPr/>
          <p:nvPr/>
        </p:nvSpPr>
        <p:spPr>
          <a:xfrm>
            <a:off x="0" y="0"/>
            <a:ext cx="6717278" cy="68562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8" name="Content Placeholder 57" descr="A screenshot of a cell phone&#10;&#10;Description automatically generated">
            <a:extLst>
              <a:ext uri="{FF2B5EF4-FFF2-40B4-BE49-F238E27FC236}">
                <a16:creationId xmlns:a16="http://schemas.microsoft.com/office/drawing/2014/main" id="{47D6DF92-B380-CB4C-851B-8E4BA017FA9D}"/>
              </a:ext>
            </a:extLst>
          </p:cNvPr>
          <p:cNvPicPr>
            <a:picLocks noGrp="1" noChangeAspect="1"/>
          </p:cNvPicPr>
          <p:nvPr>
            <p:ph sz="half" idx="1"/>
          </p:nvPr>
        </p:nvPicPr>
        <p:blipFill>
          <a:blip r:embed="rId2"/>
          <a:stretch>
            <a:fillRect/>
          </a:stretch>
        </p:blipFill>
        <p:spPr>
          <a:xfrm>
            <a:off x="25400" y="1689100"/>
            <a:ext cx="6679179" cy="4134730"/>
          </a:xfrm>
        </p:spPr>
      </p:pic>
      <p:sp>
        <p:nvSpPr>
          <p:cNvPr id="59" name="TextBox 58">
            <a:extLst>
              <a:ext uri="{FF2B5EF4-FFF2-40B4-BE49-F238E27FC236}">
                <a16:creationId xmlns:a16="http://schemas.microsoft.com/office/drawing/2014/main" id="{6BF83586-24AC-1745-90D4-ABEFE7235982}"/>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VALIDATION DU JEU DE DONNÉES</a:t>
            </a:r>
          </a:p>
        </p:txBody>
      </p:sp>
      <p:sp>
        <p:nvSpPr>
          <p:cNvPr id="64" name="Footer Placeholder 63">
            <a:extLst>
              <a:ext uri="{FF2B5EF4-FFF2-40B4-BE49-F238E27FC236}">
                <a16:creationId xmlns:a16="http://schemas.microsoft.com/office/drawing/2014/main" id="{AEFED12C-2374-E44A-987A-A0E09802F2BE}"/>
              </a:ext>
            </a:extLst>
          </p:cNvPr>
          <p:cNvSpPr>
            <a:spLocks noGrp="1"/>
          </p:cNvSpPr>
          <p:nvPr>
            <p:ph type="ftr" sz="quarter" idx="11"/>
          </p:nvPr>
        </p:nvSpPr>
        <p:spPr/>
        <p:txBody>
          <a:bodyPr/>
          <a:lstStyle/>
          <a:p>
            <a:r>
              <a:rPr lang="en-US"/>
              <a:t>Sofia CHEVROLAT</a:t>
            </a:r>
            <a:endParaRPr lang="en-US" dirty="0"/>
          </a:p>
        </p:txBody>
      </p:sp>
      <p:sp>
        <p:nvSpPr>
          <p:cNvPr id="65" name="Slide Number Placeholder 64">
            <a:extLst>
              <a:ext uri="{FF2B5EF4-FFF2-40B4-BE49-F238E27FC236}">
                <a16:creationId xmlns:a16="http://schemas.microsoft.com/office/drawing/2014/main" id="{76156782-8ED4-864A-B1A7-64065DAE7C68}"/>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8</a:t>
            </a:fld>
            <a:endParaRPr lang="en-US" dirty="0"/>
          </a:p>
        </p:txBody>
      </p:sp>
      <p:sp>
        <p:nvSpPr>
          <p:cNvPr id="66" name="Footer Placeholder 18">
            <a:extLst>
              <a:ext uri="{FF2B5EF4-FFF2-40B4-BE49-F238E27FC236}">
                <a16:creationId xmlns:a16="http://schemas.microsoft.com/office/drawing/2014/main" id="{C1D8F295-65C1-0949-BEB5-0631D7D40029}"/>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Tree>
    <p:extLst>
      <p:ext uri="{BB962C8B-B14F-4D97-AF65-F5344CB8AC3E}">
        <p14:creationId xmlns:p14="http://schemas.microsoft.com/office/powerpoint/2010/main" val="136965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4D81-A62A-434E-B5A4-9B3662F80EDE}"/>
              </a:ext>
            </a:extLst>
          </p:cNvPr>
          <p:cNvSpPr>
            <a:spLocks noGrp="1"/>
          </p:cNvSpPr>
          <p:nvPr>
            <p:ph type="title"/>
          </p:nvPr>
        </p:nvSpPr>
        <p:spPr>
          <a:xfrm>
            <a:off x="7340600" y="609600"/>
            <a:ext cx="4569460" cy="2899410"/>
          </a:xfrm>
        </p:spPr>
        <p:txBody>
          <a:bodyPr>
            <a:normAutofit fontScale="90000"/>
          </a:bodyPr>
          <a:lstStyle/>
          <a:p>
            <a:r>
              <a:rPr lang="fr-FR" dirty="0"/>
              <a:t>Analyse qualitative</a:t>
            </a:r>
            <a:br>
              <a:rPr lang="fr-FR" dirty="0"/>
            </a:br>
            <a:r>
              <a:rPr lang="fr-FR" dirty="0">
                <a:solidFill>
                  <a:schemeClr val="accent1"/>
                </a:solidFill>
              </a:rPr>
              <a:t>indicateurs descriptifs</a:t>
            </a:r>
            <a:br>
              <a:rPr lang="fr-FR" dirty="0"/>
            </a:br>
            <a:r>
              <a:rPr lang="fr-FR" sz="2700" dirty="0">
                <a:solidFill>
                  <a:schemeClr val="accent1"/>
                </a:solidFill>
              </a:rPr>
              <a:t>_____________</a:t>
            </a:r>
            <a:br>
              <a:rPr lang="fr-FR" dirty="0"/>
            </a:br>
            <a:br>
              <a:rPr lang="fr-FR" dirty="0"/>
            </a:br>
            <a:r>
              <a:rPr lang="fr-FR" sz="2700" dirty="0"/>
              <a:t>TOPICS</a:t>
            </a:r>
            <a:br>
              <a:rPr lang="fr-FR" dirty="0"/>
            </a:br>
            <a:endParaRPr lang="fr-FR" dirty="0"/>
          </a:p>
        </p:txBody>
      </p:sp>
      <p:sp>
        <p:nvSpPr>
          <p:cNvPr id="21" name="Content Placeholder 20">
            <a:extLst>
              <a:ext uri="{FF2B5EF4-FFF2-40B4-BE49-F238E27FC236}">
                <a16:creationId xmlns:a16="http://schemas.microsoft.com/office/drawing/2014/main" id="{F9AD810E-3F59-9241-8014-29E1AC8EEB72}"/>
              </a:ext>
            </a:extLst>
          </p:cNvPr>
          <p:cNvSpPr>
            <a:spLocks noGrp="1"/>
          </p:cNvSpPr>
          <p:nvPr>
            <p:ph sz="half" idx="2"/>
          </p:nvPr>
        </p:nvSpPr>
        <p:spPr>
          <a:xfrm>
            <a:off x="7376262" y="3062108"/>
            <a:ext cx="4129338" cy="3085009"/>
          </a:xfrm>
        </p:spPr>
        <p:txBody>
          <a:bodyPr>
            <a:normAutofit fontScale="92500" lnSpcReduction="20000"/>
          </a:bodyPr>
          <a:lstStyle/>
          <a:p>
            <a:pPr>
              <a:buFont typeface="Wingdings" pitchFamily="2" charset="2"/>
              <a:buChar char="v"/>
            </a:pPr>
            <a:r>
              <a:rPr lang="fr-FR" dirty="0"/>
              <a:t>Le taux de remplissage moyen sur l’ensemble des régions varie du simple au double entre certaines catégories d'indicateurs. </a:t>
            </a:r>
          </a:p>
          <a:p>
            <a:pPr>
              <a:buFont typeface=".Apple Color Emoji UI"/>
              <a:buChar char="❌"/>
            </a:pPr>
            <a:r>
              <a:rPr lang="fr-FR" dirty="0"/>
              <a:t>Des catégories doublons d’autres catégories</a:t>
            </a:r>
          </a:p>
          <a:p>
            <a:pPr>
              <a:buFont typeface=".Apple Color Emoji UI"/>
              <a:buChar char="❌"/>
            </a:pPr>
            <a:r>
              <a:rPr lang="fr-FR" dirty="0"/>
              <a:t>Des catégories non pertinentes à la problématique</a:t>
            </a:r>
          </a:p>
          <a:p>
            <a:pPr>
              <a:buFont typeface=".Apple Color Emoji UI"/>
              <a:buChar char="✅"/>
            </a:pPr>
            <a:r>
              <a:rPr lang="fr-FR" dirty="0"/>
              <a:t>Un certain nombre de catégories d'indicateurs est relativement bien renseigné ( % de remplissage moyen sur l’ ensemble des régions &gt; 50% ).</a:t>
            </a:r>
          </a:p>
        </p:txBody>
      </p:sp>
      <p:sp>
        <p:nvSpPr>
          <p:cNvPr id="44" name="Rectangle 43">
            <a:extLst>
              <a:ext uri="{FF2B5EF4-FFF2-40B4-BE49-F238E27FC236}">
                <a16:creationId xmlns:a16="http://schemas.microsoft.com/office/drawing/2014/main" id="{AE914AF6-967C-4F40-AAC2-45308EA2BDB3}"/>
              </a:ext>
            </a:extLst>
          </p:cNvPr>
          <p:cNvSpPr/>
          <p:nvPr/>
        </p:nvSpPr>
        <p:spPr>
          <a:xfrm>
            <a:off x="0" y="0"/>
            <a:ext cx="6717278" cy="68562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6" name="Content Placeholder 15" descr="A screenshot of a cell phone&#10;&#10;Description automatically generated">
            <a:extLst>
              <a:ext uri="{FF2B5EF4-FFF2-40B4-BE49-F238E27FC236}">
                <a16:creationId xmlns:a16="http://schemas.microsoft.com/office/drawing/2014/main" id="{374C2286-D5B8-8C43-B609-7ECC0541BF99}"/>
              </a:ext>
            </a:extLst>
          </p:cNvPr>
          <p:cNvPicPr>
            <a:picLocks noGrp="1" noChangeAspect="1"/>
          </p:cNvPicPr>
          <p:nvPr>
            <p:ph sz="half" idx="1"/>
          </p:nvPr>
        </p:nvPicPr>
        <p:blipFill>
          <a:blip r:embed="rId3"/>
          <a:stretch>
            <a:fillRect/>
          </a:stretch>
        </p:blipFill>
        <p:spPr>
          <a:xfrm>
            <a:off x="29757" y="609600"/>
            <a:ext cx="6678285" cy="6057899"/>
          </a:xfrm>
        </p:spPr>
      </p:pic>
      <p:sp>
        <p:nvSpPr>
          <p:cNvPr id="20" name="TextBox 19">
            <a:extLst>
              <a:ext uri="{FF2B5EF4-FFF2-40B4-BE49-F238E27FC236}">
                <a16:creationId xmlns:a16="http://schemas.microsoft.com/office/drawing/2014/main" id="{45DE424C-CA8B-3549-A527-15DA124934F6}"/>
              </a:ext>
            </a:extLst>
          </p:cNvPr>
          <p:cNvSpPr txBox="1"/>
          <p:nvPr/>
        </p:nvSpPr>
        <p:spPr>
          <a:xfrm>
            <a:off x="7018020" y="160020"/>
            <a:ext cx="4994910" cy="276999"/>
          </a:xfrm>
          <a:prstGeom prst="rect">
            <a:avLst/>
          </a:prstGeom>
          <a:noFill/>
        </p:spPr>
        <p:txBody>
          <a:bodyPr wrap="square" rtlCol="0">
            <a:spAutoFit/>
          </a:bodyPr>
          <a:lstStyle/>
          <a:p>
            <a:pPr algn="r"/>
            <a:r>
              <a:rPr lang="fr-FR" sz="1200" b="1" i="1" dirty="0">
                <a:solidFill>
                  <a:schemeClr val="accent1">
                    <a:lumMod val="60000"/>
                    <a:lumOff val="40000"/>
                  </a:schemeClr>
                </a:solidFill>
              </a:rPr>
              <a:t>VALIDATION DU JEU DE DONNÉES</a:t>
            </a:r>
          </a:p>
        </p:txBody>
      </p:sp>
      <p:sp>
        <p:nvSpPr>
          <p:cNvPr id="23" name="Footer Placeholder 22">
            <a:extLst>
              <a:ext uri="{FF2B5EF4-FFF2-40B4-BE49-F238E27FC236}">
                <a16:creationId xmlns:a16="http://schemas.microsoft.com/office/drawing/2014/main" id="{AB06ECBE-A957-6A49-8E0B-78DDFE3A0094}"/>
              </a:ext>
            </a:extLst>
          </p:cNvPr>
          <p:cNvSpPr>
            <a:spLocks noGrp="1"/>
          </p:cNvSpPr>
          <p:nvPr>
            <p:ph type="ftr" sz="quarter" idx="11"/>
          </p:nvPr>
        </p:nvSpPr>
        <p:spPr/>
        <p:txBody>
          <a:bodyPr/>
          <a:lstStyle/>
          <a:p>
            <a:r>
              <a:rPr lang="en-US"/>
              <a:t>Sofia CHEVROLAT</a:t>
            </a:r>
            <a:endParaRPr lang="en-US" dirty="0"/>
          </a:p>
        </p:txBody>
      </p:sp>
      <p:sp>
        <p:nvSpPr>
          <p:cNvPr id="24" name="Slide Number Placeholder 23">
            <a:extLst>
              <a:ext uri="{FF2B5EF4-FFF2-40B4-BE49-F238E27FC236}">
                <a16:creationId xmlns:a16="http://schemas.microsoft.com/office/drawing/2014/main" id="{49B1176F-A78A-EF43-93E4-F2CBA09271E8}"/>
              </a:ext>
            </a:extLst>
          </p:cNvPr>
          <p:cNvSpPr>
            <a:spLocks noGrp="1"/>
          </p:cNvSpPr>
          <p:nvPr>
            <p:ph type="sldNum" sz="quarter" idx="12"/>
          </p:nvPr>
        </p:nvSpPr>
        <p:spPr>
          <a:xfrm>
            <a:off x="11505600" y="6328800"/>
            <a:ext cx="551167" cy="377825"/>
          </a:xfrm>
        </p:spPr>
        <p:txBody>
          <a:bodyPr/>
          <a:lstStyle/>
          <a:p>
            <a:fld id="{D57F1E4F-1CFF-5643-939E-217C01CDF565}" type="slidenum">
              <a:rPr lang="en-US" smtClean="0"/>
              <a:pPr/>
              <a:t>9</a:t>
            </a:fld>
            <a:endParaRPr lang="en-US" dirty="0"/>
          </a:p>
        </p:txBody>
      </p:sp>
      <p:sp>
        <p:nvSpPr>
          <p:cNvPr id="27" name="Footer Placeholder 18">
            <a:extLst>
              <a:ext uri="{FF2B5EF4-FFF2-40B4-BE49-F238E27FC236}">
                <a16:creationId xmlns:a16="http://schemas.microsoft.com/office/drawing/2014/main" id="{A238B73B-2C47-094A-B49F-A9CBC807D3BE}"/>
              </a:ext>
            </a:extLst>
          </p:cNvPr>
          <p:cNvSpPr txBox="1">
            <a:spLocks/>
          </p:cNvSpPr>
          <p:nvPr/>
        </p:nvSpPr>
        <p:spPr>
          <a:xfrm>
            <a:off x="6903720" y="6328800"/>
            <a:ext cx="1609739" cy="378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a:solidFill>
                  <a:schemeClr val="bg2">
                    <a:lumMod val="40000"/>
                    <a:lumOff val="60000"/>
                  </a:schemeClr>
                </a:solidFill>
              </a:rPr>
              <a:t>Sofia CHEVROLAT</a:t>
            </a:r>
            <a:endParaRPr lang="en-US" sz="1050" b="1" dirty="0">
              <a:solidFill>
                <a:schemeClr val="bg2">
                  <a:lumMod val="40000"/>
                  <a:lumOff val="60000"/>
                </a:schemeClr>
              </a:solidFill>
            </a:endParaRPr>
          </a:p>
        </p:txBody>
      </p:sp>
    </p:spTree>
    <p:extLst>
      <p:ext uri="{BB962C8B-B14F-4D97-AF65-F5344CB8AC3E}">
        <p14:creationId xmlns:p14="http://schemas.microsoft.com/office/powerpoint/2010/main" val="3570295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5130</TotalTime>
  <Words>3035</Words>
  <Application>Microsoft Macintosh PowerPoint</Application>
  <PresentationFormat>Widescreen</PresentationFormat>
  <Paragraphs>1048</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.Apple Color Emoji UI</vt:lpstr>
      <vt:lpstr>Arial</vt:lpstr>
      <vt:lpstr>Calibri</vt:lpstr>
      <vt:lpstr>Calibri Light</vt:lpstr>
      <vt:lpstr>Wingdings</vt:lpstr>
      <vt:lpstr>Celestial</vt:lpstr>
      <vt:lpstr>Academy</vt:lpstr>
      <vt:lpstr>PLAN</vt:lpstr>
      <vt:lpstr>CADre</vt:lpstr>
      <vt:lpstr>Présentation des données</vt:lpstr>
      <vt:lpstr>Source</vt:lpstr>
      <vt:lpstr>Description</vt:lpstr>
      <vt:lpstr>VALIDATION DU JEU DE Données</vt:lpstr>
      <vt:lpstr>Analyse qualitative indicateurs descriptifs _____________  Régions  </vt:lpstr>
      <vt:lpstr>Analyse qualitative indicateurs descriptifs _____________  TOPICS </vt:lpstr>
      <vt:lpstr>Analyse qualitative indicateurs DE PROJECTION _____________  Régions  </vt:lpstr>
      <vt:lpstr>Analyse qualitative indicateurs de projection _____________  TOPICS et indicateurs </vt:lpstr>
      <vt:lpstr>SÉLECTION DES TOPICS</vt:lpstr>
      <vt:lpstr>Sélection des indicateurs</vt:lpstr>
      <vt:lpstr>SÉLECTION DES INDICATEURS</vt:lpstr>
      <vt:lpstr>SÉLECTION DES INDICATEURS</vt:lpstr>
      <vt:lpstr>Conclusion</vt:lpstr>
      <vt:lpstr>Pré-ANALYSE EXPLORATOIRE</vt:lpstr>
      <vt:lpstr>Démarche</vt:lpstr>
      <vt:lpstr>0. Mise en place</vt:lpstr>
      <vt:lpstr>I. Sélection zones géographiques _____________  Écarts avec la France en %</vt:lpstr>
      <vt:lpstr>I. Sélection zones géographiques _____________  Médianes des Écarts AVEC la France en %</vt:lpstr>
      <vt:lpstr>I. Sélection zones géographiques</vt:lpstr>
      <vt:lpstr>II. Sélection grossière des pays </vt:lpstr>
      <vt:lpstr>III. sélection fine des pays _____________  TAILLE de la Population active</vt:lpstr>
      <vt:lpstr>III. sélection fine des pays _____________  Pouvoir d’achat</vt:lpstr>
      <vt:lpstr>IV. Sélection du PAYS LE PLUS PROMETTEUR _____________  TAUX DE CROISSANCE</vt:lpstr>
      <vt:lpstr>IV. Sélection du PAYS LE PLUS PROMETTEUR _____________  PROJECTION NIVEAU d’Études population active</vt:lpstr>
      <vt:lpstr>Conclusion</vt:lpstr>
      <vt:lpstr>recommandations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Academy</dc:title>
  <dc:creator>Sofia Chevrolat</dc:creator>
  <cp:lastModifiedBy>Sofia Chevrolat</cp:lastModifiedBy>
  <cp:revision>115</cp:revision>
  <dcterms:created xsi:type="dcterms:W3CDTF">2020-05-26T17:44:16Z</dcterms:created>
  <dcterms:modified xsi:type="dcterms:W3CDTF">2020-06-01T12:50:25Z</dcterms:modified>
</cp:coreProperties>
</file>