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5F2"/>
    <a:srgbClr val="9AC5E2"/>
    <a:srgbClr val="3EAC50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19AE1-2A1E-4936-866E-D0CBCEE693BC}" v="76" dt="2021-03-20T15:34:38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STANTINOS KYRKOS" userId="S::kkyrkos@aueb.gr::534e29a8-30cb-479f-8ce2-ab86ae353fc8" providerId="AD" clId="Web-{10919AE1-2A1E-4936-866E-D0CBCEE693BC}"/>
    <pc:docChg chg="modSld">
      <pc:chgData name="KONSTANTINOS KYRKOS" userId="S::kkyrkos@aueb.gr::534e29a8-30cb-479f-8ce2-ab86ae353fc8" providerId="AD" clId="Web-{10919AE1-2A1E-4936-866E-D0CBCEE693BC}" dt="2021-03-20T15:34:38.238" v="36" actId="20577"/>
      <pc:docMkLst>
        <pc:docMk/>
      </pc:docMkLst>
      <pc:sldChg chg="modSp">
        <pc:chgData name="KONSTANTINOS KYRKOS" userId="S::kkyrkos@aueb.gr::534e29a8-30cb-479f-8ce2-ab86ae353fc8" providerId="AD" clId="Web-{10919AE1-2A1E-4936-866E-D0CBCEE693BC}" dt="2021-03-20T15:32:39.969" v="18" actId="20577"/>
        <pc:sldMkLst>
          <pc:docMk/>
          <pc:sldMk cId="1015315430" sldId="259"/>
        </pc:sldMkLst>
        <pc:spChg chg="mod">
          <ac:chgData name="KONSTANTINOS KYRKOS" userId="S::kkyrkos@aueb.gr::534e29a8-30cb-479f-8ce2-ab86ae353fc8" providerId="AD" clId="Web-{10919AE1-2A1E-4936-866E-D0CBCEE693BC}" dt="2021-03-20T15:32:00.140" v="3" actId="20577"/>
          <ac:spMkLst>
            <pc:docMk/>
            <pc:sldMk cId="1015315430" sldId="259"/>
            <ac:spMk id="3" creationId="{5A4D6955-EBFD-47D0-A3CA-A537B2E0D8AC}"/>
          </ac:spMkLst>
        </pc:spChg>
        <pc:spChg chg="mod">
          <ac:chgData name="KONSTANTINOS KYRKOS" userId="S::kkyrkos@aueb.gr::534e29a8-30cb-479f-8ce2-ab86ae353fc8" providerId="AD" clId="Web-{10919AE1-2A1E-4936-866E-D0CBCEE693BC}" dt="2021-03-20T15:32:39.969" v="18" actId="20577"/>
          <ac:spMkLst>
            <pc:docMk/>
            <pc:sldMk cId="1015315430" sldId="259"/>
            <ac:spMk id="4" creationId="{E3FD5630-74BD-4B32-BC88-D33FB292289B}"/>
          </ac:spMkLst>
        </pc:spChg>
      </pc:sldChg>
      <pc:sldChg chg="modSp">
        <pc:chgData name="KONSTANTINOS KYRKOS" userId="S::kkyrkos@aueb.gr::534e29a8-30cb-479f-8ce2-ab86ae353fc8" providerId="AD" clId="Web-{10919AE1-2A1E-4936-866E-D0CBCEE693BC}" dt="2021-03-20T15:34:25.019" v="30" actId="20577"/>
        <pc:sldMkLst>
          <pc:docMk/>
          <pc:sldMk cId="15750924" sldId="260"/>
        </pc:sldMkLst>
        <pc:spChg chg="mod">
          <ac:chgData name="KONSTANTINOS KYRKOS" userId="S::kkyrkos@aueb.gr::534e29a8-30cb-479f-8ce2-ab86ae353fc8" providerId="AD" clId="Web-{10919AE1-2A1E-4936-866E-D0CBCEE693BC}" dt="2021-03-20T15:34:25.019" v="30" actId="20577"/>
          <ac:spMkLst>
            <pc:docMk/>
            <pc:sldMk cId="15750924" sldId="260"/>
            <ac:spMk id="3" creationId="{5A4D6955-EBFD-47D0-A3CA-A537B2E0D8AC}"/>
          </ac:spMkLst>
        </pc:spChg>
      </pc:sldChg>
      <pc:sldChg chg="modSp">
        <pc:chgData name="KONSTANTINOS KYRKOS" userId="S::kkyrkos@aueb.gr::534e29a8-30cb-479f-8ce2-ab86ae353fc8" providerId="AD" clId="Web-{10919AE1-2A1E-4936-866E-D0CBCEE693BC}" dt="2021-03-20T15:34:38.238" v="36" actId="20577"/>
        <pc:sldMkLst>
          <pc:docMk/>
          <pc:sldMk cId="3641708344" sldId="261"/>
        </pc:sldMkLst>
        <pc:spChg chg="mod">
          <ac:chgData name="KONSTANTINOS KYRKOS" userId="S::kkyrkos@aueb.gr::534e29a8-30cb-479f-8ce2-ab86ae353fc8" providerId="AD" clId="Web-{10919AE1-2A1E-4936-866E-D0CBCEE693BC}" dt="2021-03-20T15:34:38.238" v="36" actId="20577"/>
          <ac:spMkLst>
            <pc:docMk/>
            <pc:sldMk cId="3641708344" sldId="261"/>
            <ac:spMk id="3" creationId="{5A4D6955-EBFD-47D0-A3CA-A537B2E0D8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3497349"/>
            <a:ext cx="6253317" cy="827763"/>
          </a:xfrm>
        </p:spPr>
        <p:txBody>
          <a:bodyPr>
            <a:normAutofit/>
          </a:bodyPr>
          <a:lstStyle/>
          <a:p>
            <a:r>
              <a:rPr lang="en-US" sz="4000" dirty="0"/>
              <a:t>Kontizas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203913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Galanos Vasilis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Kyrkos kostas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Mouselinos spyros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Mpaltzi sofia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Saltos thomas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A3A0337-84B8-45D5-B514-630A3D969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A052-898B-477A-8EAD-586E91D7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l-GR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411B23-74AC-4408-9912-D3C7A3B57E79}"/>
              </a:ext>
            </a:extLst>
          </p:cNvPr>
          <p:cNvGrpSpPr/>
          <p:nvPr/>
        </p:nvGrpSpPr>
        <p:grpSpPr>
          <a:xfrm>
            <a:off x="2471078" y="3306810"/>
            <a:ext cx="2859272" cy="2859272"/>
            <a:chOff x="4666364" y="2451851"/>
            <a:chExt cx="2859272" cy="285927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708D1DD-14F6-4EFD-828D-AB7F3EA39529}"/>
                </a:ext>
              </a:extLst>
            </p:cNvPr>
            <p:cNvGrpSpPr/>
            <p:nvPr/>
          </p:nvGrpSpPr>
          <p:grpSpPr>
            <a:xfrm>
              <a:off x="4666364" y="2451851"/>
              <a:ext cx="2859272" cy="2859272"/>
              <a:chOff x="4666364" y="2451851"/>
              <a:chExt cx="2859272" cy="2859272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18A3C7C-A76B-4460-BB2F-BF6F97AEC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66364" y="2451851"/>
                <a:ext cx="2859272" cy="2859272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7FBFD3E-78CE-4BD1-9BB7-1DBA380FB2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0000" r="27512" b="92677"/>
              <a:stretch/>
            </p:blipFill>
            <p:spPr>
              <a:xfrm>
                <a:off x="6096000" y="2451851"/>
                <a:ext cx="643006" cy="209388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5C2A86E-0CC4-4CAF-9EFB-D8DB5D6C4255}"/>
                </a:ext>
              </a:extLst>
            </p:cNvPr>
            <p:cNvSpPr txBox="1"/>
            <p:nvPr/>
          </p:nvSpPr>
          <p:spPr>
            <a:xfrm>
              <a:off x="5381182" y="3558321"/>
              <a:ext cx="1429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95 %</a:t>
              </a:r>
              <a:endParaRPr lang="el-GR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6600821-6C4D-4197-A70E-A1D01B4F3E75}"/>
              </a:ext>
            </a:extLst>
          </p:cNvPr>
          <p:cNvSpPr txBox="1"/>
          <p:nvPr/>
        </p:nvSpPr>
        <p:spPr>
          <a:xfrm>
            <a:off x="2114334" y="1951237"/>
            <a:ext cx="357275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I</a:t>
            </a:r>
          </a:p>
          <a:p>
            <a:pPr algn="ctr"/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Reinforcement Learning Applications on Recommender Systems</a:t>
            </a:r>
            <a:endParaRPr lang="el-GR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46D33-F2F1-46E5-8616-2A23311E1CEA}"/>
              </a:ext>
            </a:extLst>
          </p:cNvPr>
          <p:cNvSpPr txBox="1"/>
          <p:nvPr/>
        </p:nvSpPr>
        <p:spPr>
          <a:xfrm>
            <a:off x="6714037" y="1951237"/>
            <a:ext cx="323097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 II</a:t>
            </a:r>
          </a:p>
          <a:p>
            <a:pPr algn="ctr"/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Federated Learning Applications on Recommender Systems</a:t>
            </a:r>
            <a:endParaRPr lang="el-GR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F0C532-486F-442B-91F2-55EC9B482C49}"/>
              </a:ext>
            </a:extLst>
          </p:cNvPr>
          <p:cNvGrpSpPr/>
          <p:nvPr/>
        </p:nvGrpSpPr>
        <p:grpSpPr>
          <a:xfrm>
            <a:off x="6938128" y="3345048"/>
            <a:ext cx="2782794" cy="2782794"/>
            <a:chOff x="6938128" y="3345048"/>
            <a:chExt cx="2782794" cy="278279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CB477CD-2FA1-4F06-B9A6-D09A8DCA9F4B}"/>
                </a:ext>
              </a:extLst>
            </p:cNvPr>
            <p:cNvSpPr/>
            <p:nvPr/>
          </p:nvSpPr>
          <p:spPr>
            <a:xfrm>
              <a:off x="6938128" y="3345048"/>
              <a:ext cx="2782794" cy="278279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7DBBDD-A6C0-408E-B81B-AD34FBB66CC0}"/>
                </a:ext>
              </a:extLst>
            </p:cNvPr>
            <p:cNvSpPr txBox="1"/>
            <p:nvPr/>
          </p:nvSpPr>
          <p:spPr>
            <a:xfrm>
              <a:off x="7614707" y="4582556"/>
              <a:ext cx="1429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Not started yet</a:t>
              </a:r>
              <a:endParaRPr lang="el-G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436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2CCB-C3AD-46C8-815C-BCFA415C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6955-EBFD-47D0-A3CA-A537B2E0D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43538"/>
            <a:ext cx="4568229" cy="3123675"/>
          </a:xfrm>
        </p:spPr>
        <p:txBody>
          <a:bodyPr vert="horz" lIns="0" tIns="45720" rIns="0" bIns="45720" rtlCol="0" anchor="t"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RecSys Challenge 2015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Dataset is session-based, and each session contains a sequence of clicks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These clicks may have led to purchases or not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simplicity, we utilize only the clicks sequences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Attempt to give item recommendations appealing enough for the users to click</a:t>
            </a:r>
            <a:endParaRPr lang="el-G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FD5630-74BD-4B32-BC88-D33FB292289B}"/>
              </a:ext>
            </a:extLst>
          </p:cNvPr>
          <p:cNvSpPr txBox="1">
            <a:spLocks/>
          </p:cNvSpPr>
          <p:nvPr/>
        </p:nvSpPr>
        <p:spPr>
          <a:xfrm>
            <a:off x="6126480" y="2339802"/>
            <a:ext cx="4836893" cy="3760891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 Original dataset: 9,249,729 sessions and 52,739 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 Reduced the dataset to sessions containing one of the top 500 most popular items, </a:t>
            </a:r>
            <a:r>
              <a:rPr lang="en-US" sz="1800" dirty="0">
                <a:ea typeface="+mn-lt"/>
                <a:cs typeface="+mn-lt"/>
              </a:rPr>
              <a:t>or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 Filtered out sessions with less than 4 clicks and with more than 10 clicks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That left us with 693,804 sessions and 500 items</a:t>
            </a:r>
            <a:endParaRPr lang="el-GR" sz="1800" dirty="0"/>
          </a:p>
        </p:txBody>
      </p:sp>
    </p:spTree>
    <p:extLst>
      <p:ext uri="{BB962C8B-B14F-4D97-AF65-F5344CB8AC3E}">
        <p14:creationId xmlns:p14="http://schemas.microsoft.com/office/powerpoint/2010/main" val="101531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2CCB-C3AD-46C8-815C-BCFA415C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6955-EBFD-47D0-A3CA-A537B2E0D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43538"/>
            <a:ext cx="4568229" cy="3359678"/>
          </a:xfrm>
        </p:spPr>
        <p:txBody>
          <a:bodyPr vert="horz" lIns="0" tIns="45720" rIns="0" bIns="45720" rtlCol="0" anchor="t"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Created a TF-IDF encoding of each session based on both the unigram and bigram existence of 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Run Mini-Batch </a:t>
            </a:r>
            <a:r>
              <a:rPr lang="en-US" dirty="0" err="1"/>
              <a:t>KMeans</a:t>
            </a:r>
            <a:r>
              <a:rPr lang="en-US" dirty="0"/>
              <a:t> and tested for 10 to 20 clusters. The optimal number of clusters came up to be 13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Chose one cluster to test our algorithms, but the process would be the same for all 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Advantage: more personalized recommendations</a:t>
            </a:r>
            <a:endParaRPr lang="el-G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4F46F-EED7-4781-8E63-CF7152BD74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616" y="2117294"/>
            <a:ext cx="5387965" cy="35859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5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2CCB-C3AD-46C8-815C-BCFA415C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6955-EBFD-47D0-A3CA-A537B2E0D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43538"/>
            <a:ext cx="4568229" cy="3123675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Created our environment using </a:t>
            </a:r>
            <a:r>
              <a:rPr lang="en-US" dirty="0" err="1"/>
              <a:t>OpenAI</a:t>
            </a:r>
            <a:r>
              <a:rPr lang="en-US" dirty="0"/>
              <a:t> Gym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State: the item that a user has clicked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Action: clicking an item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Reward: + 1 for correct recommendation, - 1 for incorrect</a:t>
            </a:r>
            <a:endParaRPr lang="el-G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7EB6B9-67C3-4B7F-A5D1-43D3B2F67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317" y="2343538"/>
            <a:ext cx="3207635" cy="2559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170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2CCB-C3AD-46C8-815C-BCFA415C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4D6955-EBFD-47D0-A3CA-A537B2E0D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17412" y="4110105"/>
                <a:ext cx="5058424" cy="2021072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Evaluation metrics: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𝑎𝑚𝑜𝑛𝑔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𝑐𝑙𝑖𝑐𝑘𝑠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𝑐𝑙𝑖𝑐𝑘𝑠</m:t>
                        </m:r>
                      </m:den>
                    </m:f>
                  </m:oMath>
                </a14:m>
                <a:endParaRPr lang="el-GR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𝑛𝐷𝐶𝐺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𝐷𝐶</m:t>
                        </m:r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𝐼𝐷𝐶</m:t>
                        </m:r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l-GR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𝐸𝑛𝑔𝑎𝑔𝑒𝑚𝑒𝑛𝑡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𝐶𝑜𝑟𝑟𝑒𝑐𝑡</m:t>
                            </m:r>
                            <m:d>
                              <m:d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𝐶𝑜𝑟𝑟𝑒𝑐𝑡</m:t>
                            </m:r>
                            <m:d>
                              <m:dPr>
                                <m:ctrlPr>
                                  <a:rPr lang="el-G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4D6955-EBFD-47D0-A3CA-A537B2E0D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7412" y="4110105"/>
                <a:ext cx="5058424" cy="2021072"/>
              </a:xfrm>
              <a:blipFill>
                <a:blip r:embed="rId2"/>
                <a:stretch>
                  <a:fillRect l="-2774" t="-1506" r="-2171" b="-1777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2B2C25-1F97-4697-BCBE-A7C68BD01AB6}"/>
              </a:ext>
            </a:extLst>
          </p:cNvPr>
          <p:cNvSpPr txBox="1">
            <a:spLocks/>
          </p:cNvSpPr>
          <p:nvPr/>
        </p:nvSpPr>
        <p:spPr>
          <a:xfrm>
            <a:off x="7530133" y="4110106"/>
            <a:ext cx="2622536" cy="17910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Three RL algorithms: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 Learning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Deep Sarsa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Deep Q Learning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A982DB-C707-42CC-BF71-EE2E3282458A}"/>
              </a:ext>
            </a:extLst>
          </p:cNvPr>
          <p:cNvSpPr txBox="1">
            <a:spLocks/>
          </p:cNvSpPr>
          <p:nvPr/>
        </p:nvSpPr>
        <p:spPr>
          <a:xfrm>
            <a:off x="3116501" y="2277836"/>
            <a:ext cx="6019957" cy="1450758"/>
          </a:xfrm>
          <a:prstGeom prst="rect">
            <a:avLst/>
          </a:prstGeom>
          <a:solidFill>
            <a:srgbClr val="D2E5F2"/>
          </a:solidFill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Our objective is to create a system for next-item recommendations, meaning that given that a user clicked on a certain item we want to recommend a set of items including one that the user will click next</a:t>
            </a:r>
          </a:p>
        </p:txBody>
      </p:sp>
    </p:spTree>
    <p:extLst>
      <p:ext uri="{BB962C8B-B14F-4D97-AF65-F5344CB8AC3E}">
        <p14:creationId xmlns:p14="http://schemas.microsoft.com/office/powerpoint/2010/main" val="259381083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E0582D4D32F441AE8E34F850285099" ma:contentTypeVersion="4" ma:contentTypeDescription="Create a new document." ma:contentTypeScope="" ma:versionID="46bd9461d9880f6c4c852c2c13128b7f">
  <xsd:schema xmlns:xsd="http://www.w3.org/2001/XMLSchema" xmlns:xs="http://www.w3.org/2001/XMLSchema" xmlns:p="http://schemas.microsoft.com/office/2006/metadata/properties" xmlns:ns2="dc1d3749-b18e-43b5-8087-4a2b721e4340" targetNamespace="http://schemas.microsoft.com/office/2006/metadata/properties" ma:root="true" ma:fieldsID="031420e29d2a272704d31238608dbead" ns2:_="">
    <xsd:import namespace="dc1d3749-b18e-43b5-8087-4a2b721e43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1d3749-b18e-43b5-8087-4a2b721e4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01377E-C205-44A7-92C1-45727AE621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F4B58F-D435-4851-9AF1-0EF6E832D4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03CAB2-F4B7-41CB-AC16-E493BE26F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1d3749-b18e-43b5-8087-4a2b721e43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{4CEE5376-1D7B-4B75-BCFF-D01FE3527713}tf56160789_win32</Template>
  <TotalTime>66</TotalTime>
  <Words>321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1_RetrospectVTI</vt:lpstr>
      <vt:lpstr>Kontizas Team</vt:lpstr>
      <vt:lpstr>Overview</vt:lpstr>
      <vt:lpstr>Data</vt:lpstr>
      <vt:lpstr>Clustering</vt:lpstr>
      <vt:lpstr>Environment</vt:lpstr>
      <vt:lpstr>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Kontizas Team</dc:title>
  <dc:creator>Baltzi, Sofia</dc:creator>
  <cp:lastModifiedBy>Baltzi, Sofia</cp:lastModifiedBy>
  <cp:revision>21</cp:revision>
  <dcterms:created xsi:type="dcterms:W3CDTF">2021-03-19T15:49:33Z</dcterms:created>
  <dcterms:modified xsi:type="dcterms:W3CDTF">2021-03-20T15:34:45Z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0x010100EFE0582D4D32F441AE8E34F850285099</vt:lpwstr>
  </property>
</Properties>
</file>