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324" r:id="rId5"/>
    <p:sldId id="302" r:id="rId6"/>
    <p:sldId id="315" r:id="rId7"/>
    <p:sldId id="310" r:id="rId8"/>
    <p:sldId id="328" r:id="rId9"/>
    <p:sldId id="329" r:id="rId10"/>
    <p:sldId id="330" r:id="rId11"/>
    <p:sldId id="332" r:id="rId12"/>
    <p:sldId id="333" r:id="rId13"/>
    <p:sldId id="313" r:id="rId14"/>
    <p:sldId id="33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38" autoAdjust="0"/>
    <p:restoredTop sz="95033" autoAdjust="0"/>
  </p:normalViewPr>
  <p:slideViewPr>
    <p:cSldViewPr snapToGrid="0">
      <p:cViewPr>
        <p:scale>
          <a:sx n="75" d="100"/>
          <a:sy n="75" d="100"/>
        </p:scale>
        <p:origin x="802" y="10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11/14/2020</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11/14/2020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dirty="0"/>
          </a:p>
        </p:txBody>
      </p:sp>
    </p:spTree>
    <p:extLst>
      <p:ext uri="{BB962C8B-B14F-4D97-AF65-F5344CB8AC3E}">
        <p14:creationId xmlns:p14="http://schemas.microsoft.com/office/powerpoint/2010/main" val="2798372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11</a:t>
            </a:fld>
            <a:endParaRPr lang="en-US" noProof="0" dirty="0"/>
          </a:p>
        </p:txBody>
      </p:sp>
    </p:spTree>
    <p:extLst>
      <p:ext uri="{BB962C8B-B14F-4D97-AF65-F5344CB8AC3E}">
        <p14:creationId xmlns:p14="http://schemas.microsoft.com/office/powerpoint/2010/main" val="3679686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11/14/2020</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a:xfrm>
            <a:off x="4056206" y="2576760"/>
            <a:ext cx="3924935" cy="1695637"/>
          </a:xfrm>
        </p:spPr>
        <p:txBody>
          <a:bodyPr/>
          <a:lstStyle/>
          <a:p>
            <a:r>
              <a:rPr lang="en-US" sz="4400" dirty="0"/>
              <a:t>Homework 1 </a:t>
            </a:r>
          </a:p>
        </p:txBody>
      </p:sp>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p:txBody>
          <a:bodyPr/>
          <a:lstStyle/>
          <a:p>
            <a:r>
              <a:rPr lang="en-US" sz="2000" dirty="0"/>
              <a:t>Statistics for Big Data</a:t>
            </a:r>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p:txBody>
          <a:bodyPr/>
          <a:lstStyle/>
          <a:p>
            <a:r>
              <a:rPr lang="en-US" dirty="0"/>
              <a:t>November 20, 2020</a:t>
            </a:r>
          </a:p>
          <a:p>
            <a:r>
              <a:rPr lang="en-US" dirty="0"/>
              <a:t>Sofia Baltzi</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4448-4930-46E0-AD53-50021D9DCF2B}"/>
              </a:ext>
            </a:extLst>
          </p:cNvPr>
          <p:cNvSpPr>
            <a:spLocks noGrp="1"/>
          </p:cNvSpPr>
          <p:nvPr>
            <p:ph type="title"/>
          </p:nvPr>
        </p:nvSpPr>
        <p:spPr/>
        <p:txBody>
          <a:bodyPr/>
          <a:lstStyle/>
          <a:p>
            <a:r>
              <a:rPr lang="en-US" dirty="0"/>
              <a:t>Suggestion</a:t>
            </a:r>
          </a:p>
          <a:p>
            <a:endParaRPr lang="en-US" dirty="0"/>
          </a:p>
        </p:txBody>
      </p:sp>
      <p:sp>
        <p:nvSpPr>
          <p:cNvPr id="3" name="Text Placeholder 2">
            <a:extLst>
              <a:ext uri="{FF2B5EF4-FFF2-40B4-BE49-F238E27FC236}">
                <a16:creationId xmlns:a16="http://schemas.microsoft.com/office/drawing/2014/main" id="{123F6824-E409-4436-9F53-FF50E9FB0CC0}"/>
              </a:ext>
            </a:extLst>
          </p:cNvPr>
          <p:cNvSpPr>
            <a:spLocks noGrp="1"/>
          </p:cNvSpPr>
          <p:nvPr>
            <p:ph type="body" sz="quarter" idx="10"/>
          </p:nvPr>
        </p:nvSpPr>
        <p:spPr>
          <a:xfrm>
            <a:off x="647700" y="2042790"/>
            <a:ext cx="6403340" cy="4285933"/>
          </a:xfrm>
        </p:spPr>
        <p:txBody>
          <a:bodyPr/>
          <a:lstStyle/>
          <a:p>
            <a:r>
              <a:rPr lang="en-US" dirty="0"/>
              <a:t>My suggestion would be to use the first approach. </a:t>
            </a:r>
          </a:p>
          <a:p>
            <a:r>
              <a:rPr lang="en-US" dirty="0"/>
              <a:t>More specifically, to create a regression type problem, having as attributes the characteristics of the credit cards (i.e. limit, bonus) and as a dependent variable the amount of satisfaction calculate based on retention rates, conversion rates and generally usage of the credit cards.</a:t>
            </a:r>
          </a:p>
          <a:p>
            <a:r>
              <a:rPr lang="en-US" dirty="0"/>
              <a:t>That would lead to a quantification of this rather abstract problem and would pinpoint those characteristics that are most important to the customers. Moreover, the bank would identify the critical values of the attributes that lead to customer satisfaction/ dissatisfaction.</a:t>
            </a:r>
          </a:p>
          <a:p>
            <a:r>
              <a:rPr lang="en-US" dirty="0"/>
              <a:t>The answers could be generalized to more of the bank’s questions about products and services making this approach reusable and, in a sense, a universal solution.</a:t>
            </a:r>
          </a:p>
          <a:p>
            <a:endParaRPr lang="en-US" dirty="0"/>
          </a:p>
        </p:txBody>
      </p:sp>
      <p:pic>
        <p:nvPicPr>
          <p:cNvPr id="20" name="Picture Placeholder 8" descr="close up of bridge">
            <a:extLst>
              <a:ext uri="{FF2B5EF4-FFF2-40B4-BE49-F238E27FC236}">
                <a16:creationId xmlns:a16="http://schemas.microsoft.com/office/drawing/2014/main" id="{2EC47CED-7A85-4080-9C7C-3921E48924A7}"/>
              </a:ext>
            </a:extLst>
          </p:cNvPr>
          <p:cNvPicPr>
            <a:picLocks noGrp="1" noChangeAspect="1"/>
          </p:cNvPicPr>
          <p:nvPr>
            <p:ph type="pic" sz="quarter" idx="13"/>
          </p:nvPr>
        </p:nvPicPr>
        <p:blipFill rotWithShape="1">
          <a:blip r:embed="rId2"/>
          <a:srcRect l="17082" r="17082"/>
          <a:stretch/>
        </p:blipFill>
        <p:spPr>
          <a:xfrm>
            <a:off x="7197414" y="1168400"/>
            <a:ext cx="4232585" cy="4285933"/>
          </a:xfrm>
        </p:spPr>
      </p:pic>
      <p:sp>
        <p:nvSpPr>
          <p:cNvPr id="8" name="Rectangle 7">
            <a:extLst>
              <a:ext uri="{FF2B5EF4-FFF2-40B4-BE49-F238E27FC236}">
                <a16:creationId xmlns:a16="http://schemas.microsoft.com/office/drawing/2014/main" id="{8D89544D-747A-401B-96BB-62F1EB3E579C}"/>
              </a:ext>
            </a:extLst>
          </p:cNvPr>
          <p:cNvSpPr/>
          <p:nvPr/>
        </p:nvSpPr>
        <p:spPr>
          <a:xfrm>
            <a:off x="538479" y="6459367"/>
            <a:ext cx="1889761" cy="39863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715534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15" name="Hexagon 14">
            <a:extLst>
              <a:ext uri="{FF2B5EF4-FFF2-40B4-BE49-F238E27FC236}">
                <a16:creationId xmlns:a16="http://schemas.microsoft.com/office/drawing/2014/main" id="{AAFBD80B-49B6-4DC6-9061-ACD7A8B462F3}"/>
              </a:ext>
              <a:ext uri="{C183D7F6-B498-43B3-948B-1728B52AA6E4}">
                <adec:decorative xmlns:adec="http://schemas.microsoft.com/office/drawing/2017/decorative" val="1"/>
              </a:ext>
            </a:extLst>
          </p:cNvPr>
          <p:cNvSpPr/>
          <p:nvPr/>
        </p:nvSpPr>
        <p:spPr>
          <a:xfrm>
            <a:off x="3166401" y="418662"/>
            <a:ext cx="5859196" cy="5051033"/>
          </a:xfrm>
          <a:prstGeom prst="hexagon">
            <a:avLst/>
          </a:prstGeom>
          <a:solidFill>
            <a:schemeClr val="accent5">
              <a:alpha val="40000"/>
            </a:schemeClr>
          </a:solidFill>
          <a:ln w="63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437DC0D7-786D-4229-A52A-70EDD136B7B3}"/>
              </a:ext>
              <a:ext uri="{C183D7F6-B498-43B3-948B-1728B52AA6E4}">
                <adec:decorative xmlns:adec="http://schemas.microsoft.com/office/drawing/2017/decorative" val="1"/>
              </a:ext>
            </a:extLst>
          </p:cNvPr>
          <p:cNvSpPr/>
          <p:nvPr/>
        </p:nvSpPr>
        <p:spPr>
          <a:xfrm>
            <a:off x="2648294" y="661073"/>
            <a:ext cx="5859196" cy="5051033"/>
          </a:xfrm>
          <a:prstGeom prst="hexagon">
            <a:avLst/>
          </a:prstGeom>
          <a:solidFill>
            <a:schemeClr val="accent5">
              <a:alpha val="4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a:xfrm>
            <a:off x="4418964" y="2859530"/>
            <a:ext cx="3354071" cy="654120"/>
          </a:xfrm>
        </p:spPr>
        <p:txBody>
          <a:bodyPr/>
          <a:lstStyle/>
          <a:p>
            <a:pPr algn="ctr"/>
            <a:r>
              <a:rPr lang="en-US" dirty="0">
                <a:latin typeface="Algerian" panose="04020705040A02060702" pitchFamily="82" charset="0"/>
                <a:cs typeface="Adobe Devanagari" panose="02040503050201020203" pitchFamily="18" charset="0"/>
              </a:rPr>
              <a:t>Thank you</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41454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p:txBody>
          <a:bodyPr/>
          <a:lstStyle/>
          <a:p>
            <a:r>
              <a:rPr lang="en-US" dirty="0"/>
              <a:t>Agenda</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660400" y="1760220"/>
            <a:ext cx="4275138" cy="3560763"/>
          </a:xfrm>
        </p:spPr>
        <p:txBody>
          <a:bodyPr/>
          <a:lstStyle/>
          <a:p>
            <a:r>
              <a:rPr lang="en-US" dirty="0"/>
              <a:t>The Problem</a:t>
            </a:r>
          </a:p>
          <a:p>
            <a:r>
              <a:rPr lang="en-US" dirty="0"/>
              <a:t>Approach 1:</a:t>
            </a:r>
          </a:p>
          <a:p>
            <a:pPr lvl="1"/>
            <a:r>
              <a:rPr lang="en-US" dirty="0"/>
              <a:t>Description</a:t>
            </a:r>
          </a:p>
          <a:p>
            <a:pPr lvl="1"/>
            <a:r>
              <a:rPr lang="en-US" dirty="0"/>
              <a:t>Pros</a:t>
            </a:r>
          </a:p>
          <a:p>
            <a:pPr lvl="1"/>
            <a:r>
              <a:rPr lang="en-US" dirty="0"/>
              <a:t>Cons</a:t>
            </a:r>
          </a:p>
          <a:p>
            <a:r>
              <a:rPr lang="en-US" dirty="0"/>
              <a:t>Approach 2:</a:t>
            </a:r>
          </a:p>
          <a:p>
            <a:pPr lvl="1"/>
            <a:r>
              <a:rPr lang="en-US" dirty="0"/>
              <a:t>Description</a:t>
            </a:r>
          </a:p>
          <a:p>
            <a:pPr lvl="1"/>
            <a:r>
              <a:rPr lang="en-US" dirty="0"/>
              <a:t>Pros</a:t>
            </a:r>
          </a:p>
          <a:p>
            <a:pPr lvl="1"/>
            <a:r>
              <a:rPr lang="en-US" dirty="0"/>
              <a:t>Cons</a:t>
            </a:r>
          </a:p>
          <a:p>
            <a:r>
              <a:rPr lang="en-US" dirty="0"/>
              <a:t>Suggestion</a:t>
            </a:r>
          </a:p>
        </p:txBody>
      </p:sp>
      <p:pic>
        <p:nvPicPr>
          <p:cNvPr id="11" name="Picture Placeholder 10" descr="close up of building">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srcRect l="15351" r="15351"/>
          <a:stretch>
            <a:fillRect/>
          </a:stretch>
        </p:blipFill>
        <p:spPr/>
      </p:pic>
      <p:sp>
        <p:nvSpPr>
          <p:cNvPr id="5" name="Rectangle 4">
            <a:extLst>
              <a:ext uri="{FF2B5EF4-FFF2-40B4-BE49-F238E27FC236}">
                <a16:creationId xmlns:a16="http://schemas.microsoft.com/office/drawing/2014/main" id="{4C781486-8789-47AE-A914-8F0D31335BCB}"/>
              </a:ext>
            </a:extLst>
          </p:cNvPr>
          <p:cNvSpPr/>
          <p:nvPr/>
        </p:nvSpPr>
        <p:spPr>
          <a:xfrm>
            <a:off x="660399" y="6179217"/>
            <a:ext cx="1889761" cy="67878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p:txBody>
          <a:bodyPr/>
          <a:lstStyle/>
          <a:p>
            <a:r>
              <a:rPr lang="en-US" dirty="0"/>
              <a:t>The Problem</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660399" y="2044700"/>
            <a:ext cx="5909733" cy="4386579"/>
          </a:xfrm>
        </p:spPr>
        <p:txBody>
          <a:bodyPr/>
          <a:lstStyle/>
          <a:p>
            <a:r>
              <a:rPr lang="en-US" sz="2400" dirty="0"/>
              <a:t>A bank wants to issue a new and innovative credit card, having small daily limits and no subscription. </a:t>
            </a:r>
          </a:p>
          <a:p>
            <a:r>
              <a:rPr lang="en-US" sz="2400" dirty="0"/>
              <a:t>Approaches:</a:t>
            </a:r>
          </a:p>
          <a:p>
            <a:pPr lvl="1">
              <a:buFont typeface="+mj-lt"/>
              <a:buAutoNum type="arabicPeriod"/>
            </a:pPr>
            <a:r>
              <a:rPr lang="en-US" sz="2000" dirty="0"/>
              <a:t>Use the</a:t>
            </a:r>
            <a:r>
              <a:rPr lang="en-US" sz="2400" dirty="0"/>
              <a:t> </a:t>
            </a:r>
            <a:r>
              <a:rPr lang="en-US" sz="2000" dirty="0"/>
              <a:t>historical database with all credit cards of the bank to predict what is the expected usage and risks.</a:t>
            </a:r>
          </a:p>
          <a:p>
            <a:pPr lvl="1">
              <a:buFont typeface="+mj-lt"/>
              <a:buAutoNum type="arabicPeriod"/>
            </a:pPr>
            <a:r>
              <a:rPr lang="en-US" sz="2000" dirty="0"/>
              <a:t>Instead of working with ”big data” give the card to 5,000 clients randomly selected and see their behavior for two months and then decide.</a:t>
            </a:r>
          </a:p>
        </p:txBody>
      </p:sp>
      <p:pic>
        <p:nvPicPr>
          <p:cNvPr id="4" name="Picture Placeholder 3" descr="close up of building">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3"/>
          <a:srcRect l="22544" r="22544"/>
          <a:stretch>
            <a:fillRect/>
          </a:stretch>
        </p:blipFill>
        <p:spPr/>
      </p:pic>
      <p:sp>
        <p:nvSpPr>
          <p:cNvPr id="2" name="Rectangle 1">
            <a:extLst>
              <a:ext uri="{FF2B5EF4-FFF2-40B4-BE49-F238E27FC236}">
                <a16:creationId xmlns:a16="http://schemas.microsoft.com/office/drawing/2014/main" id="{5BB51E91-ACDE-427A-B249-C44137AB6CAE}"/>
              </a:ext>
            </a:extLst>
          </p:cNvPr>
          <p:cNvSpPr/>
          <p:nvPr/>
        </p:nvSpPr>
        <p:spPr>
          <a:xfrm>
            <a:off x="660399" y="6179217"/>
            <a:ext cx="1889761" cy="67878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369677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p:txBody>
          <a:bodyPr/>
          <a:lstStyle/>
          <a:p>
            <a:r>
              <a:rPr lang="en-US" dirty="0"/>
              <a:t>Approach 1</a:t>
            </a:r>
          </a:p>
          <a:p>
            <a:endParaRPr lang="en-US" dirty="0"/>
          </a:p>
        </p:txBody>
      </p:sp>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2"/>
          <a:srcRect t="10082" b="10082"/>
          <a:stretch/>
        </p:blipFill>
        <p:spPr>
          <a:xfrm>
            <a:off x="9261475" y="0"/>
            <a:ext cx="2930525" cy="1560513"/>
          </a:xfrm>
        </p:spPr>
      </p:pic>
      <p:sp>
        <p:nvSpPr>
          <p:cNvPr id="9" name="Text Placeholder 8">
            <a:extLst>
              <a:ext uri="{FF2B5EF4-FFF2-40B4-BE49-F238E27FC236}">
                <a16:creationId xmlns:a16="http://schemas.microsoft.com/office/drawing/2014/main" id="{8127DC06-E3ED-47AA-A80C-6DC3AB8A23D3}"/>
              </a:ext>
            </a:extLst>
          </p:cNvPr>
          <p:cNvSpPr>
            <a:spLocks noGrp="1"/>
          </p:cNvSpPr>
          <p:nvPr>
            <p:ph type="body" sz="quarter" idx="14"/>
          </p:nvPr>
        </p:nvSpPr>
        <p:spPr/>
        <p:txBody>
          <a:bodyPr/>
          <a:lstStyle/>
          <a:p>
            <a:r>
              <a:rPr lang="en-US" dirty="0"/>
              <a:t>Description</a:t>
            </a:r>
          </a:p>
        </p:txBody>
      </p:sp>
      <p:sp>
        <p:nvSpPr>
          <p:cNvPr id="8" name="Text Placeholder 7">
            <a:extLst>
              <a:ext uri="{FF2B5EF4-FFF2-40B4-BE49-F238E27FC236}">
                <a16:creationId xmlns:a16="http://schemas.microsoft.com/office/drawing/2014/main" id="{96982E48-3FB5-4F2E-AE87-E5E083865796}"/>
              </a:ext>
            </a:extLst>
          </p:cNvPr>
          <p:cNvSpPr>
            <a:spLocks noGrp="1"/>
          </p:cNvSpPr>
          <p:nvPr>
            <p:ph type="body" sz="quarter" idx="13"/>
          </p:nvPr>
        </p:nvSpPr>
        <p:spPr>
          <a:xfrm>
            <a:off x="660399" y="2673522"/>
            <a:ext cx="10845801" cy="3585038"/>
          </a:xfrm>
        </p:spPr>
        <p:txBody>
          <a:bodyPr/>
          <a:lstStyle/>
          <a:p>
            <a:r>
              <a:rPr lang="en-US" dirty="0">
                <a:solidFill>
                  <a:schemeClr val="tx1">
                    <a:lumMod val="75000"/>
                    <a:lumOff val="25000"/>
                  </a:schemeClr>
                </a:solidFill>
                <a:cs typeface="+mn-cs"/>
              </a:rPr>
              <a:t>The bank, at the time of operating, has been collecting data about the customers and the way they interact using their credit cards</a:t>
            </a:r>
          </a:p>
          <a:p>
            <a:r>
              <a:rPr lang="en-US" dirty="0">
                <a:solidFill>
                  <a:schemeClr val="tx1">
                    <a:lumMod val="75000"/>
                    <a:lumOff val="25000"/>
                  </a:schemeClr>
                </a:solidFill>
                <a:cs typeface="+mn-cs"/>
              </a:rPr>
              <a:t>Although it is most likely that the data collected are related to transactions it is not impossible to search for patterns of behavior. For example, by looking at how many customers were actively using the bank’s credit cards could help identify successful launches: the most successful products would bring more customers to the bank, whereas the least successful ones would cause customers to leave</a:t>
            </a:r>
          </a:p>
          <a:p>
            <a:r>
              <a:rPr lang="en-US" dirty="0">
                <a:solidFill>
                  <a:schemeClr val="tx1">
                    <a:lumMod val="75000"/>
                    <a:lumOff val="25000"/>
                  </a:schemeClr>
                </a:solidFill>
                <a:cs typeface="+mn-cs"/>
              </a:rPr>
              <a:t>What else could be investigated is the existence of previous customer satisfaction surveys, where customers answered what characteristics they seek when selecting a credit card</a:t>
            </a:r>
          </a:p>
          <a:p>
            <a:r>
              <a:rPr lang="en-US" dirty="0">
                <a:solidFill>
                  <a:schemeClr val="tx1">
                    <a:lumMod val="75000"/>
                    <a:lumOff val="25000"/>
                  </a:schemeClr>
                </a:solidFill>
              </a:rPr>
              <a:t>The bank could even use text mining / natural language processing techniques to search for customer preferability of characteristics through comments, emails regarding similar products</a:t>
            </a:r>
          </a:p>
          <a:p>
            <a:pPr marL="0" indent="0">
              <a:buNone/>
            </a:pPr>
            <a:endParaRPr lang="en-US" dirty="0">
              <a:solidFill>
                <a:schemeClr val="tx1">
                  <a:lumMod val="75000"/>
                  <a:lumOff val="25000"/>
                </a:schemeClr>
              </a:solidFill>
              <a:cs typeface="+mn-cs"/>
            </a:endParaRPr>
          </a:p>
          <a:p>
            <a:endParaRPr lang="en-US" dirty="0">
              <a:solidFill>
                <a:schemeClr val="tx1">
                  <a:lumMod val="75000"/>
                  <a:lumOff val="25000"/>
                </a:schemeClr>
              </a:solidFill>
              <a:cs typeface="+mn-cs"/>
            </a:endParaRPr>
          </a:p>
        </p:txBody>
      </p:sp>
      <p:sp>
        <p:nvSpPr>
          <p:cNvPr id="12" name="Rectangle 11">
            <a:extLst>
              <a:ext uri="{FF2B5EF4-FFF2-40B4-BE49-F238E27FC236}">
                <a16:creationId xmlns:a16="http://schemas.microsoft.com/office/drawing/2014/main" id="{9982497F-6251-4DD0-8F15-2E8057A056CA}"/>
              </a:ext>
            </a:extLst>
          </p:cNvPr>
          <p:cNvSpPr/>
          <p:nvPr/>
        </p:nvSpPr>
        <p:spPr>
          <a:xfrm>
            <a:off x="660399" y="6179217"/>
            <a:ext cx="1889761" cy="67878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3007378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p:txBody>
          <a:bodyPr/>
          <a:lstStyle/>
          <a:p>
            <a:r>
              <a:rPr lang="en-US" dirty="0"/>
              <a:t>Approach 1</a:t>
            </a:r>
          </a:p>
          <a:p>
            <a:endParaRPr lang="en-US" dirty="0"/>
          </a:p>
        </p:txBody>
      </p:sp>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2"/>
          <a:srcRect t="10082" b="10082"/>
          <a:stretch/>
        </p:blipFill>
        <p:spPr>
          <a:xfrm>
            <a:off x="9261475" y="0"/>
            <a:ext cx="2930525" cy="1560513"/>
          </a:xfrm>
        </p:spPr>
      </p:pic>
      <p:sp>
        <p:nvSpPr>
          <p:cNvPr id="9" name="Text Placeholder 8">
            <a:extLst>
              <a:ext uri="{FF2B5EF4-FFF2-40B4-BE49-F238E27FC236}">
                <a16:creationId xmlns:a16="http://schemas.microsoft.com/office/drawing/2014/main" id="{8127DC06-E3ED-47AA-A80C-6DC3AB8A23D3}"/>
              </a:ext>
            </a:extLst>
          </p:cNvPr>
          <p:cNvSpPr>
            <a:spLocks noGrp="1"/>
          </p:cNvSpPr>
          <p:nvPr>
            <p:ph type="body" sz="quarter" idx="14"/>
          </p:nvPr>
        </p:nvSpPr>
        <p:spPr/>
        <p:txBody>
          <a:bodyPr/>
          <a:lstStyle/>
          <a:p>
            <a:r>
              <a:rPr lang="en-US" dirty="0"/>
              <a:t>Pros / Opportunities</a:t>
            </a:r>
          </a:p>
        </p:txBody>
      </p:sp>
      <p:sp>
        <p:nvSpPr>
          <p:cNvPr id="8" name="Text Placeholder 7">
            <a:extLst>
              <a:ext uri="{FF2B5EF4-FFF2-40B4-BE49-F238E27FC236}">
                <a16:creationId xmlns:a16="http://schemas.microsoft.com/office/drawing/2014/main" id="{96982E48-3FB5-4F2E-AE87-E5E083865796}"/>
              </a:ext>
            </a:extLst>
          </p:cNvPr>
          <p:cNvSpPr>
            <a:spLocks noGrp="1"/>
          </p:cNvSpPr>
          <p:nvPr>
            <p:ph type="body" sz="quarter" idx="13"/>
          </p:nvPr>
        </p:nvSpPr>
        <p:spPr>
          <a:xfrm>
            <a:off x="660399" y="2673522"/>
            <a:ext cx="10845801" cy="3595198"/>
          </a:xfrm>
        </p:spPr>
        <p:txBody>
          <a:bodyPr/>
          <a:lstStyle/>
          <a:p>
            <a:r>
              <a:rPr lang="en-US" dirty="0">
                <a:solidFill>
                  <a:schemeClr val="tx1">
                    <a:lumMod val="75000"/>
                    <a:lumOff val="25000"/>
                  </a:schemeClr>
                </a:solidFill>
                <a:cs typeface="+mn-cs"/>
              </a:rPr>
              <a:t>Low cost of implementation, since data is already collected and only needs to be processed </a:t>
            </a:r>
          </a:p>
          <a:p>
            <a:r>
              <a:rPr lang="en-US" dirty="0">
                <a:solidFill>
                  <a:schemeClr val="tx1">
                    <a:lumMod val="75000"/>
                    <a:lumOff val="25000"/>
                  </a:schemeClr>
                </a:solidFill>
                <a:cs typeface="+mn-cs"/>
              </a:rPr>
              <a:t>It is an immediate solution, since it does not require to build a new product, but just the exploration of already possessed data</a:t>
            </a:r>
          </a:p>
          <a:p>
            <a:r>
              <a:rPr lang="en-US" dirty="0">
                <a:solidFill>
                  <a:schemeClr val="tx1">
                    <a:lumMod val="75000"/>
                    <a:lumOff val="25000"/>
                  </a:schemeClr>
                </a:solidFill>
                <a:cs typeface="+mn-cs"/>
              </a:rPr>
              <a:t>It leaves room for adjustments. There is not a final product to be tested. B</a:t>
            </a:r>
            <a:r>
              <a:rPr lang="en-US" dirty="0">
                <a:solidFill>
                  <a:schemeClr val="tx1">
                    <a:lumMod val="75000"/>
                    <a:lumOff val="25000"/>
                  </a:schemeClr>
                </a:solidFill>
              </a:rPr>
              <a:t>y using simulation techniques, m</a:t>
            </a:r>
            <a:r>
              <a:rPr lang="en-US" dirty="0">
                <a:solidFill>
                  <a:schemeClr val="tx1">
                    <a:lumMod val="75000"/>
                    <a:lumOff val="25000"/>
                  </a:schemeClr>
                </a:solidFill>
                <a:cs typeface="+mn-cs"/>
              </a:rPr>
              <a:t>any versions of the credit card can be valued for the best to be chosen</a:t>
            </a:r>
          </a:p>
          <a:p>
            <a:r>
              <a:rPr lang="en-US" dirty="0">
                <a:solidFill>
                  <a:schemeClr val="tx1">
                    <a:lumMod val="75000"/>
                    <a:lumOff val="25000"/>
                  </a:schemeClr>
                </a:solidFill>
                <a:cs typeface="+mn-cs"/>
              </a:rPr>
              <a:t>It paves the way of adopting advanced and up-to-date problem-solving techniques</a:t>
            </a:r>
          </a:p>
          <a:p>
            <a:r>
              <a:rPr lang="en-US" dirty="0">
                <a:solidFill>
                  <a:schemeClr val="tx1">
                    <a:lumMod val="75000"/>
                    <a:lumOff val="25000"/>
                  </a:schemeClr>
                </a:solidFill>
                <a:cs typeface="+mn-cs"/>
              </a:rPr>
              <a:t>The bank already has the resources, meaning both human and technical. It only requires a different use of them</a:t>
            </a:r>
          </a:p>
          <a:p>
            <a:r>
              <a:rPr lang="en-US" dirty="0">
                <a:solidFill>
                  <a:schemeClr val="tx1">
                    <a:lumMod val="75000"/>
                    <a:lumOff val="25000"/>
                  </a:schemeClr>
                </a:solidFill>
                <a:cs typeface="+mn-cs"/>
              </a:rPr>
              <a:t>The solution is reusable, it only needs retraining to new data</a:t>
            </a:r>
          </a:p>
          <a:p>
            <a:endParaRPr lang="en-US" dirty="0">
              <a:solidFill>
                <a:schemeClr val="tx1">
                  <a:lumMod val="75000"/>
                  <a:lumOff val="25000"/>
                </a:schemeClr>
              </a:solidFill>
              <a:cs typeface="+mn-cs"/>
            </a:endParaRPr>
          </a:p>
        </p:txBody>
      </p:sp>
      <p:sp>
        <p:nvSpPr>
          <p:cNvPr id="6" name="Rectangle 5">
            <a:extLst>
              <a:ext uri="{FF2B5EF4-FFF2-40B4-BE49-F238E27FC236}">
                <a16:creationId xmlns:a16="http://schemas.microsoft.com/office/drawing/2014/main" id="{74D76701-DFFB-48F7-AF6F-70CD163D1535}"/>
              </a:ext>
            </a:extLst>
          </p:cNvPr>
          <p:cNvSpPr/>
          <p:nvPr/>
        </p:nvSpPr>
        <p:spPr>
          <a:xfrm>
            <a:off x="660399" y="6179217"/>
            <a:ext cx="1889761" cy="67878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3496960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p:txBody>
          <a:bodyPr/>
          <a:lstStyle/>
          <a:p>
            <a:r>
              <a:rPr lang="en-US" dirty="0"/>
              <a:t>Approach 1</a:t>
            </a:r>
          </a:p>
          <a:p>
            <a:endParaRPr lang="en-US" dirty="0"/>
          </a:p>
        </p:txBody>
      </p:sp>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2"/>
          <a:srcRect t="10082" b="10082"/>
          <a:stretch/>
        </p:blipFill>
        <p:spPr>
          <a:xfrm>
            <a:off x="9261475" y="0"/>
            <a:ext cx="2930525" cy="1560513"/>
          </a:xfrm>
        </p:spPr>
      </p:pic>
      <p:sp>
        <p:nvSpPr>
          <p:cNvPr id="9" name="Text Placeholder 8">
            <a:extLst>
              <a:ext uri="{FF2B5EF4-FFF2-40B4-BE49-F238E27FC236}">
                <a16:creationId xmlns:a16="http://schemas.microsoft.com/office/drawing/2014/main" id="{8127DC06-E3ED-47AA-A80C-6DC3AB8A23D3}"/>
              </a:ext>
            </a:extLst>
          </p:cNvPr>
          <p:cNvSpPr>
            <a:spLocks noGrp="1"/>
          </p:cNvSpPr>
          <p:nvPr>
            <p:ph type="body" sz="quarter" idx="14"/>
          </p:nvPr>
        </p:nvSpPr>
        <p:spPr/>
        <p:txBody>
          <a:bodyPr/>
          <a:lstStyle/>
          <a:p>
            <a:r>
              <a:rPr lang="en-US" dirty="0"/>
              <a:t>Cons / Risks</a:t>
            </a:r>
          </a:p>
        </p:txBody>
      </p:sp>
      <p:sp>
        <p:nvSpPr>
          <p:cNvPr id="8" name="Text Placeholder 7">
            <a:extLst>
              <a:ext uri="{FF2B5EF4-FFF2-40B4-BE49-F238E27FC236}">
                <a16:creationId xmlns:a16="http://schemas.microsoft.com/office/drawing/2014/main" id="{96982E48-3FB5-4F2E-AE87-E5E083865796}"/>
              </a:ext>
            </a:extLst>
          </p:cNvPr>
          <p:cNvSpPr>
            <a:spLocks noGrp="1"/>
          </p:cNvSpPr>
          <p:nvPr>
            <p:ph type="body" sz="quarter" idx="13"/>
          </p:nvPr>
        </p:nvSpPr>
        <p:spPr>
          <a:xfrm>
            <a:off x="660399" y="2673522"/>
            <a:ext cx="10845801" cy="3625678"/>
          </a:xfrm>
        </p:spPr>
        <p:txBody>
          <a:bodyPr/>
          <a:lstStyle/>
          <a:p>
            <a:r>
              <a:rPr lang="en-US" dirty="0">
                <a:solidFill>
                  <a:schemeClr val="tx1">
                    <a:lumMod val="75000"/>
                    <a:lumOff val="25000"/>
                  </a:schemeClr>
                </a:solidFill>
                <a:cs typeface="+mn-cs"/>
              </a:rPr>
              <a:t>There may not be a team of AI / data engineers to implement this approach or even a team of experts to lead the project</a:t>
            </a:r>
          </a:p>
          <a:p>
            <a:r>
              <a:rPr lang="en-US" dirty="0">
                <a:solidFill>
                  <a:schemeClr val="tx1">
                    <a:lumMod val="75000"/>
                    <a:lumOff val="25000"/>
                  </a:schemeClr>
                </a:solidFill>
                <a:cs typeface="+mn-cs"/>
              </a:rPr>
              <a:t>The question is whether the new card will be accepted by customers, but since data relate to older products, they may not answer it sufficiently. Adding to that, is the fact that converting to a new credit card is a rare event, meaning that data could be slightly outdated and/or biased to the circumstances of the era when they were collected</a:t>
            </a:r>
          </a:p>
          <a:p>
            <a:r>
              <a:rPr lang="en-US" dirty="0">
                <a:solidFill>
                  <a:schemeClr val="tx1">
                    <a:lumMod val="75000"/>
                    <a:lumOff val="25000"/>
                  </a:schemeClr>
                </a:solidFill>
                <a:cs typeface="+mn-cs"/>
              </a:rPr>
              <a:t>There is not a way of testing whether the answers given by this approach are valid, and the cost of choosing to launch the card and it failing is rather large</a:t>
            </a:r>
          </a:p>
          <a:p>
            <a:r>
              <a:rPr lang="en-US" dirty="0">
                <a:solidFill>
                  <a:schemeClr val="tx1">
                    <a:lumMod val="75000"/>
                    <a:lumOff val="25000"/>
                  </a:schemeClr>
                </a:solidFill>
              </a:rPr>
              <a:t>Additionally, the approach may fail to give an answer at all, since it has not been used before and success is not guaranteed</a:t>
            </a:r>
            <a:endParaRPr lang="en-US" dirty="0">
              <a:solidFill>
                <a:schemeClr val="tx1">
                  <a:lumMod val="75000"/>
                  <a:lumOff val="25000"/>
                </a:schemeClr>
              </a:solidFill>
              <a:cs typeface="+mn-cs"/>
            </a:endParaRPr>
          </a:p>
          <a:p>
            <a:r>
              <a:rPr lang="en-US" dirty="0">
                <a:solidFill>
                  <a:schemeClr val="tx1">
                    <a:lumMod val="75000"/>
                    <a:lumOff val="25000"/>
                  </a:schemeClr>
                </a:solidFill>
                <a:cs typeface="+mn-cs"/>
              </a:rPr>
              <a:t>There may be conflicts regarding Data Protection Regulations</a:t>
            </a:r>
          </a:p>
          <a:p>
            <a:endParaRPr lang="en-US" dirty="0">
              <a:solidFill>
                <a:schemeClr val="tx1">
                  <a:lumMod val="75000"/>
                  <a:lumOff val="25000"/>
                </a:schemeClr>
              </a:solidFill>
              <a:cs typeface="+mn-cs"/>
            </a:endParaRPr>
          </a:p>
          <a:p>
            <a:endParaRPr lang="en-US" dirty="0">
              <a:solidFill>
                <a:schemeClr val="tx1">
                  <a:lumMod val="75000"/>
                  <a:lumOff val="25000"/>
                </a:schemeClr>
              </a:solidFill>
              <a:cs typeface="+mn-cs"/>
            </a:endParaRPr>
          </a:p>
        </p:txBody>
      </p:sp>
      <p:sp>
        <p:nvSpPr>
          <p:cNvPr id="6" name="Rectangle 5">
            <a:extLst>
              <a:ext uri="{FF2B5EF4-FFF2-40B4-BE49-F238E27FC236}">
                <a16:creationId xmlns:a16="http://schemas.microsoft.com/office/drawing/2014/main" id="{74D76701-DFFB-48F7-AF6F-70CD163D1535}"/>
              </a:ext>
            </a:extLst>
          </p:cNvPr>
          <p:cNvSpPr/>
          <p:nvPr/>
        </p:nvSpPr>
        <p:spPr>
          <a:xfrm>
            <a:off x="680719" y="6321457"/>
            <a:ext cx="1889761" cy="53654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3579950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p:txBody>
          <a:bodyPr/>
          <a:lstStyle/>
          <a:p>
            <a:r>
              <a:rPr lang="en-US" dirty="0"/>
              <a:t>Approach 2</a:t>
            </a:r>
          </a:p>
          <a:p>
            <a:endParaRPr lang="en-US" dirty="0"/>
          </a:p>
        </p:txBody>
      </p:sp>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2"/>
          <a:srcRect t="10082" b="10082"/>
          <a:stretch/>
        </p:blipFill>
        <p:spPr>
          <a:xfrm>
            <a:off x="9261475" y="0"/>
            <a:ext cx="2930525" cy="1560513"/>
          </a:xfrm>
        </p:spPr>
      </p:pic>
      <p:sp>
        <p:nvSpPr>
          <p:cNvPr id="9" name="Text Placeholder 8">
            <a:extLst>
              <a:ext uri="{FF2B5EF4-FFF2-40B4-BE49-F238E27FC236}">
                <a16:creationId xmlns:a16="http://schemas.microsoft.com/office/drawing/2014/main" id="{8127DC06-E3ED-47AA-A80C-6DC3AB8A23D3}"/>
              </a:ext>
            </a:extLst>
          </p:cNvPr>
          <p:cNvSpPr>
            <a:spLocks noGrp="1"/>
          </p:cNvSpPr>
          <p:nvPr>
            <p:ph type="body" sz="quarter" idx="14"/>
          </p:nvPr>
        </p:nvSpPr>
        <p:spPr/>
        <p:txBody>
          <a:bodyPr/>
          <a:lstStyle/>
          <a:p>
            <a:r>
              <a:rPr lang="en-US" dirty="0"/>
              <a:t>Description</a:t>
            </a:r>
          </a:p>
        </p:txBody>
      </p:sp>
      <p:sp>
        <p:nvSpPr>
          <p:cNvPr id="8" name="Text Placeholder 7">
            <a:extLst>
              <a:ext uri="{FF2B5EF4-FFF2-40B4-BE49-F238E27FC236}">
                <a16:creationId xmlns:a16="http://schemas.microsoft.com/office/drawing/2014/main" id="{96982E48-3FB5-4F2E-AE87-E5E083865796}"/>
              </a:ext>
            </a:extLst>
          </p:cNvPr>
          <p:cNvSpPr>
            <a:spLocks noGrp="1"/>
          </p:cNvSpPr>
          <p:nvPr>
            <p:ph type="body" sz="quarter" idx="13"/>
          </p:nvPr>
        </p:nvSpPr>
        <p:spPr>
          <a:xfrm>
            <a:off x="660399" y="2673522"/>
            <a:ext cx="10845801" cy="2935288"/>
          </a:xfrm>
        </p:spPr>
        <p:txBody>
          <a:bodyPr/>
          <a:lstStyle/>
          <a:p>
            <a:r>
              <a:rPr lang="en-US" dirty="0">
                <a:solidFill>
                  <a:schemeClr val="tx1">
                    <a:lumMod val="75000"/>
                    <a:lumOff val="25000"/>
                  </a:schemeClr>
                </a:solidFill>
                <a:cs typeface="+mn-cs"/>
              </a:rPr>
              <a:t>The bank chooses to ignore holding data about their customers and chooses to run a traditional experiment – a rather simple approach: Select 5,000 customers to give the card expecting their feedback.</a:t>
            </a:r>
          </a:p>
          <a:p>
            <a:r>
              <a:rPr lang="en-US" dirty="0">
                <a:solidFill>
                  <a:schemeClr val="tx1">
                    <a:lumMod val="75000"/>
                    <a:lumOff val="25000"/>
                  </a:schemeClr>
                </a:solidFill>
                <a:cs typeface="+mn-cs"/>
              </a:rPr>
              <a:t>The sample could be random, meaning that it is representative of the total of customers of the bank</a:t>
            </a:r>
          </a:p>
          <a:p>
            <a:r>
              <a:rPr lang="en-US" dirty="0">
                <a:solidFill>
                  <a:schemeClr val="tx1">
                    <a:lumMod val="75000"/>
                    <a:lumOff val="25000"/>
                  </a:schemeClr>
                </a:solidFill>
                <a:cs typeface="+mn-cs"/>
              </a:rPr>
              <a:t>The sample could be selected to specifically represent the most valuable – to the bank customers – those that perhaps tend to use their credit cards the most, or a customer segment that the bank is hoping to target with the new launch</a:t>
            </a:r>
          </a:p>
          <a:p>
            <a:endParaRPr lang="en-US" dirty="0">
              <a:solidFill>
                <a:schemeClr val="tx1">
                  <a:lumMod val="75000"/>
                  <a:lumOff val="25000"/>
                </a:schemeClr>
              </a:solidFill>
              <a:cs typeface="+mn-cs"/>
            </a:endParaRPr>
          </a:p>
        </p:txBody>
      </p:sp>
      <p:sp>
        <p:nvSpPr>
          <p:cNvPr id="12" name="Rectangle 11">
            <a:extLst>
              <a:ext uri="{FF2B5EF4-FFF2-40B4-BE49-F238E27FC236}">
                <a16:creationId xmlns:a16="http://schemas.microsoft.com/office/drawing/2014/main" id="{9982497F-6251-4DD0-8F15-2E8057A056CA}"/>
              </a:ext>
            </a:extLst>
          </p:cNvPr>
          <p:cNvSpPr/>
          <p:nvPr/>
        </p:nvSpPr>
        <p:spPr>
          <a:xfrm>
            <a:off x="660399" y="6179217"/>
            <a:ext cx="1889761" cy="67878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2452907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p:txBody>
          <a:bodyPr/>
          <a:lstStyle/>
          <a:p>
            <a:r>
              <a:rPr lang="en-US" dirty="0"/>
              <a:t>Approach 2</a:t>
            </a:r>
          </a:p>
          <a:p>
            <a:endParaRPr lang="en-US" dirty="0"/>
          </a:p>
        </p:txBody>
      </p:sp>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2"/>
          <a:srcRect t="10082" b="10082"/>
          <a:stretch/>
        </p:blipFill>
        <p:spPr>
          <a:xfrm>
            <a:off x="9261475" y="0"/>
            <a:ext cx="2930525" cy="1560513"/>
          </a:xfrm>
        </p:spPr>
      </p:pic>
      <p:sp>
        <p:nvSpPr>
          <p:cNvPr id="9" name="Text Placeholder 8">
            <a:extLst>
              <a:ext uri="{FF2B5EF4-FFF2-40B4-BE49-F238E27FC236}">
                <a16:creationId xmlns:a16="http://schemas.microsoft.com/office/drawing/2014/main" id="{8127DC06-E3ED-47AA-A80C-6DC3AB8A23D3}"/>
              </a:ext>
            </a:extLst>
          </p:cNvPr>
          <p:cNvSpPr>
            <a:spLocks noGrp="1"/>
          </p:cNvSpPr>
          <p:nvPr>
            <p:ph type="body" sz="quarter" idx="14"/>
          </p:nvPr>
        </p:nvSpPr>
        <p:spPr/>
        <p:txBody>
          <a:bodyPr/>
          <a:lstStyle/>
          <a:p>
            <a:r>
              <a:rPr lang="en-US" dirty="0"/>
              <a:t>Pros / Opportunities</a:t>
            </a:r>
          </a:p>
        </p:txBody>
      </p:sp>
      <p:sp>
        <p:nvSpPr>
          <p:cNvPr id="8" name="Text Placeholder 7">
            <a:extLst>
              <a:ext uri="{FF2B5EF4-FFF2-40B4-BE49-F238E27FC236}">
                <a16:creationId xmlns:a16="http://schemas.microsoft.com/office/drawing/2014/main" id="{96982E48-3FB5-4F2E-AE87-E5E083865796}"/>
              </a:ext>
            </a:extLst>
          </p:cNvPr>
          <p:cNvSpPr>
            <a:spLocks noGrp="1"/>
          </p:cNvSpPr>
          <p:nvPr>
            <p:ph type="body" sz="quarter" idx="13"/>
          </p:nvPr>
        </p:nvSpPr>
        <p:spPr>
          <a:xfrm>
            <a:off x="660399" y="2673522"/>
            <a:ext cx="10845801" cy="2935288"/>
          </a:xfrm>
        </p:spPr>
        <p:txBody>
          <a:bodyPr/>
          <a:lstStyle/>
          <a:p>
            <a:r>
              <a:rPr lang="en-US" dirty="0">
                <a:solidFill>
                  <a:schemeClr val="tx1">
                    <a:lumMod val="75000"/>
                    <a:lumOff val="25000"/>
                  </a:schemeClr>
                </a:solidFill>
                <a:cs typeface="+mn-cs"/>
              </a:rPr>
              <a:t>A straightforward method. The answer to the question will show clearly and confidently if the new credit card is successful. If the sample of customers was selected correctly the outcome can be confidently generalized to the whole population</a:t>
            </a:r>
          </a:p>
          <a:p>
            <a:r>
              <a:rPr lang="en-US" dirty="0">
                <a:solidFill>
                  <a:schemeClr val="tx1">
                    <a:lumMod val="75000"/>
                    <a:lumOff val="25000"/>
                  </a:schemeClr>
                </a:solidFill>
                <a:cs typeface="+mn-cs"/>
              </a:rPr>
              <a:t>There is no dependency on secondary data that may describe a different problem. The variables of the experiment are explicitly designed to describe the question under investigation</a:t>
            </a:r>
          </a:p>
          <a:p>
            <a:r>
              <a:rPr lang="en-US" dirty="0">
                <a:solidFill>
                  <a:schemeClr val="tx1">
                    <a:lumMod val="75000"/>
                    <a:lumOff val="25000"/>
                  </a:schemeClr>
                </a:solidFill>
                <a:cs typeface="+mn-cs"/>
              </a:rPr>
              <a:t>The experiment could be designed to gather information for other queries of the bank (i.e. general satisfaction of customers)</a:t>
            </a:r>
          </a:p>
          <a:p>
            <a:endParaRPr lang="en-US" dirty="0">
              <a:solidFill>
                <a:schemeClr val="tx1">
                  <a:lumMod val="75000"/>
                  <a:lumOff val="25000"/>
                </a:schemeClr>
              </a:solidFill>
              <a:cs typeface="+mn-cs"/>
            </a:endParaRPr>
          </a:p>
        </p:txBody>
      </p:sp>
      <p:sp>
        <p:nvSpPr>
          <p:cNvPr id="6" name="Rectangle 5">
            <a:extLst>
              <a:ext uri="{FF2B5EF4-FFF2-40B4-BE49-F238E27FC236}">
                <a16:creationId xmlns:a16="http://schemas.microsoft.com/office/drawing/2014/main" id="{74D76701-DFFB-48F7-AF6F-70CD163D1535}"/>
              </a:ext>
            </a:extLst>
          </p:cNvPr>
          <p:cNvSpPr/>
          <p:nvPr/>
        </p:nvSpPr>
        <p:spPr>
          <a:xfrm>
            <a:off x="660399" y="6179217"/>
            <a:ext cx="1889761" cy="67878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2692377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p:txBody>
          <a:bodyPr/>
          <a:lstStyle/>
          <a:p>
            <a:r>
              <a:rPr lang="en-US" dirty="0"/>
              <a:t>Approach 2</a:t>
            </a:r>
          </a:p>
          <a:p>
            <a:endParaRPr lang="en-US" dirty="0"/>
          </a:p>
        </p:txBody>
      </p:sp>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2"/>
          <a:srcRect t="10082" b="10082"/>
          <a:stretch/>
        </p:blipFill>
        <p:spPr>
          <a:xfrm>
            <a:off x="9261475" y="0"/>
            <a:ext cx="2930525" cy="1560513"/>
          </a:xfrm>
        </p:spPr>
      </p:pic>
      <p:sp>
        <p:nvSpPr>
          <p:cNvPr id="9" name="Text Placeholder 8">
            <a:extLst>
              <a:ext uri="{FF2B5EF4-FFF2-40B4-BE49-F238E27FC236}">
                <a16:creationId xmlns:a16="http://schemas.microsoft.com/office/drawing/2014/main" id="{8127DC06-E3ED-47AA-A80C-6DC3AB8A23D3}"/>
              </a:ext>
            </a:extLst>
          </p:cNvPr>
          <p:cNvSpPr>
            <a:spLocks noGrp="1"/>
          </p:cNvSpPr>
          <p:nvPr>
            <p:ph type="body" sz="quarter" idx="14"/>
          </p:nvPr>
        </p:nvSpPr>
        <p:spPr/>
        <p:txBody>
          <a:bodyPr/>
          <a:lstStyle/>
          <a:p>
            <a:r>
              <a:rPr lang="en-US" dirty="0"/>
              <a:t>Cons / Risks</a:t>
            </a:r>
          </a:p>
        </p:txBody>
      </p:sp>
      <p:sp>
        <p:nvSpPr>
          <p:cNvPr id="8" name="Text Placeholder 7">
            <a:extLst>
              <a:ext uri="{FF2B5EF4-FFF2-40B4-BE49-F238E27FC236}">
                <a16:creationId xmlns:a16="http://schemas.microsoft.com/office/drawing/2014/main" id="{96982E48-3FB5-4F2E-AE87-E5E083865796}"/>
              </a:ext>
            </a:extLst>
          </p:cNvPr>
          <p:cNvSpPr>
            <a:spLocks noGrp="1"/>
          </p:cNvSpPr>
          <p:nvPr>
            <p:ph type="body" sz="quarter" idx="13"/>
          </p:nvPr>
        </p:nvSpPr>
        <p:spPr>
          <a:xfrm>
            <a:off x="660399" y="2673522"/>
            <a:ext cx="10845801" cy="3737438"/>
          </a:xfrm>
        </p:spPr>
        <p:txBody>
          <a:bodyPr/>
          <a:lstStyle/>
          <a:p>
            <a:r>
              <a:rPr lang="en-US" dirty="0">
                <a:solidFill>
                  <a:schemeClr val="tx1">
                    <a:lumMod val="75000"/>
                    <a:lumOff val="25000"/>
                  </a:schemeClr>
                </a:solidFill>
                <a:cs typeface="+mn-cs"/>
              </a:rPr>
              <a:t>There is that two-month period of testing plus the additional time period of quantification of results of the experiment, making this approach time consuming</a:t>
            </a:r>
          </a:p>
          <a:p>
            <a:r>
              <a:rPr lang="en-US" dirty="0">
                <a:solidFill>
                  <a:schemeClr val="tx1">
                    <a:lumMod val="75000"/>
                    <a:lumOff val="25000"/>
                  </a:schemeClr>
                </a:solidFill>
                <a:cs typeface="+mn-cs"/>
              </a:rPr>
              <a:t>There is a cost of producing the cards and delivering them to customers</a:t>
            </a:r>
          </a:p>
          <a:p>
            <a:r>
              <a:rPr lang="en-US" dirty="0">
                <a:solidFill>
                  <a:schemeClr val="tx1">
                    <a:lumMod val="75000"/>
                    <a:lumOff val="25000"/>
                  </a:schemeClr>
                </a:solidFill>
                <a:cs typeface="+mn-cs"/>
              </a:rPr>
              <a:t>It is not guaranteed that the customers will use their credit cards enough to form a decision, since they may not need it in such a small period of time. They may even choose to use their old credit cards if they feel that they gain more benefits. That means that the experiment may start with 5,000 subjects but finish with an undefined number of less subjects</a:t>
            </a:r>
          </a:p>
          <a:p>
            <a:r>
              <a:rPr lang="en-US" dirty="0">
                <a:solidFill>
                  <a:schemeClr val="tx1">
                    <a:lumMod val="75000"/>
                    <a:lumOff val="25000"/>
                  </a:schemeClr>
                </a:solidFill>
                <a:cs typeface="+mn-cs"/>
              </a:rPr>
              <a:t>If the experiment shows that the card should not be launched the bank will need to redesign it and run the experiment again, consuming both time and resources</a:t>
            </a:r>
          </a:p>
          <a:p>
            <a:endParaRPr lang="en-US" dirty="0">
              <a:solidFill>
                <a:schemeClr val="tx1">
                  <a:lumMod val="75000"/>
                  <a:lumOff val="25000"/>
                </a:schemeClr>
              </a:solidFill>
              <a:cs typeface="+mn-cs"/>
            </a:endParaRPr>
          </a:p>
          <a:p>
            <a:endParaRPr lang="en-US" dirty="0">
              <a:solidFill>
                <a:schemeClr val="tx1">
                  <a:lumMod val="75000"/>
                  <a:lumOff val="25000"/>
                </a:schemeClr>
              </a:solidFill>
              <a:cs typeface="+mn-cs"/>
            </a:endParaRPr>
          </a:p>
          <a:p>
            <a:endParaRPr lang="en-US" dirty="0">
              <a:solidFill>
                <a:schemeClr val="tx1">
                  <a:lumMod val="75000"/>
                  <a:lumOff val="25000"/>
                </a:schemeClr>
              </a:solidFill>
              <a:cs typeface="+mn-cs"/>
            </a:endParaRPr>
          </a:p>
        </p:txBody>
      </p:sp>
      <p:sp>
        <p:nvSpPr>
          <p:cNvPr id="6" name="Rectangle 5">
            <a:extLst>
              <a:ext uri="{FF2B5EF4-FFF2-40B4-BE49-F238E27FC236}">
                <a16:creationId xmlns:a16="http://schemas.microsoft.com/office/drawing/2014/main" id="{74D76701-DFFB-48F7-AF6F-70CD163D1535}"/>
              </a:ext>
            </a:extLst>
          </p:cNvPr>
          <p:cNvSpPr/>
          <p:nvPr/>
        </p:nvSpPr>
        <p:spPr>
          <a:xfrm>
            <a:off x="660399" y="6179217"/>
            <a:ext cx="1889761" cy="67878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2551855637"/>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tf16411253_win32</Template>
  <TotalTime>108</TotalTime>
  <Words>1019</Words>
  <Application>Microsoft Office PowerPoint</Application>
  <PresentationFormat>Widescreen</PresentationFormat>
  <Paragraphs>68</Paragraphs>
  <Slides>11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Algerian</vt:lpstr>
      <vt:lpstr>Arial</vt:lpstr>
      <vt:lpstr>Calibri</vt:lpstr>
      <vt:lpstr>Calibri Light</vt:lpstr>
      <vt:lpstr>Corbel</vt:lpstr>
      <vt:lpstr>Wingdings</vt:lpstr>
      <vt:lpstr>Office Theme</vt:lpstr>
      <vt:lpstr>Homework 1 </vt:lpstr>
      <vt:lpstr>Agenda</vt:lpstr>
      <vt:lpstr>The Problem</vt:lpstr>
      <vt:lpstr>Approach 1 </vt:lpstr>
      <vt:lpstr>Approach 1 </vt:lpstr>
      <vt:lpstr>Approach 1 </vt:lpstr>
      <vt:lpstr>Approach 2 </vt:lpstr>
      <vt:lpstr>Approach 2 </vt:lpstr>
      <vt:lpstr>Approach 2 </vt:lpstr>
      <vt:lpstr>Suggestion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1 </dc:title>
  <dc:creator>Baltzi, Sofia</dc:creator>
  <cp:lastModifiedBy>Baltzi, Sofia</cp:lastModifiedBy>
  <cp:revision>13</cp:revision>
  <dcterms:created xsi:type="dcterms:W3CDTF">2020-11-14T16:09:56Z</dcterms:created>
  <dcterms:modified xsi:type="dcterms:W3CDTF">2020-11-14T17:58:32Z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