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9" r:id="rId4"/>
    <p:sldId id="271" r:id="rId5"/>
    <p:sldId id="269" r:id="rId6"/>
    <p:sldId id="267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65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18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A0C97-DB45-4BA5-9357-FAA1D976E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7C29CB-FB9B-4CEE-990D-A305145C1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7424FF-5625-4473-BD6B-121A20D6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0DC08A-C638-4F94-AD0D-B7715F1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7FF03B-AD47-4A0F-8543-0DAA80A6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9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F13E5-43E8-4546-A024-05B07B09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2C469B-5B15-40B3-B150-5EF91A55F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A5D92A-5B98-4930-A556-E2A16FC3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80876-8D08-491E-9978-7C8178F3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6BB918-F8D6-45B0-A776-94C4351F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20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281690-79BC-4B51-A245-09A8EF6E5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1D589C-BC4A-4EE1-9D8A-AAA5B2E6A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AB6197-56D2-4C79-8F59-B7A447B6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DC62A0-E9EE-4DFF-8F19-B7013E69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FFFC19-ED3D-4187-AE44-46B39A69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69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C30D3-AEC3-49AC-973B-081E5687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0EB9C3-88CF-4029-BB4F-17DF4A6E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7948B-A6D1-493C-81D4-28076698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83865-30CB-4BE3-8E88-BE3AF982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1735DE-9FE7-4B5A-BDF4-2575769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3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2521A-08C2-47E5-BE79-30947E4B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ED048F-E789-4F9D-9B97-64E66BB15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602B89-6DFB-4076-B94B-2CFF7E28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4F3222-9285-4E49-9450-8EFEE9C4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6EEADB-BC35-4C56-A778-BBF2916B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2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A2D43-2A50-4CA0-9BEE-63BFEAD3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E859A1-D1C2-48B9-8EE0-8E41DB1C2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3D0050-DA66-445A-977B-620243E02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F33EB5-1033-4082-A9F1-74B8ECB8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EBCC9B-896B-43AC-AE06-1E44F52D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6B312-EA89-4F98-AF26-050FF1DE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0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436D8-421D-4299-A0DD-8CBB6AEF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C69A72-2867-44A5-A261-DF0F1F583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CD50C5-8399-4D7B-94FB-E65CBAF77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40E3EF-8255-4747-9B7C-532348057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9671A1-1F32-432F-B102-D02EA495A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E636A6-75B1-4318-BE31-F178B970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41F139-4F9C-4823-941B-35100319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47051C-BFE4-46B7-A76B-5F8E77A4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2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0BD56-206A-40DB-8FF3-7F7174AF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D7A988-7E53-41EA-BFC4-6AD50999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EFBC13-BEA7-452D-8B09-309E83F9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445C6-1A47-4CA7-A4DC-324CAEE8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3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85DCA2-7F6F-43A8-84A3-1E7B6B20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C89B07-5D92-4856-B431-EF577A6A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827F93-6661-44E0-BBC0-C22B5D80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84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0B241-C81F-4A90-95A2-FFCC122D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1D405-9549-445D-BC48-F22069EB3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B45F29-1947-422C-A720-0A0FBAAF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10F842-C29C-4664-8CB0-4A69159A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2056C-2804-4BCB-BDE1-9BEE7FF8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12D9B0-444E-4A4D-B3C8-23BB2319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1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662B5-67AE-4C1E-ACF5-03E1A7FE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1DD949-0779-4D0E-BF3E-5A5EDA44D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5DDA80-674F-4417-A967-DACF86F1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7CCDC0-F0C3-4988-A62B-98C3B41A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16.10.2022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725A0B-0C50-463D-BE14-F68A1AD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6AB10A-AA0B-4FF9-BE45-7F7088CF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29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6DA27-8BD0-43EA-85DD-41EA71F8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F3DA90-B98D-4136-A1DC-29A11B23F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9D3B12-24AD-4F63-8606-C6A1DEAC9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899-FE04-4992-84F0-79F7315CE005}" type="datetimeFigureOut">
              <a:rPr lang="ru-RU" smtClean="0"/>
              <a:pPr/>
              <a:t>16.10.2022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078B3E-FD47-4242-81C7-003056CEE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09024-77DA-4EE7-95FC-EAEBE6DC0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6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1A4E4-2468-71F3-B3A2-6146175C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728" y="1340728"/>
            <a:ext cx="11423175" cy="165576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ru-RU" sz="2000" dirty="0">
                <a:latin typeface="Bahnschrift Light" panose="020B0502040204020203" pitchFamily="34" charset="0"/>
                <a:ea typeface="+mn-ea"/>
                <a:cs typeface="+mn-cs"/>
              </a:rPr>
              <a:t>Цифровой прорыв 2022</a:t>
            </a:r>
            <a:br>
              <a:rPr lang="ru-RU" sz="2000" dirty="0">
                <a:latin typeface="Bahnschrift Light" panose="020B0502040204020203" pitchFamily="34" charset="0"/>
                <a:ea typeface="+mn-ea"/>
                <a:cs typeface="+mn-cs"/>
              </a:rPr>
            </a:br>
            <a:r>
              <a:rPr lang="ru-RU" sz="2000" dirty="0">
                <a:latin typeface="Bahnschrift Light" panose="020B0502040204020203" pitchFamily="34" charset="0"/>
                <a:ea typeface="+mn-ea"/>
                <a:cs typeface="+mn-cs"/>
              </a:rPr>
              <a:t>Чемпионат в Новосибирской области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332376-343F-6982-64BD-324B4A47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137" y="3233546"/>
            <a:ext cx="11532358" cy="2143671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«Классификация опор контактной сети и других объектов в массиве точек лазерных отражений для обеспечения безопасности движения железнодорожного  транспорта»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956DD50-2BBF-1F65-EEDD-FC462F117DA4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668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>
                <a:latin typeface="Bahnschrift Light" panose="020B0502040204020203" pitchFamily="34" charset="0"/>
              </a:rPr>
              <a:t>Мустафина С.И.</a:t>
            </a:r>
          </a:p>
          <a:p>
            <a:r>
              <a:rPr lang="ru-RU" sz="3200" dirty="0">
                <a:latin typeface="Bahnschrift Light" panose="020B0502040204020203" pitchFamily="34" charset="0"/>
              </a:rPr>
              <a:t>г. Уфа, 2022</a:t>
            </a:r>
          </a:p>
        </p:txBody>
      </p:sp>
    </p:spTree>
    <p:extLst>
      <p:ext uri="{BB962C8B-B14F-4D97-AF65-F5344CB8AC3E}">
        <p14:creationId xmlns:p14="http://schemas.microsoft.com/office/powerpoint/2010/main" val="155300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9" y="269590"/>
            <a:ext cx="10515600" cy="1122481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  <a:ea typeface="+mn-ea"/>
                <a:cs typeface="+mn-cs"/>
              </a:rPr>
              <a:t>Этапы реализации проекта </a:t>
            </a: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442B84FB-64A5-445E-8466-38686F563CC2}"/>
              </a:ext>
            </a:extLst>
          </p:cNvPr>
          <p:cNvSpPr txBox="1">
            <a:spLocks/>
          </p:cNvSpPr>
          <p:nvPr/>
        </p:nvSpPr>
        <p:spPr>
          <a:xfrm>
            <a:off x="537949" y="1236049"/>
            <a:ext cx="10515600" cy="4627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Анализ полученных данных 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Обработка полученных данных (нормализация) 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Добавление дополнительных признаков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Разделение на выборки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Настройка параметров модели, настройка </a:t>
            </a:r>
            <a:r>
              <a:rPr lang="en-US" sz="2000" dirty="0" err="1">
                <a:latin typeface="Bahnschrift Light" panose="020B0502040204020203" pitchFamily="34" charset="0"/>
              </a:rPr>
              <a:t>XGBoost</a:t>
            </a:r>
            <a:endParaRPr lang="ru-RU" sz="2000" dirty="0">
              <a:latin typeface="Bahnschrift Light" panose="020B0502040204020203" pitchFamily="34" charset="0"/>
            </a:endParaRPr>
          </a:p>
          <a:p>
            <a:pPr>
              <a:lnSpc>
                <a:spcPct val="7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Обучение модели </a:t>
            </a:r>
          </a:p>
          <a:p>
            <a:pPr>
              <a:lnSpc>
                <a:spcPct val="7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Анализ результатов </a:t>
            </a:r>
          </a:p>
          <a:p>
            <a:pPr>
              <a:lnSpc>
                <a:spcPct val="70000"/>
              </a:lnSpc>
            </a:pPr>
            <a:endParaRPr lang="ru-RU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619AEF4-5661-4A1D-B36B-595571303872}"/>
              </a:ext>
            </a:extLst>
          </p:cNvPr>
          <p:cNvSpPr txBox="1">
            <a:spLocks/>
          </p:cNvSpPr>
          <p:nvPr/>
        </p:nvSpPr>
        <p:spPr>
          <a:xfrm>
            <a:off x="537949" y="269590"/>
            <a:ext cx="10515600" cy="1122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Bahnschrift Light" panose="020B0502040204020203" pitchFamily="34" charset="0"/>
                <a:ea typeface="+mn-ea"/>
                <a:cs typeface="+mn-cs"/>
              </a:rPr>
              <a:t>Используемые технологии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81C812C5-3A8F-4295-8753-307876F709C1}"/>
              </a:ext>
            </a:extLst>
          </p:cNvPr>
          <p:cNvSpPr txBox="1">
            <a:spLocks/>
          </p:cNvSpPr>
          <p:nvPr/>
        </p:nvSpPr>
        <p:spPr>
          <a:xfrm>
            <a:off x="537949" y="1236049"/>
            <a:ext cx="10515600" cy="4627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2000" dirty="0">
                <a:latin typeface="Bahnschrift Light" panose="020B0502040204020203" pitchFamily="34" charset="0"/>
              </a:rPr>
              <a:t>Pandas </a:t>
            </a:r>
          </a:p>
          <a:p>
            <a:pPr>
              <a:lnSpc>
                <a:spcPct val="70000"/>
              </a:lnSpc>
            </a:pPr>
            <a:r>
              <a:rPr lang="en-US" sz="2000" dirty="0" err="1">
                <a:latin typeface="Bahnschrift Light" panose="020B0502040204020203" pitchFamily="34" charset="0"/>
              </a:rPr>
              <a:t>Imblearn</a:t>
            </a:r>
            <a:endParaRPr lang="en-US" sz="2000" dirty="0">
              <a:latin typeface="Bahnschrift Light" panose="020B0502040204020203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2000" dirty="0" err="1">
                <a:latin typeface="Bahnschrift Light" panose="020B0502040204020203" pitchFamily="34" charset="0"/>
              </a:rPr>
              <a:t>Sklearn</a:t>
            </a:r>
            <a:endParaRPr lang="en-US" sz="2000" dirty="0">
              <a:latin typeface="Bahnschrift Light" panose="020B0502040204020203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2000" dirty="0" err="1">
                <a:latin typeface="Bahnschrift Light" panose="020B0502040204020203" pitchFamily="34" charset="0"/>
              </a:rPr>
              <a:t>Numpy</a:t>
            </a:r>
            <a:endParaRPr lang="en-US" sz="2000" dirty="0">
              <a:latin typeface="Bahnschrift Light" panose="020B0502040204020203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2000" dirty="0" err="1">
                <a:latin typeface="Bahnschrift Light" panose="020B0502040204020203" pitchFamily="34" charset="0"/>
              </a:rPr>
              <a:t>Xgboost</a:t>
            </a:r>
            <a:endParaRPr lang="en-US" sz="2000" dirty="0">
              <a:latin typeface="Bahnschrift Light" panose="020B0502040204020203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2000" dirty="0">
                <a:latin typeface="Bahnschrift Light" panose="020B0502040204020203" pitchFamily="34" charset="0"/>
              </a:rPr>
              <a:t>Warnings</a:t>
            </a:r>
          </a:p>
          <a:p>
            <a:pPr>
              <a:lnSpc>
                <a:spcPct val="70000"/>
              </a:lnSpc>
            </a:pPr>
            <a:endParaRPr lang="ru-RU" sz="2000" dirty="0">
              <a:latin typeface="Bahnschrift Light" panose="020B0502040204020203" pitchFamily="34" charset="0"/>
            </a:endParaRPr>
          </a:p>
          <a:p>
            <a:pPr>
              <a:lnSpc>
                <a:spcPct val="70000"/>
              </a:lnSpc>
            </a:pPr>
            <a:endParaRPr lang="ru-RU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0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D54F938-DF2F-4A7D-B174-BDA6EBE60EF9}"/>
              </a:ext>
            </a:extLst>
          </p:cNvPr>
          <p:cNvSpPr txBox="1">
            <a:spLocks/>
          </p:cNvSpPr>
          <p:nvPr/>
        </p:nvSpPr>
        <p:spPr>
          <a:xfrm>
            <a:off x="537949" y="269590"/>
            <a:ext cx="10515600" cy="1122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Bahnschrift Light" panose="020B0502040204020203" pitchFamily="34" charset="0"/>
                <a:ea typeface="+mn-ea"/>
                <a:cs typeface="+mn-cs"/>
              </a:rPr>
              <a:t>Дополнительные признаки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9756A3A8-2624-40ED-8827-B6AD9CE8BB67}"/>
              </a:ext>
            </a:extLst>
          </p:cNvPr>
          <p:cNvSpPr txBox="1">
            <a:spLocks/>
          </p:cNvSpPr>
          <p:nvPr/>
        </p:nvSpPr>
        <p:spPr>
          <a:xfrm>
            <a:off x="537949" y="1236049"/>
            <a:ext cx="10515600" cy="4627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70000"/>
              </a:lnSpc>
            </a:pPr>
            <a:r>
              <a:rPr lang="en-US" sz="2000" dirty="0">
                <a:latin typeface="Bahnschrift Light" panose="020B0502040204020203" pitchFamily="34" charset="0"/>
              </a:rPr>
              <a:t>C</a:t>
            </a:r>
            <a:r>
              <a:rPr lang="ru-RU" sz="2000" dirty="0" err="1">
                <a:latin typeface="Bahnschrift Light" panose="020B0502040204020203" pitchFamily="34" charset="0"/>
              </a:rPr>
              <a:t>оздание</a:t>
            </a:r>
            <a:r>
              <a:rPr lang="ru-RU" sz="2000" dirty="0">
                <a:latin typeface="Bahnschrift Light" panose="020B0502040204020203" pitchFamily="34" charset="0"/>
              </a:rPr>
              <a:t> дополнительного столбца '</a:t>
            </a:r>
            <a:r>
              <a:rPr lang="ru-RU" sz="2000" dirty="0" err="1">
                <a:latin typeface="Bahnschrift Light" panose="020B0502040204020203" pitchFamily="34" charset="0"/>
              </a:rPr>
              <a:t>neighr</a:t>
            </a:r>
            <a:r>
              <a:rPr lang="ru-RU" sz="2000" dirty="0">
                <a:latin typeface="Bahnschrift Light" panose="020B0502040204020203" pitchFamily="34" charset="0"/>
              </a:rPr>
              <a:t>' для определение плотности точек тренировочного </a:t>
            </a:r>
            <a:r>
              <a:rPr lang="ru-RU" sz="2000" dirty="0" err="1">
                <a:latin typeface="Bahnschrift Light" panose="020B0502040204020203" pitchFamily="34" charset="0"/>
              </a:rPr>
              <a:t>датасета</a:t>
            </a:r>
            <a:r>
              <a:rPr lang="ru-RU" sz="2000" dirty="0">
                <a:latin typeface="Bahnschrift Light" panose="020B0502040204020203" pitchFamily="34" charset="0"/>
              </a:rPr>
              <a:t>, с использованием алгоритма </a:t>
            </a:r>
            <a:r>
              <a:rPr lang="ru-RU" sz="2000" dirty="0" err="1">
                <a:latin typeface="Bahnschrift Light" panose="020B0502040204020203" pitchFamily="34" charset="0"/>
              </a:rPr>
              <a:t>RadiusNeighborsClassifier</a:t>
            </a:r>
            <a:r>
              <a:rPr lang="ru-RU" sz="2000" dirty="0">
                <a:latin typeface="Bahnschrift Light" panose="020B0502040204020203" pitchFamily="34" charset="0"/>
              </a:rPr>
              <a:t> и встроенного метода </a:t>
            </a:r>
            <a:r>
              <a:rPr lang="ru-RU" sz="2000" dirty="0" err="1">
                <a:latin typeface="Bahnschrift Light" panose="020B0502040204020203" pitchFamily="34" charset="0"/>
              </a:rPr>
              <a:t>radius_neighbors</a:t>
            </a:r>
            <a:r>
              <a:rPr lang="ru-RU" sz="2000" dirty="0">
                <a:latin typeface="Bahnschrift Light" panose="020B0502040204020203" pitchFamily="34" charset="0"/>
              </a:rPr>
              <a:t> определение числа точек, находящихся в шаре радиуса r = 0.034 с центром в этой точке</a:t>
            </a:r>
          </a:p>
          <a:p>
            <a:pPr algn="just">
              <a:lnSpc>
                <a:spcPct val="7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Создание дополнительного столбца '</a:t>
            </a:r>
            <a:r>
              <a:rPr lang="ru-RU" sz="2000" dirty="0" err="1">
                <a:latin typeface="Bahnschrift Light" panose="020B0502040204020203" pitchFamily="34" charset="0"/>
              </a:rPr>
              <a:t>neighr</a:t>
            </a:r>
            <a:r>
              <a:rPr lang="ru-RU" sz="2000" dirty="0">
                <a:latin typeface="Bahnschrift Light" panose="020B0502040204020203" pitchFamily="34" charset="0"/>
              </a:rPr>
              <a:t>' для определение плотности точек </a:t>
            </a:r>
            <a:r>
              <a:rPr lang="ru-RU" sz="2000" dirty="0" err="1">
                <a:latin typeface="Bahnschrift Light" panose="020B0502040204020203" pitchFamily="34" charset="0"/>
              </a:rPr>
              <a:t>ттестового</a:t>
            </a:r>
            <a:r>
              <a:rPr lang="ru-RU" sz="2000" dirty="0">
                <a:latin typeface="Bahnschrift Light" panose="020B0502040204020203" pitchFamily="34" charset="0"/>
              </a:rPr>
              <a:t> </a:t>
            </a:r>
            <a:r>
              <a:rPr lang="ru-RU" sz="2000" dirty="0" err="1">
                <a:latin typeface="Bahnschrift Light" panose="020B0502040204020203" pitchFamily="34" charset="0"/>
              </a:rPr>
              <a:t>датасета</a:t>
            </a:r>
            <a:r>
              <a:rPr lang="ru-RU" sz="2000" dirty="0">
                <a:latin typeface="Bahnschrift Light" panose="020B0502040204020203" pitchFamily="34" charset="0"/>
              </a:rPr>
              <a:t> с использованием алгоритма </a:t>
            </a:r>
            <a:r>
              <a:rPr lang="ru-RU" sz="2000" dirty="0" err="1">
                <a:latin typeface="Bahnschrift Light" panose="020B0502040204020203" pitchFamily="34" charset="0"/>
              </a:rPr>
              <a:t>RadiusNeighborsClassifier</a:t>
            </a:r>
            <a:r>
              <a:rPr lang="ru-RU" sz="2000" dirty="0">
                <a:latin typeface="Bahnschrift Light" panose="020B0502040204020203" pitchFamily="34" charset="0"/>
              </a:rPr>
              <a:t> и встроенного метода </a:t>
            </a:r>
            <a:r>
              <a:rPr lang="ru-RU" sz="2000" dirty="0" err="1">
                <a:latin typeface="Bahnschrift Light" panose="020B0502040204020203" pitchFamily="34" charset="0"/>
              </a:rPr>
              <a:t>radius_neighbors</a:t>
            </a:r>
            <a:r>
              <a:rPr lang="ru-RU" sz="2000" dirty="0">
                <a:latin typeface="Bahnschrift Light" panose="020B0502040204020203" pitchFamily="34" charset="0"/>
              </a:rPr>
              <a:t> определение числа точек, находящихся в шаре радиуса r = 0.034 с центром в этой точке</a:t>
            </a:r>
            <a:endParaRPr lang="en-US" sz="2000" dirty="0">
              <a:latin typeface="Bahnschrift Light" panose="020B0502040204020203" pitchFamily="34" charset="0"/>
            </a:endParaRPr>
          </a:p>
          <a:p>
            <a:pPr algn="just">
              <a:lnSpc>
                <a:spcPct val="70000"/>
              </a:lnSpc>
            </a:pPr>
            <a:endParaRPr lang="ru-RU" sz="2000" dirty="0">
              <a:latin typeface="Bahnschrift Light" panose="020B0502040204020203" pitchFamily="34" charset="0"/>
            </a:endParaRPr>
          </a:p>
          <a:p>
            <a:pPr algn="just">
              <a:lnSpc>
                <a:spcPct val="70000"/>
              </a:lnSpc>
            </a:pPr>
            <a:endParaRPr lang="ru-RU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2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BA1C40B-F1A3-422E-9F40-F4B6D074B5E2}"/>
              </a:ext>
            </a:extLst>
          </p:cNvPr>
          <p:cNvSpPr txBox="1">
            <a:spLocks/>
          </p:cNvSpPr>
          <p:nvPr/>
        </p:nvSpPr>
        <p:spPr>
          <a:xfrm>
            <a:off x="537949" y="269590"/>
            <a:ext cx="10515600" cy="1122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latin typeface="Bahnschrift Light" panose="020B0502040204020203" pitchFamily="34" charset="0"/>
                <a:ea typeface="+mn-ea"/>
                <a:cs typeface="+mn-cs"/>
              </a:rPr>
              <a:t>XGBoost</a:t>
            </a:r>
            <a:endParaRPr lang="ru-RU" sz="2000" dirty="0">
              <a:latin typeface="Bahnschrift Light" panose="020B0502040204020203" pitchFamily="34" charset="0"/>
              <a:ea typeface="+mn-ea"/>
              <a:cs typeface="+mn-c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3E170E-1F4A-45BC-BBCF-FAD31EC8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499" y="2357437"/>
            <a:ext cx="5524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3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3" y="215000"/>
            <a:ext cx="10789693" cy="1036955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  <a:ea typeface="+mn-ea"/>
                <a:cs typeface="+mn-cs"/>
              </a:rPr>
              <a:t>Выводы по результатам работы с данными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641445" y="928048"/>
            <a:ext cx="11013744" cy="3513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000" dirty="0">
                <a:latin typeface="Bahnschrift Light" panose="020B0502040204020203" pitchFamily="34" charset="0"/>
              </a:rPr>
              <a:t>На увеличение точности модели влияет масштабирование данных, добавление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144422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	</a:t>
            </a:r>
            <a:r>
              <a:rPr lang="ru-RU" sz="2000" dirty="0">
                <a:latin typeface="Bahnschrift Light" panose="020B0502040204020203" pitchFamily="34" charset="0"/>
                <a:ea typeface="+mn-ea"/>
                <a:cs typeface="+mn-cs"/>
              </a:rPr>
              <a:t>Контакты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04" y="1596788"/>
            <a:ext cx="10927080" cy="3111690"/>
          </a:xfrm>
          <a:noFill/>
        </p:spPr>
        <p:txBody>
          <a:bodyPr>
            <a:normAutofit/>
          </a:bodyPr>
          <a:lstStyle/>
          <a:p>
            <a:pPr marL="0" lvl="2" indent="0" algn="just">
              <a:buNone/>
            </a:pPr>
            <a:r>
              <a:rPr lang="ru-RU" dirty="0">
                <a:latin typeface="Bahnschrift Light" panose="020B0502040204020203" pitchFamily="34" charset="0"/>
              </a:rPr>
              <a:t>Мустафина Софья </a:t>
            </a:r>
            <a:r>
              <a:rPr lang="ru-RU" dirty="0" err="1">
                <a:latin typeface="Bahnschrift Light" panose="020B0502040204020203" pitchFamily="34" charset="0"/>
              </a:rPr>
              <a:t>Ильшатовна</a:t>
            </a:r>
            <a:r>
              <a:rPr lang="ru-RU" dirty="0">
                <a:latin typeface="Bahnschrift Light" panose="020B0502040204020203" pitchFamily="34" charset="0"/>
              </a:rPr>
              <a:t> </a:t>
            </a:r>
          </a:p>
          <a:p>
            <a:pPr marL="342900" lvl="2" indent="-342900" algn="just"/>
            <a:r>
              <a:rPr lang="en-US" dirty="0">
                <a:latin typeface="Bahnschrift Light" panose="020B0502040204020203" pitchFamily="34" charset="0"/>
              </a:rPr>
              <a:t>https://t.me/sofasolovey</a:t>
            </a:r>
            <a:endParaRPr lang="ru-RU" dirty="0">
              <a:latin typeface="Bahnschrift Light" panose="020B0502040204020203" pitchFamily="34" charset="0"/>
            </a:endParaRPr>
          </a:p>
          <a:p>
            <a:pPr marL="342900" lvl="2" indent="-342900" algn="just"/>
            <a:r>
              <a:rPr lang="en-US" dirty="0">
                <a:latin typeface="Bahnschrift Light" panose="020B0502040204020203" pitchFamily="34" charset="0"/>
              </a:rPr>
              <a:t>sofiamustafina@mail.ru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184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</TotalTime>
  <Words>191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Тема Office</vt:lpstr>
      <vt:lpstr>Цифровой прорыв 2022 Чемпионат в Новосибирской области</vt:lpstr>
      <vt:lpstr>Этапы реализации проекта </vt:lpstr>
      <vt:lpstr>Презентация PowerPoint</vt:lpstr>
      <vt:lpstr>Презентация PowerPoint</vt:lpstr>
      <vt:lpstr>Презентация PowerPoint</vt:lpstr>
      <vt:lpstr>Выводы по результатам работы с данными</vt:lpstr>
      <vt:lpstr> 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прорыв 2022 Уральский федеральный округ</dc:title>
  <dc:creator>stas131205@mail.ru</dc:creator>
  <cp:lastModifiedBy>user</cp:lastModifiedBy>
  <cp:revision>153</cp:revision>
  <dcterms:created xsi:type="dcterms:W3CDTF">2022-06-25T07:26:55Z</dcterms:created>
  <dcterms:modified xsi:type="dcterms:W3CDTF">2022-10-16T08:07:49Z</dcterms:modified>
</cp:coreProperties>
</file>