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9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66782" autoAdjust="0"/>
  </p:normalViewPr>
  <p:slideViewPr>
    <p:cSldViewPr>
      <p:cViewPr varScale="1">
        <p:scale>
          <a:sx n="116" d="100"/>
          <a:sy n="116" d="100"/>
        </p:scale>
        <p:origin x="-151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EDC4A-459A-4934-B40E-522ABEC4ABF7}" type="datetimeFigureOut">
              <a:rPr lang="ru-RU" smtClean="0"/>
              <a:pPr/>
              <a:t>18.10.2017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09A22-88EF-43FF-B0A8-94A755F786B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09A22-88EF-43FF-B0A8-94A755F786B2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B106E36-FD25-4E2D-B0AA-010F637433A0}" type="datetimeFigureOut">
              <a:rPr lang="ru-RU" smtClean="0"/>
              <a:pPr/>
              <a:t>18.10.2017</a:t>
            </a:fld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18.10.2017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18.10.2017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18.10.2017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B106E36-FD25-4E2D-B0AA-010F637433A0}" type="datetimeFigureOut">
              <a:rPr lang="ru-RU" smtClean="0"/>
              <a:pPr/>
              <a:t>18.10.2017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18.10.2017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18.10.2017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18.10.2017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18.10.2017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B106E36-FD25-4E2D-B0AA-010F637433A0}" type="datetimeFigureOut">
              <a:rPr lang="ru-RU" smtClean="0"/>
              <a:pPr/>
              <a:t>18.10.2017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B106E36-FD25-4E2D-B0AA-010F637433A0}" type="datetimeFigureOut">
              <a:rPr lang="ru-RU" smtClean="0"/>
              <a:pPr/>
              <a:t>18.10.2017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18.10.2017</a:t>
            </a:fld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458029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Моделирование реляционной базы данных корпуса текстов: </a:t>
            </a:r>
            <a:r>
              <a:rPr lang="ru-RU" dirty="0" err="1" smtClean="0"/>
              <a:t>Скальдический</a:t>
            </a:r>
            <a:r>
              <a:rPr lang="ru-RU" dirty="0" smtClean="0"/>
              <a:t> проект и его </a:t>
            </a:r>
            <a:r>
              <a:rPr lang="ru-RU" dirty="0" smtClean="0"/>
              <a:t>развитие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458161"/>
          </a:xfrm>
        </p:spPr>
        <p:txBody>
          <a:bodyPr/>
          <a:lstStyle/>
          <a:p>
            <a:pPr>
              <a:buNone/>
            </a:pPr>
            <a:r>
              <a:rPr lang="ru-RU" dirty="0" err="1" smtClean="0"/>
              <a:t>Таррин</a:t>
            </a:r>
            <a:r>
              <a:rPr lang="ru-RU" dirty="0" smtClean="0"/>
              <a:t> </a:t>
            </a:r>
            <a:r>
              <a:rPr lang="ru-RU" dirty="0" err="1" smtClean="0"/>
              <a:t>Уиллс</a:t>
            </a:r>
            <a:r>
              <a:rPr lang="ru-RU" dirty="0" smtClean="0"/>
              <a:t> (</a:t>
            </a:r>
            <a:r>
              <a:rPr lang="ru-RU" dirty="0" err="1" smtClean="0"/>
              <a:t>Абердинский</a:t>
            </a:r>
            <a:r>
              <a:rPr lang="ru-RU" dirty="0" smtClean="0"/>
              <a:t> университет)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5" name="Рисунок 4" descr="DSC06214_rdax_800x53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034" y="2571744"/>
            <a:ext cx="5429288" cy="33552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 smtClean="0"/>
              <a:t>Скальдическая</a:t>
            </a:r>
            <a:r>
              <a:rPr lang="ru-RU" dirty="0" smtClean="0"/>
              <a:t> поэзия*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Текстуальная сложность и контекстуальная сложность</a:t>
            </a:r>
          </a:p>
          <a:p>
            <a:r>
              <a:rPr lang="ru-RU" dirty="0" smtClean="0"/>
              <a:t>Самый распространенный из </a:t>
            </a:r>
            <a:r>
              <a:rPr lang="ru-RU" dirty="0" err="1" smtClean="0"/>
              <a:t>скальдических</a:t>
            </a:r>
            <a:r>
              <a:rPr lang="ru-RU" dirty="0" smtClean="0"/>
              <a:t> размеров — </a:t>
            </a:r>
            <a:r>
              <a:rPr lang="ru-RU" dirty="0" err="1" smtClean="0"/>
              <a:t>дротткветт</a:t>
            </a:r>
            <a:r>
              <a:rPr lang="ru-RU" dirty="0" smtClean="0"/>
              <a:t> (</a:t>
            </a:r>
            <a:r>
              <a:rPr lang="ru-RU" dirty="0" err="1" smtClean="0"/>
              <a:t>Dróttkvætt</a:t>
            </a:r>
            <a:r>
              <a:rPr lang="ru-RU" dirty="0" smtClean="0"/>
              <a:t>). </a:t>
            </a:r>
            <a:r>
              <a:rPr lang="ru-RU" dirty="0" err="1" smtClean="0"/>
              <a:t>drótt</a:t>
            </a:r>
            <a:r>
              <a:rPr lang="ru-RU" dirty="0" smtClean="0"/>
              <a:t> (*</a:t>
            </a:r>
            <a:r>
              <a:rPr lang="ru-RU" dirty="0" err="1" smtClean="0"/>
              <a:t>druhti</a:t>
            </a:r>
            <a:r>
              <a:rPr lang="ru-RU" dirty="0" smtClean="0"/>
              <a:t>-) "дружина" и </a:t>
            </a:r>
            <a:r>
              <a:rPr lang="ru-RU" dirty="0" err="1" smtClean="0"/>
              <a:t>kvæðr </a:t>
            </a:r>
            <a:r>
              <a:rPr lang="ru-RU" dirty="0" smtClean="0"/>
              <a:t>– прилагательное от глагола </a:t>
            </a:r>
            <a:r>
              <a:rPr lang="ru-RU" dirty="0" err="1" smtClean="0"/>
              <a:t>kveða </a:t>
            </a:r>
            <a:r>
              <a:rPr lang="ru-RU" dirty="0" smtClean="0"/>
              <a:t>"говорить".</a:t>
            </a:r>
          </a:p>
          <a:p>
            <a:r>
              <a:rPr lang="ru-RU" dirty="0" err="1" smtClean="0"/>
              <a:t>Хейти</a:t>
            </a:r>
            <a:r>
              <a:rPr lang="ru-RU" dirty="0" smtClean="0"/>
              <a:t> («название») — это одночленный заменитель существительного обычной речи, т. е. поэтический синоним. Море - Волна</a:t>
            </a:r>
          </a:p>
          <a:p>
            <a:r>
              <a:rPr lang="ru-RU" dirty="0" err="1" smtClean="0"/>
              <a:t>Кеннинг</a:t>
            </a:r>
            <a:r>
              <a:rPr lang="ru-RU" dirty="0" smtClean="0"/>
              <a:t> (буквально «обозначение») — это замена существительного обычной речи двумя существительными, из которых второе определяет первое. Морской конь - Корабль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86789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 smtClean="0"/>
          </a:p>
          <a:p>
            <a:pPr algn="ctr">
              <a:buNone/>
            </a:pPr>
            <a:r>
              <a:rPr lang="ru-RU" sz="1900" b="1" dirty="0" err="1" smtClean="0"/>
              <a:t>Дротткветт</a:t>
            </a:r>
            <a:r>
              <a:rPr lang="ru-RU" sz="1900" b="1" dirty="0" smtClean="0"/>
              <a:t> *</a:t>
            </a:r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400" dirty="0" smtClean="0"/>
          </a:p>
          <a:p>
            <a:pPr>
              <a:buNone/>
            </a:pPr>
            <a:r>
              <a:rPr lang="ru-RU" sz="1400" dirty="0" smtClean="0"/>
              <a:t>П </a:t>
            </a:r>
            <a:r>
              <a:rPr lang="ru-RU" sz="1400" dirty="0" smtClean="0"/>
              <a:t>о с л о в </a:t>
            </a:r>
            <a:r>
              <a:rPr lang="ru-RU" sz="1400" dirty="0" err="1" smtClean="0"/>
              <a:t>н</a:t>
            </a:r>
            <a:r>
              <a:rPr lang="ru-RU" sz="1400" dirty="0" smtClean="0"/>
              <a:t> </a:t>
            </a:r>
            <a:r>
              <a:rPr lang="ru-RU" sz="1400" dirty="0" err="1" smtClean="0"/>
              <a:t>ы</a:t>
            </a:r>
            <a:r>
              <a:rPr lang="ru-RU" sz="1400" dirty="0" smtClean="0"/>
              <a:t> </a:t>
            </a:r>
            <a:r>
              <a:rPr lang="ru-RU" sz="1400" dirty="0" err="1" smtClean="0"/>
              <a:t>й</a:t>
            </a:r>
            <a:r>
              <a:rPr lang="ru-RU" sz="1400" dirty="0" smtClean="0"/>
              <a:t> </a:t>
            </a:r>
            <a:r>
              <a:rPr lang="ru-RU" sz="1400" dirty="0" err="1" smtClean="0"/>
              <a:t>п</a:t>
            </a:r>
            <a:r>
              <a:rPr lang="ru-RU" sz="1400" dirty="0" smtClean="0"/>
              <a:t> е </a:t>
            </a:r>
            <a:r>
              <a:rPr lang="ru-RU" sz="1400" dirty="0" err="1" smtClean="0"/>
              <a:t>р</a:t>
            </a:r>
            <a:r>
              <a:rPr lang="ru-RU" sz="1400" dirty="0" smtClean="0"/>
              <a:t> </a:t>
            </a:r>
            <a:r>
              <a:rPr lang="ru-RU" sz="1400" dirty="0" err="1" smtClean="0"/>
              <a:t>е</a:t>
            </a:r>
            <a:r>
              <a:rPr lang="ru-RU" sz="1400" dirty="0" smtClean="0"/>
              <a:t> в о д: </a:t>
            </a:r>
          </a:p>
          <a:p>
            <a:pPr>
              <a:buNone/>
            </a:pPr>
            <a:endParaRPr lang="ru-RU" sz="1400" dirty="0" smtClean="0"/>
          </a:p>
          <a:p>
            <a:pPr>
              <a:buNone/>
            </a:pPr>
            <a:r>
              <a:rPr lang="ru-RU" sz="1400" dirty="0" err="1" smtClean="0"/>
              <a:t>Славовослову</a:t>
            </a:r>
            <a:r>
              <a:rPr lang="ru-RU" sz="1400" dirty="0" smtClean="0"/>
              <a:t> </a:t>
            </a:r>
            <a:r>
              <a:rPr lang="ru-RU" sz="1400" dirty="0" err="1" smtClean="0"/>
              <a:t>дал-ты</a:t>
            </a:r>
            <a:r>
              <a:rPr lang="ru-RU" sz="1400" dirty="0" smtClean="0"/>
              <a:t> давно</a:t>
            </a:r>
          </a:p>
          <a:p>
            <a:pPr>
              <a:buNone/>
            </a:pPr>
            <a:r>
              <a:rPr lang="ru-RU" sz="1400" dirty="0" smtClean="0"/>
              <a:t> лежбище, которым </a:t>
            </a:r>
            <a:r>
              <a:rPr lang="ru-RU" sz="1400" dirty="0" err="1" smtClean="0"/>
              <a:t>Фафнир</a:t>
            </a:r>
            <a:r>
              <a:rPr lang="ru-RU" sz="1400" dirty="0" smtClean="0"/>
              <a:t> владел,</a:t>
            </a:r>
          </a:p>
          <a:p>
            <a:pPr>
              <a:buNone/>
            </a:pPr>
            <a:r>
              <a:rPr lang="ru-RU" sz="1400" dirty="0" smtClean="0"/>
              <a:t> ты дал мне, славный</a:t>
            </a:r>
          </a:p>
          <a:p>
            <a:pPr>
              <a:buNone/>
            </a:pPr>
            <a:r>
              <a:rPr lang="ru-RU" sz="1400" dirty="0" smtClean="0"/>
              <a:t> марку сверкающей макрели надежды;</a:t>
            </a:r>
          </a:p>
          <a:p>
            <a:pPr>
              <a:buNone/>
            </a:pPr>
            <a:r>
              <a:rPr lang="ru-RU" sz="1400" dirty="0" smtClean="0"/>
              <a:t> заслуживающий </a:t>
            </a:r>
            <a:r>
              <a:rPr lang="ru-RU" sz="1400" dirty="0" err="1" smtClean="0"/>
              <a:t>есмь</a:t>
            </a:r>
            <a:r>
              <a:rPr lang="ru-RU" sz="1400" dirty="0" smtClean="0"/>
              <a:t>, врагов </a:t>
            </a:r>
            <a:r>
              <a:rPr lang="ru-RU" sz="1400" dirty="0" err="1" smtClean="0"/>
              <a:t>умертвитель</a:t>
            </a:r>
            <a:endParaRPr lang="ru-RU" sz="1400" dirty="0" smtClean="0"/>
          </a:p>
          <a:p>
            <a:pPr>
              <a:buNone/>
            </a:pPr>
            <a:r>
              <a:rPr lang="ru-RU" sz="1400" dirty="0" smtClean="0"/>
              <a:t> </a:t>
            </a:r>
            <a:r>
              <a:rPr lang="ru-RU" sz="1400" dirty="0" err="1" smtClean="0"/>
              <a:t>широкостранный</a:t>
            </a:r>
            <a:r>
              <a:rPr lang="ru-RU" sz="1400" dirty="0" smtClean="0"/>
              <a:t>, от тебя с-тех-пор</a:t>
            </a:r>
          </a:p>
          <a:p>
            <a:pPr>
              <a:buNone/>
            </a:pPr>
            <a:r>
              <a:rPr lang="ru-RU" sz="1400" dirty="0" smtClean="0"/>
              <a:t> —или скорее в море редко— </a:t>
            </a:r>
          </a:p>
          <a:p>
            <a:pPr>
              <a:buNone/>
            </a:pPr>
            <a:r>
              <a:rPr lang="ru-RU" sz="1400" dirty="0" smtClean="0"/>
              <a:t>такой почести—должен стремиться.</a:t>
            </a:r>
            <a:endParaRPr lang="ru-RU" sz="1600" dirty="0" smtClean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r>
              <a:rPr lang="ru-RU" sz="1600" dirty="0" err="1" smtClean="0"/>
              <a:t>Славослову</a:t>
            </a:r>
            <a:r>
              <a:rPr lang="ru-RU" sz="1600" dirty="0" smtClean="0"/>
              <a:t>, кладезь</a:t>
            </a:r>
          </a:p>
          <a:p>
            <a:pPr>
              <a:buNone/>
            </a:pPr>
            <a:r>
              <a:rPr lang="ru-RU" sz="1600" dirty="0" smtClean="0"/>
              <a:t> полоза отмерил,</a:t>
            </a:r>
          </a:p>
          <a:p>
            <a:pPr>
              <a:buNone/>
            </a:pPr>
            <a:r>
              <a:rPr lang="ru-RU" sz="1600" dirty="0" smtClean="0"/>
              <a:t> мне ж макрели марку</a:t>
            </a:r>
          </a:p>
          <a:p>
            <a:pPr>
              <a:buNone/>
            </a:pPr>
            <a:r>
              <a:rPr lang="ru-RU" sz="1600" dirty="0" smtClean="0"/>
              <a:t> посулил, и только.</a:t>
            </a:r>
          </a:p>
          <a:p>
            <a:pPr>
              <a:buNone/>
            </a:pPr>
            <a:r>
              <a:rPr lang="ru-RU" sz="1600" dirty="0" smtClean="0"/>
              <a:t>С тех пор </a:t>
            </a:r>
            <a:r>
              <a:rPr lang="ru-RU" sz="1600" dirty="0" err="1" smtClean="0"/>
              <a:t>морокуем</a:t>
            </a:r>
            <a:r>
              <a:rPr lang="ru-RU" sz="1600" dirty="0" smtClean="0"/>
              <a:t>:</a:t>
            </a:r>
          </a:p>
          <a:p>
            <a:pPr>
              <a:buNone/>
            </a:pPr>
            <a:r>
              <a:rPr lang="ru-RU" sz="1600" dirty="0" smtClean="0"/>
              <a:t> подаваться в море,</a:t>
            </a:r>
          </a:p>
          <a:p>
            <a:pPr>
              <a:buNone/>
            </a:pPr>
            <a:r>
              <a:rPr lang="ru-RU" sz="1600" dirty="0" smtClean="0"/>
              <a:t> иль, </a:t>
            </a:r>
            <a:r>
              <a:rPr lang="ru-RU" sz="1600" dirty="0" err="1" smtClean="0"/>
              <a:t>моритель</a:t>
            </a:r>
            <a:r>
              <a:rPr lang="ru-RU" sz="1600" dirty="0" smtClean="0"/>
              <a:t> </a:t>
            </a:r>
            <a:r>
              <a:rPr lang="ru-RU" sz="1600" dirty="0" err="1" smtClean="0"/>
              <a:t>мрази</a:t>
            </a:r>
            <a:r>
              <a:rPr lang="ru-RU" sz="1600" dirty="0" smtClean="0"/>
              <a:t>,</a:t>
            </a:r>
          </a:p>
          <a:p>
            <a:pPr>
              <a:buNone/>
            </a:pPr>
            <a:r>
              <a:rPr lang="ru-RU" sz="1600" dirty="0" smtClean="0"/>
              <a:t> почестей нам чаять?</a:t>
            </a:r>
          </a:p>
          <a:p>
            <a:pPr>
              <a:buNone/>
            </a:pPr>
            <a:r>
              <a:rPr lang="ru-RU" sz="1600" dirty="0" smtClean="0"/>
              <a:t>(Сага о Названных Братьях. Перевод – Ф. Успенский)</a:t>
            </a:r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r>
              <a:rPr lang="ru-RU" sz="1600" dirty="0" smtClean="0"/>
              <a:t>С м </a:t>
            </a:r>
            <a:r>
              <a:rPr lang="ru-RU" sz="1600" dirty="0" err="1" smtClean="0"/>
              <a:t>ы</a:t>
            </a:r>
            <a:r>
              <a:rPr lang="ru-RU" sz="1600" dirty="0" smtClean="0"/>
              <a:t> с л: Когда-то скальд </a:t>
            </a:r>
            <a:r>
              <a:rPr lang="ru-RU" sz="1600" dirty="0" err="1" smtClean="0"/>
              <a:t>Торарин</a:t>
            </a:r>
            <a:r>
              <a:rPr lang="ru-RU" sz="1600" dirty="0" smtClean="0"/>
              <a:t> получил от тебя, конунг, золото, мне ты его лишь посулил. Эта почесть причитается мне с тебя, могущественный конунг: или лучше оставить надежду и выйти в море?</a:t>
            </a:r>
          </a:p>
          <a:p>
            <a:pPr>
              <a:buNone/>
            </a:pPr>
            <a:endParaRPr lang="ru-RU" sz="1600" b="1" dirty="0" smtClean="0"/>
          </a:p>
          <a:p>
            <a:pPr>
              <a:buNone/>
            </a:pPr>
            <a:r>
              <a:rPr lang="ru-RU" sz="1600" dirty="0" err="1" smtClean="0"/>
              <a:t>Дротткветт</a:t>
            </a:r>
            <a:r>
              <a:rPr lang="ru-RU" sz="1600" dirty="0" smtClean="0"/>
              <a:t> — размер </a:t>
            </a:r>
            <a:r>
              <a:rPr lang="ru-RU" sz="1600" dirty="0" err="1" smtClean="0"/>
              <a:t>трехтактный</a:t>
            </a:r>
            <a:r>
              <a:rPr lang="ru-RU" sz="1600" dirty="0" smtClean="0"/>
              <a:t>. В каждой его строке шесть слогов, из которых три несут метрическое ударение. Эти слоги в то же время всегда несут и словесное ударение, и, как правило, они долгие, однако в известных положениях (всего чаще в начале строки) два кратких слога могут заменять один долгий. Распределение слогов, несущих и не несущих метрическое ударение, в строке могло быть различным, т. е. не укладываться в ямбическую или хореическую схему, но предпоследний слог строки всегда должен был нести метрическое ударение, так же как и первый слог четной строки, поскольку на него всегда падала «главная аллитерация», т. е. аллитерация, связывающая две строки в двустишие.</a:t>
            </a:r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r>
              <a:rPr lang="ru-RU" sz="1600" dirty="0" smtClean="0"/>
              <a:t> (М. И. Стеблин-Каменский. </a:t>
            </a:r>
            <a:r>
              <a:rPr lang="ru-RU" sz="1600" dirty="0" err="1" smtClean="0"/>
              <a:t>Скальдическая</a:t>
            </a:r>
            <a:r>
              <a:rPr lang="ru-RU" sz="1600" dirty="0" smtClean="0"/>
              <a:t> поэзия)</a:t>
            </a:r>
            <a:endParaRPr lang="ru-RU" sz="16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58227"/>
          </a:xfrm>
        </p:spPr>
        <p:txBody>
          <a:bodyPr>
            <a:normAutofit/>
          </a:bodyPr>
          <a:lstStyle/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 smtClean="0"/>
          </a:p>
          <a:p>
            <a:pPr algn="ctr">
              <a:buNone/>
            </a:pPr>
            <a:r>
              <a:rPr lang="ru-RU" sz="1600" b="1" dirty="0" err="1" smtClean="0"/>
              <a:t>Дротткветт</a:t>
            </a:r>
            <a:r>
              <a:rPr lang="ru-RU" sz="1600" b="1" dirty="0" smtClean="0"/>
              <a:t>*</a:t>
            </a:r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r>
              <a:rPr lang="ru-RU" sz="1600" dirty="0" smtClean="0"/>
              <a:t>Виса (т. е. строфа) </a:t>
            </a:r>
            <a:r>
              <a:rPr lang="ru-RU" sz="1600" dirty="0" err="1" smtClean="0"/>
              <a:t>дротткветта</a:t>
            </a:r>
            <a:r>
              <a:rPr lang="ru-RU" sz="1600" dirty="0" smtClean="0"/>
              <a:t> состоит из восьми строк, образующих два четверостишия или четыре двустишия. По строю стиха двустишия </a:t>
            </a:r>
            <a:r>
              <a:rPr lang="ru-RU" sz="1600" dirty="0" err="1" smtClean="0"/>
              <a:t>дротткветта</a:t>
            </a:r>
            <a:r>
              <a:rPr lang="ru-RU" sz="1600" dirty="0" smtClean="0"/>
              <a:t> совершенно одинаковы, поэтому размер этот можно иллюстрировать двустишием. В нечетных строках </a:t>
            </a:r>
            <a:r>
              <a:rPr lang="ru-RU" sz="1600" dirty="0" err="1" smtClean="0"/>
              <a:t>дротткветтной</a:t>
            </a:r>
            <a:r>
              <a:rPr lang="ru-RU" sz="1600" dirty="0" smtClean="0"/>
              <a:t> висы всегда два </a:t>
            </a:r>
            <a:r>
              <a:rPr lang="ru-RU" sz="1600" dirty="0" err="1" smtClean="0"/>
              <a:t>аллитерирующих</a:t>
            </a:r>
            <a:r>
              <a:rPr lang="ru-RU" sz="1600" dirty="0" smtClean="0"/>
              <a:t> слога, в четных — один, и это всегда первый слог. В каждой строке есть внутренние рифмы (так называемые «</a:t>
            </a:r>
            <a:r>
              <a:rPr lang="ru-RU" sz="1600" dirty="0" err="1" smtClean="0"/>
              <a:t>хендинги</a:t>
            </a:r>
            <a:r>
              <a:rPr lang="ru-RU" sz="1600" dirty="0" smtClean="0"/>
              <a:t>»), в нечетных строках они неполные, в четных — полные. </a:t>
            </a:r>
          </a:p>
          <a:p>
            <a:pPr>
              <a:buNone/>
            </a:pPr>
            <a:endParaRPr lang="ru-RU" sz="1600" b="1" dirty="0" smtClean="0"/>
          </a:p>
          <a:p>
            <a:pPr>
              <a:buNone/>
            </a:pPr>
            <a:endParaRPr lang="ru-RU" sz="1600" b="1" dirty="0" smtClean="0"/>
          </a:p>
          <a:p>
            <a:pPr>
              <a:buNone/>
            </a:pPr>
            <a:r>
              <a:rPr lang="ru-RU" sz="1600" b="1" dirty="0" smtClean="0"/>
              <a:t>П</a:t>
            </a:r>
            <a:r>
              <a:rPr lang="ru-RU" sz="1600" dirty="0" smtClean="0"/>
              <a:t>ь</a:t>
            </a:r>
            <a:r>
              <a:rPr lang="ru-RU" sz="1600" i="1" dirty="0" smtClean="0"/>
              <a:t>ян</a:t>
            </a:r>
            <a:r>
              <a:rPr lang="ru-RU" sz="1600" dirty="0" smtClean="0"/>
              <a:t>ой </a:t>
            </a:r>
            <a:r>
              <a:rPr lang="ru-RU" sz="1600" b="1" dirty="0" smtClean="0"/>
              <a:t>п</a:t>
            </a:r>
            <a:r>
              <a:rPr lang="ru-RU" sz="1600" i="1" dirty="0" smtClean="0"/>
              <a:t>ен</a:t>
            </a:r>
            <a:r>
              <a:rPr lang="ru-RU" sz="1600" dirty="0" smtClean="0"/>
              <a:t>ы волны</a:t>
            </a:r>
          </a:p>
          <a:p>
            <a:pPr>
              <a:buNone/>
            </a:pPr>
            <a:r>
              <a:rPr lang="ru-RU" sz="1600" b="1" dirty="0" smtClean="0"/>
              <a:t>П</a:t>
            </a:r>
            <a:r>
              <a:rPr lang="ru-RU" sz="1600" dirty="0" smtClean="0"/>
              <a:t>ью из з</a:t>
            </a:r>
            <a:r>
              <a:rPr lang="ru-RU" sz="1600" i="1" dirty="0" smtClean="0"/>
              <a:t>уб</a:t>
            </a:r>
            <a:r>
              <a:rPr lang="ru-RU" sz="1600" dirty="0" smtClean="0"/>
              <a:t>а з</a:t>
            </a:r>
            <a:r>
              <a:rPr lang="ru-RU" sz="1600" i="1" dirty="0" smtClean="0"/>
              <a:t>уб</a:t>
            </a:r>
            <a:r>
              <a:rPr lang="ru-RU" sz="1600" dirty="0" smtClean="0"/>
              <a:t>ра.</a:t>
            </a:r>
          </a:p>
          <a:p>
            <a:pPr>
              <a:buNone/>
            </a:pPr>
            <a:endParaRPr lang="ru-RU" sz="1600" b="1" dirty="0" smtClean="0"/>
          </a:p>
          <a:p>
            <a:pPr>
              <a:buNone/>
            </a:pPr>
            <a:r>
              <a:rPr lang="ru-RU" sz="1600" dirty="0" smtClean="0"/>
              <a:t>(М. И. Стеблин-Каменский. </a:t>
            </a:r>
            <a:r>
              <a:rPr lang="ru-RU" sz="1600" dirty="0" err="1" smtClean="0"/>
              <a:t>Скальдическая</a:t>
            </a:r>
            <a:r>
              <a:rPr lang="ru-RU" sz="1600" dirty="0" smtClean="0"/>
              <a:t> поэзия)</a:t>
            </a:r>
            <a:endParaRPr lang="ru-RU" sz="16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+mn-lt"/>
              </a:rPr>
              <a:t>Корпус </a:t>
            </a:r>
            <a:r>
              <a:rPr lang="ru-RU" dirty="0" err="1" smtClean="0">
                <a:latin typeface="+mn-lt"/>
              </a:rPr>
              <a:t>скальдической</a:t>
            </a:r>
            <a:r>
              <a:rPr lang="ru-RU" dirty="0" smtClean="0">
                <a:latin typeface="+mn-lt"/>
              </a:rPr>
              <a:t> поэзии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dirty="0" err="1" smtClean="0"/>
              <a:t>Финнер</a:t>
            </a:r>
            <a:r>
              <a:rPr lang="ru-RU" dirty="0" smtClean="0"/>
              <a:t> </a:t>
            </a:r>
            <a:r>
              <a:rPr lang="ru-RU" dirty="0" err="1" smtClean="0"/>
              <a:t>Йонссон</a:t>
            </a:r>
            <a:r>
              <a:rPr lang="ru-RU" dirty="0" smtClean="0"/>
              <a:t> (1912-1915)</a:t>
            </a:r>
          </a:p>
          <a:p>
            <a:pPr>
              <a:buNone/>
            </a:pPr>
            <a:r>
              <a:rPr lang="ru-RU" dirty="0" smtClean="0"/>
              <a:t>Оформил хронологию, заголовки, высказал догадки.</a:t>
            </a:r>
          </a:p>
          <a:p>
            <a:pPr>
              <a:buNone/>
            </a:pPr>
            <a:r>
              <a:rPr lang="ru-RU" dirty="0" smtClean="0"/>
              <a:t>Все последующие работы, например, Кок (1923-1944, 1946-1950), </a:t>
            </a:r>
            <a:r>
              <a:rPr lang="ru-RU" dirty="0" err="1" smtClean="0"/>
              <a:t>Йонссон</a:t>
            </a:r>
            <a:r>
              <a:rPr lang="ru-RU" dirty="0" smtClean="0"/>
              <a:t> (1931)опираются на его корпус.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b="1" dirty="0" smtClean="0"/>
              <a:t>При издании</a:t>
            </a:r>
            <a:r>
              <a:rPr lang="ru-RU" b="1" dirty="0" smtClean="0"/>
              <a:t> </a:t>
            </a:r>
            <a:r>
              <a:rPr lang="ru-RU" b="1" dirty="0" smtClean="0"/>
              <a:t>отдельных стихотворений часто </a:t>
            </a:r>
            <a:r>
              <a:rPr lang="ru-RU" b="1" dirty="0" smtClean="0"/>
              <a:t>пересматривался</a:t>
            </a:r>
            <a:r>
              <a:rPr lang="ru-RU" dirty="0" smtClean="0"/>
              <a:t> </a:t>
            </a:r>
            <a:r>
              <a:rPr lang="ru-RU" b="1" dirty="0" smtClean="0"/>
              <a:t>вопрос  датировки и авторства, </a:t>
            </a:r>
            <a:r>
              <a:rPr lang="ru-RU" dirty="0" smtClean="0"/>
              <a:t> </a:t>
            </a:r>
            <a:r>
              <a:rPr lang="ru-RU" b="1" dirty="0" smtClean="0"/>
              <a:t>но </a:t>
            </a:r>
            <a:r>
              <a:rPr lang="ru-RU" b="1" dirty="0" err="1" smtClean="0"/>
              <a:t>Skaldic</a:t>
            </a:r>
            <a:r>
              <a:rPr lang="ru-RU" b="1" dirty="0" smtClean="0"/>
              <a:t> </a:t>
            </a:r>
            <a:r>
              <a:rPr lang="ru-RU" b="1" dirty="0" err="1" smtClean="0"/>
              <a:t>Project</a:t>
            </a:r>
            <a:r>
              <a:rPr lang="ru-RU" b="1" dirty="0" smtClean="0"/>
              <a:t> является первым всеобъемлющим</a:t>
            </a:r>
            <a:r>
              <a:rPr lang="ru-RU" dirty="0" smtClean="0"/>
              <a:t> </a:t>
            </a:r>
            <a:r>
              <a:rPr lang="ru-RU" b="1" dirty="0" smtClean="0"/>
              <a:t>обзором после корпуса </a:t>
            </a:r>
            <a:r>
              <a:rPr lang="ru-RU" b="1" dirty="0" err="1" smtClean="0"/>
              <a:t>Йонссона</a:t>
            </a:r>
            <a:r>
              <a:rPr lang="ru-RU" b="1" dirty="0" smtClean="0"/>
              <a:t>.</a:t>
            </a:r>
            <a:endParaRPr lang="ru-RU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err="1" smtClean="0"/>
              <a:t>Skaldic</a:t>
            </a:r>
            <a:r>
              <a:rPr lang="ru-RU" b="1" dirty="0" smtClean="0"/>
              <a:t> </a:t>
            </a:r>
            <a:r>
              <a:rPr lang="ru-RU" b="1" dirty="0" err="1" smtClean="0"/>
              <a:t>Project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Был задуман в 1997 году.</a:t>
            </a:r>
          </a:p>
          <a:p>
            <a:r>
              <a:rPr lang="ru-RU" sz="1800" dirty="0" smtClean="0"/>
              <a:t>Первоначальный редакционный состав: </a:t>
            </a:r>
            <a:r>
              <a:rPr lang="ru-RU" sz="1800" b="1" dirty="0" smtClean="0"/>
              <a:t>Маргарет </a:t>
            </a:r>
            <a:r>
              <a:rPr lang="ru-RU" sz="1800" b="1" dirty="0" err="1" smtClean="0"/>
              <a:t>Клюнис</a:t>
            </a:r>
            <a:r>
              <a:rPr lang="ru-RU" sz="1800" b="1" dirty="0" smtClean="0"/>
              <a:t> Росс, Кари </a:t>
            </a:r>
            <a:r>
              <a:rPr lang="ru-RU" sz="1800" b="1" dirty="0" err="1" smtClean="0"/>
              <a:t>Эллен</a:t>
            </a:r>
            <a:r>
              <a:rPr lang="ru-RU" sz="1800" b="1" dirty="0" smtClean="0"/>
              <a:t> Гаде,</a:t>
            </a:r>
            <a:r>
              <a:rPr lang="ru-RU" sz="1800" dirty="0" smtClean="0"/>
              <a:t> </a:t>
            </a:r>
            <a:r>
              <a:rPr lang="ru-RU" sz="1800" b="1" dirty="0" err="1" smtClean="0"/>
              <a:t>Эдит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Марольд</a:t>
            </a:r>
            <a:r>
              <a:rPr lang="ru-RU" sz="1800" b="1" dirty="0" smtClean="0"/>
              <a:t>, Диана </a:t>
            </a:r>
            <a:r>
              <a:rPr lang="ru-RU" sz="1800" b="1" dirty="0" err="1" smtClean="0"/>
              <a:t>Уэйли</a:t>
            </a:r>
            <a:r>
              <a:rPr lang="ru-RU" sz="1800" b="1" dirty="0" smtClean="0"/>
              <a:t> и </a:t>
            </a:r>
            <a:r>
              <a:rPr lang="ru-RU" sz="1800" b="1" dirty="0" err="1" smtClean="0"/>
              <a:t>Горун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Нордал</a:t>
            </a:r>
            <a:r>
              <a:rPr lang="ru-RU" sz="1800" b="1" dirty="0" smtClean="0"/>
              <a:t>.</a:t>
            </a:r>
          </a:p>
          <a:p>
            <a:r>
              <a:rPr lang="ru-RU" sz="1800" b="1" dirty="0" smtClean="0"/>
              <a:t>Начали </a:t>
            </a:r>
            <a:r>
              <a:rPr lang="ru-RU" sz="1800" b="1" dirty="0" smtClean="0"/>
              <a:t>с оцифровки (</a:t>
            </a:r>
            <a:r>
              <a:rPr lang="en-US" sz="1800" b="1" dirty="0" smtClean="0"/>
              <a:t>TEI</a:t>
            </a:r>
            <a:r>
              <a:rPr lang="ru-RU" sz="1800" b="1" dirty="0" smtClean="0"/>
              <a:t>). </a:t>
            </a:r>
            <a:endParaRPr lang="en-US" sz="1800" b="1" dirty="0" smtClean="0"/>
          </a:p>
          <a:p>
            <a:r>
              <a:rPr lang="ru-RU" sz="1800" dirty="0" smtClean="0"/>
              <a:t>Количество</a:t>
            </a:r>
            <a:r>
              <a:rPr lang="en-US" sz="1800" dirty="0" smtClean="0"/>
              <a:t> </a:t>
            </a:r>
            <a:r>
              <a:rPr lang="ru-RU" sz="1800" dirty="0" smtClean="0"/>
              <a:t>участники на первоначальном этапе быстро выросли до + - 40.</a:t>
            </a:r>
          </a:p>
          <a:p>
            <a:r>
              <a:rPr lang="ru-RU" sz="1800" b="1" dirty="0" smtClean="0"/>
              <a:t>Первоначальное решение (около 1999 года) </a:t>
            </a:r>
            <a:r>
              <a:rPr lang="ru-RU" sz="1800" b="1" dirty="0" smtClean="0"/>
              <a:t>заключалась </a:t>
            </a:r>
            <a:r>
              <a:rPr lang="ru-RU" sz="1800" b="1" dirty="0" smtClean="0"/>
              <a:t>в создании </a:t>
            </a:r>
            <a:r>
              <a:rPr lang="ru-RU" sz="1800" b="1" dirty="0" smtClean="0"/>
              <a:t> корпуса с</a:t>
            </a:r>
            <a:r>
              <a:rPr lang="ru-RU" sz="1800" dirty="0" smtClean="0"/>
              <a:t> </a:t>
            </a:r>
            <a:r>
              <a:rPr lang="ru-RU" sz="1800" b="1" dirty="0" smtClean="0"/>
              <a:t>удобный интерфейс для поиска и просмотра </a:t>
            </a:r>
            <a:r>
              <a:rPr lang="ru-RU" sz="1800" b="1" dirty="0" smtClean="0"/>
              <a:t>с помощью языка  разметки </a:t>
            </a:r>
            <a:r>
              <a:rPr lang="ru-RU" sz="1800" b="1" dirty="0" smtClean="0"/>
              <a:t>XML</a:t>
            </a:r>
            <a:r>
              <a:rPr lang="ru-RU" sz="1800" b="1" dirty="0" smtClean="0"/>
              <a:t>.</a:t>
            </a:r>
            <a:endParaRPr lang="ru-RU" sz="1800" b="1" dirty="0" smtClean="0"/>
          </a:p>
          <a:p>
            <a:r>
              <a:rPr lang="ru-RU" sz="1800" b="1" dirty="0" smtClean="0"/>
              <a:t>С 2001 началась работа над реляционными базами данных (имена скальдов, стихи, прозаические тексты, общая таблица ссылок, связывающие строфы, редакторы и административные структуры).</a:t>
            </a:r>
          </a:p>
          <a:p>
            <a:pPr>
              <a:buNone/>
            </a:pP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318076"/>
          </a:xfrm>
        </p:spPr>
        <p:txBody>
          <a:bodyPr>
            <a:noAutofit/>
          </a:bodyPr>
          <a:lstStyle/>
          <a:p>
            <a:pPr algn="ctr"/>
            <a:r>
              <a:rPr lang="ru-RU" sz="1600" b="1" dirty="0" smtClean="0"/>
              <a:t>Какие плюсы есть у реляционной базы данных?</a:t>
            </a:r>
            <a:br>
              <a:rPr lang="ru-RU" sz="1600" b="1" dirty="0" smtClean="0"/>
            </a:br>
            <a:r>
              <a:rPr lang="ru-RU" sz="1600" b="1" dirty="0" smtClean="0"/>
              <a:t>Р.б.д. - серия таблиц со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b="1" dirty="0" smtClean="0"/>
              <a:t>строками </a:t>
            </a:r>
            <a:r>
              <a:rPr lang="ru-RU" sz="1600" b="1" dirty="0" smtClean="0"/>
              <a:t>данных, которые могут содержать ссылки на строки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b="1" dirty="0" smtClean="0"/>
              <a:t>в других таблицах. </a:t>
            </a:r>
            <a:r>
              <a:rPr lang="ru-RU" sz="1600" dirty="0" smtClean="0"/>
              <a:t/>
            </a:r>
            <a:br>
              <a:rPr lang="ru-RU" sz="1600" dirty="0" smtClean="0"/>
            </a:br>
            <a:endParaRPr lang="ru-RU" sz="1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600" dirty="0" smtClean="0"/>
              <a:t>Доступ к файлам и одновременное редактирование несколькими пользователями.</a:t>
            </a:r>
          </a:p>
          <a:p>
            <a:r>
              <a:rPr lang="ru-RU" sz="1600" dirty="0" smtClean="0"/>
              <a:t>Предназначены для быстрого доступа и сшивание больших наборов </a:t>
            </a:r>
            <a:r>
              <a:rPr lang="ru-RU" sz="1600" dirty="0" smtClean="0"/>
              <a:t>данных.</a:t>
            </a:r>
            <a:endParaRPr lang="ru-RU" sz="1600" dirty="0" smtClean="0"/>
          </a:p>
          <a:p>
            <a:r>
              <a:rPr lang="ru-RU" sz="1600" dirty="0" smtClean="0"/>
              <a:t>Основные данные хранятся в единой версии и различные интерфейсы используется для редактирования и представления </a:t>
            </a:r>
            <a:r>
              <a:rPr lang="ru-RU" sz="1600" dirty="0" smtClean="0"/>
              <a:t>данных.</a:t>
            </a:r>
            <a:endParaRPr lang="ru-RU" sz="1600" dirty="0" smtClean="0"/>
          </a:p>
          <a:p>
            <a:r>
              <a:rPr lang="ru-RU" sz="1600" dirty="0" smtClean="0"/>
              <a:t>Пользователи (в нашем случае, редакторы) могут ввести информацию в базу данных, где она обрабатывается или преобразуется , в итоге они могут увидеть результаты.</a:t>
            </a:r>
          </a:p>
          <a:p>
            <a:r>
              <a:rPr lang="ru-RU" sz="1600" dirty="0" smtClean="0"/>
              <a:t>Реляционная модель базы данных допускает возможность расширения данных в другие области: дополнительные данные могут быть включены в структуру данных без ущерба для существующих данных.</a:t>
            </a:r>
          </a:p>
          <a:p>
            <a:r>
              <a:rPr lang="ru-RU" sz="1600" dirty="0" smtClean="0"/>
              <a:t>Структура базы данных может быть легко применена для других корпусов.</a:t>
            </a:r>
          </a:p>
          <a:p>
            <a:r>
              <a:rPr lang="ru-RU" sz="1600" dirty="0" smtClean="0"/>
              <a:t>Структура данных способствует простому экспортированию таблиц данных, которые затем могут быть использованы для статистического анализа</a:t>
            </a:r>
            <a:r>
              <a:rPr lang="ru-RU" sz="1600" dirty="0" smtClean="0"/>
              <a:t>.</a:t>
            </a:r>
          </a:p>
          <a:p>
            <a:r>
              <a:rPr lang="ru-RU" sz="1600" dirty="0" smtClean="0"/>
              <a:t>Например</a:t>
            </a:r>
            <a:r>
              <a:rPr lang="ru-RU" sz="1600" dirty="0" smtClean="0"/>
              <a:t>, </a:t>
            </a:r>
            <a:r>
              <a:rPr lang="ru-RU" sz="1600" dirty="0" err="1" smtClean="0"/>
              <a:t>лемматизация</a:t>
            </a:r>
            <a:r>
              <a:rPr lang="ru-RU" sz="1600" dirty="0" smtClean="0"/>
              <a:t> позволяет просчитать частотность употребления отдельных слов. </a:t>
            </a:r>
          </a:p>
          <a:p>
            <a:endParaRPr lang="ru-RU" sz="1600" dirty="0" smtClean="0"/>
          </a:p>
          <a:p>
            <a:endParaRPr lang="ru-RU" sz="1600" dirty="0" smtClean="0"/>
          </a:p>
          <a:p>
            <a:endParaRPr lang="ru-RU" sz="1600" dirty="0" smtClean="0"/>
          </a:p>
          <a:p>
            <a:endParaRPr lang="ru-RU" sz="16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Литейная">
  <a:themeElements>
    <a:clrScheme name="Литейная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Литейная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Литей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367</TotalTime>
  <Words>760</Words>
  <Application>Microsoft Office PowerPoint</Application>
  <PresentationFormat>Экран (4:3)</PresentationFormat>
  <Paragraphs>85</Paragraphs>
  <Slides>13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Литейная</vt:lpstr>
      <vt:lpstr>Слайд 1</vt:lpstr>
      <vt:lpstr>Слайд 2</vt:lpstr>
      <vt:lpstr>Скальдическая поэзия*</vt:lpstr>
      <vt:lpstr>Слайд 4</vt:lpstr>
      <vt:lpstr>Слайд 5</vt:lpstr>
      <vt:lpstr>Корпус скальдической поэзии</vt:lpstr>
      <vt:lpstr>Skaldic Project</vt:lpstr>
      <vt:lpstr>Слайд 8</vt:lpstr>
      <vt:lpstr>Какие плюсы есть у реляционной базы данных? Р.б.д. - серия таблиц со строками данных, которые могут содержать ссылки на строки в других таблицах.  </vt:lpstr>
      <vt:lpstr>Слайд 10</vt:lpstr>
      <vt:lpstr>Слайд 11</vt:lpstr>
      <vt:lpstr>Слайд 12</vt:lpstr>
      <vt:lpstr>Слайд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ololo</dc:creator>
  <cp:lastModifiedBy>Антон</cp:lastModifiedBy>
  <cp:revision>31</cp:revision>
  <dcterms:created xsi:type="dcterms:W3CDTF">2017-10-17T17:34:41Z</dcterms:created>
  <dcterms:modified xsi:type="dcterms:W3CDTF">2017-10-18T08:02:26Z</dcterms:modified>
</cp:coreProperties>
</file>