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8" r:id="rId5"/>
    <p:sldId id="262" r:id="rId6"/>
    <p:sldId id="259" r:id="rId7"/>
    <p:sldId id="260" r:id="rId8"/>
    <p:sldId id="261" r:id="rId9"/>
  </p:sldIdLst>
  <p:sldSz cx="43891200" cy="32918400"/>
  <p:notesSz cx="6858000" cy="9144000"/>
  <p:defaultTextStyle>
    <a:defPPr>
      <a:defRPr lang="en-US"/>
    </a:defPPr>
    <a:lvl1pPr marL="0" algn="l" defTabSz="3493094" rtl="0" eaLnBrk="1" latinLnBrk="0" hangingPunct="1">
      <a:defRPr sz="6800" kern="1200">
        <a:solidFill>
          <a:schemeClr val="tx1"/>
        </a:solidFill>
        <a:latin typeface="+mn-lt"/>
        <a:ea typeface="+mn-ea"/>
        <a:cs typeface="+mn-cs"/>
      </a:defRPr>
    </a:lvl1pPr>
    <a:lvl2pPr marL="1746546" algn="l" defTabSz="3493094" rtl="0" eaLnBrk="1" latinLnBrk="0" hangingPunct="1">
      <a:defRPr sz="6800" kern="1200">
        <a:solidFill>
          <a:schemeClr val="tx1"/>
        </a:solidFill>
        <a:latin typeface="+mn-lt"/>
        <a:ea typeface="+mn-ea"/>
        <a:cs typeface="+mn-cs"/>
      </a:defRPr>
    </a:lvl2pPr>
    <a:lvl3pPr marL="3493094" algn="l" defTabSz="3493094" rtl="0" eaLnBrk="1" latinLnBrk="0" hangingPunct="1">
      <a:defRPr sz="6800" kern="1200">
        <a:solidFill>
          <a:schemeClr val="tx1"/>
        </a:solidFill>
        <a:latin typeface="+mn-lt"/>
        <a:ea typeface="+mn-ea"/>
        <a:cs typeface="+mn-cs"/>
      </a:defRPr>
    </a:lvl3pPr>
    <a:lvl4pPr marL="5239642" algn="l" defTabSz="3493094" rtl="0" eaLnBrk="1" latinLnBrk="0" hangingPunct="1">
      <a:defRPr sz="6800" kern="1200">
        <a:solidFill>
          <a:schemeClr val="tx1"/>
        </a:solidFill>
        <a:latin typeface="+mn-lt"/>
        <a:ea typeface="+mn-ea"/>
        <a:cs typeface="+mn-cs"/>
      </a:defRPr>
    </a:lvl4pPr>
    <a:lvl5pPr marL="6986190" algn="l" defTabSz="3493094" rtl="0" eaLnBrk="1" latinLnBrk="0" hangingPunct="1">
      <a:defRPr sz="6800" kern="1200">
        <a:solidFill>
          <a:schemeClr val="tx1"/>
        </a:solidFill>
        <a:latin typeface="+mn-lt"/>
        <a:ea typeface="+mn-ea"/>
        <a:cs typeface="+mn-cs"/>
      </a:defRPr>
    </a:lvl5pPr>
    <a:lvl6pPr marL="8732736" algn="l" defTabSz="3493094" rtl="0" eaLnBrk="1" latinLnBrk="0" hangingPunct="1">
      <a:defRPr sz="6800" kern="1200">
        <a:solidFill>
          <a:schemeClr val="tx1"/>
        </a:solidFill>
        <a:latin typeface="+mn-lt"/>
        <a:ea typeface="+mn-ea"/>
        <a:cs typeface="+mn-cs"/>
      </a:defRPr>
    </a:lvl6pPr>
    <a:lvl7pPr marL="10479284" algn="l" defTabSz="3493094" rtl="0" eaLnBrk="1" latinLnBrk="0" hangingPunct="1">
      <a:defRPr sz="6800" kern="1200">
        <a:solidFill>
          <a:schemeClr val="tx1"/>
        </a:solidFill>
        <a:latin typeface="+mn-lt"/>
        <a:ea typeface="+mn-ea"/>
        <a:cs typeface="+mn-cs"/>
      </a:defRPr>
    </a:lvl7pPr>
    <a:lvl8pPr marL="12225830" algn="l" defTabSz="3493094" rtl="0" eaLnBrk="1" latinLnBrk="0" hangingPunct="1">
      <a:defRPr sz="6800" kern="1200">
        <a:solidFill>
          <a:schemeClr val="tx1"/>
        </a:solidFill>
        <a:latin typeface="+mn-lt"/>
        <a:ea typeface="+mn-ea"/>
        <a:cs typeface="+mn-cs"/>
      </a:defRPr>
    </a:lvl8pPr>
    <a:lvl9pPr marL="13972380" algn="l" defTabSz="3493094" rtl="0" eaLnBrk="1" latinLnBrk="0" hangingPunct="1">
      <a:defRPr sz="6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00" userDrawn="1">
          <p15:clr>
            <a:srgbClr val="A4A3A4"/>
          </p15:clr>
        </p15:guide>
        <p15:guide id="2" pos="120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06B"/>
    <a:srgbClr val="FEFEFE"/>
    <a:srgbClr val="1A4BA9"/>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2"/>
    <p:restoredTop sz="91056"/>
  </p:normalViewPr>
  <p:slideViewPr>
    <p:cSldViewPr snapToGrid="0">
      <p:cViewPr>
        <p:scale>
          <a:sx n="37" d="100"/>
          <a:sy n="37" d="100"/>
        </p:scale>
        <p:origin x="272" y="248"/>
      </p:cViewPr>
      <p:guideLst>
        <p:guide orient="horz" pos="16800"/>
        <p:guide pos="1207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11/19/22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75FB9-2012-4DBF-A192-38187E85331C}" type="datetimeFigureOut">
              <a:rPr lang="en-US" smtClean="0"/>
              <a:t>11/19/22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7EFEE-A59F-429F-B663-0B880CEB9012}" type="slidenum">
              <a:rPr lang="en-US" smtClean="0"/>
              <a:t>‹#›</a:t>
            </a:fld>
            <a:endParaRPr lang="en-US"/>
          </a:p>
        </p:txBody>
      </p:sp>
    </p:spTree>
    <p:extLst>
      <p:ext uri="{BB962C8B-B14F-4D97-AF65-F5344CB8AC3E}">
        <p14:creationId xmlns:p14="http://schemas.microsoft.com/office/powerpoint/2010/main" val="480595441"/>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ssconnections.duke.edu/project-teams/data-2020"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ssconnections.duke.edu/project-teams/data-202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2020 Posters and Presentations: </a:t>
            </a:r>
            <a:r>
              <a:rPr lang="en-US" dirty="0">
                <a:hlinkClick r:id="rId3"/>
              </a:rPr>
              <a:t>Data+ (2020) | Duke Bass Connections</a:t>
            </a:r>
            <a:endParaRPr lang="en-US" dirty="0"/>
          </a:p>
          <a:p>
            <a:pPr marL="0" marR="0">
              <a:lnSpc>
                <a:spcPct val="107000"/>
              </a:lnSpc>
              <a:spcBef>
                <a:spcPts val="0"/>
              </a:spcBef>
              <a:spcAft>
                <a:spcPts val="6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Poster Design Guidance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Keep the design simple, with plenty of blank space for breathing room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graphics and photos whenever possible to illustrate your points, and keep text to a minimum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headings to break up the sections of your poster (recommended font size for headings is 48, bold)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Aim for a font size of 36 to 40 for main 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graphics that are at least 300 dpi or vector-based so that they do not become distorted when enlarged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Try to avoid too much information, small fonts, confusing graphics that are unlabeled or have hard-to-read labels, too many different colors or fonts, big blocks of 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Many posters typically include sections on Introduction, Methods and Data, Results, Conclusion, Next Steps, but these are not required; your poster should reflect your unique project team (for example, an infographic may be more appropriate)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Check at 400% before finalizing; everything should look crisp and clear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Print it out on a regular 8.5x11 sheet of paper and hold it at arm’s length to make sure it’s readable at that distance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Save your poster as a 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42C7EFEE-A59F-429F-B663-0B880CEB9012}" type="slidenum">
              <a:rPr lang="en-US" smtClean="0"/>
              <a:t>1</a:t>
            </a:fld>
            <a:endParaRPr lang="en-US"/>
          </a:p>
        </p:txBody>
      </p:sp>
    </p:spTree>
    <p:extLst>
      <p:ext uri="{BB962C8B-B14F-4D97-AF65-F5344CB8AC3E}">
        <p14:creationId xmlns:p14="http://schemas.microsoft.com/office/powerpoint/2010/main" val="373499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2020 Posters and Presentations: </a:t>
            </a:r>
            <a:r>
              <a:rPr lang="en-US">
                <a:hlinkClick r:id="rId3"/>
              </a:rPr>
              <a:t>Data+ (2020) | Duke Bass Connections</a:t>
            </a:r>
            <a:endParaRPr lang="en-US"/>
          </a:p>
          <a:p>
            <a:pPr marL="0" marR="0">
              <a:lnSpc>
                <a:spcPct val="107000"/>
              </a:lnSpc>
              <a:spcBef>
                <a:spcPts val="0"/>
              </a:spcBef>
              <a:spcAft>
                <a:spcPts val="600"/>
              </a:spcAft>
            </a:pPr>
            <a:r>
              <a:rPr lang="en-US" sz="1800" b="1">
                <a:effectLst/>
                <a:latin typeface="Calibri" panose="020F0502020204030204" pitchFamily="34" charset="0"/>
                <a:ea typeface="Calibri" panose="020F0502020204030204" pitchFamily="34" charset="0"/>
                <a:cs typeface="Calibri" panose="020F0502020204030204" pitchFamily="34" charset="0"/>
              </a:rPr>
              <a:t>Poster Design Guidance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Keep the design simple, with plenty of blank space for breathing room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Use graphics and photos whenever possible to illustrate your points, and keep text to a minimum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Use headings to break up the sections of your poster (recommended font size for headings is 48, bold)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Aim for a font size of 36 to 40 for main 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Use graphics that are at least 300 dpi or vector-based so that they do not become distorted when enlarged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Try to avoid too much information, small fonts, confusing graphics that are unlabeled or have hard-to-read labels, too many different colors or fonts, big blocks of 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Many posters typically include sections on Introduction, Methods and Data, Results, Conclusion, Next Steps, but these are not required; your poster should reflect your unique project team (for example, an infographic may be more appropriate)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Check at 400% before finalizing; everything should look crisp and clear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Print it out on a regular 8.5x11 sheet of paper and hold it at arm’s length to make sure it’s readable at that distance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Save your poster as a PDF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endParaRPr lang="en-US"/>
          </a:p>
        </p:txBody>
      </p:sp>
      <p:sp>
        <p:nvSpPr>
          <p:cNvPr id="4" name="Slide Number Placeholder 3"/>
          <p:cNvSpPr>
            <a:spLocks noGrp="1"/>
          </p:cNvSpPr>
          <p:nvPr>
            <p:ph type="sldNum" sz="quarter" idx="5"/>
          </p:nvPr>
        </p:nvSpPr>
        <p:spPr/>
        <p:txBody>
          <a:bodyPr/>
          <a:lstStyle/>
          <a:p>
            <a:fld id="{42C7EFEE-A59F-429F-B663-0B880CEB9012}" type="slidenum">
              <a:rPr lang="en-US" smtClean="0"/>
              <a:t>2</a:t>
            </a:fld>
            <a:endParaRPr lang="en-US"/>
          </a:p>
        </p:txBody>
      </p:sp>
    </p:spTree>
    <p:extLst>
      <p:ext uri="{BB962C8B-B14F-4D97-AF65-F5344CB8AC3E}">
        <p14:creationId xmlns:p14="http://schemas.microsoft.com/office/powerpoint/2010/main" val="830919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96687" y="609600"/>
            <a:ext cx="42497830" cy="3352800"/>
          </a:xfrm>
          <a:prstGeom prst="rect">
            <a:avLst/>
          </a:prstGeom>
          <a:solidFill>
            <a:srgbClr val="C4172F"/>
          </a:solidFill>
          <a:ln>
            <a:solidFill>
              <a:srgbClr val="C4172F"/>
            </a:solidFill>
          </a:ln>
        </p:spPr>
        <p:txBody>
          <a:bodyPr vert="horz" lIns="78373" tIns="39187" rIns="78373" bIns="39187" anchor="ctr" anchorCtr="1"/>
          <a:lstStyle>
            <a:lvl1pPr>
              <a:defRPr sz="6200" b="1">
                <a:solidFill>
                  <a:schemeClr val="bg1"/>
                </a:solidFill>
                <a:latin typeface="Arial"/>
                <a:cs typeface="Arial"/>
              </a:defRPr>
            </a:lvl1pPr>
          </a:lstStyle>
          <a:p>
            <a:r>
              <a:rPr lang="en-US"/>
              <a:t>Poster Presentation Title</a:t>
            </a:r>
            <a:br>
              <a:rPr lang="en-US"/>
            </a:br>
            <a:r>
              <a:rPr lang="en-US" sz="4200" b="1">
                <a:solidFill>
                  <a:schemeClr val="bg1"/>
                </a:solidFill>
                <a:latin typeface="Arial" pitchFamily="34" charset="0"/>
                <a:cs typeface="Arial" pitchFamily="34" charset="0"/>
              </a:rPr>
              <a:t>List Author Name(s)</a:t>
            </a:r>
            <a:br>
              <a:rPr lang="en-US" sz="4200" b="1">
                <a:solidFill>
                  <a:schemeClr val="bg1"/>
                </a:solidFill>
                <a:latin typeface="Arial" pitchFamily="34" charset="0"/>
                <a:cs typeface="Arial" pitchFamily="34" charset="0"/>
              </a:rPr>
            </a:br>
            <a:r>
              <a:rPr lang="en-US" sz="4200" b="1">
                <a:solidFill>
                  <a:schemeClr val="bg1"/>
                </a:solidFill>
                <a:latin typeface="Arial" pitchFamily="34" charset="0"/>
                <a:cs typeface="Arial" pitchFamily="34" charset="0"/>
              </a:rPr>
              <a:t>List Affiliated Institutions</a:t>
            </a:r>
            <a:endParaRPr lang="en-US"/>
          </a:p>
        </p:txBody>
      </p:sp>
      <p:sp>
        <p:nvSpPr>
          <p:cNvPr id="22" name="Text Placeholder 21"/>
          <p:cNvSpPr>
            <a:spLocks noGrp="1"/>
          </p:cNvSpPr>
          <p:nvPr>
            <p:ph type="body" sz="quarter" idx="10" hasCustomPrompt="1"/>
          </p:nvPr>
        </p:nvSpPr>
        <p:spPr>
          <a:xfrm>
            <a:off x="696687" y="42672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Abstract or Introduction</a:t>
            </a:r>
            <a:endParaRPr lang="en-US"/>
          </a:p>
        </p:txBody>
      </p:sp>
      <p:sp>
        <p:nvSpPr>
          <p:cNvPr id="24" name="Text Placeholder 23"/>
          <p:cNvSpPr>
            <a:spLocks noGrp="1"/>
          </p:cNvSpPr>
          <p:nvPr>
            <p:ph type="body" sz="quarter" idx="11" hasCustomPrompt="1"/>
          </p:nvPr>
        </p:nvSpPr>
        <p:spPr>
          <a:xfrm>
            <a:off x="696687" y="5638800"/>
            <a:ext cx="13585370" cy="8686800"/>
          </a:xfrm>
          <a:prstGeom prst="rect">
            <a:avLst/>
          </a:prstGeom>
        </p:spPr>
        <p:txBody>
          <a:bodyPr vert="horz" lIns="78373" tIns="39187" rIns="78373" bIns="39187"/>
          <a:lstStyle>
            <a:lvl1pPr marL="0" indent="0">
              <a:buNone/>
              <a:defRPr sz="2800" baseline="0"/>
            </a:lvl1pPr>
            <a:lvl2pPr marL="397308" indent="0">
              <a:buNone/>
              <a:defRPr sz="2800" baseline="0"/>
            </a:lvl2pPr>
            <a:lvl3pPr marL="772848" indent="0">
              <a:buNone/>
              <a:defRPr sz="2800" baseline="0"/>
            </a:lvl3pPr>
            <a:lvl4pPr>
              <a:defRPr sz="2800"/>
            </a:lvl4pPr>
            <a:lvl5pPr>
              <a:defRPr sz="2800"/>
            </a:lvl5pPr>
          </a:lstStyle>
          <a:p>
            <a:pPr lvl="0"/>
            <a:r>
              <a:rPr lang="en-US"/>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96687" y="146304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Objectives</a:t>
            </a:r>
            <a:endParaRPr lang="en-US"/>
          </a:p>
        </p:txBody>
      </p:sp>
      <p:sp>
        <p:nvSpPr>
          <p:cNvPr id="26" name="Text Placeholder 23"/>
          <p:cNvSpPr>
            <a:spLocks noGrp="1"/>
          </p:cNvSpPr>
          <p:nvPr>
            <p:ph type="body" sz="quarter" idx="13" hasCustomPrompt="1"/>
          </p:nvPr>
        </p:nvSpPr>
        <p:spPr>
          <a:xfrm>
            <a:off x="696687" y="16002000"/>
            <a:ext cx="13585370" cy="7315200"/>
          </a:xfrm>
          <a:prstGeom prst="rect">
            <a:avLst/>
          </a:prstGeom>
        </p:spPr>
        <p:txBody>
          <a:bodyPr vert="horz" lIns="78373" tIns="39187" rIns="78373" bIns="39187"/>
          <a:lstStyle>
            <a:lvl1pPr marL="0" marR="0" indent="0" algn="l" defTabSz="3493094" rtl="0" eaLnBrk="1" fontAlgn="auto" latinLnBrk="0" hangingPunct="1">
              <a:lnSpc>
                <a:spcPct val="100000"/>
              </a:lnSpc>
              <a:spcBef>
                <a:spcPct val="20000"/>
              </a:spcBef>
              <a:spcAft>
                <a:spcPts val="0"/>
              </a:spcAft>
              <a:buClrTx/>
              <a:buSzTx/>
              <a:buFont typeface="Arial" pitchFamily="34" charset="0"/>
              <a:buNone/>
              <a:tabLst/>
              <a:defRPr sz="2800"/>
            </a:lvl1pPr>
            <a:lvl2pPr>
              <a:defRPr sz="2800"/>
            </a:lvl2pPr>
            <a:lvl3pPr>
              <a:defRPr sz="2800"/>
            </a:lvl3pPr>
            <a:lvl4pPr>
              <a:defRPr sz="2800"/>
            </a:lvl4pPr>
            <a:lvl5pPr>
              <a:defRPr sz="2800"/>
            </a:lvl5pPr>
          </a:lstStyle>
          <a:p>
            <a:pPr marL="0" marR="0" lvl="0" indent="0" algn="l" defTabSz="3493094" rtl="0" eaLnBrk="1" fontAlgn="auto" latinLnBrk="0" hangingPunct="1">
              <a:lnSpc>
                <a:spcPct val="100000"/>
              </a:lnSpc>
              <a:spcBef>
                <a:spcPct val="20000"/>
              </a:spcBef>
              <a:spcAft>
                <a:spcPts val="0"/>
              </a:spcAft>
              <a:buClrTx/>
              <a:buSzTx/>
              <a:buFont typeface="Arial" pitchFamily="34" charset="0"/>
              <a:buNone/>
              <a:tabLst/>
              <a:defRPr/>
            </a:pPr>
            <a:r>
              <a:rPr lang="en-US"/>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96687" y="236220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Methods</a:t>
            </a:r>
            <a:endParaRPr lang="en-US"/>
          </a:p>
        </p:txBody>
      </p:sp>
      <p:sp>
        <p:nvSpPr>
          <p:cNvPr id="28" name="Text Placeholder 23"/>
          <p:cNvSpPr>
            <a:spLocks noGrp="1"/>
          </p:cNvSpPr>
          <p:nvPr>
            <p:ph type="body" sz="quarter" idx="15" hasCustomPrompt="1"/>
          </p:nvPr>
        </p:nvSpPr>
        <p:spPr>
          <a:xfrm>
            <a:off x="696687" y="24993600"/>
            <a:ext cx="13585370" cy="7315200"/>
          </a:xfrm>
          <a:prstGeom prst="rect">
            <a:avLst/>
          </a:prstGeom>
        </p:spPr>
        <p:txBody>
          <a:bodyPr vert="horz" lIns="78373" tIns="39187" rIns="78373" bIns="39187"/>
          <a:lstStyle>
            <a:lvl1pPr marL="0" marR="0" indent="0" algn="l" defTabSz="3493094" rtl="0" eaLnBrk="1" fontAlgn="auto" latinLnBrk="0" hangingPunct="1">
              <a:lnSpc>
                <a:spcPct val="100000"/>
              </a:lnSpc>
              <a:spcBef>
                <a:spcPct val="20000"/>
              </a:spcBef>
              <a:spcAft>
                <a:spcPts val="0"/>
              </a:spcAft>
              <a:buClrTx/>
              <a:buSzTx/>
              <a:buFont typeface="Arial" pitchFamily="34" charset="0"/>
              <a:buNone/>
              <a:tabLst/>
              <a:defRPr sz="2800"/>
            </a:lvl1pPr>
            <a:lvl2pPr>
              <a:defRPr sz="2800"/>
            </a:lvl2pPr>
            <a:lvl3pPr>
              <a:defRPr sz="2800"/>
            </a:lvl3pPr>
            <a:lvl4pPr>
              <a:defRPr sz="2800"/>
            </a:lvl4pPr>
            <a:lvl5pPr>
              <a:defRPr sz="2800"/>
            </a:lvl5pPr>
          </a:lstStyle>
          <a:p>
            <a:pPr marL="0" marR="0" lvl="0" indent="0" algn="l" defTabSz="3493094" rtl="0" eaLnBrk="1" fontAlgn="auto" latinLnBrk="0" hangingPunct="1">
              <a:lnSpc>
                <a:spcPct val="100000"/>
              </a:lnSpc>
              <a:spcBef>
                <a:spcPct val="20000"/>
              </a:spcBef>
              <a:spcAft>
                <a:spcPts val="0"/>
              </a:spcAft>
              <a:buClrTx/>
              <a:buSzTx/>
              <a:buFont typeface="Arial" pitchFamily="34" charset="0"/>
              <a:buNone/>
              <a:tabLst/>
              <a:defRPr/>
            </a:pPr>
            <a:r>
              <a:rPr lang="en-US"/>
              <a:t>Copy and paste title bars and text boxes to create additional sections.</a:t>
            </a:r>
          </a:p>
        </p:txBody>
      </p:sp>
      <p:sp>
        <p:nvSpPr>
          <p:cNvPr id="29" name="Text Placeholder 21"/>
          <p:cNvSpPr>
            <a:spLocks noGrp="1"/>
          </p:cNvSpPr>
          <p:nvPr>
            <p:ph type="body" sz="quarter" idx="16" hasCustomPrompt="1"/>
          </p:nvPr>
        </p:nvSpPr>
        <p:spPr>
          <a:xfrm>
            <a:off x="15152917" y="42672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Results</a:t>
            </a:r>
            <a:endParaRPr lang="en-US"/>
          </a:p>
        </p:txBody>
      </p:sp>
      <p:sp>
        <p:nvSpPr>
          <p:cNvPr id="30" name="Text Placeholder 23"/>
          <p:cNvSpPr>
            <a:spLocks noGrp="1"/>
          </p:cNvSpPr>
          <p:nvPr>
            <p:ph type="body" sz="quarter" idx="17"/>
          </p:nvPr>
        </p:nvSpPr>
        <p:spPr>
          <a:xfrm>
            <a:off x="29609145" y="24993600"/>
            <a:ext cx="13585370" cy="7315200"/>
          </a:xfrm>
          <a:prstGeom prst="rect">
            <a:avLst/>
          </a:prstGeom>
        </p:spPr>
        <p:txBody>
          <a:bodyPr vert="horz" lIns="78373" tIns="39187" rIns="78373" bIns="39187"/>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1"/>
          <p:cNvSpPr>
            <a:spLocks noGrp="1"/>
          </p:cNvSpPr>
          <p:nvPr>
            <p:ph type="body" sz="quarter" idx="18" hasCustomPrompt="1"/>
          </p:nvPr>
        </p:nvSpPr>
        <p:spPr>
          <a:xfrm>
            <a:off x="29609145" y="42672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Conclusion</a:t>
            </a:r>
            <a:endParaRPr lang="en-US"/>
          </a:p>
        </p:txBody>
      </p:sp>
      <p:sp>
        <p:nvSpPr>
          <p:cNvPr id="32" name="Text Placeholder 23"/>
          <p:cNvSpPr>
            <a:spLocks noGrp="1"/>
          </p:cNvSpPr>
          <p:nvPr>
            <p:ph type="body" sz="quarter" idx="19"/>
          </p:nvPr>
        </p:nvSpPr>
        <p:spPr>
          <a:xfrm>
            <a:off x="29609145" y="5638800"/>
            <a:ext cx="13585370" cy="17678400"/>
          </a:xfrm>
          <a:prstGeom prst="rect">
            <a:avLst/>
          </a:prstGeom>
        </p:spPr>
        <p:txBody>
          <a:bodyPr vert="horz" lIns="78373" tIns="39187" rIns="78373" bIns="39187"/>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21"/>
          <p:cNvSpPr>
            <a:spLocks noGrp="1"/>
          </p:cNvSpPr>
          <p:nvPr>
            <p:ph type="body" sz="quarter" idx="20" hasCustomPrompt="1"/>
          </p:nvPr>
        </p:nvSpPr>
        <p:spPr>
          <a:xfrm>
            <a:off x="29609145" y="236220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References</a:t>
            </a:r>
            <a:endParaRPr lang="en-US"/>
          </a:p>
        </p:txBody>
      </p:sp>
      <p:sp>
        <p:nvSpPr>
          <p:cNvPr id="34" name="Text Placeholder 23"/>
          <p:cNvSpPr>
            <a:spLocks noGrp="1"/>
          </p:cNvSpPr>
          <p:nvPr>
            <p:ph type="body" sz="quarter" idx="21" hasCustomPrompt="1"/>
          </p:nvPr>
        </p:nvSpPr>
        <p:spPr>
          <a:xfrm>
            <a:off x="15152917" y="5638800"/>
            <a:ext cx="13585370" cy="26670000"/>
          </a:xfrm>
          <a:prstGeom prst="rect">
            <a:avLst/>
          </a:prstGeom>
        </p:spPr>
        <p:txBody>
          <a:bodyPr vert="horz" lIns="78373" tIns="39187" rIns="78373" bIns="39187"/>
          <a:lstStyle>
            <a:lvl1pPr marL="0" indent="0">
              <a:buNone/>
              <a:defRPr sz="2800" baseline="0"/>
            </a:lvl1pPr>
            <a:lvl2pPr marL="397308" indent="0">
              <a:buNone/>
              <a:defRPr sz="2800"/>
            </a:lvl2pPr>
            <a:lvl3pPr>
              <a:defRPr sz="2800"/>
            </a:lvl3pPr>
            <a:lvl4pPr>
              <a:defRPr sz="2800"/>
            </a:lvl4pPr>
            <a:lvl5pPr>
              <a:defRPr sz="2800"/>
            </a:lvl5pPr>
          </a:lstStyle>
          <a:p>
            <a:pPr lvl="0"/>
            <a:r>
              <a:rPr lang="en-US"/>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219205" y="914400"/>
            <a:ext cx="3135086" cy="2743200"/>
          </a:xfrm>
          <a:prstGeom prst="rect">
            <a:avLst/>
          </a:prstGeom>
          <a:solidFill>
            <a:schemeClr val="bg1"/>
          </a:solidFill>
        </p:spPr>
        <p:txBody>
          <a:bodyPr vert="horz" lIns="78373" tIns="39187" rIns="78373" bIns="39187"/>
          <a:lstStyle>
            <a:lvl1pPr marL="0" indent="0">
              <a:buNone/>
              <a:defRPr sz="2000"/>
            </a:lvl1pPr>
          </a:lstStyle>
          <a:p>
            <a:r>
              <a:rPr lang="en-US"/>
              <a:t>LOGO</a:t>
            </a:r>
          </a:p>
        </p:txBody>
      </p:sp>
      <p:sp>
        <p:nvSpPr>
          <p:cNvPr id="37" name="Picture Placeholder 35"/>
          <p:cNvSpPr>
            <a:spLocks noGrp="1"/>
          </p:cNvSpPr>
          <p:nvPr>
            <p:ph type="pic" sz="quarter" idx="23" hasCustomPrompt="1"/>
          </p:nvPr>
        </p:nvSpPr>
        <p:spPr>
          <a:xfrm>
            <a:off x="39711091" y="914400"/>
            <a:ext cx="3135086" cy="2743200"/>
          </a:xfrm>
          <a:prstGeom prst="rect">
            <a:avLst/>
          </a:prstGeom>
          <a:solidFill>
            <a:schemeClr val="bg1"/>
          </a:solidFill>
        </p:spPr>
        <p:txBody>
          <a:bodyPr vert="horz" lIns="78373" tIns="39187" rIns="78373" bIns="39187"/>
          <a:lstStyle>
            <a:lvl1pPr marL="0" indent="0">
              <a:buNone/>
              <a:defRPr sz="2000"/>
            </a:lvl1pPr>
          </a:lstStyle>
          <a:p>
            <a:r>
              <a:rPr lang="en-US"/>
              <a:t>LOGO</a:t>
            </a:r>
          </a:p>
        </p:txBody>
      </p:sp>
      <p:sp>
        <p:nvSpPr>
          <p:cNvPr id="39" name="Chart Placeholder 38"/>
          <p:cNvSpPr>
            <a:spLocks noGrp="1"/>
          </p:cNvSpPr>
          <p:nvPr>
            <p:ph type="chart" sz="quarter" idx="24"/>
          </p:nvPr>
        </p:nvSpPr>
        <p:spPr>
          <a:xfrm>
            <a:off x="16197949" y="16154400"/>
            <a:ext cx="11495314" cy="6705600"/>
          </a:xfrm>
          <a:prstGeom prst="rect">
            <a:avLst/>
          </a:prstGeom>
        </p:spPr>
        <p:txBody>
          <a:bodyPr vert="horz" lIns="78373" tIns="39187" rIns="78373" bIns="39187"/>
          <a:lstStyle>
            <a:lvl1pPr marL="0" indent="0">
              <a:buNone/>
              <a:defRPr sz="2800"/>
            </a:lvl1pPr>
          </a:lstStyle>
          <a:p>
            <a:endParaRPr lang="en-US"/>
          </a:p>
        </p:txBody>
      </p:sp>
      <p:sp>
        <p:nvSpPr>
          <p:cNvPr id="40" name="Chart Placeholder 38"/>
          <p:cNvSpPr>
            <a:spLocks noGrp="1"/>
          </p:cNvSpPr>
          <p:nvPr>
            <p:ph type="chart" sz="quarter" idx="25"/>
          </p:nvPr>
        </p:nvSpPr>
        <p:spPr>
          <a:xfrm>
            <a:off x="16197949" y="24536400"/>
            <a:ext cx="11495314" cy="6705600"/>
          </a:xfrm>
          <a:prstGeom prst="rect">
            <a:avLst/>
          </a:prstGeom>
        </p:spPr>
        <p:txBody>
          <a:bodyPr vert="horz" lIns="78373" tIns="39187" rIns="78373" bIns="39187"/>
          <a:lstStyle>
            <a:lvl1pPr marL="0" indent="0">
              <a:buNone/>
              <a:defRPr sz="2800"/>
            </a:lvl1pPr>
          </a:lstStyle>
          <a:p>
            <a:endParaRPr lang="en-US"/>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538400" y="32416772"/>
            <a:ext cx="2743200" cy="43891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493094" rtl="0" eaLnBrk="1" latinLnBrk="0" hangingPunct="1">
        <a:spcBef>
          <a:spcPct val="0"/>
        </a:spcBef>
        <a:buNone/>
        <a:defRPr sz="16800" kern="1200">
          <a:solidFill>
            <a:schemeClr val="tx1"/>
          </a:solidFill>
          <a:latin typeface="+mj-lt"/>
          <a:ea typeface="+mj-ea"/>
          <a:cs typeface="+mj-cs"/>
        </a:defRPr>
      </a:lvl1pPr>
    </p:titleStyle>
    <p:bodyStyle>
      <a:lvl1pPr marL="1309912" indent="-1309912" algn="l" defTabSz="3493094"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38140" indent="-1091592" algn="l" defTabSz="3493094"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66370" indent="-873274" algn="l" defTabSz="3493094" rtl="0" eaLnBrk="1" latinLnBrk="0" hangingPunct="1">
        <a:spcBef>
          <a:spcPct val="20000"/>
        </a:spcBef>
        <a:buFont typeface="Arial" pitchFamily="34" charset="0"/>
        <a:buChar char="•"/>
        <a:defRPr sz="9000" kern="120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p:bodyStyle>
    <p:otherStyle>
      <a:defPPr>
        <a:defRPr lang="en-US"/>
      </a:defPPr>
      <a:lvl1pPr marL="0" algn="l" defTabSz="3493094" rtl="0" eaLnBrk="1" latinLnBrk="0" hangingPunct="1">
        <a:defRPr sz="6800" kern="1200">
          <a:solidFill>
            <a:schemeClr val="tx1"/>
          </a:solidFill>
          <a:latin typeface="+mn-lt"/>
          <a:ea typeface="+mn-ea"/>
          <a:cs typeface="+mn-cs"/>
        </a:defRPr>
      </a:lvl1pPr>
      <a:lvl2pPr marL="1746546" algn="l" defTabSz="3493094" rtl="0" eaLnBrk="1" latinLnBrk="0" hangingPunct="1">
        <a:defRPr sz="6800" kern="1200">
          <a:solidFill>
            <a:schemeClr val="tx1"/>
          </a:solidFill>
          <a:latin typeface="+mn-lt"/>
          <a:ea typeface="+mn-ea"/>
          <a:cs typeface="+mn-cs"/>
        </a:defRPr>
      </a:lvl2pPr>
      <a:lvl3pPr marL="3493094" algn="l" defTabSz="3493094" rtl="0" eaLnBrk="1" latinLnBrk="0" hangingPunct="1">
        <a:defRPr sz="6800" kern="1200">
          <a:solidFill>
            <a:schemeClr val="tx1"/>
          </a:solidFill>
          <a:latin typeface="+mn-lt"/>
          <a:ea typeface="+mn-ea"/>
          <a:cs typeface="+mn-cs"/>
        </a:defRPr>
      </a:lvl3pPr>
      <a:lvl4pPr marL="5239642" algn="l" defTabSz="3493094" rtl="0" eaLnBrk="1" latinLnBrk="0" hangingPunct="1">
        <a:defRPr sz="6800" kern="1200">
          <a:solidFill>
            <a:schemeClr val="tx1"/>
          </a:solidFill>
          <a:latin typeface="+mn-lt"/>
          <a:ea typeface="+mn-ea"/>
          <a:cs typeface="+mn-cs"/>
        </a:defRPr>
      </a:lvl4pPr>
      <a:lvl5pPr marL="6986190" algn="l" defTabSz="3493094" rtl="0" eaLnBrk="1" latinLnBrk="0" hangingPunct="1">
        <a:defRPr sz="6800" kern="1200">
          <a:solidFill>
            <a:schemeClr val="tx1"/>
          </a:solidFill>
          <a:latin typeface="+mn-lt"/>
          <a:ea typeface="+mn-ea"/>
          <a:cs typeface="+mn-cs"/>
        </a:defRPr>
      </a:lvl5pPr>
      <a:lvl6pPr marL="8732736" algn="l" defTabSz="3493094" rtl="0" eaLnBrk="1" latinLnBrk="0" hangingPunct="1">
        <a:defRPr sz="6800" kern="1200">
          <a:solidFill>
            <a:schemeClr val="tx1"/>
          </a:solidFill>
          <a:latin typeface="+mn-lt"/>
          <a:ea typeface="+mn-ea"/>
          <a:cs typeface="+mn-cs"/>
        </a:defRPr>
      </a:lvl6pPr>
      <a:lvl7pPr marL="10479284" algn="l" defTabSz="3493094" rtl="0" eaLnBrk="1" latinLnBrk="0" hangingPunct="1">
        <a:defRPr sz="6800" kern="1200">
          <a:solidFill>
            <a:schemeClr val="tx1"/>
          </a:solidFill>
          <a:latin typeface="+mn-lt"/>
          <a:ea typeface="+mn-ea"/>
          <a:cs typeface="+mn-cs"/>
        </a:defRPr>
      </a:lvl7pPr>
      <a:lvl8pPr marL="12225830" algn="l" defTabSz="3493094" rtl="0" eaLnBrk="1" latinLnBrk="0" hangingPunct="1">
        <a:defRPr sz="6800" kern="1200">
          <a:solidFill>
            <a:schemeClr val="tx1"/>
          </a:solidFill>
          <a:latin typeface="+mn-lt"/>
          <a:ea typeface="+mn-ea"/>
          <a:cs typeface="+mn-cs"/>
        </a:defRPr>
      </a:lvl8pPr>
      <a:lvl9pPr marL="13972380" algn="l" defTabSz="3493094"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oi.org/10.1101/2020.07.06.20147512"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doi.org/10.1038/s41746-020-00363-7" TargetMode="External"/><Relationship Id="rId9" Type="http://schemas.openxmlformats.org/officeDocument/2006/relationships/image" Target="../media/image6.emf"/></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2.png"/><Relationship Id="rId18" Type="http://schemas.openxmlformats.org/officeDocument/2006/relationships/image" Target="../media/image17.png"/><Relationship Id="rId3" Type="http://schemas.openxmlformats.org/officeDocument/2006/relationships/hyperlink" Target="https://doi.org/10.1101/2020.07.06.20147512" TargetMode="External"/><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sv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4.png"/><Relationship Id="rId10" Type="http://schemas.openxmlformats.org/officeDocument/2006/relationships/image" Target="../media/image11.png"/><Relationship Id="rId19" Type="http://schemas.openxmlformats.org/officeDocument/2006/relationships/image" Target="../media/image18.svg"/><Relationship Id="rId4" Type="http://schemas.openxmlformats.org/officeDocument/2006/relationships/hyperlink" Target="https://doi.org/10.1038/s41746-020-00363-7" TargetMode="External"/><Relationship Id="rId9" Type="http://schemas.openxmlformats.org/officeDocument/2006/relationships/image" Target="../media/image10.png"/><Relationship Id="rId1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chemeClr val="tx2">
              <a:lumMod val="75000"/>
            </a:schemeClr>
          </a:solidFill>
          <a:ln>
            <a:solidFill>
              <a:srgbClr val="09306B"/>
            </a:solidFill>
          </a:ln>
        </p:spPr>
        <p:txBody>
          <a:bodyPr/>
          <a:lstStyle/>
          <a:p>
            <a:br>
              <a:rPr lang="en-US" sz="6400" dirty="0"/>
            </a:br>
            <a:br>
              <a:rPr lang="en-US" dirty="0"/>
            </a:br>
            <a:endParaRPr lang="en-US" dirty="0"/>
          </a:p>
        </p:txBody>
      </p:sp>
      <p:sp>
        <p:nvSpPr>
          <p:cNvPr id="20" name="Text Placeholder 19"/>
          <p:cNvSpPr>
            <a:spLocks noGrp="1"/>
          </p:cNvSpPr>
          <p:nvPr>
            <p:ph type="body" sz="quarter" idx="10"/>
          </p:nvPr>
        </p:nvSpPr>
        <p:spPr>
          <a:solidFill>
            <a:schemeClr val="tx2">
              <a:lumMod val="75000"/>
            </a:schemeClr>
          </a:solidFill>
          <a:ln>
            <a:solidFill>
              <a:srgbClr val="09306B"/>
            </a:solidFill>
          </a:ln>
        </p:spPr>
        <p:txBody>
          <a:bodyPr anchor="ctr"/>
          <a:lstStyle/>
          <a:p>
            <a:pPr algn="ctr"/>
            <a:r>
              <a:rPr lang="en-US" sz="4800" dirty="0">
                <a:latin typeface="Arial" panose="020B0604020202020204" pitchFamily="34" charset="0"/>
                <a:cs typeface="Arial" panose="020B0604020202020204" pitchFamily="34" charset="0"/>
              </a:rPr>
              <a:t>Project Background</a:t>
            </a:r>
          </a:p>
        </p:txBody>
      </p:sp>
      <p:sp>
        <p:nvSpPr>
          <p:cNvPr id="21" name="Text Placeholder 20"/>
          <p:cNvSpPr>
            <a:spLocks noGrp="1"/>
          </p:cNvSpPr>
          <p:nvPr>
            <p:ph type="body" sz="quarter" idx="11"/>
          </p:nvPr>
        </p:nvSpPr>
        <p:spPr>
          <a:xfrm>
            <a:off x="733868" y="5475566"/>
            <a:ext cx="13778969" cy="6822086"/>
          </a:xfrm>
          <a:ln>
            <a:noFill/>
          </a:ln>
        </p:spPr>
        <p:txBody>
          <a:bodyPr vert="horz" lIns="78373" tIns="39187" rIns="78373" bIns="39187" anchor="t"/>
          <a:lstStyle/>
          <a:p>
            <a:r>
              <a:rPr lang="en-US" sz="3700" b="1" dirty="0">
                <a:latin typeface="Arial"/>
                <a:cs typeface="Arial"/>
              </a:rPr>
              <a:t>1. Introduction</a:t>
            </a:r>
          </a:p>
          <a:p>
            <a:r>
              <a:rPr lang="en-US" sz="3600" b="0" i="0" dirty="0">
                <a:effectLst/>
                <a:latin typeface="Arial" panose="020B0604020202020204" pitchFamily="34" charset="0"/>
                <a:cs typeface="Arial" panose="020B0604020202020204" pitchFamily="34" charset="0"/>
              </a:rPr>
              <a:t>Self-perceived health has been found to be a strong predictor of overall mortality [2]. To date, most self-perceived studies have been conducted in adults. Several studies have been done to predict self-perceived health in young people [1,4,6,7] revealing a high percentage of students reporting having good or excellent health, but none have been conducted in the United States. </a:t>
            </a:r>
          </a:p>
          <a:p>
            <a:r>
              <a:rPr lang="en-US" sz="3600" b="0" i="0" dirty="0">
                <a:effectLst/>
                <a:latin typeface="Arial" panose="020B0604020202020204" pitchFamily="34" charset="0"/>
                <a:cs typeface="Arial" panose="020B0604020202020204" pitchFamily="34" charset="0"/>
              </a:rPr>
              <a:t>These studies have shown that for young people their self-perceived health scores tend to be more based on their behaviors such as exercise and maintaining a healthy diet than the presence of actual illnesses [3]. </a:t>
            </a:r>
          </a:p>
          <a:p>
            <a:endParaRPr lang="en-US" sz="800" b="0" i="0" dirty="0">
              <a:effectLst/>
              <a:latin typeface="Arial" panose="020B0604020202020204" pitchFamily="34" charset="0"/>
              <a:cs typeface="Arial" panose="020B0604020202020204" pitchFamily="34" charset="0"/>
            </a:endParaRPr>
          </a:p>
          <a:p>
            <a:r>
              <a:rPr lang="en-US" sz="3700" b="1" i="0" dirty="0">
                <a:solidFill>
                  <a:srgbClr val="000000"/>
                </a:solidFill>
                <a:effectLst/>
                <a:latin typeface="Arial" panose="020B0604020202020204" pitchFamily="34" charset="0"/>
                <a:cs typeface="Arial" panose="020B0604020202020204" pitchFamily="34" charset="0"/>
              </a:rPr>
              <a:t>2. </a:t>
            </a:r>
            <a:r>
              <a:rPr lang="en-US" sz="3700" b="1" dirty="0">
                <a:solidFill>
                  <a:srgbClr val="000000"/>
                </a:solidFill>
                <a:latin typeface="Arial" panose="020B0604020202020204" pitchFamily="34" charset="0"/>
                <a:cs typeface="Arial" panose="020B0604020202020204" pitchFamily="34" charset="0"/>
              </a:rPr>
              <a:t>Hypothesis</a:t>
            </a:r>
            <a:r>
              <a:rPr lang="en-US" sz="3700" b="1" i="0" dirty="0">
                <a:solidFill>
                  <a:srgbClr val="000000"/>
                </a:solidFill>
                <a:effectLst/>
                <a:latin typeface="Arial" panose="020B0604020202020204" pitchFamily="34" charset="0"/>
                <a:cs typeface="Arial" panose="020B0604020202020204" pitchFamily="34" charset="0"/>
              </a:rPr>
              <a:t> </a:t>
            </a:r>
          </a:p>
          <a:p>
            <a:r>
              <a:rPr lang="en-US" sz="3600" b="0" i="0" dirty="0">
                <a:solidFill>
                  <a:srgbClr val="000000"/>
                </a:solidFill>
                <a:effectLst/>
                <a:latin typeface="Arial" panose="020B0604020202020204" pitchFamily="34" charset="0"/>
                <a:cs typeface="Arial" panose="020B0604020202020204" pitchFamily="34" charset="0"/>
              </a:rPr>
              <a:t>We hypothesize psychological health and social support will be the most important predictors of self-perceived health. </a:t>
            </a:r>
            <a:endParaRPr lang="en-US" sz="3600" b="1" dirty="0">
              <a:latin typeface="Arial" panose="020B0604020202020204" pitchFamily="34" charset="0"/>
              <a:cs typeface="Arial" panose="020B0604020202020204" pitchFamily="34" charset="0"/>
            </a:endParaRPr>
          </a:p>
        </p:txBody>
      </p:sp>
      <p:sp>
        <p:nvSpPr>
          <p:cNvPr id="22" name="Text Placeholder 21"/>
          <p:cNvSpPr>
            <a:spLocks noGrp="1"/>
          </p:cNvSpPr>
          <p:nvPr>
            <p:ph type="body" sz="quarter" idx="12"/>
          </p:nvPr>
        </p:nvSpPr>
        <p:spPr>
          <a:xfrm>
            <a:off x="660368" y="14460423"/>
            <a:ext cx="13585370" cy="1066800"/>
          </a:xfrm>
          <a:solidFill>
            <a:schemeClr val="tx2">
              <a:lumMod val="75000"/>
            </a:schemeClr>
          </a:solidFill>
          <a:ln>
            <a:solidFill>
              <a:srgbClr val="09306B"/>
            </a:solidFill>
          </a:ln>
        </p:spPr>
        <p:txBody>
          <a:bodyPr anchor="ctr"/>
          <a:lstStyle/>
          <a:p>
            <a:pPr algn="ctr"/>
            <a:r>
              <a:rPr lang="en-US" sz="4800" dirty="0"/>
              <a:t>Data</a:t>
            </a:r>
          </a:p>
        </p:txBody>
      </p:sp>
      <p:sp>
        <p:nvSpPr>
          <p:cNvPr id="24" name="Text Placeholder 23"/>
          <p:cNvSpPr>
            <a:spLocks noGrp="1"/>
          </p:cNvSpPr>
          <p:nvPr>
            <p:ph type="body" sz="quarter" idx="14"/>
          </p:nvPr>
        </p:nvSpPr>
        <p:spPr>
          <a:xfrm>
            <a:off x="660368" y="21253517"/>
            <a:ext cx="13585370" cy="1066800"/>
          </a:xfrm>
          <a:solidFill>
            <a:schemeClr val="tx2">
              <a:lumMod val="75000"/>
            </a:schemeClr>
          </a:solidFill>
          <a:ln>
            <a:solidFill>
              <a:srgbClr val="09306B"/>
            </a:solidFill>
          </a:ln>
        </p:spPr>
        <p:txBody>
          <a:bodyPr vert="horz" lIns="78373" tIns="39187" rIns="78373" bIns="39187" anchor="ctr"/>
          <a:lstStyle/>
          <a:p>
            <a:pPr algn="ctr"/>
            <a:r>
              <a:rPr lang="en-US" sz="4800" dirty="0"/>
              <a:t>Methods</a:t>
            </a:r>
          </a:p>
        </p:txBody>
      </p:sp>
      <p:sp>
        <p:nvSpPr>
          <p:cNvPr id="26" name="Text Placeholder 25"/>
          <p:cNvSpPr>
            <a:spLocks noGrp="1"/>
          </p:cNvSpPr>
          <p:nvPr>
            <p:ph type="body" sz="quarter" idx="16"/>
          </p:nvPr>
        </p:nvSpPr>
        <p:spPr>
          <a:solidFill>
            <a:schemeClr val="tx2">
              <a:lumMod val="75000"/>
            </a:schemeClr>
          </a:solidFill>
          <a:ln>
            <a:solidFill>
              <a:srgbClr val="09306B"/>
            </a:solidFill>
          </a:ln>
        </p:spPr>
        <p:txBody>
          <a:bodyPr anchor="ctr"/>
          <a:lstStyle/>
          <a:p>
            <a:pPr algn="ctr"/>
            <a:r>
              <a:rPr lang="en-US" sz="4800" dirty="0"/>
              <a:t>Results</a:t>
            </a:r>
          </a:p>
        </p:txBody>
      </p:sp>
      <p:sp>
        <p:nvSpPr>
          <p:cNvPr id="27" name="Text Placeholder 26"/>
          <p:cNvSpPr>
            <a:spLocks noGrp="1"/>
          </p:cNvSpPr>
          <p:nvPr>
            <p:ph type="body" sz="quarter" idx="17"/>
          </p:nvPr>
        </p:nvSpPr>
        <p:spPr>
          <a:xfrm>
            <a:off x="29609145" y="27081108"/>
            <a:ext cx="13585370" cy="7315200"/>
          </a:xfrm>
        </p:spPr>
        <p:txBody>
          <a:bodyPr vert="horz" lIns="78373" tIns="39187" rIns="78373" bIns="39187" anchor="t"/>
          <a:lstStyle/>
          <a:p>
            <a:pPr marL="742950" indent="-742950">
              <a:buFont typeface="+mj-lt"/>
              <a:buAutoNum type="arabicPeriod"/>
            </a:pPr>
            <a:r>
              <a:rPr lang="en-US" sz="3400" dirty="0">
                <a:effectLst/>
                <a:latin typeface="Arial"/>
                <a:cs typeface="Times New Roman"/>
              </a:rPr>
              <a:t>Mishra, </a:t>
            </a:r>
            <a:r>
              <a:rPr lang="en-US" sz="3400" dirty="0" err="1">
                <a:effectLst/>
                <a:latin typeface="Arial"/>
                <a:cs typeface="Times New Roman"/>
              </a:rPr>
              <a:t>Tejaswini</a:t>
            </a:r>
            <a:r>
              <a:rPr lang="en-US" sz="3400" dirty="0">
                <a:effectLst/>
                <a:latin typeface="Arial"/>
                <a:cs typeface="Times New Roman"/>
              </a:rPr>
              <a:t>, Meng Wang, Ahmed A. </a:t>
            </a:r>
            <a:r>
              <a:rPr lang="en-US" sz="3400" dirty="0" err="1">
                <a:effectLst/>
                <a:latin typeface="Arial"/>
                <a:cs typeface="Times New Roman"/>
              </a:rPr>
              <a:t>Metwally</a:t>
            </a:r>
            <a:r>
              <a:rPr lang="en-US" sz="3400" dirty="0">
                <a:effectLst/>
                <a:latin typeface="Arial"/>
                <a:cs typeface="Times New Roman"/>
              </a:rPr>
              <a:t>, </a:t>
            </a:r>
            <a:r>
              <a:rPr lang="en-US" sz="3400" dirty="0" err="1">
                <a:effectLst/>
                <a:latin typeface="Arial"/>
                <a:cs typeface="Times New Roman"/>
              </a:rPr>
              <a:t>Gireesh</a:t>
            </a:r>
            <a:r>
              <a:rPr lang="en-US" sz="3400" dirty="0">
                <a:effectLst/>
                <a:latin typeface="Arial"/>
                <a:cs typeface="Times New Roman"/>
              </a:rPr>
              <a:t> K. </a:t>
            </a:r>
            <a:r>
              <a:rPr lang="en-US" sz="3400" dirty="0" err="1">
                <a:effectLst/>
                <a:latin typeface="Arial"/>
                <a:cs typeface="Times New Roman"/>
              </a:rPr>
              <a:t>Bogu</a:t>
            </a:r>
            <a:r>
              <a:rPr lang="en-US" sz="3400" dirty="0">
                <a:effectLst/>
                <a:latin typeface="Arial"/>
                <a:cs typeface="Times New Roman"/>
              </a:rPr>
              <a:t>, Andrew W. Brooks, Amir Bahmani, </a:t>
            </a:r>
            <a:r>
              <a:rPr lang="en-US" sz="3400" dirty="0" err="1">
                <a:effectLst/>
                <a:latin typeface="Arial"/>
                <a:cs typeface="Times New Roman"/>
              </a:rPr>
              <a:t>Arash</a:t>
            </a:r>
            <a:r>
              <a:rPr lang="en-US" sz="3400" dirty="0">
                <a:effectLst/>
                <a:latin typeface="Arial"/>
                <a:cs typeface="Times New Roman"/>
              </a:rPr>
              <a:t> </a:t>
            </a:r>
            <a:r>
              <a:rPr lang="en-US" sz="3400" dirty="0" err="1">
                <a:effectLst/>
                <a:latin typeface="Arial"/>
                <a:cs typeface="Times New Roman"/>
              </a:rPr>
              <a:t>Alavi</a:t>
            </a:r>
            <a:r>
              <a:rPr lang="en-US" sz="3400" dirty="0">
                <a:effectLst/>
                <a:latin typeface="Arial"/>
                <a:cs typeface="Times New Roman"/>
              </a:rPr>
              <a:t>, et al. “Early Detection Of COVID-19 Using A Smartwatch.” </a:t>
            </a:r>
            <a:r>
              <a:rPr lang="en-US" sz="3400" i="1" dirty="0" err="1">
                <a:effectLst/>
                <a:latin typeface="Arial"/>
                <a:cs typeface="Times New Roman"/>
              </a:rPr>
              <a:t>MedRxiv</a:t>
            </a:r>
            <a:r>
              <a:rPr lang="en-US" sz="3400" dirty="0">
                <a:effectLst/>
                <a:latin typeface="Arial"/>
                <a:cs typeface="Times New Roman"/>
              </a:rPr>
              <a:t>, July 7, 2020, 2020.07.06.20147512. </a:t>
            </a:r>
            <a:r>
              <a:rPr lang="en-US" sz="3400" dirty="0">
                <a:effectLst/>
                <a:latin typeface="Arial"/>
                <a:cs typeface="Times New Roman"/>
                <a:hlinkClick r:id="rId3"/>
              </a:rPr>
              <a:t>https://doi.org/10.1101/2020.07.06.20147512</a:t>
            </a:r>
            <a:r>
              <a:rPr lang="en-US" sz="3400" dirty="0">
                <a:effectLst/>
                <a:latin typeface="Arial"/>
                <a:cs typeface="Times New Roman"/>
              </a:rPr>
              <a:t>.</a:t>
            </a:r>
            <a:endParaRPr lang="en-US" sz="3400" dirty="0">
              <a:latin typeface="Arial"/>
              <a:cs typeface="Times New Roman"/>
            </a:endParaRPr>
          </a:p>
          <a:p>
            <a:pPr marL="742950" indent="-742950">
              <a:buFont typeface="+mj-lt"/>
              <a:buAutoNum type="arabicPeriod"/>
            </a:pPr>
            <a:r>
              <a:rPr lang="en-US" sz="3400" dirty="0">
                <a:effectLst/>
                <a:latin typeface="Arial"/>
                <a:cs typeface="Times New Roman"/>
              </a:rPr>
              <a:t>Natarajan, Aravind, Hao-Wei </a:t>
            </a:r>
            <a:r>
              <a:rPr lang="en-US" sz="3400" dirty="0" err="1">
                <a:effectLst/>
                <a:latin typeface="Arial"/>
                <a:cs typeface="Times New Roman"/>
              </a:rPr>
              <a:t>Su</a:t>
            </a:r>
            <a:r>
              <a:rPr lang="en-US" sz="3400" dirty="0">
                <a:effectLst/>
                <a:latin typeface="Arial"/>
                <a:cs typeface="Times New Roman"/>
              </a:rPr>
              <a:t>, and Conor Heneghan. “Assessment of Physiological Signs Associated with COVID-19 Measured Using Wearable Devices.” </a:t>
            </a:r>
            <a:r>
              <a:rPr lang="en-US" sz="3400" i="1" dirty="0" err="1">
                <a:effectLst/>
                <a:latin typeface="Arial"/>
                <a:cs typeface="Times New Roman"/>
              </a:rPr>
              <a:t>Npj</a:t>
            </a:r>
            <a:r>
              <a:rPr lang="en-US" sz="3400" i="1" dirty="0">
                <a:effectLst/>
                <a:latin typeface="Arial"/>
                <a:cs typeface="Times New Roman"/>
              </a:rPr>
              <a:t> Digital Medicine</a:t>
            </a:r>
            <a:r>
              <a:rPr lang="en-US" sz="3400" dirty="0">
                <a:effectLst/>
                <a:latin typeface="Arial"/>
                <a:cs typeface="Times New Roman"/>
              </a:rPr>
              <a:t> 3, no. 1 (November 30, 2020): 1–8. </a:t>
            </a:r>
            <a:r>
              <a:rPr lang="en-US" sz="3400" dirty="0">
                <a:effectLst/>
                <a:latin typeface="Arial"/>
                <a:cs typeface="Times New Roman"/>
                <a:hlinkClick r:id="rId4"/>
              </a:rPr>
              <a:t>https://doi.org/10.1038/s41746-020-00363-7</a:t>
            </a:r>
            <a:r>
              <a:rPr lang="en-US" sz="3400" dirty="0">
                <a:effectLst/>
                <a:latin typeface="Arial"/>
                <a:cs typeface="Times New Roman"/>
              </a:rPr>
              <a:t>.</a:t>
            </a:r>
          </a:p>
          <a:p>
            <a:pPr marL="742950" indent="-742950">
              <a:buFont typeface="+mj-lt"/>
              <a:buAutoNum type="arabicPeriod"/>
            </a:pPr>
            <a:endParaRPr lang="en-US" sz="3200" dirty="0">
              <a:effectLst/>
              <a:latin typeface="Times New Roman"/>
              <a:cs typeface="Times New Roman"/>
            </a:endParaRPr>
          </a:p>
          <a:p>
            <a:pPr marL="742950" indent="-742950">
              <a:buFont typeface="+mj-lt"/>
              <a:buAutoNum type="arabicPeriod"/>
            </a:pPr>
            <a:endParaRPr lang="en-US" sz="4200" dirty="0">
              <a:latin typeface="Times New Roman"/>
              <a:cs typeface="Times New Roman"/>
            </a:endParaRPr>
          </a:p>
        </p:txBody>
      </p:sp>
      <p:sp>
        <p:nvSpPr>
          <p:cNvPr id="28" name="Text Placeholder 27"/>
          <p:cNvSpPr>
            <a:spLocks noGrp="1"/>
          </p:cNvSpPr>
          <p:nvPr>
            <p:ph type="body" sz="quarter" idx="18"/>
          </p:nvPr>
        </p:nvSpPr>
        <p:spPr>
          <a:xfrm>
            <a:off x="29609145" y="19013572"/>
            <a:ext cx="13585370" cy="1066800"/>
          </a:xfrm>
          <a:solidFill>
            <a:schemeClr val="tx2">
              <a:lumMod val="75000"/>
            </a:schemeClr>
          </a:solidFill>
          <a:ln>
            <a:solidFill>
              <a:srgbClr val="09306B"/>
            </a:solidFill>
          </a:ln>
        </p:spPr>
        <p:txBody>
          <a:bodyPr vert="horz" lIns="78373" tIns="39187" rIns="78373" bIns="39187" anchor="ctr"/>
          <a:lstStyle/>
          <a:p>
            <a:pPr algn="ctr"/>
            <a:r>
              <a:rPr lang="en-US" sz="4800" dirty="0"/>
              <a:t>Accomplishments/Next Steps</a:t>
            </a:r>
          </a:p>
        </p:txBody>
      </p:sp>
      <p:sp>
        <p:nvSpPr>
          <p:cNvPr id="29" name="Text Placeholder 28"/>
          <p:cNvSpPr>
            <a:spLocks noGrp="1"/>
          </p:cNvSpPr>
          <p:nvPr>
            <p:ph type="body" sz="quarter" idx="19"/>
          </p:nvPr>
        </p:nvSpPr>
        <p:spPr>
          <a:xfrm>
            <a:off x="29609145" y="20251357"/>
            <a:ext cx="13585370" cy="6598549"/>
          </a:xfrm>
        </p:spPr>
        <p:txBody>
          <a:bodyPr vert="horz" lIns="78373" tIns="39187" rIns="78373" bIns="39187" anchor="t"/>
          <a:lstStyle/>
          <a:p>
            <a:pPr marL="0" indent="0">
              <a:buNone/>
            </a:pPr>
            <a:r>
              <a:rPr lang="en-US" sz="3700" b="1" dirty="0">
                <a:latin typeface="Arial"/>
                <a:cs typeface="Times New Roman"/>
              </a:rPr>
              <a:t>Key Accomplishments</a:t>
            </a:r>
          </a:p>
          <a:p>
            <a:pPr>
              <a:buFont typeface="Wingdings" pitchFamily="2" charset="2"/>
              <a:buChar char="v"/>
            </a:pPr>
            <a:r>
              <a:rPr lang="en-US" sz="3700" dirty="0">
                <a:latin typeface="Arial"/>
                <a:cs typeface="Times New Roman"/>
              </a:rPr>
              <a:t>Reduced memory usage of the ETL pipeline</a:t>
            </a:r>
          </a:p>
          <a:p>
            <a:pPr>
              <a:buFont typeface="Wingdings" pitchFamily="2" charset="2"/>
              <a:buChar char="v"/>
            </a:pPr>
            <a:r>
              <a:rPr lang="en-US" sz="3700" dirty="0">
                <a:latin typeface="Arial"/>
                <a:cs typeface="Times New Roman"/>
              </a:rPr>
              <a:t>Expanded type and resolution of data in storage</a:t>
            </a:r>
          </a:p>
          <a:p>
            <a:pPr>
              <a:buFont typeface="Wingdings" pitchFamily="2" charset="2"/>
              <a:buChar char="v"/>
            </a:pPr>
            <a:r>
              <a:rPr lang="en-US" sz="3700" dirty="0">
                <a:latin typeface="Arial"/>
                <a:cs typeface="Times New Roman"/>
              </a:rPr>
              <a:t>Created a foundation for future wearable data processing </a:t>
            </a:r>
          </a:p>
          <a:p>
            <a:pPr marL="0" indent="0">
              <a:buNone/>
            </a:pPr>
            <a:r>
              <a:rPr lang="en-US" sz="3700" b="1" dirty="0">
                <a:latin typeface="Arial"/>
                <a:cs typeface="Times New Roman"/>
              </a:rPr>
              <a:t>Next Steps</a:t>
            </a:r>
          </a:p>
          <a:p>
            <a:pPr>
              <a:buFont typeface="Wingdings" pitchFamily="2" charset="2"/>
              <a:buChar char="v"/>
            </a:pPr>
            <a:r>
              <a:rPr lang="en-US" sz="3600" dirty="0">
                <a:latin typeface="Arial"/>
                <a:cs typeface="Times New Roman"/>
              </a:rPr>
              <a:t>Test models on new 2022 survey data </a:t>
            </a:r>
          </a:p>
          <a:p>
            <a:pPr>
              <a:buFont typeface="Wingdings" pitchFamily="2" charset="2"/>
              <a:buChar char="v"/>
            </a:pPr>
            <a:r>
              <a:rPr lang="en-US" sz="3600" dirty="0">
                <a:latin typeface="Arial"/>
                <a:cs typeface="Times New Roman"/>
              </a:rPr>
              <a:t>Consider using a larger training data set </a:t>
            </a:r>
          </a:p>
          <a:p>
            <a:pPr>
              <a:buFont typeface="Wingdings" pitchFamily="2" charset="2"/>
              <a:buChar char="v"/>
            </a:pPr>
            <a:r>
              <a:rPr lang="en-US" sz="3600" dirty="0">
                <a:latin typeface="Arial"/>
                <a:cs typeface="Times New Roman"/>
              </a:rPr>
              <a:t>Separate analysis into middle and high school students </a:t>
            </a:r>
          </a:p>
        </p:txBody>
      </p:sp>
      <p:sp>
        <p:nvSpPr>
          <p:cNvPr id="30" name="Text Placeholder 29"/>
          <p:cNvSpPr>
            <a:spLocks noGrp="1"/>
          </p:cNvSpPr>
          <p:nvPr>
            <p:ph type="body" sz="quarter" idx="20"/>
          </p:nvPr>
        </p:nvSpPr>
        <p:spPr>
          <a:xfrm>
            <a:off x="29609145" y="25870086"/>
            <a:ext cx="13585370" cy="1066800"/>
          </a:xfrm>
          <a:solidFill>
            <a:schemeClr val="tx2">
              <a:lumMod val="75000"/>
            </a:schemeClr>
          </a:solidFill>
          <a:ln>
            <a:solidFill>
              <a:srgbClr val="09306B"/>
            </a:solidFill>
          </a:ln>
        </p:spPr>
        <p:txBody>
          <a:bodyPr vert="horz" lIns="78373" tIns="39187" rIns="78373" bIns="39187" anchor="ctr"/>
          <a:lstStyle/>
          <a:p>
            <a:pPr algn="ctr"/>
            <a:r>
              <a:rPr lang="en-US" sz="4800" dirty="0"/>
              <a:t>References</a:t>
            </a:r>
          </a:p>
        </p:txBody>
      </p:sp>
      <p:sp>
        <p:nvSpPr>
          <p:cNvPr id="31" name="Text Placeholder 30"/>
          <p:cNvSpPr>
            <a:spLocks noGrp="1"/>
          </p:cNvSpPr>
          <p:nvPr>
            <p:ph type="body" sz="quarter" idx="21"/>
          </p:nvPr>
        </p:nvSpPr>
        <p:spPr>
          <a:xfrm>
            <a:off x="15152917" y="5478222"/>
            <a:ext cx="13585370" cy="26670000"/>
          </a:xfrm>
        </p:spPr>
        <p:txBody>
          <a:bodyPr vert="horz" lIns="78373" tIns="39187" rIns="78373" bIns="39187" anchor="t"/>
          <a:lstStyle/>
          <a:p>
            <a:r>
              <a:rPr lang="en-US" sz="3700" b="1" dirty="0">
                <a:latin typeface="Arial"/>
                <a:ea typeface="+mn-lt"/>
                <a:cs typeface="+mn-lt"/>
              </a:rPr>
              <a:t>1. Unsupervised Learning Approach </a:t>
            </a:r>
            <a:endParaRPr lang="en-US" sz="3700" b="1" dirty="0">
              <a:latin typeface="Arial"/>
              <a:cs typeface="Times New Roman"/>
            </a:endParaRPr>
          </a:p>
          <a:p>
            <a:r>
              <a:rPr lang="en-US" sz="3700" b="1" dirty="0">
                <a:latin typeface="Arial"/>
                <a:ea typeface="+mn-lt"/>
                <a:cs typeface="+mn-lt"/>
              </a:rPr>
              <a:t>K-means Clustering: </a:t>
            </a:r>
            <a:r>
              <a:rPr lang="en-US" sz="3600" b="0" i="0" dirty="0">
                <a:solidFill>
                  <a:srgbClr val="000000"/>
                </a:solidFill>
                <a:effectLst/>
                <a:latin typeface="Arial" panose="020B0604020202020204" pitchFamily="34" charset="0"/>
                <a:cs typeface="Arial" panose="020B0604020202020204" pitchFamily="34" charset="0"/>
              </a:rPr>
              <a:t>Fuzzy k-means clustering was used on the full data set for dimensionality reduction. Clustering was then performed separately for each of the five variable groups. The cluster membership probabilities for the three most accurate cluster groups were used as covariates in the predictive models. </a:t>
            </a:r>
            <a:endParaRPr lang="en-US" sz="3600" dirty="0">
              <a:latin typeface="Arial" panose="020B0604020202020204" pitchFamily="34" charset="0"/>
              <a:ea typeface="+mn-lt"/>
              <a:cs typeface="Arial" panose="020B0604020202020204" pitchFamily="34" charset="0"/>
            </a:endParaRPr>
          </a:p>
          <a:p>
            <a:endParaRPr lang="en-US" sz="900" i="1" dirty="0">
              <a:latin typeface="Arial"/>
              <a:ea typeface="+mn-lt"/>
              <a:cs typeface="+mn-lt"/>
            </a:endParaRPr>
          </a:p>
          <a:p>
            <a:r>
              <a:rPr lang="en-US" sz="3700" u="sng" dirty="0">
                <a:latin typeface="Arial"/>
                <a:ea typeface="+mn-lt"/>
                <a:cs typeface="+mn-lt"/>
              </a:rPr>
              <a:t>Classification Accuracy </a:t>
            </a:r>
          </a:p>
          <a:p>
            <a:r>
              <a:rPr lang="en-US" sz="3600" dirty="0">
                <a:latin typeface="Arial"/>
                <a:ea typeface="+mn-lt"/>
                <a:cs typeface="+mn-lt"/>
              </a:rPr>
              <a:t>Psychological Health – 73%    Social Support – 71%</a:t>
            </a:r>
          </a:p>
          <a:p>
            <a:r>
              <a:rPr lang="en-US" sz="3600" dirty="0">
                <a:latin typeface="Arial"/>
                <a:ea typeface="+mn-lt"/>
                <a:cs typeface="+mn-lt"/>
              </a:rPr>
              <a:t>Physical Health – 68%             School-Related – 65% </a:t>
            </a:r>
          </a:p>
          <a:p>
            <a:r>
              <a:rPr lang="en-US" sz="3600" dirty="0">
                <a:latin typeface="Arial"/>
                <a:ea typeface="+mn-lt"/>
                <a:cs typeface="+mn-lt"/>
              </a:rPr>
              <a:t>Demographics – 57% </a:t>
            </a: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r>
              <a:rPr lang="en-US" sz="3700" b="1" dirty="0">
                <a:latin typeface="Arial"/>
                <a:ea typeface="+mn-lt"/>
                <a:cs typeface="+mn-lt"/>
              </a:rPr>
              <a:t>2. Supervised Model Development </a:t>
            </a:r>
            <a:endParaRPr lang="en-US" sz="3700" b="1" dirty="0">
              <a:latin typeface="Arial"/>
              <a:cs typeface="Times New Roman"/>
            </a:endParaRPr>
          </a:p>
          <a:p>
            <a:r>
              <a:rPr lang="en-US" sz="3700" b="1" dirty="0">
                <a:latin typeface="Arial"/>
                <a:ea typeface="+mn-lt"/>
                <a:cs typeface="+mn-lt"/>
              </a:rPr>
              <a:t>Logistic Regression</a:t>
            </a:r>
            <a:r>
              <a:rPr lang="en-US" sz="3700" dirty="0">
                <a:latin typeface="Arial"/>
                <a:ea typeface="+mn-lt"/>
                <a:cs typeface="+mn-lt"/>
              </a:rPr>
              <a:t>: </a:t>
            </a:r>
          </a:p>
          <a:p>
            <a:r>
              <a:rPr lang="en-US" sz="3700" b="1" dirty="0">
                <a:latin typeface="Arial"/>
                <a:ea typeface="+mn-lt"/>
                <a:cs typeface="+mn-lt"/>
              </a:rPr>
              <a:t>Prediction: </a:t>
            </a:r>
            <a:endParaRPr lang="en-US" sz="3700" dirty="0">
              <a:latin typeface="Arial"/>
              <a:ea typeface="+mn-lt"/>
              <a:cs typeface="+mn-lt"/>
            </a:endParaRPr>
          </a:p>
          <a:p>
            <a:endParaRPr lang="en-US" sz="3700" dirty="0">
              <a:latin typeface="Arial"/>
              <a:ea typeface="+mn-lt"/>
              <a:cs typeface="+mn-lt"/>
            </a:endParaRPr>
          </a:p>
          <a:p>
            <a:endParaRPr lang="en-US" sz="3700" dirty="0">
              <a:latin typeface="Arial"/>
              <a:cs typeface="Times New Roman"/>
            </a:endParaRPr>
          </a:p>
          <a:p>
            <a:r>
              <a:rPr lang="en-US" sz="3700" b="1" dirty="0">
                <a:latin typeface="Arial"/>
                <a:ea typeface="+mn-lt"/>
                <a:cs typeface="+mn-lt"/>
              </a:rPr>
              <a:t>LDA</a:t>
            </a:r>
            <a:r>
              <a:rPr lang="en-US" sz="3700" dirty="0">
                <a:latin typeface="Arial"/>
                <a:ea typeface="+mn-lt"/>
                <a:cs typeface="+mn-lt"/>
              </a:rPr>
              <a:t>: </a:t>
            </a:r>
          </a:p>
          <a:p>
            <a:r>
              <a:rPr lang="en-US" sz="3700" b="1" dirty="0">
                <a:latin typeface="Arial"/>
                <a:ea typeface="+mn-lt"/>
                <a:cs typeface="+mn-lt"/>
              </a:rPr>
              <a:t>Prediction: </a:t>
            </a:r>
          </a:p>
          <a:p>
            <a:endParaRPr lang="en-US" sz="3700" dirty="0">
              <a:latin typeface="Arial"/>
              <a:ea typeface="+mn-lt"/>
              <a:cs typeface="+mn-lt"/>
            </a:endParaRPr>
          </a:p>
          <a:p>
            <a:endParaRPr lang="en-US" sz="3700" dirty="0">
              <a:latin typeface="Arial"/>
              <a:ea typeface="+mn-lt"/>
              <a:cs typeface="+mn-lt"/>
            </a:endParaRPr>
          </a:p>
          <a:p>
            <a:r>
              <a:rPr lang="en-US" sz="3700" b="1" dirty="0">
                <a:latin typeface="Arial"/>
                <a:ea typeface="+mn-lt"/>
                <a:cs typeface="+mn-lt"/>
              </a:rPr>
              <a:t>Random Forest</a:t>
            </a:r>
            <a:r>
              <a:rPr lang="en-US" sz="3700" dirty="0">
                <a:latin typeface="Arial"/>
                <a:ea typeface="+mn-lt"/>
                <a:cs typeface="+mn-lt"/>
              </a:rPr>
              <a:t>: </a:t>
            </a:r>
          </a:p>
          <a:p>
            <a:r>
              <a:rPr lang="en-US" sz="3700" b="1" dirty="0">
                <a:latin typeface="Arial"/>
                <a:ea typeface="+mn-lt"/>
                <a:cs typeface="+mn-lt"/>
              </a:rPr>
              <a:t>Prediction: </a:t>
            </a:r>
          </a:p>
          <a:p>
            <a:endParaRPr lang="en-US" sz="37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br>
              <a:rPr lang="en-US" sz="4200" dirty="0"/>
            </a:br>
            <a:endParaRPr lang="en-US" sz="4100" dirty="0">
              <a:latin typeface="Arial"/>
              <a:cs typeface="Times New Roman"/>
            </a:endParaRPr>
          </a:p>
          <a:p>
            <a:endParaRPr lang="en-US" sz="4100" b="1" dirty="0">
              <a:latin typeface="Arial"/>
              <a:ea typeface="+mn-lt"/>
              <a:cs typeface="+mn-lt"/>
            </a:endParaRPr>
          </a:p>
          <a:p>
            <a:endParaRPr lang="en-US" sz="41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dirty="0">
              <a:latin typeface="Arial"/>
              <a:ea typeface="+mn-lt"/>
              <a:cs typeface="+mn-lt"/>
            </a:endParaRPr>
          </a:p>
          <a:p>
            <a:endParaRPr lang="en-US" sz="3700" b="1" dirty="0">
              <a:latin typeface="Arial"/>
              <a:ea typeface="+mn-lt"/>
              <a:cs typeface="+mn-lt"/>
            </a:endParaRPr>
          </a:p>
          <a:p>
            <a:endParaRPr lang="en-US" sz="3700" b="1" dirty="0">
              <a:latin typeface="Arial"/>
              <a:cs typeface="Times New Roman"/>
            </a:endParaRPr>
          </a:p>
          <a:p>
            <a:endParaRPr lang="en-US" sz="4100" dirty="0">
              <a:latin typeface="Arial"/>
              <a:cs typeface="Times New Roman"/>
            </a:endParaRPr>
          </a:p>
          <a:p>
            <a:br>
              <a:rPr lang="en-US" dirty="0"/>
            </a:br>
            <a:endParaRPr lang="en-US" sz="4100" dirty="0">
              <a:latin typeface="Arial"/>
              <a:cs typeface="Times New Roman"/>
            </a:endParaRPr>
          </a:p>
          <a:p>
            <a:br>
              <a:rPr lang="en-US" dirty="0"/>
            </a:br>
            <a:endParaRPr lang="en-US" sz="4100" dirty="0">
              <a:latin typeface="Arial"/>
              <a:cs typeface="Times New Roman"/>
            </a:endParaRPr>
          </a:p>
          <a:p>
            <a:br>
              <a:rPr lang="en-US" dirty="0"/>
            </a:br>
            <a:endParaRPr lang="en-US" sz="4100" dirty="0">
              <a:latin typeface="Arial"/>
              <a:cs typeface="Times New Roman"/>
            </a:endParaRPr>
          </a:p>
        </p:txBody>
      </p:sp>
      <p:sp>
        <p:nvSpPr>
          <p:cNvPr id="5" name="Text Placeholder 20">
            <a:extLst>
              <a:ext uri="{FF2B5EF4-FFF2-40B4-BE49-F238E27FC236}">
                <a16:creationId xmlns:a16="http://schemas.microsoft.com/office/drawing/2014/main" id="{F3F244D1-F95E-49FC-AB2F-C025039FFCC5}"/>
              </a:ext>
            </a:extLst>
          </p:cNvPr>
          <p:cNvSpPr txBox="1">
            <a:spLocks/>
          </p:cNvSpPr>
          <p:nvPr/>
        </p:nvSpPr>
        <p:spPr>
          <a:xfrm>
            <a:off x="29619233" y="4453054"/>
            <a:ext cx="13585370" cy="868680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endParaRPr lang="en-US" sz="4200">
              <a:cs typeface="Times New Roman"/>
            </a:endParaRPr>
          </a:p>
        </p:txBody>
      </p:sp>
      <p:sp>
        <p:nvSpPr>
          <p:cNvPr id="6" name="Text Placeholder 20">
            <a:extLst>
              <a:ext uri="{FF2B5EF4-FFF2-40B4-BE49-F238E27FC236}">
                <a16:creationId xmlns:a16="http://schemas.microsoft.com/office/drawing/2014/main" id="{818D63E3-4384-4A20-BBF8-75A2C3E5132E}"/>
              </a:ext>
            </a:extLst>
          </p:cNvPr>
          <p:cNvSpPr txBox="1">
            <a:spLocks/>
          </p:cNvSpPr>
          <p:nvPr/>
        </p:nvSpPr>
        <p:spPr>
          <a:xfrm>
            <a:off x="29378367" y="4453054"/>
            <a:ext cx="13585370" cy="868680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endParaRPr lang="en-US" sz="4200">
              <a:cs typeface="Times New Roman"/>
            </a:endParaRPr>
          </a:p>
        </p:txBody>
      </p:sp>
      <p:pic>
        <p:nvPicPr>
          <p:cNvPr id="8" name="Graphic 8">
            <a:extLst>
              <a:ext uri="{FF2B5EF4-FFF2-40B4-BE49-F238E27FC236}">
                <a16:creationId xmlns:a16="http://schemas.microsoft.com/office/drawing/2014/main" id="{21412202-8FD3-4BE4-8327-E7932B8463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958015" y="9206448"/>
            <a:ext cx="10397397" cy="8296507"/>
          </a:xfrm>
          <a:prstGeom prst="rect">
            <a:avLst/>
          </a:prstGeom>
        </p:spPr>
      </p:pic>
      <p:sp>
        <p:nvSpPr>
          <p:cNvPr id="7" name="Text Placeholder 20">
            <a:extLst>
              <a:ext uri="{FF2B5EF4-FFF2-40B4-BE49-F238E27FC236}">
                <a16:creationId xmlns:a16="http://schemas.microsoft.com/office/drawing/2014/main" id="{699B39CF-910E-4A91-B9D4-92EB42DAA45D}"/>
              </a:ext>
            </a:extLst>
          </p:cNvPr>
          <p:cNvSpPr txBox="1">
            <a:spLocks/>
          </p:cNvSpPr>
          <p:nvPr/>
        </p:nvSpPr>
        <p:spPr>
          <a:xfrm>
            <a:off x="29619233" y="4185427"/>
            <a:ext cx="13585370" cy="8820611"/>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n-US" sz="3700" b="1" dirty="0">
                <a:latin typeface="Arial"/>
                <a:cs typeface="Arial"/>
              </a:rPr>
              <a:t>3. Predictions</a:t>
            </a:r>
            <a:endParaRPr lang="en-US" sz="3700" dirty="0">
              <a:latin typeface="Arial"/>
              <a:ea typeface="+mn-lt"/>
              <a:cs typeface="+mn-lt"/>
            </a:endParaRPr>
          </a:p>
          <a:p>
            <a:r>
              <a:rPr lang="en-US" sz="3700" b="1" dirty="0">
                <a:latin typeface="Arial"/>
                <a:cs typeface="Arial"/>
              </a:rPr>
              <a:t>Problem</a:t>
            </a:r>
            <a:r>
              <a:rPr lang="en-US" sz="3700" dirty="0">
                <a:latin typeface="Arial"/>
                <a:cs typeface="Arial"/>
              </a:rPr>
              <a:t>: </a:t>
            </a:r>
            <a:r>
              <a:rPr lang="en-US" sz="3700" dirty="0" err="1">
                <a:latin typeface="Arial"/>
                <a:cs typeface="Arial"/>
              </a:rPr>
              <a:t>CovIdentify's</a:t>
            </a:r>
            <a:r>
              <a:rPr lang="en-US" sz="3700" dirty="0">
                <a:latin typeface="Arial"/>
                <a:cs typeface="Arial"/>
              </a:rPr>
              <a:t> smartwatch data currently unassessed in terms of users’ daily and inter-day adherence to recording data and is thus incomparable to other studies. </a:t>
            </a:r>
          </a:p>
          <a:p>
            <a:r>
              <a:rPr lang="en-US" sz="3700" b="1" dirty="0">
                <a:latin typeface="Arial"/>
                <a:cs typeface="Arial"/>
              </a:rPr>
              <a:t>Solution</a:t>
            </a:r>
            <a:r>
              <a:rPr lang="en-US" sz="3700" dirty="0">
                <a:latin typeface="Arial"/>
                <a:cs typeface="Arial"/>
              </a:rPr>
              <a:t>: Created SQL scripts to subset data by users’ adherence to devices. Can now set and monitor thresholds for minimum recording adherence for daily and inter-day timespans. </a:t>
            </a:r>
            <a:r>
              <a:rPr lang="en-US" sz="3700" dirty="0">
                <a:latin typeface="Arial"/>
                <a:ea typeface="Times New Roman"/>
                <a:cs typeface="Times New Roman"/>
              </a:rPr>
              <a:t>​</a:t>
            </a:r>
            <a:endParaRPr lang="en-US" sz="3700" dirty="0">
              <a:latin typeface="Arial"/>
              <a:cs typeface="Times New Roman"/>
            </a:endParaRPr>
          </a:p>
        </p:txBody>
      </p:sp>
      <p:sp>
        <p:nvSpPr>
          <p:cNvPr id="4" name="TextBox 3">
            <a:extLst>
              <a:ext uri="{FF2B5EF4-FFF2-40B4-BE49-F238E27FC236}">
                <a16:creationId xmlns:a16="http://schemas.microsoft.com/office/drawing/2014/main" id="{48EB1000-E755-42C6-8A83-2B94B7455149}"/>
              </a:ext>
            </a:extLst>
          </p:cNvPr>
          <p:cNvSpPr txBox="1"/>
          <p:nvPr/>
        </p:nvSpPr>
        <p:spPr>
          <a:xfrm>
            <a:off x="29619869" y="17461692"/>
            <a:ext cx="1312721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ea typeface="+mn-lt"/>
                <a:cs typeface="+mn-lt"/>
              </a:rPr>
              <a:t>For four thresholds (2, 4, 6, and 8 hours), the number of days with data collected for longer than threshold is calculated for five selected participants.  </a:t>
            </a:r>
            <a:endParaRPr lang="en-US" sz="2800" dirty="0">
              <a:latin typeface="Arial"/>
            </a:endParaRPr>
          </a:p>
        </p:txBody>
      </p:sp>
      <p:pic>
        <p:nvPicPr>
          <p:cNvPr id="11" name="Picture 19" descr="C:\Users\kz16\Desktop\dh_horz_white.png">
            <a:extLst>
              <a:ext uri="{FF2B5EF4-FFF2-40B4-BE49-F238E27FC236}">
                <a16:creationId xmlns:a16="http://schemas.microsoft.com/office/drawing/2014/main" id="{A68E4C93-676D-2943-A6C6-7048360123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234" y="-461369"/>
            <a:ext cx="12423774" cy="557770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6D1B90F8-55CC-751A-2E56-3616EA30612F}"/>
              </a:ext>
            </a:extLst>
          </p:cNvPr>
          <p:cNvCxnSpPr/>
          <p:nvPr/>
        </p:nvCxnSpPr>
        <p:spPr>
          <a:xfrm>
            <a:off x="10067364" y="462351"/>
            <a:ext cx="0" cy="3385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687148F-77F8-317A-E2E5-8D8A41EE8706}"/>
              </a:ext>
            </a:extLst>
          </p:cNvPr>
          <p:cNvSpPr txBox="1"/>
          <p:nvPr/>
        </p:nvSpPr>
        <p:spPr>
          <a:xfrm>
            <a:off x="10539886" y="966786"/>
            <a:ext cx="32207199" cy="2638427"/>
          </a:xfrm>
          <a:prstGeom prst="rect">
            <a:avLst/>
          </a:prstGeom>
          <a:noFill/>
        </p:spPr>
        <p:txBody>
          <a:bodyPr wrap="square" lIns="83071" tIns="41535" rIns="83071" bIns="41535" rtlCol="0">
            <a:spAutoFit/>
          </a:bodyPr>
          <a:lstStyle/>
          <a:p>
            <a:pPr>
              <a:spcAft>
                <a:spcPts val="1200"/>
              </a:spcAft>
            </a:pPr>
            <a:r>
              <a:rPr lang="en-US" sz="6600" b="1" dirty="0">
                <a:solidFill>
                  <a:schemeClr val="bg1"/>
                </a:solidFill>
                <a:latin typeface="Arial Narrow" panose="020B0606020202030204" pitchFamily="34" charset="0"/>
              </a:rPr>
              <a:t>Insights into Adolescent Self Perceived Health: A Machine Learning Approach </a:t>
            </a:r>
          </a:p>
          <a:p>
            <a:pPr>
              <a:spcAft>
                <a:spcPts val="1200"/>
              </a:spcAft>
            </a:pPr>
            <a:r>
              <a:rPr lang="en-US" sz="4800" b="1" dirty="0">
                <a:solidFill>
                  <a:schemeClr val="bg1"/>
                </a:solidFill>
                <a:latin typeface="Arial Narrow" panose="020B0606020202030204" pitchFamily="34" charset="0"/>
              </a:rPr>
              <a:t>Mairead Dillon</a:t>
            </a:r>
            <a:r>
              <a:rPr lang="en-US" sz="4800" b="1" baseline="30000" dirty="0">
                <a:solidFill>
                  <a:schemeClr val="bg1"/>
                </a:solidFill>
                <a:latin typeface="Arial Narrow" panose="020B0606020202030204" pitchFamily="34" charset="0"/>
              </a:rPr>
              <a:t>1</a:t>
            </a:r>
            <a:r>
              <a:rPr lang="en-US" sz="4800" b="1" dirty="0">
                <a:solidFill>
                  <a:schemeClr val="bg1"/>
                </a:solidFill>
                <a:latin typeface="Arial Narrow" panose="020B0606020202030204" pitchFamily="34" charset="0"/>
              </a:rPr>
              <a:t>, Shannon Murphy</a:t>
            </a:r>
            <a:r>
              <a:rPr lang="en-US" sz="4800" b="1" baseline="30000" dirty="0">
                <a:solidFill>
                  <a:schemeClr val="bg1"/>
                </a:solidFill>
                <a:latin typeface="Arial Narrow" panose="020B0606020202030204" pitchFamily="34" charset="0"/>
              </a:rPr>
              <a:t>1</a:t>
            </a:r>
            <a:r>
              <a:rPr lang="en-US" sz="4800" b="1" dirty="0">
                <a:solidFill>
                  <a:schemeClr val="bg1"/>
                </a:solidFill>
                <a:latin typeface="Arial Narrow" panose="020B0606020202030204" pitchFamily="34" charset="0"/>
              </a:rPr>
              <a:t>, Sofia Pozsonyiova</a:t>
            </a:r>
            <a:r>
              <a:rPr lang="en-US" sz="4800" b="1" baseline="30000" dirty="0">
                <a:solidFill>
                  <a:schemeClr val="bg1"/>
                </a:solidFill>
                <a:latin typeface="Arial Narrow" panose="020B0606020202030204" pitchFamily="34" charset="0"/>
              </a:rPr>
              <a:t>1</a:t>
            </a:r>
            <a:r>
              <a:rPr lang="en-US" sz="4800" b="1" dirty="0">
                <a:solidFill>
                  <a:schemeClr val="bg1"/>
                </a:solidFill>
                <a:latin typeface="Arial Narrow" panose="020B0606020202030204" pitchFamily="34" charset="0"/>
              </a:rPr>
              <a:t>, and </a:t>
            </a:r>
            <a:r>
              <a:rPr lang="en-US" sz="4800" b="1" dirty="0" err="1">
                <a:solidFill>
                  <a:schemeClr val="bg1"/>
                </a:solidFill>
                <a:latin typeface="Arial Narrow" panose="020B0606020202030204" pitchFamily="34" charset="0"/>
              </a:rPr>
              <a:t>Jessilyn</a:t>
            </a:r>
            <a:r>
              <a:rPr lang="en-US" sz="4800" b="1" dirty="0">
                <a:solidFill>
                  <a:schemeClr val="bg1"/>
                </a:solidFill>
                <a:latin typeface="Arial Narrow" panose="020B0606020202030204" pitchFamily="34" charset="0"/>
              </a:rPr>
              <a:t> Dunn, PhD</a:t>
            </a:r>
            <a:r>
              <a:rPr lang="en-US" sz="4800" b="1" baseline="30000" dirty="0">
                <a:solidFill>
                  <a:schemeClr val="bg1"/>
                </a:solidFill>
                <a:latin typeface="Arial Narrow" panose="020B0606020202030204" pitchFamily="34" charset="0"/>
              </a:rPr>
              <a:t>1</a:t>
            </a:r>
            <a:endParaRPr lang="en-US" sz="4800" b="1" dirty="0">
              <a:solidFill>
                <a:schemeClr val="bg1"/>
              </a:solidFill>
              <a:latin typeface="Arial Narrow" panose="020B0606020202030204" pitchFamily="34" charset="0"/>
            </a:endParaRPr>
          </a:p>
          <a:p>
            <a:r>
              <a:rPr lang="en-US" sz="3200" b="1" dirty="0">
                <a:solidFill>
                  <a:schemeClr val="bg1"/>
                </a:solidFill>
                <a:latin typeface="Arial Narrow" panose="020B0606020202030204" pitchFamily="34" charset="0"/>
              </a:rPr>
              <a:t>1. Department of Biostatistics and Bioinformatics, Duke University Medical Center</a:t>
            </a:r>
            <a:endParaRPr lang="en-US" sz="7200" b="1" dirty="0">
              <a:solidFill>
                <a:schemeClr val="bg1"/>
              </a:solidFill>
              <a:latin typeface="Arial Narrow" panose="020B0606020202030204" pitchFamily="34" charset="0"/>
            </a:endParaRPr>
          </a:p>
        </p:txBody>
      </p:sp>
      <p:sp>
        <p:nvSpPr>
          <p:cNvPr id="32" name="Text Placeholder 20">
            <a:extLst>
              <a:ext uri="{FF2B5EF4-FFF2-40B4-BE49-F238E27FC236}">
                <a16:creationId xmlns:a16="http://schemas.microsoft.com/office/drawing/2014/main" id="{649FF310-3FDA-A4C2-9820-29B85DAD2003}"/>
              </a:ext>
            </a:extLst>
          </p:cNvPr>
          <p:cNvSpPr txBox="1">
            <a:spLocks/>
          </p:cNvSpPr>
          <p:nvPr/>
        </p:nvSpPr>
        <p:spPr>
          <a:xfrm>
            <a:off x="710175" y="15694978"/>
            <a:ext cx="13585370" cy="5198754"/>
          </a:xfrm>
          <a:prstGeom prst="rect">
            <a:avLst/>
          </a:prstGeom>
          <a:ln w="12700">
            <a:noFill/>
          </a:ln>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n-US" sz="3600" b="0" i="0" dirty="0">
                <a:solidFill>
                  <a:srgbClr val="000000"/>
                </a:solidFill>
                <a:effectLst/>
                <a:latin typeface="Arial" panose="020B0604020202020204" pitchFamily="34" charset="0"/>
                <a:cs typeface="Arial" panose="020B0604020202020204" pitchFamily="34" charset="0"/>
              </a:rPr>
              <a:t>The Minnesota Student Survey is one of the longest-running youth surveys in the U.S. and it is administered every three years to middle and high school students (81% participation rate).</a:t>
            </a:r>
            <a:r>
              <a:rPr lang="en-US" sz="3600" dirty="0">
                <a:latin typeface="Arial" panose="020B0604020202020204" pitchFamily="34" charset="0"/>
                <a:cs typeface="Arial" panose="020B0604020202020204" pitchFamily="34" charset="0"/>
              </a:rPr>
              <a:t> </a:t>
            </a:r>
          </a:p>
          <a:p>
            <a:pPr marL="571500" indent="-571500">
              <a:buFont typeface="Wingdings" pitchFamily="2" charset="2"/>
              <a:buChar char="v"/>
            </a:pPr>
            <a:r>
              <a:rPr lang="en-US" sz="3600" b="0" i="0" dirty="0">
                <a:solidFill>
                  <a:srgbClr val="000000"/>
                </a:solidFill>
                <a:effectLst/>
                <a:latin typeface="Arial" panose="020B0604020202020204" pitchFamily="34" charset="0"/>
                <a:cs typeface="Arial" panose="020B0604020202020204" pitchFamily="34" charset="0"/>
              </a:rPr>
              <a:t>Utilizing the 2019 survey</a:t>
            </a:r>
          </a:p>
          <a:p>
            <a:pPr marL="571500" indent="-571500">
              <a:buFont typeface="Wingdings" pitchFamily="2" charset="2"/>
              <a:buChar char="v"/>
            </a:pPr>
            <a:r>
              <a:rPr lang="en-US" sz="3600" dirty="0">
                <a:solidFill>
                  <a:srgbClr val="000000"/>
                </a:solidFill>
                <a:latin typeface="Arial" panose="020B0604020202020204" pitchFamily="34" charset="0"/>
                <a:cs typeface="Arial" panose="020B0604020202020204" pitchFamily="34" charset="0"/>
              </a:rPr>
              <a:t>Focusing on 128 variables that were categorized into 5 major categories: </a:t>
            </a:r>
            <a:r>
              <a:rPr lang="en-US" sz="3600" b="0" i="0" dirty="0">
                <a:solidFill>
                  <a:srgbClr val="000000"/>
                </a:solidFill>
                <a:effectLst/>
                <a:latin typeface="Arial" panose="020B0604020202020204" pitchFamily="34" charset="0"/>
                <a:cs typeface="Arial" panose="020B0604020202020204" pitchFamily="34" charset="0"/>
              </a:rPr>
              <a:t>physical health, psychological health, school-related variables, social contacts, and socio-demographic</a:t>
            </a:r>
          </a:p>
          <a:p>
            <a:pPr marL="571500" indent="-571500">
              <a:buFont typeface="Wingdings" pitchFamily="2" charset="2"/>
              <a:buChar char="v"/>
            </a:pPr>
            <a:r>
              <a:rPr lang="en-US" sz="3600" dirty="0">
                <a:solidFill>
                  <a:srgbClr val="000000"/>
                </a:solidFill>
                <a:latin typeface="Arial" panose="020B0604020202020204" pitchFamily="34" charset="0"/>
                <a:cs typeface="Arial" panose="020B0604020202020204" pitchFamily="34" charset="0"/>
              </a:rPr>
              <a:t>Outcome: How would you describe your health in general?</a:t>
            </a:r>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DF5C075-12A9-55D5-DFFF-8617C570A8A4}"/>
              </a:ext>
            </a:extLst>
          </p:cNvPr>
          <p:cNvSpPr txBox="1"/>
          <p:nvPr/>
        </p:nvSpPr>
        <p:spPr>
          <a:xfrm>
            <a:off x="15611071" y="21172572"/>
            <a:ext cx="1312721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0" dirty="0">
                <a:solidFill>
                  <a:srgbClr val="000000"/>
                </a:solidFill>
                <a:effectLst/>
                <a:latin typeface="Arial" panose="020B0604020202020204" pitchFamily="34" charset="0"/>
                <a:cs typeface="Arial" panose="020B0604020202020204" pitchFamily="34" charset="0"/>
              </a:rPr>
              <a:t>Figure 2: Psychological health clustering results by self-perceived health dichotomized (left) and on the five-point scale (right). The plot on the right shows the clustering groups are more accurate for more extreme values of self-perceived health.</a:t>
            </a:r>
            <a:endParaRPr lang="en-US" sz="2800" b="1" dirty="0">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DDD09E62-BF29-1C0E-913E-74AB701A2C9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23" t="3067" r="58397" b="2875"/>
          <a:stretch/>
        </p:blipFill>
        <p:spPr bwMode="auto">
          <a:xfrm>
            <a:off x="15965473" y="12800118"/>
            <a:ext cx="5406675" cy="78390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24BC0295-3042-8CC1-9621-E8502217371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1715" t="3067" r="9000" b="2541"/>
          <a:stretch/>
        </p:blipFill>
        <p:spPr bwMode="auto">
          <a:xfrm>
            <a:off x="22157929" y="12772238"/>
            <a:ext cx="5312781" cy="78669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624A0C77-45C4-BB8A-39A5-772B609A3164}"/>
              </a:ext>
            </a:extLst>
          </p:cNvPr>
          <p:cNvPicPr>
            <a:picLocks noChangeAspect="1"/>
          </p:cNvPicPr>
          <p:nvPr/>
        </p:nvPicPr>
        <p:blipFill rotWithShape="1">
          <a:blip r:embed="rId9">
            <a:extLst>
              <a:ext uri="{28A0092B-C50C-407E-A947-70E740481C1C}">
                <a14:useLocalDpi xmlns:a14="http://schemas.microsoft.com/office/drawing/2010/main" val="0"/>
              </a:ext>
            </a:extLst>
          </a:blip>
          <a:srcRect l="1495" t="3884" r="38797" b="9027"/>
          <a:stretch/>
        </p:blipFill>
        <p:spPr>
          <a:xfrm>
            <a:off x="3051352" y="22453006"/>
            <a:ext cx="9144000" cy="100030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1A4BA9"/>
          </a:solidFill>
          <a:ln>
            <a:solidFill>
              <a:srgbClr val="09306B"/>
            </a:solidFill>
          </a:ln>
        </p:spPr>
        <p:txBody>
          <a:bodyPr/>
          <a:lstStyle/>
          <a:p>
            <a:br>
              <a:rPr lang="en-US" sz="6400"/>
            </a:br>
            <a:r>
              <a:rPr lang="en-US" sz="4800"/>
              <a:t>Project 10: CovIdentify</a:t>
            </a:r>
            <a:br>
              <a:rPr lang="en-US" sz="4800"/>
            </a:br>
            <a:r>
              <a:rPr lang="en-US" sz="4800"/>
              <a:t>Sean Fiscus, Alyssa Shi, Yamil Lopez-Ruiz, Emmanuel Mokel</a:t>
            </a:r>
            <a:br>
              <a:rPr lang="en-US" sz="4800"/>
            </a:br>
            <a:r>
              <a:rPr lang="en-US" sz="4800"/>
              <a:t>Duke University BIG IDEAS LAB</a:t>
            </a:r>
            <a:br>
              <a:rPr lang="en-US"/>
            </a:br>
            <a:endParaRPr lang="en-US"/>
          </a:p>
        </p:txBody>
      </p:sp>
      <p:sp>
        <p:nvSpPr>
          <p:cNvPr id="20" name="Text Placeholder 19"/>
          <p:cNvSpPr>
            <a:spLocks noGrp="1"/>
          </p:cNvSpPr>
          <p:nvPr>
            <p:ph type="body" sz="quarter" idx="10"/>
          </p:nvPr>
        </p:nvSpPr>
        <p:spPr>
          <a:solidFill>
            <a:srgbClr val="1A4BA9"/>
          </a:solidFill>
          <a:ln>
            <a:solidFill>
              <a:srgbClr val="09306B"/>
            </a:solidFill>
          </a:ln>
        </p:spPr>
        <p:txBody>
          <a:bodyPr/>
          <a:lstStyle/>
          <a:p>
            <a:r>
              <a:rPr lang="en-US" sz="4800" dirty="0"/>
              <a:t>Project Background</a:t>
            </a:r>
          </a:p>
        </p:txBody>
      </p:sp>
      <p:sp>
        <p:nvSpPr>
          <p:cNvPr id="21" name="Text Placeholder 20"/>
          <p:cNvSpPr>
            <a:spLocks noGrp="1"/>
          </p:cNvSpPr>
          <p:nvPr>
            <p:ph type="body" sz="quarter" idx="11"/>
          </p:nvPr>
        </p:nvSpPr>
        <p:spPr/>
        <p:txBody>
          <a:bodyPr vert="horz" lIns="78373" tIns="39187" rIns="78373" bIns="39187" anchor="t"/>
          <a:lstStyle/>
          <a:p>
            <a:r>
              <a:rPr lang="en-US" sz="3700" err="1">
                <a:latin typeface="Arial"/>
                <a:cs typeface="Arial"/>
              </a:rPr>
              <a:t>CovIdentify</a:t>
            </a:r>
            <a:r>
              <a:rPr lang="en-US" sz="3700">
                <a:latin typeface="Arial"/>
                <a:cs typeface="Arial"/>
              </a:rPr>
              <a:t> is an ongoing study at Duke University focusing on using data from wearables to predict and diagnose COVID-19 and the Flu. Studies have shown that biomarkers like heart rate and steps coming from wearable devices such as Fitbit, Garmin, and Apple watches can indicate signs of COVID-19 several days earlier than symptoms arise.</a:t>
            </a:r>
            <a:r>
              <a:rPr lang="en-US" sz="3700" baseline="30000">
                <a:latin typeface="Arial"/>
                <a:cs typeface="Arial"/>
              </a:rPr>
              <a:t>1,2</a:t>
            </a:r>
            <a:r>
              <a:rPr lang="en-US" sz="3700">
                <a:latin typeface="Arial"/>
                <a:cs typeface="Arial"/>
              </a:rPr>
              <a:t>  This project builds on work previously done by the students in the  Masters in Interdisciplinary Data Science (MIDS) program, and the BIG IDEAS LAB led by Dr. </a:t>
            </a:r>
            <a:r>
              <a:rPr lang="en-US" sz="3700" err="1">
                <a:latin typeface="Arial"/>
                <a:cs typeface="Arial"/>
              </a:rPr>
              <a:t>Jessilyn</a:t>
            </a:r>
            <a:r>
              <a:rPr lang="en-US" sz="3700">
                <a:latin typeface="Arial"/>
                <a:cs typeface="Arial"/>
              </a:rPr>
              <a:t> Dunn.</a:t>
            </a:r>
          </a:p>
        </p:txBody>
      </p:sp>
      <p:sp>
        <p:nvSpPr>
          <p:cNvPr id="22" name="Text Placeholder 21"/>
          <p:cNvSpPr>
            <a:spLocks noGrp="1"/>
          </p:cNvSpPr>
          <p:nvPr>
            <p:ph type="body" sz="quarter" idx="12"/>
          </p:nvPr>
        </p:nvSpPr>
        <p:spPr>
          <a:solidFill>
            <a:srgbClr val="1A4BA9"/>
          </a:solidFill>
          <a:ln>
            <a:solidFill>
              <a:srgbClr val="09306B"/>
            </a:solidFill>
          </a:ln>
        </p:spPr>
        <p:txBody>
          <a:bodyPr/>
          <a:lstStyle/>
          <a:p>
            <a:r>
              <a:rPr lang="en-US" sz="4800" dirty="0"/>
              <a:t>Objectives</a:t>
            </a:r>
          </a:p>
        </p:txBody>
      </p:sp>
      <p:sp>
        <p:nvSpPr>
          <p:cNvPr id="23" name="Text Placeholder 22"/>
          <p:cNvSpPr>
            <a:spLocks noGrp="1"/>
          </p:cNvSpPr>
          <p:nvPr>
            <p:ph type="body" sz="quarter" idx="13"/>
          </p:nvPr>
        </p:nvSpPr>
        <p:spPr/>
        <p:txBody>
          <a:bodyPr vert="horz" lIns="78373" tIns="39187" rIns="78373" bIns="39187" anchor="t"/>
          <a:lstStyle/>
          <a:p>
            <a:r>
              <a:rPr lang="en-US" sz="3700" b="1">
                <a:latin typeface="Arial"/>
                <a:cs typeface="Arial"/>
              </a:rPr>
              <a:t>1. Improving memory usage of existing pipeline</a:t>
            </a:r>
            <a:endParaRPr lang="en-US" sz="3700" b="1">
              <a:latin typeface="Arial"/>
              <a:cs typeface="Times New Roman"/>
            </a:endParaRPr>
          </a:p>
          <a:p>
            <a:r>
              <a:rPr lang="en-US" sz="3700" b="1">
                <a:latin typeface="Arial"/>
                <a:cs typeface="Arial"/>
              </a:rPr>
              <a:t>2. Adapting pipeline to incorporate efficient methods for data storage, remove redundant steps. </a:t>
            </a:r>
            <a:endParaRPr lang="en-US" sz="3700" b="1">
              <a:latin typeface="Arial"/>
              <a:cs typeface="Times New Roman"/>
            </a:endParaRPr>
          </a:p>
          <a:p>
            <a:r>
              <a:rPr lang="en-US" sz="3700" b="1">
                <a:latin typeface="Arial"/>
                <a:cs typeface="Times New Roman"/>
              </a:rPr>
              <a:t>3. Implementing all data sources for preprocessing</a:t>
            </a:r>
          </a:p>
          <a:p>
            <a:r>
              <a:rPr lang="en-US" sz="3700" b="1">
                <a:latin typeface="Arial"/>
                <a:cs typeface="Times New Roman"/>
              </a:rPr>
              <a:t>4. Assessing smart watch user adherence to data collection in data</a:t>
            </a:r>
          </a:p>
        </p:txBody>
      </p:sp>
      <p:sp>
        <p:nvSpPr>
          <p:cNvPr id="24" name="Text Placeholder 23"/>
          <p:cNvSpPr>
            <a:spLocks noGrp="1"/>
          </p:cNvSpPr>
          <p:nvPr>
            <p:ph type="body" sz="quarter" idx="14"/>
          </p:nvPr>
        </p:nvSpPr>
        <p:spPr>
          <a:xfrm>
            <a:off x="696687" y="23996681"/>
            <a:ext cx="13585370" cy="1066800"/>
          </a:xfrm>
          <a:solidFill>
            <a:srgbClr val="1A4BA9"/>
          </a:solidFill>
          <a:ln>
            <a:solidFill>
              <a:srgbClr val="09306B"/>
            </a:solidFill>
          </a:ln>
        </p:spPr>
        <p:txBody>
          <a:bodyPr vert="horz" lIns="78373" tIns="39187" rIns="78373" bIns="39187" anchor="t"/>
          <a:lstStyle/>
          <a:p>
            <a:r>
              <a:rPr lang="en-US" sz="4800"/>
              <a:t>Methods/Applications</a:t>
            </a:r>
          </a:p>
        </p:txBody>
      </p:sp>
      <p:sp>
        <p:nvSpPr>
          <p:cNvPr id="25" name="Text Placeholder 24"/>
          <p:cNvSpPr>
            <a:spLocks noGrp="1"/>
          </p:cNvSpPr>
          <p:nvPr>
            <p:ph type="body" sz="quarter" idx="15"/>
          </p:nvPr>
        </p:nvSpPr>
        <p:spPr>
          <a:xfrm>
            <a:off x="696687" y="25368281"/>
            <a:ext cx="8553940" cy="7315200"/>
          </a:xfrm>
        </p:spPr>
        <p:txBody>
          <a:bodyPr vert="horz" lIns="78373" tIns="39187" rIns="78373" bIns="39187" anchor="t"/>
          <a:lstStyle/>
          <a:p>
            <a:r>
              <a:rPr lang="en-US" sz="3700" b="1" dirty="0">
                <a:latin typeface="Arial"/>
                <a:cs typeface="Times New Roman"/>
              </a:rPr>
              <a:t>Azure Machine Learning</a:t>
            </a:r>
          </a:p>
          <a:p>
            <a:pPr marL="571500" indent="-571500">
              <a:buChar char="•"/>
            </a:pPr>
            <a:r>
              <a:rPr lang="en-US" sz="3700" dirty="0">
                <a:latin typeface="Arial"/>
                <a:cs typeface="Times New Roman"/>
              </a:rPr>
              <a:t>A cloud-based service with virtual computers </a:t>
            </a:r>
          </a:p>
          <a:p>
            <a:pPr marL="571500" indent="-571500">
              <a:buChar char="•"/>
            </a:pPr>
            <a:r>
              <a:rPr lang="en-US" sz="3700" dirty="0">
                <a:latin typeface="Arial"/>
                <a:cs typeface="Times New Roman"/>
              </a:rPr>
              <a:t>Where data was extracted, transformed, then loaded (ETL)  to storage</a:t>
            </a:r>
          </a:p>
          <a:p>
            <a:r>
              <a:rPr lang="en-US" sz="3700" b="1" dirty="0">
                <a:latin typeface="Arial"/>
                <a:cs typeface="Times New Roman"/>
              </a:rPr>
              <a:t>Azure Data Studio</a:t>
            </a:r>
          </a:p>
          <a:p>
            <a:pPr marL="571500" indent="-571500">
              <a:buFont typeface="Arial,Sans-Serif"/>
              <a:buChar char="•"/>
            </a:pPr>
            <a:r>
              <a:rPr lang="en-US" sz="3700" dirty="0">
                <a:latin typeface="Arial"/>
                <a:cs typeface="Times New Roman"/>
              </a:rPr>
              <a:t>Houses SQL databases where data is stored both before and after processing</a:t>
            </a:r>
          </a:p>
          <a:p>
            <a:pPr marL="571500" indent="-571500">
              <a:buFont typeface="Arial,Sans-Serif"/>
              <a:buChar char="•"/>
            </a:pPr>
            <a:endParaRPr lang="en-US" sz="4200" dirty="0">
              <a:cs typeface="Times New Roman"/>
            </a:endParaRPr>
          </a:p>
        </p:txBody>
      </p:sp>
      <p:sp>
        <p:nvSpPr>
          <p:cNvPr id="26" name="Text Placeholder 25"/>
          <p:cNvSpPr>
            <a:spLocks noGrp="1"/>
          </p:cNvSpPr>
          <p:nvPr>
            <p:ph type="body" sz="quarter" idx="16"/>
          </p:nvPr>
        </p:nvSpPr>
        <p:spPr>
          <a:solidFill>
            <a:srgbClr val="1A4BA9"/>
          </a:solidFill>
          <a:ln>
            <a:solidFill>
              <a:srgbClr val="09306B"/>
            </a:solidFill>
          </a:ln>
        </p:spPr>
        <p:txBody>
          <a:bodyPr/>
          <a:lstStyle/>
          <a:p>
            <a:r>
              <a:rPr lang="en-US" sz="4800" dirty="0"/>
              <a:t>Results</a:t>
            </a:r>
          </a:p>
        </p:txBody>
      </p:sp>
      <p:sp>
        <p:nvSpPr>
          <p:cNvPr id="27" name="Text Placeholder 26"/>
          <p:cNvSpPr>
            <a:spLocks noGrp="1"/>
          </p:cNvSpPr>
          <p:nvPr>
            <p:ph type="body" sz="quarter" idx="17"/>
          </p:nvPr>
        </p:nvSpPr>
        <p:spPr>
          <a:xfrm>
            <a:off x="29609145" y="27081108"/>
            <a:ext cx="13585370" cy="7315200"/>
          </a:xfrm>
        </p:spPr>
        <p:txBody>
          <a:bodyPr vert="horz" lIns="78373" tIns="39187" rIns="78373" bIns="39187" anchor="t"/>
          <a:lstStyle/>
          <a:p>
            <a:pPr marL="742950" indent="-742950">
              <a:buFont typeface="+mj-lt"/>
              <a:buAutoNum type="arabicPeriod"/>
            </a:pPr>
            <a:r>
              <a:rPr lang="en-US" sz="3400">
                <a:effectLst/>
                <a:latin typeface="Arial"/>
                <a:cs typeface="Times New Roman"/>
              </a:rPr>
              <a:t>Mishra, </a:t>
            </a:r>
            <a:r>
              <a:rPr lang="en-US" sz="3400" err="1">
                <a:effectLst/>
                <a:latin typeface="Arial"/>
                <a:cs typeface="Times New Roman"/>
              </a:rPr>
              <a:t>Tejaswini</a:t>
            </a:r>
            <a:r>
              <a:rPr lang="en-US" sz="3400">
                <a:effectLst/>
                <a:latin typeface="Arial"/>
                <a:cs typeface="Times New Roman"/>
              </a:rPr>
              <a:t>, Meng Wang, Ahmed A. </a:t>
            </a:r>
            <a:r>
              <a:rPr lang="en-US" sz="3400" err="1">
                <a:effectLst/>
                <a:latin typeface="Arial"/>
                <a:cs typeface="Times New Roman"/>
              </a:rPr>
              <a:t>Metwally</a:t>
            </a:r>
            <a:r>
              <a:rPr lang="en-US" sz="3400">
                <a:effectLst/>
                <a:latin typeface="Arial"/>
                <a:cs typeface="Times New Roman"/>
              </a:rPr>
              <a:t>, </a:t>
            </a:r>
            <a:r>
              <a:rPr lang="en-US" sz="3400" err="1">
                <a:effectLst/>
                <a:latin typeface="Arial"/>
                <a:cs typeface="Times New Roman"/>
              </a:rPr>
              <a:t>Gireesh</a:t>
            </a:r>
            <a:r>
              <a:rPr lang="en-US" sz="3400">
                <a:effectLst/>
                <a:latin typeface="Arial"/>
                <a:cs typeface="Times New Roman"/>
              </a:rPr>
              <a:t> K. </a:t>
            </a:r>
            <a:r>
              <a:rPr lang="en-US" sz="3400" err="1">
                <a:effectLst/>
                <a:latin typeface="Arial"/>
                <a:cs typeface="Times New Roman"/>
              </a:rPr>
              <a:t>Bogu</a:t>
            </a:r>
            <a:r>
              <a:rPr lang="en-US" sz="3400">
                <a:effectLst/>
                <a:latin typeface="Arial"/>
                <a:cs typeface="Times New Roman"/>
              </a:rPr>
              <a:t>, Andrew W. Brooks, Amir Bahmani, </a:t>
            </a:r>
            <a:r>
              <a:rPr lang="en-US" sz="3400" err="1">
                <a:effectLst/>
                <a:latin typeface="Arial"/>
                <a:cs typeface="Times New Roman"/>
              </a:rPr>
              <a:t>Arash</a:t>
            </a:r>
            <a:r>
              <a:rPr lang="en-US" sz="3400">
                <a:effectLst/>
                <a:latin typeface="Arial"/>
                <a:cs typeface="Times New Roman"/>
              </a:rPr>
              <a:t> </a:t>
            </a:r>
            <a:r>
              <a:rPr lang="en-US" sz="3400" err="1">
                <a:effectLst/>
                <a:latin typeface="Arial"/>
                <a:cs typeface="Times New Roman"/>
              </a:rPr>
              <a:t>Alavi</a:t>
            </a:r>
            <a:r>
              <a:rPr lang="en-US" sz="3400">
                <a:effectLst/>
                <a:latin typeface="Arial"/>
                <a:cs typeface="Times New Roman"/>
              </a:rPr>
              <a:t>, et al. “Early Detection Of COVID-19 Using A Smartwatch.” </a:t>
            </a:r>
            <a:r>
              <a:rPr lang="en-US" sz="3400" i="1" err="1">
                <a:effectLst/>
                <a:latin typeface="Arial"/>
                <a:cs typeface="Times New Roman"/>
              </a:rPr>
              <a:t>MedRxiv</a:t>
            </a:r>
            <a:r>
              <a:rPr lang="en-US" sz="3400">
                <a:effectLst/>
                <a:latin typeface="Arial"/>
                <a:cs typeface="Times New Roman"/>
              </a:rPr>
              <a:t>, July 7, 2020, 2020.07.06.20147512. </a:t>
            </a:r>
            <a:r>
              <a:rPr lang="en-US" sz="3400">
                <a:effectLst/>
                <a:latin typeface="Arial"/>
                <a:cs typeface="Times New Roman"/>
                <a:hlinkClick r:id="rId3"/>
              </a:rPr>
              <a:t>https://doi.org/10.1101/2020.07.06.20147512</a:t>
            </a:r>
            <a:r>
              <a:rPr lang="en-US" sz="3400">
                <a:effectLst/>
                <a:latin typeface="Arial"/>
                <a:cs typeface="Times New Roman"/>
              </a:rPr>
              <a:t>.</a:t>
            </a:r>
            <a:endParaRPr lang="en-US" sz="3400">
              <a:latin typeface="Arial"/>
              <a:cs typeface="Times New Roman"/>
            </a:endParaRPr>
          </a:p>
          <a:p>
            <a:pPr marL="742950" indent="-742950">
              <a:buFont typeface="+mj-lt"/>
              <a:buAutoNum type="arabicPeriod"/>
            </a:pPr>
            <a:r>
              <a:rPr lang="en-US" sz="3400">
                <a:effectLst/>
                <a:latin typeface="Arial"/>
                <a:cs typeface="Times New Roman"/>
              </a:rPr>
              <a:t>Natarajan, Aravind, Hao-Wei </a:t>
            </a:r>
            <a:r>
              <a:rPr lang="en-US" sz="3400" err="1">
                <a:effectLst/>
                <a:latin typeface="Arial"/>
                <a:cs typeface="Times New Roman"/>
              </a:rPr>
              <a:t>Su</a:t>
            </a:r>
            <a:r>
              <a:rPr lang="en-US" sz="3400">
                <a:effectLst/>
                <a:latin typeface="Arial"/>
                <a:cs typeface="Times New Roman"/>
              </a:rPr>
              <a:t>, and Conor Heneghan. “Assessment of Physiological Signs Associated with COVID-19 Measured Using Wearable Devices.” </a:t>
            </a:r>
            <a:r>
              <a:rPr lang="en-US" sz="3400" i="1" err="1">
                <a:effectLst/>
                <a:latin typeface="Arial"/>
                <a:cs typeface="Times New Roman"/>
              </a:rPr>
              <a:t>Npj</a:t>
            </a:r>
            <a:r>
              <a:rPr lang="en-US" sz="3400" i="1">
                <a:effectLst/>
                <a:latin typeface="Arial"/>
                <a:cs typeface="Times New Roman"/>
              </a:rPr>
              <a:t> Digital Medicine</a:t>
            </a:r>
            <a:r>
              <a:rPr lang="en-US" sz="3400">
                <a:effectLst/>
                <a:latin typeface="Arial"/>
                <a:cs typeface="Times New Roman"/>
              </a:rPr>
              <a:t> 3, no. 1 (November 30, 2020): 1–8. </a:t>
            </a:r>
            <a:r>
              <a:rPr lang="en-US" sz="3400">
                <a:effectLst/>
                <a:latin typeface="Arial"/>
                <a:cs typeface="Times New Roman"/>
                <a:hlinkClick r:id="rId4"/>
              </a:rPr>
              <a:t>https://doi.org/10.1038/s41746-020-00363-7</a:t>
            </a:r>
            <a:r>
              <a:rPr lang="en-US" sz="3400">
                <a:effectLst/>
                <a:latin typeface="Arial"/>
                <a:cs typeface="Times New Roman"/>
              </a:rPr>
              <a:t>.</a:t>
            </a:r>
          </a:p>
          <a:p>
            <a:pPr marL="742950" indent="-742950">
              <a:buFont typeface="+mj-lt"/>
              <a:buAutoNum type="arabicPeriod"/>
            </a:pPr>
            <a:endParaRPr lang="en-US" sz="3200">
              <a:effectLst/>
              <a:latin typeface="Times New Roman"/>
              <a:cs typeface="Times New Roman"/>
            </a:endParaRPr>
          </a:p>
          <a:p>
            <a:pPr marL="742950" indent="-742950">
              <a:buFont typeface="+mj-lt"/>
              <a:buAutoNum type="arabicPeriod"/>
            </a:pPr>
            <a:endParaRPr lang="en-US" sz="4200">
              <a:latin typeface="Times New Roman"/>
              <a:cs typeface="Times New Roman"/>
            </a:endParaRPr>
          </a:p>
        </p:txBody>
      </p:sp>
      <p:sp>
        <p:nvSpPr>
          <p:cNvPr id="28" name="Text Placeholder 27"/>
          <p:cNvSpPr>
            <a:spLocks noGrp="1"/>
          </p:cNvSpPr>
          <p:nvPr>
            <p:ph type="body" sz="quarter" idx="18"/>
          </p:nvPr>
        </p:nvSpPr>
        <p:spPr>
          <a:xfrm>
            <a:off x="29609145" y="19013572"/>
            <a:ext cx="13585370" cy="1066800"/>
          </a:xfrm>
          <a:solidFill>
            <a:srgbClr val="1A4BA9"/>
          </a:solidFill>
          <a:ln>
            <a:solidFill>
              <a:srgbClr val="09306B"/>
            </a:solidFill>
          </a:ln>
        </p:spPr>
        <p:txBody>
          <a:bodyPr vert="horz" lIns="78373" tIns="39187" rIns="78373" bIns="39187" anchor="t"/>
          <a:lstStyle/>
          <a:p>
            <a:r>
              <a:rPr lang="en-US" sz="4800"/>
              <a:t>Accomplishments/Next Steps</a:t>
            </a:r>
          </a:p>
        </p:txBody>
      </p:sp>
      <p:sp>
        <p:nvSpPr>
          <p:cNvPr id="29" name="Text Placeholder 28"/>
          <p:cNvSpPr>
            <a:spLocks noGrp="1"/>
          </p:cNvSpPr>
          <p:nvPr>
            <p:ph type="body" sz="quarter" idx="19"/>
          </p:nvPr>
        </p:nvSpPr>
        <p:spPr>
          <a:xfrm>
            <a:off x="29609145" y="20251357"/>
            <a:ext cx="13585370" cy="6598549"/>
          </a:xfrm>
        </p:spPr>
        <p:txBody>
          <a:bodyPr vert="horz" lIns="78373" tIns="39187" rIns="78373" bIns="39187" anchor="t"/>
          <a:lstStyle/>
          <a:p>
            <a:pPr marL="0" indent="0">
              <a:buNone/>
            </a:pPr>
            <a:r>
              <a:rPr lang="en-US" sz="3700" b="1">
                <a:latin typeface="Arial"/>
                <a:cs typeface="Times New Roman"/>
              </a:rPr>
              <a:t>Key Accomplishments</a:t>
            </a:r>
          </a:p>
          <a:p>
            <a:pPr marL="1309370" indent="-1309370"/>
            <a:r>
              <a:rPr lang="en-US" sz="3700">
                <a:latin typeface="Arial"/>
                <a:cs typeface="Times New Roman"/>
              </a:rPr>
              <a:t>Reduced memory usage of the ETL pipeline</a:t>
            </a:r>
          </a:p>
          <a:p>
            <a:pPr marL="1309370" indent="-1309370"/>
            <a:r>
              <a:rPr lang="en-US" sz="3700">
                <a:latin typeface="Arial"/>
                <a:cs typeface="Times New Roman"/>
              </a:rPr>
              <a:t>Expanded type and resolution of data in storage</a:t>
            </a:r>
          </a:p>
          <a:p>
            <a:pPr marL="1309370" indent="-1309370"/>
            <a:r>
              <a:rPr lang="en-US" sz="3700">
                <a:latin typeface="Arial"/>
                <a:cs typeface="Times New Roman"/>
              </a:rPr>
              <a:t>Created a foundation for future wearable data processing </a:t>
            </a:r>
          </a:p>
          <a:p>
            <a:pPr marL="0" indent="0">
              <a:buNone/>
            </a:pPr>
            <a:r>
              <a:rPr lang="en-US" sz="3700" b="1">
                <a:latin typeface="Arial"/>
                <a:cs typeface="Times New Roman"/>
              </a:rPr>
              <a:t>Next Steps</a:t>
            </a:r>
          </a:p>
          <a:p>
            <a:pPr marL="1309370" indent="-1309370"/>
            <a:r>
              <a:rPr lang="en-US" sz="3700">
                <a:latin typeface="Arial"/>
                <a:cs typeface="Times New Roman"/>
              </a:rPr>
              <a:t>Integrating iOS data</a:t>
            </a:r>
          </a:p>
          <a:p>
            <a:pPr marL="1309370" indent="-1309370"/>
            <a:r>
              <a:rPr lang="en-US" sz="3700">
                <a:latin typeface="Arial"/>
                <a:cs typeface="Times New Roman"/>
              </a:rPr>
              <a:t>Continue analyzing and applying machine learning algorithms to data</a:t>
            </a:r>
          </a:p>
        </p:txBody>
      </p:sp>
      <p:sp>
        <p:nvSpPr>
          <p:cNvPr id="30" name="Text Placeholder 29"/>
          <p:cNvSpPr>
            <a:spLocks noGrp="1"/>
          </p:cNvSpPr>
          <p:nvPr>
            <p:ph type="body" sz="quarter" idx="20"/>
          </p:nvPr>
        </p:nvSpPr>
        <p:spPr>
          <a:xfrm>
            <a:off x="29609145" y="25870086"/>
            <a:ext cx="13585370" cy="1066800"/>
          </a:xfrm>
          <a:solidFill>
            <a:srgbClr val="1A4BA9"/>
          </a:solidFill>
          <a:ln>
            <a:solidFill>
              <a:srgbClr val="09306B"/>
            </a:solidFill>
          </a:ln>
        </p:spPr>
        <p:txBody>
          <a:bodyPr vert="horz" lIns="78373" tIns="39187" rIns="78373" bIns="39187" anchor="t"/>
          <a:lstStyle/>
          <a:p>
            <a:r>
              <a:rPr lang="en-US" sz="4800"/>
              <a:t>References</a:t>
            </a:r>
          </a:p>
        </p:txBody>
      </p:sp>
      <p:sp>
        <p:nvSpPr>
          <p:cNvPr id="31" name="Text Placeholder 30"/>
          <p:cNvSpPr>
            <a:spLocks noGrp="1"/>
          </p:cNvSpPr>
          <p:nvPr>
            <p:ph type="body" sz="quarter" idx="21"/>
          </p:nvPr>
        </p:nvSpPr>
        <p:spPr>
          <a:xfrm>
            <a:off x="15152917" y="5478222"/>
            <a:ext cx="13585370" cy="26670000"/>
          </a:xfrm>
        </p:spPr>
        <p:txBody>
          <a:bodyPr vert="horz" lIns="78373" tIns="39187" rIns="78373" bIns="39187" anchor="t"/>
          <a:lstStyle/>
          <a:p>
            <a:r>
              <a:rPr lang="en-US" sz="3700" b="1">
                <a:latin typeface="Arial"/>
                <a:ea typeface="+mn-lt"/>
                <a:cs typeface="+mn-lt"/>
              </a:rPr>
              <a:t>1. Memory Efficiency Improvements</a:t>
            </a:r>
            <a:endParaRPr lang="en-US" sz="3700" b="1">
              <a:latin typeface="Arial"/>
              <a:cs typeface="Times New Roman"/>
            </a:endParaRPr>
          </a:p>
          <a:p>
            <a:r>
              <a:rPr lang="en-US" sz="3700" b="1">
                <a:latin typeface="Arial"/>
                <a:ea typeface="+mn-lt"/>
                <a:cs typeface="+mn-lt"/>
              </a:rPr>
              <a:t>Problem</a:t>
            </a:r>
            <a:r>
              <a:rPr lang="en-US" sz="3700">
                <a:latin typeface="Arial"/>
                <a:ea typeface="+mn-lt"/>
                <a:cs typeface="+mn-lt"/>
              </a:rPr>
              <a:t>: After data was read into python from the initial SQL database, it was appended to a quickly-growing Pandas </a:t>
            </a:r>
            <a:r>
              <a:rPr lang="en-US" sz="3700" err="1">
                <a:latin typeface="Arial"/>
                <a:ea typeface="+mn-lt"/>
                <a:cs typeface="+mn-lt"/>
              </a:rPr>
              <a:t>dataframe</a:t>
            </a:r>
            <a:r>
              <a:rPr lang="en-US" sz="3700">
                <a:latin typeface="Arial"/>
                <a:ea typeface="+mn-lt"/>
                <a:cs typeface="+mn-lt"/>
              </a:rPr>
              <a:t> at two different locations in the pipeline. Using Azure Cloud Services, the team needed to find a way to avoid this large RAM storage. </a:t>
            </a:r>
            <a:endParaRPr lang="en-US" sz="3700">
              <a:latin typeface="Arial"/>
              <a:cs typeface="Times New Roman"/>
            </a:endParaRPr>
          </a:p>
          <a:p>
            <a:r>
              <a:rPr lang="en-US" sz="3700" b="1">
                <a:latin typeface="Arial"/>
                <a:ea typeface="+mn-lt"/>
                <a:cs typeface="+mn-lt"/>
              </a:rPr>
              <a:t>Solution</a:t>
            </a:r>
            <a:r>
              <a:rPr lang="en-US" sz="3700">
                <a:latin typeface="Arial"/>
                <a:ea typeface="+mn-lt"/>
                <a:cs typeface="+mn-lt"/>
              </a:rPr>
              <a:t>: Implemented batch-pulling method to pull from the database; added a row-by-row normalization and exportation to csv process. </a:t>
            </a:r>
            <a:endParaRPr lang="en-US" sz="3700">
              <a:latin typeface="Arial"/>
              <a:cs typeface="Times New Roman"/>
            </a:endParaRPr>
          </a:p>
          <a:p>
            <a:endParaRPr lang="en-US" sz="3700" b="1">
              <a:latin typeface="Arial"/>
              <a:ea typeface="+mn-lt"/>
              <a:cs typeface="+mn-lt"/>
            </a:endParaRPr>
          </a:p>
          <a:p>
            <a:r>
              <a:rPr lang="en-US" sz="3700" b="1">
                <a:latin typeface="Arial"/>
                <a:ea typeface="+mn-lt"/>
                <a:cs typeface="+mn-lt"/>
              </a:rPr>
              <a:t>2. Pipeline Speed and Simplification</a:t>
            </a:r>
            <a:endParaRPr lang="en-US" sz="3700" b="1">
              <a:latin typeface="Arial"/>
              <a:cs typeface="Times New Roman"/>
            </a:endParaRPr>
          </a:p>
          <a:p>
            <a:r>
              <a:rPr lang="en-US" sz="3700" b="1">
                <a:latin typeface="Arial"/>
                <a:ea typeface="+mn-lt"/>
                <a:cs typeface="+mn-lt"/>
              </a:rPr>
              <a:t>Problem</a:t>
            </a:r>
            <a:r>
              <a:rPr lang="en-US" sz="3700">
                <a:latin typeface="Arial"/>
                <a:ea typeface="+mn-lt"/>
                <a:cs typeface="+mn-lt"/>
              </a:rPr>
              <a:t>: Multi-step pipeline with redundant data transfers and stores; data upload speeds now slower with new implementation for improving memory efficiency</a:t>
            </a:r>
            <a:endParaRPr lang="en-US" sz="3700">
              <a:latin typeface="Arial"/>
              <a:cs typeface="Times New Roman"/>
            </a:endParaRPr>
          </a:p>
          <a:p>
            <a:r>
              <a:rPr lang="en-US" sz="3700" b="1">
                <a:latin typeface="Arial"/>
                <a:ea typeface="+mn-lt"/>
                <a:cs typeface="+mn-lt"/>
              </a:rPr>
              <a:t>Solution</a:t>
            </a:r>
            <a:r>
              <a:rPr lang="en-US" sz="3700">
                <a:latin typeface="Arial"/>
                <a:ea typeface="+mn-lt"/>
                <a:cs typeface="+mn-lt"/>
              </a:rPr>
              <a:t>: Tested use of pickle files as potentially faster data storage method; created Python scripts to write directly to new SQL database after normalization, cutting out need for csv/pickle.</a:t>
            </a:r>
            <a:endParaRPr lang="en-US" sz="37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br>
              <a:rPr lang="en-US" sz="4200"/>
            </a:br>
            <a:endParaRPr lang="en-US" sz="4100">
              <a:latin typeface="Arial"/>
              <a:cs typeface="Times New Roman"/>
            </a:endParaRPr>
          </a:p>
          <a:p>
            <a:endParaRPr lang="en-US" sz="4100" b="1">
              <a:latin typeface="Arial"/>
              <a:ea typeface="+mn-lt"/>
              <a:cs typeface="+mn-lt"/>
            </a:endParaRPr>
          </a:p>
          <a:p>
            <a:endParaRPr lang="en-US" sz="41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r>
              <a:rPr lang="en-US" sz="3700" b="1">
                <a:latin typeface="Arial"/>
                <a:ea typeface="+mn-lt"/>
                <a:cs typeface="+mn-lt"/>
              </a:rPr>
              <a:t>3. Data Type Expansion</a:t>
            </a:r>
            <a:endParaRPr lang="en-US" sz="3700">
              <a:latin typeface="Arial"/>
              <a:cs typeface="Times New Roman"/>
            </a:endParaRPr>
          </a:p>
          <a:p>
            <a:r>
              <a:rPr lang="en-US" sz="3700" b="1">
                <a:latin typeface="Arial"/>
                <a:ea typeface="+mn-lt"/>
                <a:cs typeface="+mn-lt"/>
              </a:rPr>
              <a:t>Problem</a:t>
            </a:r>
            <a:r>
              <a:rPr lang="en-US" sz="3700">
                <a:latin typeface="Arial"/>
                <a:ea typeface="+mn-lt"/>
                <a:cs typeface="+mn-lt"/>
              </a:rPr>
              <a:t>: Data types from users absent from final database</a:t>
            </a:r>
          </a:p>
          <a:p>
            <a:r>
              <a:rPr lang="en-US" sz="3700" b="1">
                <a:latin typeface="Arial"/>
                <a:ea typeface="+mn-lt"/>
                <a:cs typeface="+mn-lt"/>
              </a:rPr>
              <a:t>Solution</a:t>
            </a:r>
            <a:r>
              <a:rPr lang="en-US" sz="3700">
                <a:latin typeface="Arial"/>
                <a:ea typeface="+mn-lt"/>
                <a:cs typeface="+mn-lt"/>
              </a:rPr>
              <a:t>:</a:t>
            </a:r>
            <a:r>
              <a:rPr lang="en-US" sz="3700">
                <a:latin typeface="Arial"/>
                <a:ea typeface="+mn-lt"/>
                <a:cs typeface="Times New Roman"/>
              </a:rPr>
              <a:t> </a:t>
            </a:r>
            <a:r>
              <a:rPr lang="en-US" sz="3700">
                <a:latin typeface="Arial"/>
                <a:ea typeface="+mn-lt"/>
                <a:cs typeface="Arial"/>
              </a:rPr>
              <a:t>Added pipeline capability to normalize minute-by-minute Fitbit resting heart rate, steps, and sleep data recorded after user sign-up</a:t>
            </a:r>
            <a:endParaRPr lang="en-US" sz="3700">
              <a:ea typeface="+mn-lt"/>
              <a:cs typeface="+mn-lt"/>
            </a:endParaRPr>
          </a:p>
          <a:p>
            <a:endParaRPr lang="en-US" sz="3700">
              <a:latin typeface="Arial"/>
              <a:ea typeface="+mn-lt"/>
              <a:cs typeface="+mn-lt"/>
            </a:endParaRPr>
          </a:p>
          <a:p>
            <a:endParaRPr lang="en-US" sz="3700" b="1">
              <a:latin typeface="Arial"/>
              <a:ea typeface="+mn-lt"/>
              <a:cs typeface="+mn-lt"/>
            </a:endParaRPr>
          </a:p>
          <a:p>
            <a:endParaRPr lang="en-US" sz="3700" b="1">
              <a:latin typeface="Arial"/>
              <a:cs typeface="Times New Roman"/>
            </a:endParaRPr>
          </a:p>
          <a:p>
            <a:endParaRPr lang="en-US" sz="4100">
              <a:latin typeface="Arial"/>
              <a:cs typeface="Times New Roman"/>
            </a:endParaRPr>
          </a:p>
          <a:p>
            <a:br>
              <a:rPr lang="en-US"/>
            </a:br>
            <a:endParaRPr lang="en-US" sz="4100">
              <a:latin typeface="Arial"/>
              <a:cs typeface="Times New Roman"/>
            </a:endParaRPr>
          </a:p>
          <a:p>
            <a:br>
              <a:rPr lang="en-US"/>
            </a:br>
            <a:endParaRPr lang="en-US" sz="4100">
              <a:latin typeface="Arial"/>
              <a:cs typeface="Times New Roman"/>
            </a:endParaRPr>
          </a:p>
          <a:p>
            <a:br>
              <a:rPr lang="en-US"/>
            </a:br>
            <a:endParaRPr lang="en-US" sz="4100">
              <a:latin typeface="Arial"/>
              <a:cs typeface="Times New Roman"/>
            </a:endParaRPr>
          </a:p>
        </p:txBody>
      </p:sp>
      <p:pic>
        <p:nvPicPr>
          <p:cNvPr id="1030" name="Picture 6">
            <a:extLst>
              <a:ext uri="{FF2B5EF4-FFF2-40B4-BE49-F238E27FC236}">
                <a16:creationId xmlns:a16="http://schemas.microsoft.com/office/drawing/2014/main" id="{5235F62B-B2A3-4F2E-B304-54F50B911236}"/>
              </a:ext>
            </a:extLst>
          </p:cNvPr>
          <p:cNvPicPr>
            <a:picLocks noChangeAspect="1" noChangeArrowheads="1"/>
          </p:cNvPicPr>
          <p:nvPr/>
        </p:nvPicPr>
        <p:blipFill>
          <a:blip r:embed="rId5">
            <a:clrChange>
              <a:clrFrom>
                <a:srgbClr val="FFFFFF"/>
              </a:clrFrom>
              <a:clrTo>
                <a:srgbClr val="FFFFFF">
                  <a:alpha val="0"/>
                </a:srgbClr>
              </a:clrTo>
            </a:clrChange>
            <a:duotone>
              <a:prstClr val="black"/>
              <a:schemeClr val="bg1">
                <a:tint val="45000"/>
                <a:satMod val="400000"/>
              </a:schemeClr>
            </a:duotone>
            <a:extLst>
              <a:ext uri="{BEBA8EAE-BF5A-486C-A8C5-ECC9F3942E4B}">
                <a14:imgProps xmlns:a14="http://schemas.microsoft.com/office/drawing/2010/main">
                  <a14:imgLayer r:embed="rId6">
                    <a14:imgEffect>
                      <a14:sharpenSoften amount="-50000"/>
                    </a14:imgEffect>
                    <a14:imgEffect>
                      <a14:colorTemperature colorTemp="4700"/>
                    </a14:imgEffect>
                    <a14:imgEffect>
                      <a14:brightnessContrast bright="95000"/>
                    </a14:imgEffect>
                  </a14:imgLayer>
                </a14:imgProps>
              </a:ext>
              <a:ext uri="{28A0092B-C50C-407E-A947-70E740481C1C}">
                <a14:useLocalDpi xmlns:a14="http://schemas.microsoft.com/office/drawing/2010/main"/>
              </a:ext>
            </a:extLst>
          </a:blip>
          <a:srcRect/>
          <a:stretch>
            <a:fillRect/>
          </a:stretch>
        </p:blipFill>
        <p:spPr bwMode="auto">
          <a:xfrm>
            <a:off x="35650127" y="609600"/>
            <a:ext cx="7133618"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 Science Interdisciplinary Master&amp;#39;s Program | Duke University">
            <a:extLst>
              <a:ext uri="{FF2B5EF4-FFF2-40B4-BE49-F238E27FC236}">
                <a16:creationId xmlns:a16="http://schemas.microsoft.com/office/drawing/2014/main" id="{DC5CB995-FA15-4DA6-BD3C-06BE6668E1B8}"/>
              </a:ext>
            </a:extLst>
          </p:cNvPr>
          <p:cNvPicPr>
            <a:picLocks noChangeAspect="1" noChangeArrowheads="1"/>
          </p:cNvPicPr>
          <p:nvPr/>
        </p:nvPicPr>
        <p:blipFill rotWithShape="1">
          <a:blip r:embed="rId7">
            <a:extLst>
              <a:ext uri="{28A0092B-C50C-407E-A947-70E740481C1C}">
                <a14:useLocalDpi xmlns:a14="http://schemas.microsoft.com/office/drawing/2010/main"/>
              </a:ext>
            </a:extLst>
          </a:blip>
          <a:srcRect r="-326"/>
          <a:stretch/>
        </p:blipFill>
        <p:spPr bwMode="auto">
          <a:xfrm>
            <a:off x="921546" y="11767279"/>
            <a:ext cx="6581137" cy="17417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achine Learning Service: Part 1 — An Introduction | by Pankaj  Jainani | Towards Data Science">
            <a:extLst>
              <a:ext uri="{FF2B5EF4-FFF2-40B4-BE49-F238E27FC236}">
                <a16:creationId xmlns:a16="http://schemas.microsoft.com/office/drawing/2014/main" id="{6A303BFA-E7A6-41E9-92D1-41BCCF0001E4}"/>
              </a:ext>
            </a:extLst>
          </p:cNvPr>
          <p:cNvPicPr>
            <a:picLocks noChangeAspect="1" noChangeArrowheads="1"/>
          </p:cNvPicPr>
          <p:nvPr/>
        </p:nvPicPr>
        <p:blipFill rotWithShape="1">
          <a:blip r:embed="rId8">
            <a:extLst>
              <a:ext uri="{28A0092B-C50C-407E-A947-70E740481C1C}">
                <a14:useLocalDpi xmlns:a14="http://schemas.microsoft.com/office/drawing/2010/main"/>
              </a:ext>
            </a:extLst>
          </a:blip>
          <a:srcRect/>
          <a:stretch/>
        </p:blipFill>
        <p:spPr bwMode="auto">
          <a:xfrm>
            <a:off x="9425012" y="25585689"/>
            <a:ext cx="4911056" cy="305674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6C3B12D-5C23-437A-B9B9-05FEE7D7549D}"/>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354432" y="1024311"/>
            <a:ext cx="7862328" cy="242629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E7F867F-6CDA-40F4-8484-3D6426762ED3}"/>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2359396" y="19707516"/>
            <a:ext cx="10232561" cy="436721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ovIdentify – A DUKE UNIVERSITY STUDY">
            <a:extLst>
              <a:ext uri="{FF2B5EF4-FFF2-40B4-BE49-F238E27FC236}">
                <a16:creationId xmlns:a16="http://schemas.microsoft.com/office/drawing/2014/main" id="{B1BA1C4D-D60D-4C7E-906A-60ED9CD2DBC3}"/>
              </a:ext>
            </a:extLst>
          </p:cNvPr>
          <p:cNvPicPr>
            <a:picLocks noChangeAspect="1" noChangeArrowheads="1"/>
          </p:cNvPicPr>
          <p:nvPr/>
        </p:nvPicPr>
        <p:blipFill rotWithShape="1">
          <a:blip r:embed="rId11">
            <a:extLst>
              <a:ext uri="{28A0092B-C50C-407E-A947-70E740481C1C}">
                <a14:useLocalDpi xmlns:a14="http://schemas.microsoft.com/office/drawing/2010/main"/>
              </a:ext>
            </a:extLst>
          </a:blip>
          <a:srcRect/>
          <a:stretch/>
        </p:blipFill>
        <p:spPr bwMode="auto">
          <a:xfrm>
            <a:off x="7288337" y="11248088"/>
            <a:ext cx="6606924" cy="27833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Logo, icon&#10;&#10;Description automatically generated">
            <a:extLst>
              <a:ext uri="{FF2B5EF4-FFF2-40B4-BE49-F238E27FC236}">
                <a16:creationId xmlns:a16="http://schemas.microsoft.com/office/drawing/2014/main" id="{B50FE4CF-BEDC-415D-9474-E3A2E332BBBF}"/>
              </a:ext>
            </a:extLst>
          </p:cNvPr>
          <p:cNvPicPr>
            <a:picLocks noChangeAspect="1"/>
          </p:cNvPicPr>
          <p:nvPr/>
        </p:nvPicPr>
        <p:blipFill>
          <a:blip r:embed="rId12"/>
          <a:stretch>
            <a:fillRect/>
          </a:stretch>
        </p:blipFill>
        <p:spPr>
          <a:xfrm>
            <a:off x="9763642" y="28708815"/>
            <a:ext cx="3810000" cy="3810000"/>
          </a:xfrm>
          <a:prstGeom prst="rect">
            <a:avLst/>
          </a:prstGeom>
        </p:spPr>
      </p:pic>
      <p:sp>
        <p:nvSpPr>
          <p:cNvPr id="5" name="Text Placeholder 20">
            <a:extLst>
              <a:ext uri="{FF2B5EF4-FFF2-40B4-BE49-F238E27FC236}">
                <a16:creationId xmlns:a16="http://schemas.microsoft.com/office/drawing/2014/main" id="{F3F244D1-F95E-49FC-AB2F-C025039FFCC5}"/>
              </a:ext>
            </a:extLst>
          </p:cNvPr>
          <p:cNvSpPr txBox="1">
            <a:spLocks/>
          </p:cNvSpPr>
          <p:nvPr/>
        </p:nvSpPr>
        <p:spPr>
          <a:xfrm>
            <a:off x="29619233" y="4453054"/>
            <a:ext cx="13585370" cy="868680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endParaRPr lang="en-US" sz="4200">
              <a:cs typeface="Times New Roman"/>
            </a:endParaRPr>
          </a:p>
        </p:txBody>
      </p:sp>
      <p:sp>
        <p:nvSpPr>
          <p:cNvPr id="6" name="Text Placeholder 20">
            <a:extLst>
              <a:ext uri="{FF2B5EF4-FFF2-40B4-BE49-F238E27FC236}">
                <a16:creationId xmlns:a16="http://schemas.microsoft.com/office/drawing/2014/main" id="{818D63E3-4384-4A20-BBF8-75A2C3E5132E}"/>
              </a:ext>
            </a:extLst>
          </p:cNvPr>
          <p:cNvSpPr txBox="1">
            <a:spLocks/>
          </p:cNvSpPr>
          <p:nvPr/>
        </p:nvSpPr>
        <p:spPr>
          <a:xfrm>
            <a:off x="29378367" y="4453054"/>
            <a:ext cx="13585370" cy="868680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endParaRPr lang="en-US" sz="4200">
              <a:cs typeface="Times New Roman"/>
            </a:endParaRPr>
          </a:p>
        </p:txBody>
      </p:sp>
      <p:pic>
        <p:nvPicPr>
          <p:cNvPr id="8" name="Graphic 8">
            <a:extLst>
              <a:ext uri="{FF2B5EF4-FFF2-40B4-BE49-F238E27FC236}">
                <a16:creationId xmlns:a16="http://schemas.microsoft.com/office/drawing/2014/main" id="{21412202-8FD3-4BE4-8327-E7932B8463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958015" y="9206448"/>
            <a:ext cx="10397397" cy="8296507"/>
          </a:xfrm>
          <a:prstGeom prst="rect">
            <a:avLst/>
          </a:prstGeom>
        </p:spPr>
      </p:pic>
      <p:pic>
        <p:nvPicPr>
          <p:cNvPr id="36" name="Graphic 36">
            <a:extLst>
              <a:ext uri="{FF2B5EF4-FFF2-40B4-BE49-F238E27FC236}">
                <a16:creationId xmlns:a16="http://schemas.microsoft.com/office/drawing/2014/main" id="{F74563FF-E53C-4807-B527-1107B650887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5165318" y="20491971"/>
            <a:ext cx="10248577" cy="6677338"/>
          </a:xfrm>
          <a:prstGeom prst="rect">
            <a:avLst/>
          </a:prstGeom>
        </p:spPr>
      </p:pic>
      <p:sp>
        <p:nvSpPr>
          <p:cNvPr id="7" name="Text Placeholder 20">
            <a:extLst>
              <a:ext uri="{FF2B5EF4-FFF2-40B4-BE49-F238E27FC236}">
                <a16:creationId xmlns:a16="http://schemas.microsoft.com/office/drawing/2014/main" id="{699B39CF-910E-4A91-B9D4-92EB42DAA45D}"/>
              </a:ext>
            </a:extLst>
          </p:cNvPr>
          <p:cNvSpPr txBox="1">
            <a:spLocks/>
          </p:cNvSpPr>
          <p:nvPr/>
        </p:nvSpPr>
        <p:spPr>
          <a:xfrm>
            <a:off x="29619233" y="4185427"/>
            <a:ext cx="13585370" cy="8820611"/>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n-US" sz="3700" b="1" dirty="0">
                <a:latin typeface="Arial"/>
                <a:cs typeface="Arial"/>
              </a:rPr>
              <a:t>4. User Adherence Analysis</a:t>
            </a:r>
            <a:endParaRPr lang="en-US" sz="3700" dirty="0">
              <a:latin typeface="Arial"/>
              <a:ea typeface="+mn-lt"/>
              <a:cs typeface="+mn-lt"/>
            </a:endParaRPr>
          </a:p>
          <a:p>
            <a:r>
              <a:rPr lang="en-US" sz="3700" b="1" dirty="0">
                <a:latin typeface="Arial"/>
                <a:cs typeface="Arial"/>
              </a:rPr>
              <a:t>Problem</a:t>
            </a:r>
            <a:r>
              <a:rPr lang="en-US" sz="3700" dirty="0">
                <a:latin typeface="Arial"/>
                <a:cs typeface="Arial"/>
              </a:rPr>
              <a:t>: </a:t>
            </a:r>
            <a:r>
              <a:rPr lang="en-US" sz="3700" dirty="0" err="1">
                <a:latin typeface="Arial"/>
                <a:cs typeface="Arial"/>
              </a:rPr>
              <a:t>CovIdentify's</a:t>
            </a:r>
            <a:r>
              <a:rPr lang="en-US" sz="3700" dirty="0">
                <a:latin typeface="Arial"/>
                <a:cs typeface="Arial"/>
              </a:rPr>
              <a:t> smartwatch data currently unassessed in terms of users’ daily and inter-day adherence to recording data and is thus incomparable to other studies. </a:t>
            </a:r>
          </a:p>
          <a:p>
            <a:r>
              <a:rPr lang="en-US" sz="3700" b="1" dirty="0">
                <a:latin typeface="Arial"/>
                <a:cs typeface="Arial"/>
              </a:rPr>
              <a:t>Solution</a:t>
            </a:r>
            <a:r>
              <a:rPr lang="en-US" sz="3700" dirty="0">
                <a:latin typeface="Arial"/>
                <a:cs typeface="Arial"/>
              </a:rPr>
              <a:t>: Created SQL scripts to subset data by users’ adherence to devices. Can now set and monitor thresholds for minimum recording adherence for daily and inter-day timespans. </a:t>
            </a:r>
            <a:r>
              <a:rPr lang="en-US" sz="3700" dirty="0">
                <a:latin typeface="Arial"/>
                <a:ea typeface="Times New Roman"/>
                <a:cs typeface="Times New Roman"/>
              </a:rPr>
              <a:t>​</a:t>
            </a:r>
            <a:endParaRPr lang="en-US" sz="3700" dirty="0">
              <a:latin typeface="Arial"/>
              <a:cs typeface="Times New Roman"/>
            </a:endParaRPr>
          </a:p>
        </p:txBody>
      </p:sp>
      <p:pic>
        <p:nvPicPr>
          <p:cNvPr id="2" name="Picture 3">
            <a:extLst>
              <a:ext uri="{FF2B5EF4-FFF2-40B4-BE49-F238E27FC236}">
                <a16:creationId xmlns:a16="http://schemas.microsoft.com/office/drawing/2014/main" id="{6A4A28D5-6C38-4103-803A-295C73328BFA}"/>
              </a:ext>
            </a:extLst>
          </p:cNvPr>
          <p:cNvPicPr>
            <a:picLocks noChangeAspect="1"/>
          </p:cNvPicPr>
          <p:nvPr/>
        </p:nvPicPr>
        <p:blipFill>
          <a:blip r:embed="rId17"/>
          <a:stretch>
            <a:fillRect/>
          </a:stretch>
        </p:blipFill>
        <p:spPr>
          <a:xfrm>
            <a:off x="18113042" y="16270396"/>
            <a:ext cx="7263672" cy="2557299"/>
          </a:xfrm>
          <a:prstGeom prst="rect">
            <a:avLst/>
          </a:prstGeom>
        </p:spPr>
      </p:pic>
      <p:sp>
        <p:nvSpPr>
          <p:cNvPr id="4" name="TextBox 3">
            <a:extLst>
              <a:ext uri="{FF2B5EF4-FFF2-40B4-BE49-F238E27FC236}">
                <a16:creationId xmlns:a16="http://schemas.microsoft.com/office/drawing/2014/main" id="{48EB1000-E755-42C6-8A83-2B94B7455149}"/>
              </a:ext>
            </a:extLst>
          </p:cNvPr>
          <p:cNvSpPr txBox="1"/>
          <p:nvPr/>
        </p:nvSpPr>
        <p:spPr>
          <a:xfrm>
            <a:off x="29619869" y="17461692"/>
            <a:ext cx="1312721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ea typeface="+mn-lt"/>
                <a:cs typeface="+mn-lt"/>
              </a:rPr>
              <a:t>For four thresholds (2, 4, 6, and 8 hours), the number of days with data collected for longer than threshold is calculated for five selected participants.  </a:t>
            </a:r>
            <a:endParaRPr lang="en-US" sz="2800" dirty="0">
              <a:latin typeface="Arial"/>
            </a:endParaRPr>
          </a:p>
        </p:txBody>
      </p:sp>
      <p:sp>
        <p:nvSpPr>
          <p:cNvPr id="9" name="TextBox 8">
            <a:extLst>
              <a:ext uri="{FF2B5EF4-FFF2-40B4-BE49-F238E27FC236}">
                <a16:creationId xmlns:a16="http://schemas.microsoft.com/office/drawing/2014/main" id="{3DC4FE7A-D63F-4D23-8807-C2C49C13BA20}"/>
              </a:ext>
            </a:extLst>
          </p:cNvPr>
          <p:cNvSpPr txBox="1"/>
          <p:nvPr/>
        </p:nvSpPr>
        <p:spPr>
          <a:xfrm>
            <a:off x="15152917" y="27276659"/>
            <a:ext cx="1318074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rial"/>
                <a:ea typeface="+mn-lt"/>
                <a:cs typeface="+mn-lt"/>
              </a:rPr>
              <a:t>Comparison of time taken for query, normalization, and writing to data storage type in original pipeline, modified csv upload and pickle upload with time taken for query, normalization, and writing to database in simplified pipeline.  </a:t>
            </a:r>
            <a:endParaRPr lang="en-US" sz="2800" b="1">
              <a:latin typeface="Arial"/>
            </a:endParaRPr>
          </a:p>
        </p:txBody>
      </p:sp>
      <p:sp>
        <p:nvSpPr>
          <p:cNvPr id="10" name="TextBox 9">
            <a:extLst>
              <a:ext uri="{FF2B5EF4-FFF2-40B4-BE49-F238E27FC236}">
                <a16:creationId xmlns:a16="http://schemas.microsoft.com/office/drawing/2014/main" id="{06648141-2BFA-4F93-AB75-8D49DDD65F02}"/>
              </a:ext>
            </a:extLst>
          </p:cNvPr>
          <p:cNvSpPr txBox="1"/>
          <p:nvPr/>
        </p:nvSpPr>
        <p:spPr>
          <a:xfrm>
            <a:off x="15132483" y="18960450"/>
            <a:ext cx="1157496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rial"/>
                <a:ea typeface="+mn-lt"/>
                <a:cs typeface="+mn-lt"/>
              </a:rPr>
              <a:t>Simplified pipeline: initial database to python script to final database (removes intermediate Blob Storage step)</a:t>
            </a:r>
            <a:endParaRPr lang="en-US" b="1">
              <a:latin typeface="Arial"/>
              <a:cs typeface="Times New Roman"/>
            </a:endParaRPr>
          </a:p>
          <a:p>
            <a:br>
              <a:rPr lang="en-US"/>
            </a:br>
            <a:endParaRPr lang="en-US" b="1">
              <a:cs typeface="Times New Roman"/>
            </a:endParaRPr>
          </a:p>
        </p:txBody>
      </p:sp>
      <p:pic>
        <p:nvPicPr>
          <p:cNvPr id="1060" name="Graphic 1059">
            <a:extLst>
              <a:ext uri="{FF2B5EF4-FFF2-40B4-BE49-F238E27FC236}">
                <a16:creationId xmlns:a16="http://schemas.microsoft.com/office/drawing/2014/main" id="{F7DDF417-FE30-B540-8E63-23E823AF2F1A}"/>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58772" t="33333" b="29824"/>
          <a:stretch/>
        </p:blipFill>
        <p:spPr>
          <a:xfrm>
            <a:off x="25413895" y="22736296"/>
            <a:ext cx="4001653" cy="2860758"/>
          </a:xfrm>
          <a:prstGeom prst="rect">
            <a:avLst/>
          </a:prstGeom>
        </p:spPr>
      </p:pic>
    </p:spTree>
    <p:extLst>
      <p:ext uri="{BB962C8B-B14F-4D97-AF65-F5344CB8AC3E}">
        <p14:creationId xmlns:p14="http://schemas.microsoft.com/office/powerpoint/2010/main" val="66944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36">
            <a:extLst>
              <a:ext uri="{FF2B5EF4-FFF2-40B4-BE49-F238E27FC236}">
                <a16:creationId xmlns:a16="http://schemas.microsoft.com/office/drawing/2014/main" id="{8C1C601B-2584-D74A-AF1D-51AE6F6DA8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0360" y="8143399"/>
            <a:ext cx="28188935" cy="18366164"/>
          </a:xfrm>
          <a:prstGeom prst="rect">
            <a:avLst/>
          </a:prstGeom>
        </p:spPr>
      </p:pic>
      <p:pic>
        <p:nvPicPr>
          <p:cNvPr id="20" name="Graphic 19">
            <a:extLst>
              <a:ext uri="{FF2B5EF4-FFF2-40B4-BE49-F238E27FC236}">
                <a16:creationId xmlns:a16="http://schemas.microsoft.com/office/drawing/2014/main" id="{DFF8EE7E-8F8B-704C-A75A-83E5076548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8772" t="33333" b="29824"/>
          <a:stretch/>
        </p:blipFill>
        <p:spPr>
          <a:xfrm>
            <a:off x="33713413" y="14278709"/>
            <a:ext cx="8526501" cy="6095544"/>
          </a:xfrm>
          <a:prstGeom prst="rect">
            <a:avLst/>
          </a:prstGeom>
        </p:spPr>
      </p:pic>
    </p:spTree>
    <p:extLst>
      <p:ext uri="{BB962C8B-B14F-4D97-AF65-F5344CB8AC3E}">
        <p14:creationId xmlns:p14="http://schemas.microsoft.com/office/powerpoint/2010/main" val="49084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8">
            <a:extLst>
              <a:ext uri="{FF2B5EF4-FFF2-40B4-BE49-F238E27FC236}">
                <a16:creationId xmlns:a16="http://schemas.microsoft.com/office/drawing/2014/main" id="{544A1260-5802-8042-BCFF-49D3BCB54F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7164" y="4275892"/>
            <a:ext cx="30536872" cy="24366615"/>
          </a:xfrm>
          <a:prstGeom prst="rect">
            <a:avLst/>
          </a:prstGeom>
        </p:spPr>
      </p:pic>
    </p:spTree>
    <p:extLst>
      <p:ext uri="{BB962C8B-B14F-4D97-AF65-F5344CB8AC3E}">
        <p14:creationId xmlns:p14="http://schemas.microsoft.com/office/powerpoint/2010/main" val="141301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8">
            <a:extLst>
              <a:ext uri="{FF2B5EF4-FFF2-40B4-BE49-F238E27FC236}">
                <a16:creationId xmlns:a16="http://schemas.microsoft.com/office/drawing/2014/main" id="{2C44B846-B526-8A47-93B6-7A570147F72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831245" y="4738137"/>
            <a:ext cx="32228709" cy="137550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E5C1E515-8E96-6A47-87CF-4A6447826459}"/>
              </a:ext>
            </a:extLst>
          </p:cNvPr>
          <p:cNvPicPr>
            <a:picLocks noChangeAspect="1"/>
          </p:cNvPicPr>
          <p:nvPr/>
        </p:nvPicPr>
        <p:blipFill>
          <a:blip r:embed="rId3"/>
          <a:stretch>
            <a:fillRect/>
          </a:stretch>
        </p:blipFill>
        <p:spPr>
          <a:xfrm>
            <a:off x="9187149" y="19196605"/>
            <a:ext cx="25516901" cy="8983658"/>
          </a:xfrm>
          <a:prstGeom prst="rect">
            <a:avLst/>
          </a:prstGeom>
        </p:spPr>
      </p:pic>
      <p:sp>
        <p:nvSpPr>
          <p:cNvPr id="8" name="Rounded Rectangle 7">
            <a:extLst>
              <a:ext uri="{FF2B5EF4-FFF2-40B4-BE49-F238E27FC236}">
                <a16:creationId xmlns:a16="http://schemas.microsoft.com/office/drawing/2014/main" id="{8F7465FC-1F0D-F54D-A615-D34DBB909C77}"/>
              </a:ext>
            </a:extLst>
          </p:cNvPr>
          <p:cNvSpPr/>
          <p:nvPr/>
        </p:nvSpPr>
        <p:spPr>
          <a:xfrm>
            <a:off x="15316200" y="4738137"/>
            <a:ext cx="17145000" cy="12978363"/>
          </a:xfrm>
          <a:prstGeom prst="roundRect">
            <a:avLst/>
          </a:prstGeom>
          <a:noFill/>
          <a:ln w="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4F394940-42D8-5445-B135-D5D1DB7F9AE4}"/>
              </a:ext>
            </a:extLst>
          </p:cNvPr>
          <p:cNvSpPr/>
          <p:nvPr/>
        </p:nvSpPr>
        <p:spPr>
          <a:xfrm>
            <a:off x="21145499" y="18474880"/>
            <a:ext cx="7200901" cy="10334033"/>
          </a:xfrm>
          <a:prstGeom prst="roundRect">
            <a:avLst/>
          </a:prstGeom>
          <a:noFill/>
          <a:ln w="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365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0C0573D451389478D071ED69F950D05" ma:contentTypeVersion="7" ma:contentTypeDescription="Create a new document." ma:contentTypeScope="" ma:versionID="dfc8d1046dc9a0a0ca1ccad4854daea3">
  <xsd:schema xmlns:xsd="http://www.w3.org/2001/XMLSchema" xmlns:xs="http://www.w3.org/2001/XMLSchema" xmlns:p="http://schemas.microsoft.com/office/2006/metadata/properties" xmlns:ns3="245286d6-ca1e-4f0e-8c79-12db02d5542a" xmlns:ns4="e0ad1755-6d7c-4bfc-bbbb-14f2c67b4daf" targetNamespace="http://schemas.microsoft.com/office/2006/metadata/properties" ma:root="true" ma:fieldsID="bb8de4af8b0c04f7d0f855658f6a8a54" ns3:_="" ns4:_="">
    <xsd:import namespace="245286d6-ca1e-4f0e-8c79-12db02d5542a"/>
    <xsd:import namespace="e0ad1755-6d7c-4bfc-bbbb-14f2c67b4d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5286d6-ca1e-4f0e-8c79-12db02d554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ad1755-6d7c-4bfc-bbbb-14f2c67b4d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364131-D24C-403E-884D-E36F69FCD0FB}">
  <ds:schemaRefs>
    <ds:schemaRef ds:uri="245286d6-ca1e-4f0e-8c79-12db02d5542a"/>
    <ds:schemaRef ds:uri="e0ad1755-6d7c-4bfc-bbbb-14f2c67b4d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4781661-AC2E-4F0F-AB30-9889357224B1}">
  <ds:schemaRefs>
    <ds:schemaRef ds:uri="http://schemas.microsoft.com/sharepoint/v3/contenttype/forms"/>
  </ds:schemaRefs>
</ds:datastoreItem>
</file>

<file path=customXml/itemProps3.xml><?xml version="1.0" encoding="utf-8"?>
<ds:datastoreItem xmlns:ds="http://schemas.openxmlformats.org/officeDocument/2006/customXml" ds:itemID="{C9E8422E-BBBE-4621-92A5-3F6338502613}">
  <ds:schemaRefs>
    <ds:schemaRef ds:uri="245286d6-ca1e-4f0e-8c79-12db02d5542a"/>
    <ds:schemaRef ds:uri="e0ad1755-6d7c-4bfc-bbbb-14f2c67b4d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596</TotalTime>
  <Words>1774</Words>
  <Application>Microsoft Macintosh PowerPoint</Application>
  <PresentationFormat>Custom</PresentationFormat>
  <Paragraphs>188</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Narrow</vt:lpstr>
      <vt:lpstr>Arial,Sans-Serif</vt:lpstr>
      <vt:lpstr>Calibri</vt:lpstr>
      <vt:lpstr>Symbol</vt:lpstr>
      <vt:lpstr>Times New Roman</vt:lpstr>
      <vt:lpstr>Wingdings</vt:lpstr>
      <vt:lpstr>Office Theme</vt:lpstr>
      <vt:lpstr>  </vt:lpstr>
      <vt:lpstr> Project 10: CovIdentify Sean Fiscus, Alyssa Shi, Yamil Lopez-Ruiz, Emmanuel Mokel Duke University BIG IDEAS LAB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Sofia Pozsonyiova</cp:lastModifiedBy>
  <cp:revision>10</cp:revision>
  <dcterms:created xsi:type="dcterms:W3CDTF">2013-01-28T22:40:39Z</dcterms:created>
  <dcterms:modified xsi:type="dcterms:W3CDTF">2022-11-19T16:40:52Z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0x01010040C0573D451389478D071ED69F950D05</vt:lpwstr>
  </property>
</Properties>
</file>