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03B0D-0EA2-4FCE-8C4C-B10EEC336E6B}" type="doc">
      <dgm:prSet loTypeId="urn:microsoft.com/office/officeart/2005/8/layout/chevron1" loCatId="process" qsTypeId="urn:microsoft.com/office/officeart/2005/8/quickstyle/simple3" qsCatId="simple" csTypeId="urn:microsoft.com/office/officeart/2005/8/colors/colorful3" csCatId="colorful" phldr="1"/>
      <dgm:spPr/>
    </dgm:pt>
    <dgm:pt modelId="{32EBC9BA-08A0-48F8-BB21-2401FBF53D37}">
      <dgm:prSet phldrT="[Texto]"/>
      <dgm:spPr/>
      <dgm:t>
        <a:bodyPr/>
        <a:lstStyle/>
        <a:p>
          <a:r>
            <a:rPr lang="es-CO" dirty="0"/>
            <a:t>Definición de núcleos de conservación a conectar</a:t>
          </a:r>
        </a:p>
      </dgm:t>
    </dgm:pt>
    <dgm:pt modelId="{7840E10C-6384-4E86-A392-F207364EFCB0}" type="parTrans" cxnId="{BC8F8CD7-85F1-4D38-8526-2CA47C3E48FC}">
      <dgm:prSet/>
      <dgm:spPr/>
      <dgm:t>
        <a:bodyPr/>
        <a:lstStyle/>
        <a:p>
          <a:endParaRPr lang="es-CO"/>
        </a:p>
      </dgm:t>
    </dgm:pt>
    <dgm:pt modelId="{B1DA4B35-C408-4AE8-9701-308974772801}" type="sibTrans" cxnId="{BC8F8CD7-85F1-4D38-8526-2CA47C3E48FC}">
      <dgm:prSet/>
      <dgm:spPr/>
      <dgm:t>
        <a:bodyPr/>
        <a:lstStyle/>
        <a:p>
          <a:endParaRPr lang="es-CO"/>
        </a:p>
      </dgm:t>
    </dgm:pt>
    <dgm:pt modelId="{E11C6D9C-7A75-4487-9E92-646BD665473B}">
      <dgm:prSet phldrT="[Texto]"/>
      <dgm:spPr/>
      <dgm:t>
        <a:bodyPr/>
        <a:lstStyle/>
        <a:p>
          <a:r>
            <a:rPr lang="es-CO" dirty="0"/>
            <a:t>Elaboración del mapa de fricción para el desplazamiento de organismos</a:t>
          </a:r>
        </a:p>
      </dgm:t>
    </dgm:pt>
    <dgm:pt modelId="{5D89979E-F219-462A-B305-B76C8B0FC036}" type="parTrans" cxnId="{D99F96C0-9241-426F-B80F-172E0EB48CB7}">
      <dgm:prSet/>
      <dgm:spPr/>
      <dgm:t>
        <a:bodyPr/>
        <a:lstStyle/>
        <a:p>
          <a:endParaRPr lang="es-CO"/>
        </a:p>
      </dgm:t>
    </dgm:pt>
    <dgm:pt modelId="{13E1BF10-284E-4E6B-8E5B-EFA154BE9BFB}" type="sibTrans" cxnId="{D99F96C0-9241-426F-B80F-172E0EB48CB7}">
      <dgm:prSet/>
      <dgm:spPr/>
      <dgm:t>
        <a:bodyPr/>
        <a:lstStyle/>
        <a:p>
          <a:endParaRPr lang="es-CO"/>
        </a:p>
      </dgm:t>
    </dgm:pt>
    <dgm:pt modelId="{91B7241A-18CB-4125-B45C-98CB9CDF64BD}">
      <dgm:prSet phldrT="[Texto]"/>
      <dgm:spPr/>
      <dgm:t>
        <a:bodyPr/>
        <a:lstStyle/>
        <a:p>
          <a:r>
            <a:rPr lang="es-CO" dirty="0"/>
            <a:t>Modelamiento de la red de conectividad ecológica estructural</a:t>
          </a:r>
        </a:p>
      </dgm:t>
    </dgm:pt>
    <dgm:pt modelId="{58ECE845-69EC-49D3-BD63-9A34A9B4072B}" type="parTrans" cxnId="{FF4566C8-31AA-4718-A3F6-77A7DD5BF2D1}">
      <dgm:prSet/>
      <dgm:spPr/>
      <dgm:t>
        <a:bodyPr/>
        <a:lstStyle/>
        <a:p>
          <a:endParaRPr lang="es-CO"/>
        </a:p>
      </dgm:t>
    </dgm:pt>
    <dgm:pt modelId="{11BB9900-DEC2-4792-B79A-99A086FD5735}" type="sibTrans" cxnId="{FF4566C8-31AA-4718-A3F6-77A7DD5BF2D1}">
      <dgm:prSet/>
      <dgm:spPr/>
      <dgm:t>
        <a:bodyPr/>
        <a:lstStyle/>
        <a:p>
          <a:endParaRPr lang="es-CO"/>
        </a:p>
      </dgm:t>
    </dgm:pt>
    <dgm:pt modelId="{7A20A3E5-7FF0-44CD-8184-F8458C6123FB}" type="pres">
      <dgm:prSet presAssocID="{B0C03B0D-0EA2-4FCE-8C4C-B10EEC336E6B}" presName="Name0" presStyleCnt="0">
        <dgm:presLayoutVars>
          <dgm:dir/>
          <dgm:animLvl val="lvl"/>
          <dgm:resizeHandles val="exact"/>
        </dgm:presLayoutVars>
      </dgm:prSet>
      <dgm:spPr/>
    </dgm:pt>
    <dgm:pt modelId="{AD4C673A-BFF4-45C8-81B9-5DEC7E086330}" type="pres">
      <dgm:prSet presAssocID="{32EBC9BA-08A0-48F8-BB21-2401FBF53D3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227809E-B21D-4412-BA7D-512737761361}" type="pres">
      <dgm:prSet presAssocID="{B1DA4B35-C408-4AE8-9701-308974772801}" presName="parTxOnlySpace" presStyleCnt="0"/>
      <dgm:spPr/>
    </dgm:pt>
    <dgm:pt modelId="{9D2C2E6F-34CF-40B2-BBDB-9E64218E21B0}" type="pres">
      <dgm:prSet presAssocID="{E11C6D9C-7A75-4487-9E92-646BD665473B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51C9F3D-CF8D-4126-8CC6-9019B16BF9C4}" type="pres">
      <dgm:prSet presAssocID="{13E1BF10-284E-4E6B-8E5B-EFA154BE9BFB}" presName="parTxOnlySpace" presStyleCnt="0"/>
      <dgm:spPr/>
    </dgm:pt>
    <dgm:pt modelId="{2ECE2AC9-8125-4467-A5B6-4814AB941E1F}" type="pres">
      <dgm:prSet presAssocID="{91B7241A-18CB-4125-B45C-98CB9CDF64B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7A07631-B9F4-4382-84C5-B64A54D95CA1}" type="presOf" srcId="{32EBC9BA-08A0-48F8-BB21-2401FBF53D37}" destId="{AD4C673A-BFF4-45C8-81B9-5DEC7E086330}" srcOrd="0" destOrd="0" presId="urn:microsoft.com/office/officeart/2005/8/layout/chevron1"/>
    <dgm:cxn modelId="{138E4D70-204C-4B85-AA6A-3EF3A493CB1B}" type="presOf" srcId="{B0C03B0D-0EA2-4FCE-8C4C-B10EEC336E6B}" destId="{7A20A3E5-7FF0-44CD-8184-F8458C6123FB}" srcOrd="0" destOrd="0" presId="urn:microsoft.com/office/officeart/2005/8/layout/chevron1"/>
    <dgm:cxn modelId="{260B939B-8447-4543-A628-2A9572A0AAEB}" type="presOf" srcId="{91B7241A-18CB-4125-B45C-98CB9CDF64BD}" destId="{2ECE2AC9-8125-4467-A5B6-4814AB941E1F}" srcOrd="0" destOrd="0" presId="urn:microsoft.com/office/officeart/2005/8/layout/chevron1"/>
    <dgm:cxn modelId="{7AD572AF-FA51-4163-9CD5-9A10B253DB22}" type="presOf" srcId="{E11C6D9C-7A75-4487-9E92-646BD665473B}" destId="{9D2C2E6F-34CF-40B2-BBDB-9E64218E21B0}" srcOrd="0" destOrd="0" presId="urn:microsoft.com/office/officeart/2005/8/layout/chevron1"/>
    <dgm:cxn modelId="{D99F96C0-9241-426F-B80F-172E0EB48CB7}" srcId="{B0C03B0D-0EA2-4FCE-8C4C-B10EEC336E6B}" destId="{E11C6D9C-7A75-4487-9E92-646BD665473B}" srcOrd="1" destOrd="0" parTransId="{5D89979E-F219-462A-B305-B76C8B0FC036}" sibTransId="{13E1BF10-284E-4E6B-8E5B-EFA154BE9BFB}"/>
    <dgm:cxn modelId="{FF4566C8-31AA-4718-A3F6-77A7DD5BF2D1}" srcId="{B0C03B0D-0EA2-4FCE-8C4C-B10EEC336E6B}" destId="{91B7241A-18CB-4125-B45C-98CB9CDF64BD}" srcOrd="2" destOrd="0" parTransId="{58ECE845-69EC-49D3-BD63-9A34A9B4072B}" sibTransId="{11BB9900-DEC2-4792-B79A-99A086FD5735}"/>
    <dgm:cxn modelId="{BC8F8CD7-85F1-4D38-8526-2CA47C3E48FC}" srcId="{B0C03B0D-0EA2-4FCE-8C4C-B10EEC336E6B}" destId="{32EBC9BA-08A0-48F8-BB21-2401FBF53D37}" srcOrd="0" destOrd="0" parTransId="{7840E10C-6384-4E86-A392-F207364EFCB0}" sibTransId="{B1DA4B35-C408-4AE8-9701-308974772801}"/>
    <dgm:cxn modelId="{FCA20863-5518-4DAD-ACC0-F057AF8FD6C3}" type="presParOf" srcId="{7A20A3E5-7FF0-44CD-8184-F8458C6123FB}" destId="{AD4C673A-BFF4-45C8-81B9-5DEC7E086330}" srcOrd="0" destOrd="0" presId="urn:microsoft.com/office/officeart/2005/8/layout/chevron1"/>
    <dgm:cxn modelId="{ACCD12A3-7DD7-452A-BA5A-9E17B6B36FAC}" type="presParOf" srcId="{7A20A3E5-7FF0-44CD-8184-F8458C6123FB}" destId="{B227809E-B21D-4412-BA7D-512737761361}" srcOrd="1" destOrd="0" presId="urn:microsoft.com/office/officeart/2005/8/layout/chevron1"/>
    <dgm:cxn modelId="{B1099D95-2B1D-44D5-9B5F-E604FFFF8E91}" type="presParOf" srcId="{7A20A3E5-7FF0-44CD-8184-F8458C6123FB}" destId="{9D2C2E6F-34CF-40B2-BBDB-9E64218E21B0}" srcOrd="2" destOrd="0" presId="urn:microsoft.com/office/officeart/2005/8/layout/chevron1"/>
    <dgm:cxn modelId="{1F71F738-4BFE-4369-B2FD-F5DA77205A49}" type="presParOf" srcId="{7A20A3E5-7FF0-44CD-8184-F8458C6123FB}" destId="{551C9F3D-CF8D-4126-8CC6-9019B16BF9C4}" srcOrd="3" destOrd="0" presId="urn:microsoft.com/office/officeart/2005/8/layout/chevron1"/>
    <dgm:cxn modelId="{A527E15F-4BF1-479B-91B0-13B46D1F4814}" type="presParOf" srcId="{7A20A3E5-7FF0-44CD-8184-F8458C6123FB}" destId="{2ECE2AC9-8125-4467-A5B6-4814AB941E1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C673A-BFF4-45C8-81B9-5DEC7E086330}">
      <dsp:nvSpPr>
        <dsp:cNvPr id="0" name=""/>
        <dsp:cNvSpPr/>
      </dsp:nvSpPr>
      <dsp:spPr>
        <a:xfrm>
          <a:off x="3214" y="1234400"/>
          <a:ext cx="3916560" cy="1566624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Definición de núcleos de conservación a conectar</a:t>
          </a:r>
        </a:p>
      </dsp:txBody>
      <dsp:txXfrm>
        <a:off x="786526" y="1234400"/>
        <a:ext cx="2349936" cy="1566624"/>
      </dsp:txXfrm>
    </dsp:sp>
    <dsp:sp modelId="{9D2C2E6F-34CF-40B2-BBDB-9E64218E21B0}">
      <dsp:nvSpPr>
        <dsp:cNvPr id="0" name=""/>
        <dsp:cNvSpPr/>
      </dsp:nvSpPr>
      <dsp:spPr>
        <a:xfrm>
          <a:off x="3528119" y="1234400"/>
          <a:ext cx="3916560" cy="1566624"/>
        </a:xfrm>
        <a:prstGeom prst="chevron">
          <a:avLst/>
        </a:prstGeom>
        <a:gradFill rotWithShape="0">
          <a:gsLst>
            <a:gs pos="0">
              <a:schemeClr val="accent3">
                <a:hueOff val="-3978120"/>
                <a:satOff val="4769"/>
                <a:lumOff val="19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3978120"/>
                <a:satOff val="4769"/>
                <a:lumOff val="19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3978120"/>
                <a:satOff val="4769"/>
                <a:lumOff val="19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Elaboración del mapa de fricción para el desplazamiento de organismos</a:t>
          </a:r>
        </a:p>
      </dsp:txBody>
      <dsp:txXfrm>
        <a:off x="4311431" y="1234400"/>
        <a:ext cx="2349936" cy="1566624"/>
      </dsp:txXfrm>
    </dsp:sp>
    <dsp:sp modelId="{2ECE2AC9-8125-4467-A5B6-4814AB941E1F}">
      <dsp:nvSpPr>
        <dsp:cNvPr id="0" name=""/>
        <dsp:cNvSpPr/>
      </dsp:nvSpPr>
      <dsp:spPr>
        <a:xfrm>
          <a:off x="7053024" y="1234400"/>
          <a:ext cx="3916560" cy="1566624"/>
        </a:xfrm>
        <a:prstGeom prst="chevron">
          <a:avLst/>
        </a:prstGeom>
        <a:gradFill rotWithShape="0">
          <a:gsLst>
            <a:gs pos="0">
              <a:schemeClr val="accent3">
                <a:hueOff val="-7956240"/>
                <a:satOff val="9538"/>
                <a:lumOff val="391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-7956240"/>
                <a:satOff val="9538"/>
                <a:lumOff val="391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-7956240"/>
                <a:satOff val="9538"/>
                <a:lumOff val="391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Modelamiento de la red de conectividad ecológica estructural</a:t>
          </a:r>
        </a:p>
      </dsp:txBody>
      <dsp:txXfrm>
        <a:off x="7836336" y="1234400"/>
        <a:ext cx="2349936" cy="1566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2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6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5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8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444738-F3C4-B2B3-A9CE-2DD12A116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761216"/>
            <a:ext cx="3901736" cy="313080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CO" sz="4200" dirty="0">
                <a:solidFill>
                  <a:srgbClr val="FFFFFF"/>
                </a:solidFill>
              </a:rPr>
              <a:t>Evaluación de la conectividad ecológica estructural en el corregimiento de Santa Elena, Antioquia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01D5F1-5C36-C309-F83B-9DC0210B6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31380"/>
            <a:ext cx="3901736" cy="2240529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CO" sz="2800" dirty="0">
                <a:solidFill>
                  <a:srgbClr val="FFFFFF"/>
                </a:solidFill>
              </a:rPr>
              <a:t>Sofía Racinez Jaramillo</a:t>
            </a:r>
          </a:p>
          <a:p>
            <a:pPr algn="ctr"/>
            <a:r>
              <a:rPr lang="es-CO" sz="2800" dirty="0">
                <a:solidFill>
                  <a:srgbClr val="FFFFFF"/>
                </a:solidFill>
              </a:rPr>
              <a:t>Universidad Nacional</a:t>
            </a:r>
          </a:p>
          <a:p>
            <a:pPr algn="ctr"/>
            <a:r>
              <a:rPr lang="es-CO" sz="2800" dirty="0">
                <a:solidFill>
                  <a:srgbClr val="FFFFFF"/>
                </a:solidFill>
              </a:rPr>
              <a:t>Facultad de Minas</a:t>
            </a:r>
          </a:p>
          <a:p>
            <a:pPr algn="ctr"/>
            <a:r>
              <a:rPr lang="es-CO" sz="2800" dirty="0">
                <a:solidFill>
                  <a:srgbClr val="FFFFFF"/>
                </a:solidFill>
              </a:rPr>
              <a:t>Posgrado en Aprovechamiento de Recursos Hidráulicos</a:t>
            </a:r>
          </a:p>
          <a:p>
            <a:pPr algn="ctr"/>
            <a:r>
              <a:rPr lang="es-CO" sz="2800" dirty="0">
                <a:solidFill>
                  <a:srgbClr val="FFFFFF"/>
                </a:solidFill>
              </a:rPr>
              <a:t>Medellín, 2023</a:t>
            </a:r>
          </a:p>
        </p:txBody>
      </p:sp>
      <p:pic>
        <p:nvPicPr>
          <p:cNvPr id="4" name="Picture 3" descr="Vista de una montaña&#10;&#10;Descripción generada automáticamente">
            <a:extLst>
              <a:ext uri="{FF2B5EF4-FFF2-40B4-BE49-F238E27FC236}">
                <a16:creationId xmlns:a16="http://schemas.microsoft.com/office/drawing/2014/main" id="{7A9945BA-7424-3F37-EAA0-24FCF70FB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1" r="1043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2085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C59E7-BFE0-8F00-F460-1DE239E2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s-CO" dirty="0"/>
              <a:t>Definición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C8F55-6814-57A9-47A4-2321572D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1900" dirty="0"/>
              <a:t>La conectividad ecológica puede definirse como el grado en el que el territorio facilita los movimientos de las especies (individuos y genes) entre diferentes parches y recursos de hábitat. </a:t>
            </a:r>
          </a:p>
          <a:p>
            <a:pPr>
              <a:lnSpc>
                <a:spcPct val="100000"/>
              </a:lnSpc>
            </a:pPr>
            <a:r>
              <a:rPr lang="es-CO" sz="1900" dirty="0"/>
              <a:t>La conectividad estructural hace referencia a la conexión espacial de diferentes tipos de hábitat en el paisaje. </a:t>
            </a: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2F789C5-DF7A-6214-5BF0-4DFAB8758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2019024"/>
            <a:ext cx="63246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3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7B2D1-5A9E-C244-6B20-504EFB44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037"/>
            <a:ext cx="10972800" cy="1325563"/>
          </a:xfrm>
        </p:spPr>
        <p:txBody>
          <a:bodyPr/>
          <a:lstStyle/>
          <a:p>
            <a:pPr algn="r"/>
            <a:r>
              <a:rPr lang="es-CO" dirty="0"/>
              <a:t>Problemática</a:t>
            </a:r>
          </a:p>
        </p:txBody>
      </p:sp>
      <p:pic>
        <p:nvPicPr>
          <p:cNvPr id="9" name="Marcador de contenido 8" descr="Diagrama, Mapa&#10;&#10;Descripción generada automáticamente">
            <a:extLst>
              <a:ext uri="{FF2B5EF4-FFF2-40B4-BE49-F238E27FC236}">
                <a16:creationId xmlns:a16="http://schemas.microsoft.com/office/drawing/2014/main" id="{CB4AED4E-F933-BF01-C02C-577B94CC9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2" y="1379765"/>
            <a:ext cx="6532075" cy="5198868"/>
          </a:xfr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F5F92DB-1287-7775-5A55-07CDD7645B4B}"/>
              </a:ext>
            </a:extLst>
          </p:cNvPr>
          <p:cNvSpPr txBox="1">
            <a:spLocks/>
          </p:cNvSpPr>
          <p:nvPr/>
        </p:nvSpPr>
        <p:spPr>
          <a:xfrm>
            <a:off x="8017564" y="2514670"/>
            <a:ext cx="3750023" cy="3445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Incremento de la desconexión de los hábitat producto de los cambios en el uso del suelo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Pérdida de biodiversidad: hábitat y flujo de genes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Pérdida de paisajes naturales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900" dirty="0"/>
              <a:t>Falta de planificación ambiental y territorial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CO" sz="1900" dirty="0"/>
          </a:p>
        </p:txBody>
      </p:sp>
    </p:spTree>
    <p:extLst>
      <p:ext uri="{BB962C8B-B14F-4D97-AF65-F5344CB8AC3E}">
        <p14:creationId xmlns:p14="http://schemas.microsoft.com/office/powerpoint/2010/main" val="143787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FC530-D26E-87A8-C2F8-D3FCCAD6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Metodología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8AF8607-DC18-B332-CF61-60E327CF6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014845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96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2BF8E5-63D3-C752-9718-98D6A56E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20622"/>
            <a:ext cx="11579351" cy="7540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s-CO" dirty="0"/>
              <a:t>Datos</a:t>
            </a:r>
            <a:r>
              <a:rPr lang="en-US" dirty="0"/>
              <a:t> y </a:t>
            </a:r>
            <a:r>
              <a:rPr lang="es-CO" dirty="0"/>
              <a:t>criterios</a:t>
            </a:r>
            <a:r>
              <a:rPr lang="en-US" dirty="0"/>
              <a:t> a usar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10DBE6-2094-0FA0-881D-32C4CEA7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24" y="1069853"/>
            <a:ext cx="8728890" cy="4951261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1C3A8DD-AE75-7BC8-B852-C580ED34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3424" y="6221049"/>
            <a:ext cx="8728890" cy="4897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O" sz="1100" dirty="0"/>
              <a:t>Fuente: </a:t>
            </a:r>
            <a:r>
              <a:rPr lang="es-ES" sz="1050" dirty="0"/>
              <a:t>Zuluaga, G. J. C., Muñoz, J. L. V., &amp; Zuluaga, I. N. M. (2017). Modelo de conectividad ecológica de fragmentos de bosque andino en Santa Elena (Medellín, Colombia). </a:t>
            </a:r>
            <a:r>
              <a:rPr lang="es-ES" sz="1050" i="1" dirty="0"/>
              <a:t>Acta biológica colombiana</a:t>
            </a:r>
            <a:r>
              <a:rPr lang="es-ES" sz="1050" dirty="0"/>
              <a:t>, </a:t>
            </a:r>
            <a:r>
              <a:rPr lang="es-ES" sz="1050" i="1" dirty="0"/>
              <a:t>22</a:t>
            </a:r>
            <a:r>
              <a:rPr lang="es-ES" sz="1050" dirty="0"/>
              <a:t>(3), 379-393.</a:t>
            </a:r>
          </a:p>
        </p:txBody>
      </p:sp>
    </p:spTree>
    <p:extLst>
      <p:ext uri="{BB962C8B-B14F-4D97-AF65-F5344CB8AC3E}">
        <p14:creationId xmlns:p14="http://schemas.microsoft.com/office/powerpoint/2010/main" val="296318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6A7410-17BA-4908-A23B-807817B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56A0E7-2D8D-D6F5-40A0-A027D9CAA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Fuente de los datos</a:t>
            </a:r>
          </a:p>
        </p:txBody>
      </p:sp>
      <p:pic>
        <p:nvPicPr>
          <p:cNvPr id="11" name="Imagen 10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3616A980-391B-A436-1F8A-53C5D9CE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264" y="4078917"/>
            <a:ext cx="1734102" cy="2244793"/>
          </a:xfrm>
          <a:prstGeom prst="rect">
            <a:avLst/>
          </a:prstGeom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21C3A1F-5F57-C2F5-C576-C081B2B6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60" y="4137169"/>
            <a:ext cx="2592735" cy="2244793"/>
          </a:xfrm>
          <a:prstGeom prst="rect">
            <a:avLst/>
          </a:prstGeom>
        </p:spPr>
      </p:pic>
      <p:pic>
        <p:nvPicPr>
          <p:cNvPr id="15" name="Imagen 1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975E3D5-201C-931E-9C67-70609FFC9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" y="4467861"/>
            <a:ext cx="2597027" cy="1668589"/>
          </a:xfrm>
          <a:prstGeom prst="rect">
            <a:avLst/>
          </a:prstGeom>
        </p:spPr>
      </p:pic>
      <p:pic>
        <p:nvPicPr>
          <p:cNvPr id="13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A9C3B37-D1C6-AB98-4141-CE46D7FCC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75" y="4691465"/>
            <a:ext cx="2597027" cy="1136199"/>
          </a:xfrm>
          <a:prstGeom prst="rect">
            <a:avLst/>
          </a:prstGeom>
        </p:spPr>
      </p:pic>
      <p:pic>
        <p:nvPicPr>
          <p:cNvPr id="19" name="Imagen 18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50E4B36-232A-F8CD-1B61-EBEF9595C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4" y="4467861"/>
            <a:ext cx="1668589" cy="16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5798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208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Posterama</vt:lpstr>
      <vt:lpstr>SplashVTI</vt:lpstr>
      <vt:lpstr>Evaluación de la conectividad ecológica estructural en el corregimiento de Santa Elena, Antioquia</vt:lpstr>
      <vt:lpstr>Definición</vt:lpstr>
      <vt:lpstr>Problemática</vt:lpstr>
      <vt:lpstr>Metodología</vt:lpstr>
      <vt:lpstr>Datos y criterios a usar</vt:lpstr>
      <vt:lpstr>Fuente de los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Conectividad ecológica estructural para Antioquia</dc:title>
  <dc:creator>Yina Sofia Racinez Jaramillo</dc:creator>
  <cp:lastModifiedBy>Yina Sofia Racinez Jaramillo</cp:lastModifiedBy>
  <cp:revision>25</cp:revision>
  <dcterms:created xsi:type="dcterms:W3CDTF">2023-03-15T23:20:21Z</dcterms:created>
  <dcterms:modified xsi:type="dcterms:W3CDTF">2023-03-16T15:49:39Z</dcterms:modified>
</cp:coreProperties>
</file>