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801F-1C76-482D-91FD-A5463034D493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FC1-0A9A-4B8E-AFA6-487DC57A96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29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801F-1C76-482D-91FD-A5463034D493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FC1-0A9A-4B8E-AFA6-487DC57A96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09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801F-1C76-482D-91FD-A5463034D493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FC1-0A9A-4B8E-AFA6-487DC57A96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801F-1C76-482D-91FD-A5463034D493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FC1-0A9A-4B8E-AFA6-487DC57A96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46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801F-1C76-482D-91FD-A5463034D493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FC1-0A9A-4B8E-AFA6-487DC57A96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83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801F-1C76-482D-91FD-A5463034D493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FC1-0A9A-4B8E-AFA6-487DC57A96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38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801F-1C76-482D-91FD-A5463034D493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FC1-0A9A-4B8E-AFA6-487DC57A96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14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801F-1C76-482D-91FD-A5463034D493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FC1-0A9A-4B8E-AFA6-487DC57A96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60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801F-1C76-482D-91FD-A5463034D493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FC1-0A9A-4B8E-AFA6-487DC57A96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25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801F-1C76-482D-91FD-A5463034D493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FC1-0A9A-4B8E-AFA6-487DC57A96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93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801F-1C76-482D-91FD-A5463034D493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FC1-0A9A-4B8E-AFA6-487DC57A96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70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8A00"/>
            </a:gs>
            <a:gs pos="47000">
              <a:schemeClr val="accent6">
                <a:lumMod val="40000"/>
                <a:lumOff val="60000"/>
              </a:schemeClr>
            </a:gs>
            <a:gs pos="79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  <a:alpha val="9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801F-1C76-482D-91FD-A5463034D493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8FC1-0A9A-4B8E-AFA6-487DC57A96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38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0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0.png"/><Relationship Id="rId7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084320" y="2151016"/>
            <a:ext cx="8107680" cy="2027759"/>
          </a:xfrm>
        </p:spPr>
        <p:txBody>
          <a:bodyPr/>
          <a:lstStyle/>
          <a:p>
            <a:r>
              <a:rPr lang="it-IT" i="1" dirty="0" smtClean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DISCRETE FRACTURES NETWORK</a:t>
            </a:r>
            <a:endParaRPr lang="it-IT" i="1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AutoShape 2" descr="https://file.didattica.polito.it/download/DSK_CONDIVISO/131376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0" y="4586107"/>
            <a:ext cx="12192000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b="1" i="1" dirty="0"/>
              <a:t>Marco Buffo </a:t>
            </a:r>
            <a:r>
              <a:rPr lang="it-IT" b="1" i="1" dirty="0" err="1" smtClean="0"/>
              <a:t>Blin</a:t>
            </a:r>
            <a:r>
              <a:rPr lang="it-IT" b="1" i="1" dirty="0" smtClean="0"/>
              <a:t> </a:t>
            </a:r>
            <a:r>
              <a:rPr lang="it-IT" b="1" i="1" dirty="0"/>
              <a:t>- 297583</a:t>
            </a:r>
          </a:p>
          <a:p>
            <a:r>
              <a:rPr lang="it-IT" b="1" i="1" dirty="0"/>
              <a:t>Giulia Calabrese - 294808</a:t>
            </a:r>
            <a:endParaRPr lang="it-IT" b="1" i="1" dirty="0" smtClean="0"/>
          </a:p>
          <a:p>
            <a:r>
              <a:rPr lang="it-IT" b="1" i="1" dirty="0" smtClean="0"/>
              <a:t>Sofia Silvestro - 281693</a:t>
            </a:r>
            <a:endParaRPr lang="it-IT" b="1" i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15"/>
          <a:stretch/>
        </p:blipFill>
        <p:spPr>
          <a:xfrm>
            <a:off x="689829" y="1237296"/>
            <a:ext cx="3405653" cy="37528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9" b="60529"/>
          <a:stretch/>
        </p:blipFill>
        <p:spPr>
          <a:xfrm>
            <a:off x="6723630" y="479506"/>
            <a:ext cx="2829059" cy="14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6629" y="537102"/>
            <a:ext cx="10515600" cy="701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sz="4000" i="1" dirty="0" smtClean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TEST DI UNITÁ</a:t>
            </a:r>
            <a:endParaRPr lang="it-IT" sz="4000" i="1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74886" y="1293747"/>
            <a:ext cx="11042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Implementazione dei </a:t>
            </a:r>
            <a:r>
              <a:rPr lang="it-IT" sz="2400" dirty="0" err="1" smtClean="0"/>
              <a:t>GoogleTest</a:t>
            </a:r>
            <a:r>
              <a:rPr lang="it-IT" sz="2400" dirty="0" smtClean="0"/>
              <a:t> con la funzione ASSERT e alcune sue derivate: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Applicazione delle formule matematiche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Esecuzione prove pratiche su carta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Confronto tra il risultato dato dalla funzione e il risultato ricavato a mano.</a:t>
            </a:r>
          </a:p>
        </p:txBody>
      </p:sp>
      <p:sp>
        <p:nvSpPr>
          <p:cNvPr id="6" name="Rettangolo 5"/>
          <p:cNvSpPr/>
          <p:nvPr/>
        </p:nvSpPr>
        <p:spPr>
          <a:xfrm>
            <a:off x="484972" y="3269548"/>
            <a:ext cx="10778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i="1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CONCLUSIONI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397886" y="4383575"/>
                <a:ext cx="1179411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400" dirty="0" smtClean="0"/>
                  <a:t>Divisione del progetto in </a:t>
                </a:r>
                <a:r>
                  <a:rPr lang="it-IT" sz="2400" dirty="0"/>
                  <a:t>tre parti</a:t>
                </a:r>
                <a:endParaRPr lang="it-IT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400" dirty="0" smtClean="0"/>
                  <a:t>Aspetti </a:t>
                </a:r>
                <a:r>
                  <a:rPr lang="it-IT" sz="2400" dirty="0"/>
                  <a:t>computazionali di accesso ai </a:t>
                </a:r>
                <a:r>
                  <a:rPr lang="it-IT" sz="2400" dirty="0" smtClean="0"/>
                  <a:t>dati nelle strutture dati utilizzate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400" dirty="0" smtClean="0"/>
                  <a:t>Il valore utilizzato per la tolleranza 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it-IT" sz="2400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400" dirty="0" smtClean="0"/>
                  <a:t>I diversi metodi utilizzati per la risoluzione </a:t>
                </a:r>
                <a:r>
                  <a:rPr lang="it-IT" sz="2400" dirty="0"/>
                  <a:t>dei sistemi lineari </a:t>
                </a:r>
                <a:r>
                  <a:rPr lang="it-IT" sz="2400" dirty="0" smtClean="0"/>
                  <a:t>hanno costi computazionali diversi e sono stati scelti in base alle caratteristiche delle matrici su cui si stava lavorando</a:t>
                </a:r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6" y="4383575"/>
                <a:ext cx="11794114" cy="1938992"/>
              </a:xfrm>
              <a:prstGeom prst="rect">
                <a:avLst/>
              </a:prstGeom>
              <a:blipFill>
                <a:blip r:embed="rId2"/>
                <a:stretch>
                  <a:fillRect l="-672" t="-2516" b="-62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950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sz="6000" i="1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STRUTTURE DATI</a:t>
            </a:r>
          </a:p>
        </p:txBody>
      </p:sp>
      <p:pic>
        <p:nvPicPr>
          <p:cNvPr id="5" name="Immagine 4"/>
          <p:cNvPicPr/>
          <p:nvPr/>
        </p:nvPicPr>
        <p:blipFill rotWithShape="1">
          <a:blip r:embed="rId2"/>
          <a:srcRect l="1199" t="579" r="1060" b="1610"/>
          <a:stretch/>
        </p:blipFill>
        <p:spPr bwMode="auto">
          <a:xfrm>
            <a:off x="1836623" y="1133339"/>
            <a:ext cx="8518753" cy="5635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54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7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sz="6000" i="1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FUNZIONI IMPLEMENTATE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01865" y="2325189"/>
                <a:ext cx="7990135" cy="2027694"/>
              </a:xfrm>
            </p:spPr>
            <p:txBody>
              <a:bodyPr>
                <a:normAutofit lnSpcReduction="10000"/>
              </a:bodyPr>
              <a:lstStyle/>
              <a:p>
                <a:pPr marL="514350" lvl="0" indent="-514350" algn="ctr">
                  <a:lnSpc>
                    <a:spcPct val="107000"/>
                  </a:lnSpc>
                  <a:spcAft>
                    <a:spcPts val="600"/>
                  </a:spcAft>
                  <a:buFont typeface="+mj-lt"/>
                  <a:buAutoNum type="arabicPeriod" startAt="2"/>
                </a:pPr>
                <a:r>
                  <a:rPr lang="it-IT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Calcolo </a:t>
                </a:r>
                <a:r>
                  <a:rPr lang="it-IT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dell’equazione del piano </a:t>
                </a:r>
              </a:p>
              <a:p>
                <a:pPr marL="0" lvl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it-IT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 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cui giace ogni frattura</a:t>
                </a:r>
                <a:r>
                  <a:rPr lang="it-IT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lvl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it-IT" i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array&lt;double</a:t>
                </a:r>
                <a:r>
                  <a:rPr lang="it-IT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4&gt; </a:t>
                </a:r>
                <a:r>
                  <a:rPr lang="it-IT" i="1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EqPiano</a:t>
                </a:r>
                <a:r>
                  <a:rPr lang="it-IT" i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(&amp; frattura</a:t>
                </a:r>
                <a:r>
                  <a:rPr lang="it-IT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it-IT" i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&amp; Id)</a:t>
                </a:r>
              </a:p>
              <a:p>
                <a:pPr marL="0" lvl="0" indent="0" algn="ctr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1865" y="2325189"/>
                <a:ext cx="7990135" cy="2027694"/>
              </a:xfrm>
              <a:blipFill>
                <a:blip r:embed="rId2"/>
                <a:stretch>
                  <a:fillRect t="-3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8" y="2733630"/>
            <a:ext cx="5994982" cy="388706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0" y="1706554"/>
            <a:ext cx="12192000" cy="74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lvl="0" indent="-342900">
              <a:lnSpc>
                <a:spcPct val="1070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  <a:defRPr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Import per lettura dati da </a:t>
            </a:r>
            <a:r>
              <a:rPr lang="it-IT" dirty="0" smtClean="0"/>
              <a:t>file: </a:t>
            </a:r>
            <a:r>
              <a:rPr lang="it-IT" i="1" dirty="0" smtClean="0"/>
              <a:t>bool </a:t>
            </a:r>
            <a:r>
              <a:rPr lang="it-IT" i="1" dirty="0"/>
              <a:t>importazione</a:t>
            </a:r>
            <a:r>
              <a:rPr lang="it-IT" i="1" dirty="0" smtClean="0"/>
              <a:t>(&amp; </a:t>
            </a:r>
            <a:r>
              <a:rPr lang="it-IT" i="1" dirty="0" err="1" smtClean="0"/>
              <a:t>filename</a:t>
            </a:r>
            <a:r>
              <a:rPr lang="it-IT" i="1" dirty="0"/>
              <a:t>, </a:t>
            </a:r>
            <a:r>
              <a:rPr lang="it-IT" i="1" dirty="0" smtClean="0"/>
              <a:t>&amp; frattura</a:t>
            </a:r>
            <a:r>
              <a:rPr lang="it-IT" i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/>
              <p:nvPr/>
            </p:nvSpPr>
            <p:spPr>
              <a:xfrm>
                <a:off x="7598193" y="4496205"/>
                <a:ext cx="3493649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193" y="4496205"/>
                <a:ext cx="3493649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6684514" y="5525272"/>
                <a:ext cx="531664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−(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514" y="5525272"/>
                <a:ext cx="5316648" cy="1200329"/>
              </a:xfrm>
              <a:prstGeom prst="rect">
                <a:avLst/>
              </a:prstGeom>
              <a:blipFill>
                <a:blip r:embed="rId5"/>
                <a:stretch>
                  <a:fillRect b="-15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8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8077" y="727828"/>
            <a:ext cx="8001526" cy="1463028"/>
          </a:xfrm>
        </p:spPr>
        <p:txBody>
          <a:bodyPr>
            <a:normAutofit/>
          </a:bodyPr>
          <a:lstStyle/>
          <a:p>
            <a:pPr marL="514350" lvl="0" indent="-514350" algn="ctr">
              <a:spcBef>
                <a:spcPts val="0"/>
              </a:spcBef>
              <a:buFont typeface="+mj-lt"/>
              <a:buAutoNum type="arabicPeriod" startAt="3"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Distanza euclidea al quadrato tra due vettori di dimensione 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3: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it-IT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double </a:t>
            </a:r>
            <a:r>
              <a:rPr lang="it-IT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distanza_al_quadrato</a:t>
            </a:r>
            <a:r>
              <a:rPr lang="it-IT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(&amp; vec1</a:t>
            </a:r>
            <a:r>
              <a:rPr lang="it-IT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vec2</a:t>
            </a:r>
            <a:r>
              <a:rPr lang="it-IT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330926" y="3530989"/>
            <a:ext cx="6365965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 startAt="4"/>
            </a:pP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Calcolo del </a:t>
            </a: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baricentro </a:t>
            </a: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un poligono</a:t>
            </a: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2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Vector3d 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baricentro 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(&amp; frattura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Id1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419642" y="2386732"/>
                <a:ext cx="1158076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it-IT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2800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28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2800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28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2800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2" y="2386732"/>
                <a:ext cx="115807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419642" y="5225952"/>
                <a:ext cx="2082750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2" y="5225952"/>
                <a:ext cx="2082750" cy="8485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/>
              <p:nvPr/>
            </p:nvSpPr>
            <p:spPr>
              <a:xfrm>
                <a:off x="3362062" y="5225952"/>
                <a:ext cx="208621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062" y="5225952"/>
                <a:ext cx="2086212" cy="848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/>
              <p:cNvSpPr/>
              <p:nvPr/>
            </p:nvSpPr>
            <p:spPr>
              <a:xfrm>
                <a:off x="6307944" y="5225952"/>
                <a:ext cx="204491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44" y="5225952"/>
                <a:ext cx="2044919" cy="8485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37" y="246390"/>
            <a:ext cx="2701876" cy="214034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06" y="2934787"/>
            <a:ext cx="4407167" cy="38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531934" y="329603"/>
            <a:ext cx="662958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buFont typeface="+mj-lt"/>
              <a:buAutoNum type="arabicPeriod" startAt="5"/>
            </a:pP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 se due fratture potrebbero intersecarsi con calcolo distanza tra baricentri e sfere </a:t>
            </a: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circoscritte: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it-IT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 </a:t>
            </a:r>
            <a:r>
              <a:rPr lang="it-IT" sz="28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valuta_intersezione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(&amp; frattura,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it-IT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Idfrac1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Idfrac2)</a:t>
            </a:r>
            <a:endParaRPr lang="it-IT" i="1" dirty="0"/>
          </a:p>
        </p:txBody>
      </p:sp>
      <p:sp>
        <p:nvSpPr>
          <p:cNvPr id="7" name="Rettangolo 6"/>
          <p:cNvSpPr/>
          <p:nvPr/>
        </p:nvSpPr>
        <p:spPr>
          <a:xfrm>
            <a:off x="-77816" y="2562613"/>
            <a:ext cx="7976340" cy="1310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</a:pP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Retta di intersezione tra due fratture: 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array&lt;double,6&gt; 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(&amp; 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frattura, 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idfrac1, 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idfrac2)</a:t>
            </a:r>
            <a:r>
              <a:rPr lang="it-IT" i="1" dirty="0"/>
              <a:t> </a:t>
            </a:r>
            <a:r>
              <a:rPr lang="it-IT" i="1" dirty="0" smtClean="0"/>
              <a:t>		</a:t>
            </a:r>
            <a:endParaRPr lang="it-IT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/>
              <p:nvPr/>
            </p:nvSpPr>
            <p:spPr>
              <a:xfrm>
                <a:off x="815671" y="3641136"/>
                <a:ext cx="1981183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∩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71" y="3641136"/>
                <a:ext cx="1981183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/>
              <p:cNvSpPr/>
              <p:nvPr/>
            </p:nvSpPr>
            <p:spPr>
              <a:xfrm>
                <a:off x="3807075" y="3692846"/>
                <a:ext cx="30812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075" y="3692846"/>
                <a:ext cx="308122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3807075" y="4186865"/>
                <a:ext cx="3107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075" y="4186865"/>
                <a:ext cx="310783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3754525" y="4676352"/>
                <a:ext cx="275119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Poppins"/>
                        </a:rPr>
                        <m:t>𝑎</m:t>
                      </m:r>
                      <m:r>
                        <a:rPr lang="it-IT" i="1" smtClean="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Poppins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Poppins"/>
                        </a:rPr>
                        <m:t>𝑏</m:t>
                      </m:r>
                      <m:r>
                        <a:rPr lang="it-IT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Poppins"/>
                        </a:rPr>
                        <m:t>=−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Poppin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i="1" dirty="0" smtClean="0">
                  <a:solidFill>
                    <a:srgbClr val="0D0D0D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Poppins"/>
                </a:endParaRPr>
              </a:p>
              <a:p>
                <a:pPr algn="ctr">
                  <a:spcBef>
                    <a:spcPts val="12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Poppins"/>
                        </a:rPr>
                        <m:t>𝑐</m:t>
                      </m:r>
                      <m:r>
                        <a:rPr lang="it-IT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Poppins"/>
                        </a:rPr>
                        <m:t>=(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𝑎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Poppins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𝑏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Poppins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𝑎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Poppins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𝑏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Poppins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Poppins"/>
                        </a:rPr>
                        <m:t>)</m:t>
                      </m:r>
                    </m:oMath>
                  </m:oMathPara>
                </a14:m>
                <a:endParaRPr lang="it-IT" sz="2000" dirty="0" smtClean="0">
                  <a:effectLst/>
                  <a:latin typeface="Aptos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it-IT" dirty="0">
                    <a:solidFill>
                      <a:srgbClr val="0D0D0D"/>
                    </a:solidFill>
                    <a:latin typeface="Poppins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2000" dirty="0">
                  <a:effectLst/>
                  <a:latin typeface="Aptos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25" y="4676352"/>
                <a:ext cx="275119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90" y="191412"/>
            <a:ext cx="3329013" cy="32565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91" y="3484322"/>
            <a:ext cx="4137044" cy="290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31934" y="6039239"/>
                <a:ext cx="16177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it-IT" sz="20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4" y="6039239"/>
                <a:ext cx="161770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5104387" y="5729631"/>
                <a:ext cx="998222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7" y="5729631"/>
                <a:ext cx="998222" cy="9727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2866524" y="5789455"/>
                <a:ext cx="2000996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524" y="5789455"/>
                <a:ext cx="2000996" cy="853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12"/>
              <p:cNvSpPr/>
              <p:nvPr/>
            </p:nvSpPr>
            <p:spPr>
              <a:xfrm>
                <a:off x="6339476" y="5815557"/>
                <a:ext cx="1317989" cy="847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476" y="5815557"/>
                <a:ext cx="1317989" cy="8474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770876" y="4787829"/>
                <a:ext cx="2055691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6" y="4787829"/>
                <a:ext cx="2055691" cy="8487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11181805" y="3409382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805" y="3409382"/>
                <a:ext cx="4461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/>
          <p:cNvSpPr txBox="1"/>
          <p:nvPr/>
        </p:nvSpPr>
        <p:spPr>
          <a:xfrm>
            <a:off x="2079506" y="5946907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>
                <a:sym typeface="Wingdings 3" panose="05040102010807070707" pitchFamily="18" charset="2"/>
              </a:rPr>
              <a:t>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23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71868" y="406423"/>
            <a:ext cx="10959555" cy="168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7"/>
            </a:pP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Retta passante per due vertici di una </a:t>
            </a: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frattura: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array&lt;double,6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it-IT" sz="2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Retta_per_due_vertici_della_frattura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(&amp; frattura,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id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vert1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vert2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5791583" y="4850049"/>
                <a:ext cx="2156744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sz="2000" i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eqArr>
                        </m:e>
                      </m:d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583" y="4850049"/>
                <a:ext cx="2156744" cy="1074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925058" y="2588148"/>
                <a:ext cx="1898469" cy="1289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58" y="2588148"/>
                <a:ext cx="1898469" cy="1289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2706270" y="3832406"/>
                <a:ext cx="1793824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270" y="3832406"/>
                <a:ext cx="1793824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magin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r="16881"/>
          <a:stretch/>
        </p:blipFill>
        <p:spPr>
          <a:xfrm>
            <a:off x="7125878" y="2211418"/>
            <a:ext cx="4416430" cy="4214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4777414" y="3951897"/>
                <a:ext cx="1174232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14" y="3951897"/>
                <a:ext cx="1174232" cy="824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7948327" y="2987801"/>
                <a:ext cx="42562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27" y="2987801"/>
                <a:ext cx="425629" cy="390748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8A00">
                <a:alpha val="50000"/>
              </a:srgbClr>
            </a:gs>
            <a:gs pos="23000">
              <a:schemeClr val="accent6">
                <a:lumMod val="40000"/>
                <a:lumOff val="60000"/>
              </a:schemeClr>
            </a:gs>
            <a:gs pos="79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  <a:alpha val="9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2821999" y="2020125"/>
                <a:ext cx="2156744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sz="2000" i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eqArr>
                        </m:e>
                      </m:d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999" y="2020125"/>
                <a:ext cx="2156744" cy="1074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/>
          <p:cNvSpPr/>
          <p:nvPr/>
        </p:nvSpPr>
        <p:spPr>
          <a:xfrm>
            <a:off x="695523" y="165318"/>
            <a:ext cx="10930420" cy="157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8"/>
            </a:pP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Calcolo delle </a:t>
            </a: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ascisse </a:t>
            </a: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curvilinee delle </a:t>
            </a: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rette che si intersecano per </a:t>
            </a: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trovare un </a:t>
            </a: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punto di </a:t>
            </a: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intersezione: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Vector2d </a:t>
            </a:r>
            <a:r>
              <a:rPr lang="it-IT" sz="2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alpha_di_intersezione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(&amp; </a:t>
            </a:r>
            <a:r>
              <a:rPr lang="it-IT" sz="2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r_intersez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&amp; </a:t>
            </a:r>
            <a:r>
              <a:rPr lang="it-IT" sz="2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r_fratt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376503" y="2069273"/>
                <a:ext cx="2218171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∩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</m:sub>
                              </m:s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</m:sub>
                              </m:s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</m:sub>
                              </m:s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03" y="2069273"/>
                <a:ext cx="2218171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507756" y="4614662"/>
                <a:ext cx="1955664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0"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2000" i="0"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2000" i="0"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6" y="4614662"/>
                <a:ext cx="1955664" cy="1070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4868160" y="4558811"/>
                <a:ext cx="1805110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</m:sub>
                              </m:sSub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</m:sub>
                              </m:sSub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</m:sub>
                              </m:sSub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160" y="4558811"/>
                <a:ext cx="1805110" cy="1070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/>
              <p:nvPr/>
            </p:nvSpPr>
            <p:spPr>
              <a:xfrm>
                <a:off x="3129874" y="4846872"/>
                <a:ext cx="1071832" cy="606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874" y="4846872"/>
                <a:ext cx="1071832" cy="606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/>
              <p:cNvSpPr/>
              <p:nvPr/>
            </p:nvSpPr>
            <p:spPr>
              <a:xfrm>
                <a:off x="2954794" y="3745227"/>
                <a:ext cx="14219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794" y="3745227"/>
                <a:ext cx="142199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9" y="2068410"/>
            <a:ext cx="4306670" cy="41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509591"/>
            <a:ext cx="12192001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9"/>
            </a:pP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Caricamento dei </a:t>
            </a: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dati nella struttura: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2800" i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it-IT" sz="2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caricamento_dati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(&amp; traccia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frattura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Rettangolo 2"/>
          <p:cNvSpPr/>
          <p:nvPr/>
        </p:nvSpPr>
        <p:spPr>
          <a:xfrm>
            <a:off x="1" y="5316912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Aft>
                <a:spcPts val="0"/>
              </a:spcAft>
              <a:buFont typeface="+mj-lt"/>
              <a:buAutoNum type="arabicPeriod" startAt="10"/>
            </a:pP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Ordinamento </a:t>
            </a: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delle tracce</a:t>
            </a: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 algn="ctr">
              <a:spcAft>
                <a:spcPts val="0"/>
              </a:spcAft>
            </a:pP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 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compare(arr1, arr2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2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" y="1777023"/>
            <a:ext cx="11082604" cy="33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4" y="3136776"/>
            <a:ext cx="5276850" cy="429577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175060"/>
            <a:ext cx="12191999" cy="148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ctr">
              <a:lnSpc>
                <a:spcPct val="200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Esportazione dei dati in un file di testo:</a:t>
            </a:r>
          </a:p>
          <a:p>
            <a:pPr lvl="0" algn="ctr">
              <a:spcAft>
                <a:spcPts val="800"/>
              </a:spcAft>
            </a:pP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esportazione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(&amp; traccia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frattura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2800" dirty="0"/>
          </a:p>
        </p:txBody>
      </p:sp>
      <p:sp>
        <p:nvSpPr>
          <p:cNvPr id="5" name="Rettangolo 4"/>
          <p:cNvSpPr/>
          <p:nvPr/>
        </p:nvSpPr>
        <p:spPr>
          <a:xfrm>
            <a:off x="1" y="1798025"/>
            <a:ext cx="12191999" cy="148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ctr">
              <a:lnSpc>
                <a:spcPct val="200000"/>
              </a:lnSpc>
              <a:spcAft>
                <a:spcPts val="800"/>
              </a:spcAft>
              <a:buFont typeface="+mj-lt"/>
              <a:buAutoNum type="arabicPeriod" startAt="12"/>
            </a:pPr>
            <a:r>
              <a:rPr lang="it-IT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Seconda parte:</a:t>
            </a:r>
          </a:p>
          <a:p>
            <a:pPr lvl="0" algn="ctr">
              <a:spcAft>
                <a:spcPts val="800"/>
              </a:spcAft>
            </a:pP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caricamento_dati_2(&amp; 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traccia, 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it-IT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frattura, 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it-IT" sz="2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</a:t>
            </a:r>
            <a:r>
              <a:rPr lang="it-IT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13706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310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20" baseType="lpstr">
      <vt:lpstr>Aptos</vt:lpstr>
      <vt:lpstr>Arial</vt:lpstr>
      <vt:lpstr>Bahnschrift SemiBold SemiConden</vt:lpstr>
      <vt:lpstr>Calibri</vt:lpstr>
      <vt:lpstr>Calibri Light</vt:lpstr>
      <vt:lpstr>Cambria Math</vt:lpstr>
      <vt:lpstr>Poppins</vt:lpstr>
      <vt:lpstr>Times New Roman</vt:lpstr>
      <vt:lpstr>Wingdings 3</vt:lpstr>
      <vt:lpstr>Tema di Office</vt:lpstr>
      <vt:lpstr>DISCRETE FRACTURES NETWORK</vt:lpstr>
      <vt:lpstr>STRUTTURE DATI</vt:lpstr>
      <vt:lpstr>FUNZIONI IMPLEMENTATE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 DI UNITÁ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FRACTURES NETWORK</dc:title>
  <dc:creator>Sofia</dc:creator>
  <cp:lastModifiedBy>Sofia</cp:lastModifiedBy>
  <cp:revision>41</cp:revision>
  <dcterms:created xsi:type="dcterms:W3CDTF">2024-06-12T21:00:31Z</dcterms:created>
  <dcterms:modified xsi:type="dcterms:W3CDTF">2024-06-18T20:04:46Z</dcterms:modified>
</cp:coreProperties>
</file>