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30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03" r:id="rId10"/>
    <p:sldId id="304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305" r:id="rId30"/>
    <p:sldId id="282" r:id="rId31"/>
    <p:sldId id="283" r:id="rId32"/>
    <p:sldId id="284" r:id="rId33"/>
    <p:sldId id="285" r:id="rId34"/>
    <p:sldId id="286" r:id="rId35"/>
    <p:sldId id="287" r:id="rId36"/>
    <p:sldId id="291" r:id="rId37"/>
    <p:sldId id="293" r:id="rId38"/>
    <p:sldId id="292" r:id="rId39"/>
    <p:sldId id="294" r:id="rId40"/>
    <p:sldId id="295" r:id="rId41"/>
    <p:sldId id="306" r:id="rId42"/>
    <p:sldId id="298" r:id="rId43"/>
    <p:sldId id="299" r:id="rId44"/>
    <p:sldId id="300" r:id="rId45"/>
    <p:sldId id="307" r:id="rId46"/>
    <p:sldId id="296" r:id="rId47"/>
    <p:sldId id="308" r:id="rId48"/>
    <p:sldId id="302" r:id="rId49"/>
    <p:sldId id="297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5E2E97-0FED-4AC2-9728-EC80330C8DF8}" v="1874" dt="2023-04-09T20:33:57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3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52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19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4585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96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550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35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19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9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14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0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8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67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5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6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98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56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685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E1F2-784D-F235-3CB3-E54ABBA2E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79282"/>
            <a:ext cx="6646239" cy="55268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055" name="Picture 7">
            <a:extLst>
              <a:ext uri="{FF2B5EF4-FFF2-40B4-BE49-F238E27FC236}">
                <a16:creationId xmlns:a16="http://schemas.microsoft.com/office/drawing/2014/main" id="{44460574-9D8E-1D2A-B9CF-F75A3E74B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1" y="104782"/>
            <a:ext cx="10353040" cy="128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DC81A9-3786-8F19-8786-09E9809EF170}"/>
              </a:ext>
            </a:extLst>
          </p:cNvPr>
          <p:cNvSpPr txBox="1"/>
          <p:nvPr/>
        </p:nvSpPr>
        <p:spPr>
          <a:xfrm>
            <a:off x="863600" y="2594091"/>
            <a:ext cx="1064768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WEB </a:t>
            </a:r>
            <a:r>
              <a:rPr lang="en-US" sz="3200" dirty="0"/>
              <a:t>APPLICATION</a:t>
            </a:r>
            <a:r>
              <a:rPr lang="en-US" sz="2800" dirty="0"/>
              <a:t> FOR RAMMOHAN CHILDREN'S HOSPITAL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AB306-781C-F281-CC33-536F6A9639E5}"/>
              </a:ext>
            </a:extLst>
          </p:cNvPr>
          <p:cNvSpPr txBox="1"/>
          <p:nvPr/>
        </p:nvSpPr>
        <p:spPr>
          <a:xfrm>
            <a:off x="985521" y="4705062"/>
            <a:ext cx="370778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the guidance of </a:t>
            </a:r>
          </a:p>
          <a:p>
            <a:pPr algn="ctr"/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Neelakant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Deshpande</a:t>
            </a:r>
          </a:p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Assistant Professor,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07B6C-2112-881E-F756-964B79155FAD}"/>
              </a:ext>
            </a:extLst>
          </p:cNvPr>
          <p:cNvSpPr txBox="1"/>
          <p:nvPr/>
        </p:nvSpPr>
        <p:spPr>
          <a:xfrm>
            <a:off x="4827510" y="3560989"/>
            <a:ext cx="242673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/>
              <a:t>BATCH-7(B)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EE427-52F9-907C-B854-64C0F3FEBDBD}"/>
              </a:ext>
            </a:extLst>
          </p:cNvPr>
          <p:cNvSpPr txBox="1"/>
          <p:nvPr/>
        </p:nvSpPr>
        <p:spPr>
          <a:xfrm>
            <a:off x="6096000" y="4380395"/>
            <a:ext cx="528840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Sofia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Tarannum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        19281A0590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U.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Madhumitha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        19281A0598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S. Satwika                        19281A0578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Sardar Hansraj Singh     19281A05B5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22A232-4499-FE72-C008-8F66B1A2490F}"/>
              </a:ext>
            </a:extLst>
          </p:cNvPr>
          <p:cNvSpPr txBox="1"/>
          <p:nvPr/>
        </p:nvSpPr>
        <p:spPr>
          <a:xfrm>
            <a:off x="3881121" y="1691273"/>
            <a:ext cx="3373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MAJOR PROJECT SEMINAR</a:t>
            </a:r>
          </a:p>
          <a:p>
            <a:pPr algn="ctr"/>
            <a:r>
              <a:rPr lang="en-IN" sz="2000" b="1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2875798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0.png">
            <a:extLst>
              <a:ext uri="{FF2B5EF4-FFF2-40B4-BE49-F238E27FC236}">
                <a16:creationId xmlns:a16="http://schemas.microsoft.com/office/drawing/2014/main" id="{4E2B8423-B9F5-7A2A-D7F0-B677BFD82E2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5657" y="2147886"/>
            <a:ext cx="9946433" cy="30959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880AF6-63EC-59A3-9235-94D40359BA21}"/>
              </a:ext>
            </a:extLst>
          </p:cNvPr>
          <p:cNvSpPr txBox="1"/>
          <p:nvPr/>
        </p:nvSpPr>
        <p:spPr>
          <a:xfrm flipH="1">
            <a:off x="-747384" y="914401"/>
            <a:ext cx="7931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86180" marR="1236345" algn="ctr">
              <a:spcBef>
                <a:spcPts val="450"/>
              </a:spcBef>
              <a:spcAft>
                <a:spcPts val="0"/>
              </a:spcAft>
            </a:pP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</a:t>
            </a:r>
            <a:r>
              <a:rPr lang="en-US" sz="1800" b="1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level</a:t>
            </a:r>
            <a:r>
              <a:rPr lang="en-US" sz="1800" b="1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Flow Diagram for</a:t>
            </a:r>
            <a:r>
              <a:rPr lang="en-US" sz="1800" b="1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</a:t>
            </a:r>
            <a:endParaRPr lang="en-IN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127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B93A1-FBAC-8866-D1DD-0E1285700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132678"/>
            <a:ext cx="8946541" cy="36516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ER Diagram</a:t>
            </a:r>
          </a:p>
          <a:p>
            <a:pPr marL="0" indent="0">
              <a:buNone/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2" name="image11.jpeg">
            <a:extLst>
              <a:ext uri="{FF2B5EF4-FFF2-40B4-BE49-F238E27FC236}">
                <a16:creationId xmlns:a16="http://schemas.microsoft.com/office/drawing/2014/main" id="{17B67625-0AA5-6119-D476-8DDB2D187D6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7380" y="497839"/>
            <a:ext cx="10106718" cy="626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78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62697-FD49-CD69-683D-22815AB95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192" y="171735"/>
            <a:ext cx="8946541" cy="4349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Block Diagram</a:t>
            </a:r>
          </a:p>
        </p:txBody>
      </p:sp>
      <p:pic>
        <p:nvPicPr>
          <p:cNvPr id="2" name="image3.jpeg">
            <a:extLst>
              <a:ext uri="{FF2B5EF4-FFF2-40B4-BE49-F238E27FC236}">
                <a16:creationId xmlns:a16="http://schemas.microsoft.com/office/drawing/2014/main" id="{11D1B55E-CB7A-66D6-01C0-F35D8D1AEC6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3020" y="1338898"/>
            <a:ext cx="10058400" cy="464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01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80A8-921C-F1FC-5E67-C63784EC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F2426-C4DF-F2F8-8E5D-15F8EA3AE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21646"/>
            <a:ext cx="8946541" cy="4646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Use Case Diagram for User</a:t>
            </a:r>
          </a:p>
        </p:txBody>
      </p:sp>
      <p:pic>
        <p:nvPicPr>
          <p:cNvPr id="5" name="image12.jpeg" descr="Diagram  Description automatically generated">
            <a:extLst>
              <a:ext uri="{FF2B5EF4-FFF2-40B4-BE49-F238E27FC236}">
                <a16:creationId xmlns:a16="http://schemas.microsoft.com/office/drawing/2014/main" id="{C476586A-9F19-6F34-C3D9-67C04E607A6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2310" y="1881239"/>
            <a:ext cx="9927772" cy="406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8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BE55C-0A36-84C5-7AF1-CE3E8BAB5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689" y="548710"/>
            <a:ext cx="8946541" cy="5834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Use Case Diagram for Admin</a:t>
            </a:r>
          </a:p>
        </p:txBody>
      </p:sp>
      <p:pic>
        <p:nvPicPr>
          <p:cNvPr id="2" name="image13.jpeg" descr="Diagram  Description automatically generated">
            <a:extLst>
              <a:ext uri="{FF2B5EF4-FFF2-40B4-BE49-F238E27FC236}">
                <a16:creationId xmlns:a16="http://schemas.microsoft.com/office/drawing/2014/main" id="{B209A2A4-A5FE-0912-15B5-E4D9A65D2B3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2689" y="1422399"/>
            <a:ext cx="9940740" cy="425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40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82B0F-FA86-22D3-3FF2-E6983E801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48711"/>
            <a:ext cx="8946541" cy="5438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Class Diagram</a:t>
            </a:r>
            <a:endParaRPr lang="en-US" dirty="0"/>
          </a:p>
        </p:txBody>
      </p:sp>
      <p:pic>
        <p:nvPicPr>
          <p:cNvPr id="2" name="image14.jpeg">
            <a:extLst>
              <a:ext uri="{FF2B5EF4-FFF2-40B4-BE49-F238E27FC236}">
                <a16:creationId xmlns:a16="http://schemas.microsoft.com/office/drawing/2014/main" id="{41C4CB38-4150-5C9D-CBF8-D167C6BB9E1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0971" y="1456689"/>
            <a:ext cx="9843796" cy="449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48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0B6E8-DA66-655B-93D4-A90BE21BF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28919"/>
            <a:ext cx="8946541" cy="5719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Sequence Diagram for Appointment</a:t>
            </a:r>
          </a:p>
        </p:txBody>
      </p:sp>
      <p:pic>
        <p:nvPicPr>
          <p:cNvPr id="2" name="image15.png" descr="Diagram  Description automatically generated">
            <a:extLst>
              <a:ext uri="{FF2B5EF4-FFF2-40B4-BE49-F238E27FC236}">
                <a16:creationId xmlns:a16="http://schemas.microsoft.com/office/drawing/2014/main" id="{0460B5A2-BFAD-284D-3CA0-6622CB9EF83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3312" y="1639252"/>
            <a:ext cx="10056100" cy="420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45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9CBFE-6B1E-AECF-D2C7-69B0654A2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09126"/>
            <a:ext cx="8946541" cy="5636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Sequence Diagram for Vaccine</a:t>
            </a:r>
            <a:endParaRPr lang="en-US" sz="2400" dirty="0"/>
          </a:p>
        </p:txBody>
      </p:sp>
      <p:pic>
        <p:nvPicPr>
          <p:cNvPr id="2" name="image16.png" descr="Diagram  Description automatically generated">
            <a:extLst>
              <a:ext uri="{FF2B5EF4-FFF2-40B4-BE49-F238E27FC236}">
                <a16:creationId xmlns:a16="http://schemas.microsoft.com/office/drawing/2014/main" id="{C47D9CCE-358D-3073-844B-F746812B81C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3312" y="1713548"/>
            <a:ext cx="10074761" cy="40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57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8A2C7-EE09-CEC4-95B8-B33CBD52F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455" y="509126"/>
            <a:ext cx="8946541" cy="42506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Sequence Diagram for Blood Donation</a:t>
            </a:r>
            <a:endParaRPr lang="en-US" sz="2400" dirty="0"/>
          </a:p>
        </p:txBody>
      </p:sp>
      <p:pic>
        <p:nvPicPr>
          <p:cNvPr id="2" name="image17.png" descr="Diagram  Description automatically generated">
            <a:extLst>
              <a:ext uri="{FF2B5EF4-FFF2-40B4-BE49-F238E27FC236}">
                <a16:creationId xmlns:a16="http://schemas.microsoft.com/office/drawing/2014/main" id="{61F8416A-F0F7-7ECA-FCEE-C17D6C74DC5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2352" y="1537970"/>
            <a:ext cx="10039738" cy="428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09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9E559-AF6D-0DDB-34E5-4F25E5913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08087"/>
            <a:ext cx="8946541" cy="514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Sequence Diagram for job</a:t>
            </a:r>
            <a:endParaRPr lang="en-US" sz="2400" dirty="0"/>
          </a:p>
        </p:txBody>
      </p:sp>
      <p:pic>
        <p:nvPicPr>
          <p:cNvPr id="2" name="image18.png" descr="Diagram  Description automatically generated">
            <a:extLst>
              <a:ext uri="{FF2B5EF4-FFF2-40B4-BE49-F238E27FC236}">
                <a16:creationId xmlns:a16="http://schemas.microsoft.com/office/drawing/2014/main" id="{FFCBFC69-69CD-CE44-7017-E891DFB09BC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2310" y="1539240"/>
            <a:ext cx="9909109" cy="425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3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10A8-FEEC-87B9-52DC-918ED8B5D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26147"/>
            <a:ext cx="9404723" cy="714730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FC8B-5713-3B85-B8F8-CE9F69F0C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909918"/>
            <a:ext cx="8946541" cy="5828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latin typeface="Calibri"/>
                <a:cs typeface="Calibri"/>
              </a:rPr>
              <a:t>Abstract</a:t>
            </a:r>
          </a:p>
          <a:p>
            <a:pPr>
              <a:buClr>
                <a:srgbClr val="8AD0D6"/>
              </a:buClr>
            </a:pPr>
            <a:r>
              <a:rPr lang="en-US" sz="2400" dirty="0">
                <a:latin typeface="Calibri"/>
                <a:cs typeface="Calibri"/>
              </a:rPr>
              <a:t>Introduction</a:t>
            </a:r>
          </a:p>
          <a:p>
            <a:pPr>
              <a:buClr>
                <a:srgbClr val="8AD0D6"/>
              </a:buClr>
            </a:pPr>
            <a:r>
              <a:rPr lang="en-US" sz="2400" dirty="0">
                <a:latin typeface="Calibri"/>
                <a:cs typeface="Calibri"/>
              </a:rPr>
              <a:t>Existing System</a:t>
            </a:r>
          </a:p>
          <a:p>
            <a:pPr>
              <a:buClr>
                <a:srgbClr val="8AD0D6"/>
              </a:buClr>
            </a:pPr>
            <a:r>
              <a:rPr lang="en-US" sz="2400" dirty="0">
                <a:latin typeface="Calibri"/>
                <a:cs typeface="Calibri"/>
              </a:rPr>
              <a:t>Proposed System</a:t>
            </a:r>
          </a:p>
          <a:p>
            <a:pPr>
              <a:buClr>
                <a:srgbClr val="8AD0D6"/>
              </a:buClr>
            </a:pPr>
            <a:r>
              <a:rPr lang="en-US" sz="2400" dirty="0">
                <a:latin typeface="Calibri"/>
                <a:cs typeface="Calibri"/>
              </a:rPr>
              <a:t>Software and Hardware Requirements</a:t>
            </a:r>
          </a:p>
          <a:p>
            <a:pPr>
              <a:buClr>
                <a:srgbClr val="8AD0D6"/>
              </a:buClr>
            </a:pPr>
            <a:r>
              <a:rPr lang="en-US" sz="2400" dirty="0">
                <a:latin typeface="Calibri"/>
                <a:cs typeface="Calibri"/>
              </a:rPr>
              <a:t>Design</a:t>
            </a:r>
          </a:p>
          <a:p>
            <a:pPr>
              <a:buClr>
                <a:srgbClr val="8AD0D6"/>
              </a:buClr>
            </a:pPr>
            <a:r>
              <a:rPr lang="en-US" sz="2400" dirty="0">
                <a:latin typeface="Calibri"/>
                <a:cs typeface="Calibri"/>
              </a:rPr>
              <a:t>Tables in Database</a:t>
            </a:r>
          </a:p>
          <a:p>
            <a:pPr>
              <a:buClr>
                <a:srgbClr val="8AD0D6"/>
              </a:buClr>
            </a:pPr>
            <a:r>
              <a:rPr lang="en-US" sz="2400" dirty="0">
                <a:latin typeface="Calibri"/>
                <a:cs typeface="Calibri"/>
              </a:rPr>
              <a:t>Implementation</a:t>
            </a:r>
          </a:p>
          <a:p>
            <a:pPr>
              <a:buClr>
                <a:srgbClr val="8AD0D6"/>
              </a:buClr>
            </a:pPr>
            <a:r>
              <a:rPr lang="en-US" sz="2400" dirty="0">
                <a:latin typeface="Calibri"/>
                <a:cs typeface="Calibri"/>
              </a:rPr>
              <a:t>Testing</a:t>
            </a:r>
          </a:p>
          <a:p>
            <a:pPr>
              <a:buClr>
                <a:srgbClr val="8AD0D6"/>
              </a:buClr>
            </a:pPr>
            <a:r>
              <a:rPr lang="en-US" sz="2400" dirty="0">
                <a:latin typeface="Calibri"/>
                <a:cs typeface="Calibri"/>
              </a:rPr>
              <a:t>Results</a:t>
            </a:r>
          </a:p>
          <a:p>
            <a:pPr>
              <a:buClr>
                <a:srgbClr val="8AD0D6"/>
              </a:buClr>
            </a:pPr>
            <a:r>
              <a:rPr lang="en-US" sz="2400" dirty="0">
                <a:latin typeface="Calibri"/>
                <a:cs typeface="Calibri"/>
              </a:rPr>
              <a:t>Conclusion and Future Scope</a:t>
            </a:r>
          </a:p>
          <a:p>
            <a:pPr>
              <a:buClr>
                <a:srgbClr val="8AD0D6"/>
              </a:buClr>
            </a:pPr>
            <a:endParaRPr lang="en-US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3540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A8D37-74D9-6758-2DA5-56002D716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30996"/>
            <a:ext cx="8946541" cy="60319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400" dirty="0">
                <a:latin typeface="Calibri"/>
                <a:cs typeface="Calibri"/>
              </a:rPr>
              <a:t>Collaboration Diagram for Appointment</a:t>
            </a:r>
            <a:endParaRPr lang="en-US" dirty="0"/>
          </a:p>
        </p:txBody>
      </p:sp>
      <p:pic>
        <p:nvPicPr>
          <p:cNvPr id="5" name="image19.jpeg" descr="Diagram  Description automatically generated">
            <a:extLst>
              <a:ext uri="{FF2B5EF4-FFF2-40B4-BE49-F238E27FC236}">
                <a16:creationId xmlns:a16="http://schemas.microsoft.com/office/drawing/2014/main" id="{A15A51D0-A37C-C4EB-C8A5-B4A8EEBCC03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2980" y="1551623"/>
            <a:ext cx="9918440" cy="428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30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EC1E8-B8C5-9EA4-AD4F-D2211F782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520" y="588295"/>
            <a:ext cx="8946541" cy="45475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sz="2400" dirty="0">
                <a:latin typeface="Calibri"/>
                <a:cs typeface="Calibri"/>
              </a:rPr>
              <a:t>Collaboration Diagram for Vaccine</a:t>
            </a:r>
            <a:endParaRPr lang="en-US" sz="2400" dirty="0">
              <a:ea typeface="+mj-lt"/>
              <a:cs typeface="+mj-lt"/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" name="image20.jpeg" descr="Diagram  Description automatically generated">
            <a:extLst>
              <a:ext uri="{FF2B5EF4-FFF2-40B4-BE49-F238E27FC236}">
                <a16:creationId xmlns:a16="http://schemas.microsoft.com/office/drawing/2014/main" id="{8EAC332B-2B92-AF31-4AFA-513AC898303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3" y="1571625"/>
            <a:ext cx="9853126" cy="438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73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BF61-E061-1AAF-0670-053C1BB93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89334"/>
            <a:ext cx="8946541" cy="55371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400" dirty="0">
                <a:latin typeface="Calibri"/>
                <a:cs typeface="Calibri"/>
              </a:rPr>
              <a:t>Collaboration Diagram for Blood Donation</a:t>
            </a:r>
            <a:endParaRPr lang="en-US" sz="2400" dirty="0">
              <a:ea typeface="+mj-lt"/>
              <a:cs typeface="+mj-lt"/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" name="image21.jpeg" descr="Diagram  Description automatically generated">
            <a:extLst>
              <a:ext uri="{FF2B5EF4-FFF2-40B4-BE49-F238E27FC236}">
                <a16:creationId xmlns:a16="http://schemas.microsoft.com/office/drawing/2014/main" id="{AD7BA9A6-C3E1-41E0-B76A-02CE7193478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5616" y="1260474"/>
            <a:ext cx="9843796" cy="459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98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36065-EFE9-CA72-D37A-1F41A8498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88295"/>
            <a:ext cx="8946541" cy="494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400" dirty="0">
                <a:latin typeface="Calibri"/>
                <a:cs typeface="Calibri"/>
              </a:rPr>
              <a:t>Collaboration Diagram for job</a:t>
            </a:r>
            <a:endParaRPr lang="en-US" sz="2400" dirty="0">
              <a:ea typeface="+mj-lt"/>
              <a:cs typeface="+mj-lt"/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" name="image22.jpeg" descr="Diagram  Description automatically generated">
            <a:extLst>
              <a:ext uri="{FF2B5EF4-FFF2-40B4-BE49-F238E27FC236}">
                <a16:creationId xmlns:a16="http://schemas.microsoft.com/office/drawing/2014/main" id="{59354361-A9A7-1837-767C-0B149F10B85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2310" y="1492898"/>
            <a:ext cx="9918441" cy="454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47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AEE03-7CB4-F824-2B7D-94647806B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17983"/>
            <a:ext cx="8946541" cy="593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Activity Diagram for User</a:t>
            </a:r>
            <a:endParaRPr lang="en-US" dirty="0"/>
          </a:p>
        </p:txBody>
      </p:sp>
      <p:pic>
        <p:nvPicPr>
          <p:cNvPr id="2" name="image23.jpeg">
            <a:extLst>
              <a:ext uri="{FF2B5EF4-FFF2-40B4-BE49-F238E27FC236}">
                <a16:creationId xmlns:a16="http://schemas.microsoft.com/office/drawing/2014/main" id="{63315BB3-2640-B1C6-6608-42F6223AAF8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3312" y="1664018"/>
            <a:ext cx="10018777" cy="418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23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C3C07-0947-F060-1726-0169993A8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59646"/>
            <a:ext cx="8946541" cy="5141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Activity Diagram for Admin</a:t>
            </a:r>
            <a:endParaRPr lang="en-US" sz="2400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en-US" sz="2400" dirty="0"/>
          </a:p>
        </p:txBody>
      </p:sp>
      <p:pic>
        <p:nvPicPr>
          <p:cNvPr id="2" name="image24.png" descr="Diagram  Description automatically generated">
            <a:extLst>
              <a:ext uri="{FF2B5EF4-FFF2-40B4-BE49-F238E27FC236}">
                <a16:creationId xmlns:a16="http://schemas.microsoft.com/office/drawing/2014/main" id="{42311C83-CF88-9552-87F7-929FA155499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3312" y="1493202"/>
            <a:ext cx="10028108" cy="437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89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0EC9-5BFE-FE55-3B61-B55D856C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D678-67BA-2111-951F-2A57F62F2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0607"/>
            <a:ext cx="8946541" cy="4927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hospital database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0366D05-68FE-522B-D4E0-AE8C0207F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26" y="1892307"/>
            <a:ext cx="9977251" cy="403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54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29F3B-6FD0-4743-D4F7-6AA9EF15C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28919"/>
            <a:ext cx="8946541" cy="5719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alibri"/>
                <a:cs typeface="Calibri"/>
              </a:rPr>
              <a:t>adminlogin</a:t>
            </a:r>
            <a:r>
              <a:rPr lang="en-US" sz="2400" dirty="0">
                <a:latin typeface="Calibri"/>
                <a:cs typeface="Calibri"/>
              </a:rPr>
              <a:t>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769E41-459D-2497-70FF-0912119D6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08" y="2418080"/>
            <a:ext cx="10450383" cy="201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6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35B5B-39DC-7638-1FD3-7F4BDDE64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86381"/>
            <a:ext cx="8946541" cy="34193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billings table</a:t>
            </a:r>
          </a:p>
        </p:txBody>
      </p:sp>
      <p:pic>
        <p:nvPicPr>
          <p:cNvPr id="2" name="image31.jpeg">
            <a:extLst>
              <a:ext uri="{FF2B5EF4-FFF2-40B4-BE49-F238E27FC236}">
                <a16:creationId xmlns:a16="http://schemas.microsoft.com/office/drawing/2014/main" id="{0E78ABF0-BB5C-0892-3C3D-D3C61B6D43D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449" y="774441"/>
            <a:ext cx="10394301" cy="558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02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2.jpeg">
            <a:extLst>
              <a:ext uri="{FF2B5EF4-FFF2-40B4-BE49-F238E27FC236}">
                <a16:creationId xmlns:a16="http://schemas.microsoft.com/office/drawing/2014/main" id="{70E67230-A843-A13D-2269-38238EA244A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7706" y="842327"/>
            <a:ext cx="10151706" cy="517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5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193F-F9E0-6DA2-FAE4-DBF1A998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C5B3C-9386-437C-40AE-442C091BB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72198"/>
            <a:ext cx="8946541" cy="487620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400" dirty="0">
                <a:latin typeface="Calibri"/>
                <a:cs typeface="Calibri"/>
              </a:rPr>
              <a:t>The main aim of this project is to create an online portal for a hospital that offers its services exclusively to infants, children, adolescents and young adults. </a:t>
            </a:r>
            <a:endParaRPr lang="en-US" sz="2400" dirty="0">
              <a:latin typeface="Calibri"/>
              <a:ea typeface="+mj-lt"/>
              <a:cs typeface="Calibri"/>
            </a:endParaRPr>
          </a:p>
          <a:p>
            <a:pPr algn="just">
              <a:buClr>
                <a:srgbClr val="8AD0D6"/>
              </a:buClr>
            </a:pPr>
            <a:r>
              <a:rPr lang="en-US" sz="2400" dirty="0">
                <a:latin typeface="Calibri"/>
                <a:ea typeface="+mj-lt"/>
                <a:cs typeface="+mj-lt"/>
              </a:rPr>
              <a:t>The website helps the user to book an appointment for check-up, vaccine, go for reappointment, revaccination, donate blood and apply for a job.</a:t>
            </a:r>
          </a:p>
          <a:p>
            <a:pPr algn="just">
              <a:buClr>
                <a:srgbClr val="8AD0D6"/>
              </a:buClr>
            </a:pPr>
            <a:r>
              <a:rPr lang="en-US" sz="2400" dirty="0">
                <a:latin typeface="Calibri"/>
                <a:ea typeface="+mj-lt"/>
                <a:cs typeface="+mj-lt"/>
              </a:rPr>
              <a:t>On the other hand the admin will provide all the information related to vaccines available, required job applicants and can fetch the data like in-patient, out-patient details etc. </a:t>
            </a:r>
            <a:endParaRPr lang="en-US" sz="2400" dirty="0">
              <a:latin typeface="Calibri"/>
              <a:cs typeface="Calibri"/>
            </a:endParaRPr>
          </a:p>
          <a:p>
            <a:pPr algn="just">
              <a:buClr>
                <a:srgbClr val="8AD0D6"/>
              </a:buClr>
            </a:pPr>
            <a:r>
              <a:rPr lang="en-US" sz="2400" dirty="0">
                <a:latin typeface="Calibri"/>
                <a:ea typeface="+mj-lt"/>
                <a:cs typeface="+mj-lt"/>
              </a:rPr>
              <a:t>In this website, in order to provide security the admin is given login credentials.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0940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3B370-7F5B-7543-9982-9E9DDBC5C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32" y="182881"/>
            <a:ext cx="8946541" cy="4876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job table</a:t>
            </a:r>
            <a:endParaRPr lang="en-US" dirty="0"/>
          </a:p>
        </p:txBody>
      </p:sp>
      <p:pic>
        <p:nvPicPr>
          <p:cNvPr id="2" name="image29.jpeg">
            <a:extLst>
              <a:ext uri="{FF2B5EF4-FFF2-40B4-BE49-F238E27FC236}">
                <a16:creationId xmlns:a16="http://schemas.microsoft.com/office/drawing/2014/main" id="{7FD0A049-7D73-5E75-B226-4E87CED34F0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7118" y="1054359"/>
            <a:ext cx="10394302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4749B-4C93-22A0-D37D-1CDDE3EFC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629" y="516911"/>
            <a:ext cx="8946541" cy="4584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jobs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5AEB85-81DB-4521-AD98-035F955F7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29" y="2795887"/>
            <a:ext cx="11231542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87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13DEB-2F25-B187-A758-032C5EB5B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503" y="293391"/>
            <a:ext cx="8946541" cy="4381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registration table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56DF36-5F98-6E62-57BA-1FEB1496C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03" y="731519"/>
            <a:ext cx="10558257" cy="583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81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B41FB-629C-4CED-33F7-499611159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888" y="245494"/>
            <a:ext cx="8946541" cy="546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alibri"/>
                <a:cs typeface="Calibri"/>
              </a:rPr>
              <a:t>userblood</a:t>
            </a:r>
            <a:r>
              <a:rPr lang="en-US" sz="2400" dirty="0">
                <a:latin typeface="Calibri"/>
                <a:cs typeface="Calibri"/>
              </a:rPr>
              <a:t> table</a:t>
            </a:r>
          </a:p>
        </p:txBody>
      </p:sp>
      <p:pic>
        <p:nvPicPr>
          <p:cNvPr id="2" name="image28.jpeg">
            <a:extLst>
              <a:ext uri="{FF2B5EF4-FFF2-40B4-BE49-F238E27FC236}">
                <a16:creationId xmlns:a16="http://schemas.microsoft.com/office/drawing/2014/main" id="{6D1D5162-D04D-6C0B-4FB4-86EE0B8F30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780" y="1101012"/>
            <a:ext cx="10431624" cy="486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9451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75849-0A7B-2F3B-CD7F-9A153B7B6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808" y="528127"/>
            <a:ext cx="8946541" cy="4269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vaccines table</a:t>
            </a:r>
          </a:p>
        </p:txBody>
      </p:sp>
      <p:pic>
        <p:nvPicPr>
          <p:cNvPr id="2" name="image27.jpeg">
            <a:extLst>
              <a:ext uri="{FF2B5EF4-FFF2-40B4-BE49-F238E27FC236}">
                <a16:creationId xmlns:a16="http://schemas.microsoft.com/office/drawing/2014/main" id="{D42B24BB-53BE-4A28-2347-8AEA4772AAD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7748" y="2770822"/>
            <a:ext cx="10291664" cy="186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06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DB55D-EA19-5021-857B-EEA67C2E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B5953-646D-A8C8-17AC-297B7179B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976" y="1239520"/>
            <a:ext cx="10794048" cy="5080000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Technologies Used </a:t>
            </a:r>
            <a:r>
              <a:rPr lang="en-US" sz="2600" b="1" dirty="0"/>
              <a:t>:</a:t>
            </a:r>
            <a:endParaRPr lang="en-US" sz="2000" b="1" dirty="0"/>
          </a:p>
          <a:p>
            <a:pPr lvl="1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Django Framework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</a:t>
            </a:r>
          </a:p>
          <a:p>
            <a:pPr lvl="1"/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</a:t>
            </a:r>
          </a:p>
          <a:p>
            <a:pPr lvl="1"/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BOOTSTRAP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09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6D42-5FE1-BDEB-5A01-A2863A3FC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12078"/>
            <a:ext cx="9404723" cy="1400530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7AADB-2496-D9E5-5C5D-B8B297228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32" y="1249680"/>
            <a:ext cx="10570528" cy="4958080"/>
          </a:xfrm>
        </p:spPr>
        <p:txBody>
          <a:bodyPr>
            <a:normAutofit fontScale="85000" lnSpcReduction="2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2800" b="1" i="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Black Box Testing 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sz="2000" b="1" dirty="0">
              <a:effectLst/>
            </a:endParaRPr>
          </a:p>
          <a:p>
            <a:pPr marL="685800" lvl="1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600" b="0" i="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Black Box Testing is testing technique having no knowledge of the internal functionality of the system.</a:t>
            </a:r>
          </a:p>
          <a:p>
            <a:pPr marL="685800" lvl="1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field entries and it checks the  pages that must be activated from the identified link.</a:t>
            </a:r>
          </a:p>
          <a:p>
            <a:pPr marL="685800" lvl="1" algn="just">
              <a:buFont typeface="Arial" panose="020B0604020202020204" pitchFamily="34" charset="0"/>
              <a:buChar char="•"/>
            </a:pPr>
            <a:r>
              <a:rPr lang="en-GB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looks after that 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6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duplicate</a:t>
            </a:r>
            <a:r>
              <a:rPr lang="en-US" sz="2600" spc="-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entries</a:t>
            </a:r>
            <a:r>
              <a:rPr lang="en-US" sz="2600" spc="-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en-US" sz="26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en-US" sz="2600" spc="-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allowed.</a:t>
            </a:r>
          </a:p>
          <a:p>
            <a:pPr marL="0" indent="0" algn="just">
              <a:buNone/>
            </a:pP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GB" sz="2800" b="1" i="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White Box Testing:</a:t>
            </a:r>
            <a:endParaRPr lang="en-GB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000" b="0" i="0" u="none" strike="noStrike" dirty="0">
              <a:effectLst/>
            </a:endParaRP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600" b="0" i="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White Box Testing is an approach that allows testers to inspect and verify the inner working loops.</a:t>
            </a:r>
          </a:p>
          <a:p>
            <a:pPr lvl="1" algn="just">
              <a:spcBef>
                <a:spcPts val="0"/>
              </a:spcBef>
            </a:pPr>
            <a:endParaRPr lang="en-GB" sz="2600" b="0" i="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testing, 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en-US" sz="2600" spc="-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loops</a:t>
            </a:r>
            <a:r>
              <a:rPr lang="en-US" sz="2600" spc="-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en-US" sz="26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en-US" sz="26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boundaries</a:t>
            </a:r>
            <a:r>
              <a:rPr lang="en-US" sz="2600" spc="-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6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within</a:t>
            </a:r>
            <a:r>
              <a:rPr lang="en-US" sz="2600" spc="-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en-US" sz="26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operational</a:t>
            </a:r>
            <a:r>
              <a:rPr lang="en-US" sz="2600" spc="-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bounds</a:t>
            </a:r>
            <a:r>
              <a:rPr lang="en-GB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executed.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sz="2000" b="0" i="0" u="none" strike="noStrike" dirty="0">
              <a:effectLst/>
            </a:endParaRPr>
          </a:p>
          <a:p>
            <a:endParaRPr lang="en-IN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44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D313-8FE8-5D50-E4DD-B8A679AF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995D0-74EE-8661-1474-870382BAE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90919"/>
            <a:ext cx="8946541" cy="4957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Home Page -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 home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page.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includes</a:t>
            </a:r>
            <a:r>
              <a:rPr lang="en-US" sz="1800" spc="2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Appointment,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Donate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blood, Apply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a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job.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33.jpeg">
            <a:extLst>
              <a:ext uri="{FF2B5EF4-FFF2-40B4-BE49-F238E27FC236}">
                <a16:creationId xmlns:a16="http://schemas.microsoft.com/office/drawing/2014/main" id="{8662F7CE-E822-587B-6DA2-CCC349444CD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2332" y="2090058"/>
            <a:ext cx="9986356" cy="408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68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E9F88-5355-D90B-9460-490840ED6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77360"/>
            <a:ext cx="8946541" cy="55710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885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cs typeface="Calibri"/>
              </a:rPr>
              <a:t> Screenshot of Admin’s login page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39.png">
            <a:extLst>
              <a:ext uri="{FF2B5EF4-FFF2-40B4-BE49-F238E27FC236}">
                <a16:creationId xmlns:a16="http://schemas.microsoft.com/office/drawing/2014/main" id="{20BD0538-B28C-E825-DB68-BB48FC7C504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3312" y="1987420"/>
            <a:ext cx="9985376" cy="382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78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FDA93-0DF6-21DD-193F-AE16254C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98191"/>
            <a:ext cx="8946541" cy="56502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Screenshot of Admin Dashboard</a:t>
            </a:r>
            <a:endParaRPr lang="en-US" dirty="0"/>
          </a:p>
        </p:txBody>
      </p:sp>
      <p:pic>
        <p:nvPicPr>
          <p:cNvPr id="2" name="image47.jpeg">
            <a:extLst>
              <a:ext uri="{FF2B5EF4-FFF2-40B4-BE49-F238E27FC236}">
                <a16:creationId xmlns:a16="http://schemas.microsoft.com/office/drawing/2014/main" id="{0DD04D8E-D20C-4035-C82F-9C4F134D9EA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3313" y="1408923"/>
            <a:ext cx="9985376" cy="440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A52E-EA34-FB15-6BE4-17241D63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65F42-AF58-4430-8CBB-51FBC086D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92518"/>
            <a:ext cx="8946541" cy="485588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400" dirty="0">
                <a:latin typeface="Calibri"/>
                <a:ea typeface="+mj-lt"/>
                <a:cs typeface="+mj-lt"/>
              </a:rPr>
              <a:t>The online portal for the hospital helps the user to book an appointment for check-up, vaccine, go for reappointment, revaccination, donate blood and apply for job.</a:t>
            </a:r>
            <a:endParaRPr lang="en-US" dirty="0"/>
          </a:p>
          <a:p>
            <a:pPr algn="just">
              <a:buClr>
                <a:srgbClr val="8AD0D6"/>
              </a:buClr>
            </a:pPr>
            <a:r>
              <a:rPr lang="en-US" sz="2400" dirty="0">
                <a:latin typeface="Calibri"/>
                <a:ea typeface="+mj-lt"/>
                <a:cs typeface="+mj-lt"/>
              </a:rPr>
              <a:t>The admin provides the information about available vaccines and required jobs.</a:t>
            </a:r>
          </a:p>
          <a:p>
            <a:pPr algn="just">
              <a:buClr>
                <a:srgbClr val="8AD0D6"/>
              </a:buClr>
            </a:pPr>
            <a:r>
              <a:rPr lang="en-US" sz="2400" dirty="0">
                <a:latin typeface="Calibri"/>
                <a:ea typeface="+mj-lt"/>
                <a:cs typeface="+mj-lt"/>
              </a:rPr>
              <a:t>The admin will be able to generate the online reports, bills and send them to the respective users. The user will receive the online generated reports and bills through email.</a:t>
            </a:r>
            <a:endParaRPr lang="en-US" sz="2400" dirty="0">
              <a:latin typeface="Calibri"/>
              <a:cs typeface="Calibri"/>
            </a:endParaRPr>
          </a:p>
          <a:p>
            <a:pPr algn="just">
              <a:buClr>
                <a:srgbClr val="8AD0D6"/>
              </a:buClr>
            </a:pPr>
            <a:r>
              <a:rPr lang="en-US" sz="2400" dirty="0">
                <a:latin typeface="Calibri"/>
                <a:ea typeface="+mj-lt"/>
                <a:cs typeface="+mj-lt"/>
              </a:rPr>
              <a:t>The admin will be able to fetch the data like number of appointments fixed, total number of in-patients and out-patients, hospital earnings, patient details etc.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5232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8BAC0-4F2B-E52A-E0FB-E53912EB9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455" y="57839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Edit Status -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below figure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shows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to edit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status from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out-patient to in-patients.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image48.jpeg">
            <a:extLst>
              <a:ext uri="{FF2B5EF4-FFF2-40B4-BE49-F238E27FC236}">
                <a16:creationId xmlns:a16="http://schemas.microsoft.com/office/drawing/2014/main" id="{6B56A1BD-26B8-67C8-CAEF-425A3BC7382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4455" y="1819570"/>
            <a:ext cx="10203090" cy="446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47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DA36-240F-5067-CD0D-53ACF798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853" y="863265"/>
            <a:ext cx="9404723" cy="601641"/>
          </a:xfrm>
        </p:spPr>
        <p:txBody>
          <a:bodyPr/>
          <a:lstStyle/>
          <a:p>
            <a:r>
              <a:rPr lang="en-US" sz="2400" dirty="0"/>
              <a:t>Screenshot of generating bills</a:t>
            </a:r>
            <a:endParaRPr lang="en-IN" sz="2400" dirty="0"/>
          </a:p>
        </p:txBody>
      </p:sp>
      <p:pic>
        <p:nvPicPr>
          <p:cNvPr id="4" name="image56.jpeg">
            <a:extLst>
              <a:ext uri="{FF2B5EF4-FFF2-40B4-BE49-F238E27FC236}">
                <a16:creationId xmlns:a16="http://schemas.microsoft.com/office/drawing/2014/main" id="{A31CFBD5-8BBC-A4BF-9786-B1E5457C408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1012" y="1853248"/>
            <a:ext cx="9834465" cy="403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970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F25E-6E1F-D003-8267-391DB70B0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062" y="886408"/>
            <a:ext cx="9404723" cy="644562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Screenshot of Hospital bill form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57.jpeg">
            <a:extLst>
              <a:ext uri="{FF2B5EF4-FFF2-40B4-BE49-F238E27FC236}">
                <a16:creationId xmlns:a16="http://schemas.microsoft.com/office/drawing/2014/main" id="{F0CEA760-EF68-8D06-B454-052A66C3D36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3060" y="1881239"/>
            <a:ext cx="10189029" cy="409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430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0A07-647E-D8FE-984A-95BCC422B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02322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 generated Hospital bill</a:t>
            </a:r>
            <a:endParaRPr lang="en-IN" sz="2400" dirty="0"/>
          </a:p>
        </p:txBody>
      </p:sp>
      <p:pic>
        <p:nvPicPr>
          <p:cNvPr id="6" name="image59.jpeg">
            <a:extLst>
              <a:ext uri="{FF2B5EF4-FFF2-40B4-BE49-F238E27FC236}">
                <a16:creationId xmlns:a16="http://schemas.microsoft.com/office/drawing/2014/main" id="{DC7F4AAD-FD11-77CA-5248-45F7D9DBF38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5069" y="1324947"/>
            <a:ext cx="10217021" cy="478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733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93B32-20C2-4885-096A-3154F4AE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320" y="536694"/>
            <a:ext cx="9404723" cy="614082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Screenshot of sample vaccine report</a:t>
            </a:r>
            <a:endParaRPr lang="en-IN" sz="2400" dirty="0"/>
          </a:p>
        </p:txBody>
      </p:sp>
      <p:pic>
        <p:nvPicPr>
          <p:cNvPr id="3" name="image52.jpeg">
            <a:extLst>
              <a:ext uri="{FF2B5EF4-FFF2-40B4-BE49-F238E27FC236}">
                <a16:creationId xmlns:a16="http://schemas.microsoft.com/office/drawing/2014/main" id="{27B61424-BD23-4DCD-8ECB-F9873E501B1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1682" y="1362269"/>
            <a:ext cx="9918440" cy="458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967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55.jpeg">
            <a:extLst>
              <a:ext uri="{FF2B5EF4-FFF2-40B4-BE49-F238E27FC236}">
                <a16:creationId xmlns:a16="http://schemas.microsoft.com/office/drawing/2014/main" id="{5C8CEC85-B6C9-6C16-2A3A-6EB198CD889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7706" y="1854200"/>
            <a:ext cx="10067731" cy="36975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60A540-AB08-1D63-2974-103241E74654}"/>
              </a:ext>
            </a:extLst>
          </p:cNvPr>
          <p:cNvSpPr txBox="1"/>
          <p:nvPr/>
        </p:nvSpPr>
        <p:spPr>
          <a:xfrm>
            <a:off x="998374" y="914399"/>
            <a:ext cx="7473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Screenshot of mail sent successfully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029515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6D8C-9C69-12B2-C405-283785777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37B25-727D-D476-214C-9F3762F40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52" y="1402678"/>
            <a:ext cx="10365877" cy="5002604"/>
          </a:xfrm>
        </p:spPr>
        <p:txBody>
          <a:bodyPr>
            <a:normAutofit lnSpcReduction="10000"/>
          </a:bodyPr>
          <a:lstStyle/>
          <a:p>
            <a:pPr marL="0" marR="38798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developed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“WEB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RAMMOHAN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CHILDREN’S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HOSPITAL”,</a:t>
            </a:r>
            <a:r>
              <a:rPr lang="en-US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become a</a:t>
            </a:r>
            <a:r>
              <a:rPr lang="en-US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powerful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help</a:t>
            </a:r>
            <a:r>
              <a:rPr lang="en-US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healthcare</a:t>
            </a:r>
            <a:r>
              <a:rPr lang="en-US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organization</a:t>
            </a:r>
            <a:r>
              <a:rPr lang="en-US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</a:t>
            </a:r>
            <a:r>
              <a:rPr lang="en-US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their</a:t>
            </a:r>
            <a:r>
              <a:rPr lang="en-US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processes and streamline their operations. It provides an integrated, comprehensive solution to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managing patient records and billings. Throughout the project, we have identified and addressed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various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challenges,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including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designing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user-friendly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interface,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implementing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efficient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 and ensuring platform security. Our project helps the admin to easily fetch the in-patient and out-patient data and also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helps the users to get bills, reports through emails which saves a lot of time and effort standing in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queue. Overall, the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children’s hospital project is vast and there are numerous opportunities for growth and development.</a:t>
            </a:r>
            <a:r>
              <a:rPr lang="en-US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</a:t>
            </a:r>
            <a:r>
              <a:rPr lang="en-US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stay</a:t>
            </a:r>
            <a:r>
              <a:rPr lang="en-US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</a:t>
            </a:r>
            <a:r>
              <a:rPr lang="en-US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latest</a:t>
            </a:r>
            <a:r>
              <a:rPr lang="en-US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trends</a:t>
            </a:r>
            <a:r>
              <a:rPr lang="en-US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technology</a:t>
            </a:r>
            <a:r>
              <a:rPr lang="en-US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responsive</a:t>
            </a:r>
            <a:r>
              <a:rPr lang="en-US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needs</a:t>
            </a:r>
            <a:r>
              <a:rPr lang="en-US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patients</a:t>
            </a:r>
            <a:r>
              <a:rPr lang="en-US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their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families.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628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5280-E49A-64C1-BB42-8CF22E4B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4BA4E-A741-B9B2-20BC-B533205C6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buSzPts val="1200"/>
              <a:buFont typeface="Times New Roman" panose="02020603050405020304" pitchFamily="18" charset="0"/>
              <a:buAutoNum type="arabicPeriod"/>
              <a:tabLst>
                <a:tab pos="79629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</a:t>
            </a:r>
            <a:r>
              <a:rPr lang="en-US" sz="24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Artificial Intelligence</a:t>
            </a:r>
            <a:r>
              <a:rPr lang="en-US" sz="24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</a:t>
            </a:r>
            <a:r>
              <a:rPr lang="en-US" sz="2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200"/>
              <a:buFont typeface="Times New Roman" panose="02020603050405020304" pitchFamily="18" charset="0"/>
              <a:buAutoNum type="arabicPeriod"/>
              <a:tabLst>
                <a:tab pos="79629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Implementation</a:t>
            </a:r>
            <a:r>
              <a:rPr lang="en-US" sz="24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Telemedicine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200"/>
              <a:buFont typeface="Times New Roman" panose="02020603050405020304" pitchFamily="18" charset="0"/>
              <a:buAutoNum type="arabicPeriod"/>
              <a:tabLst>
                <a:tab pos="79629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Online</a:t>
            </a:r>
            <a:r>
              <a:rPr lang="en-US" sz="24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Payment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200"/>
              <a:buFont typeface="Times New Roman" panose="02020603050405020304" pitchFamily="18" charset="0"/>
              <a:buAutoNum type="arabicPeriod"/>
              <a:tabLst>
                <a:tab pos="79629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Donations</a:t>
            </a:r>
            <a:r>
              <a:rPr lang="en-US" sz="24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Funds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200"/>
              <a:buFont typeface="Times New Roman" panose="02020603050405020304" pitchFamily="18" charset="0"/>
              <a:buAutoNum type="arabicPeriod"/>
              <a:tabLst>
                <a:tab pos="79629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Hospital</a:t>
            </a:r>
            <a:r>
              <a:rPr lang="en-US" sz="2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staff</a:t>
            </a:r>
            <a:r>
              <a:rPr lang="en-US" sz="2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64432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4134-138D-6383-FF61-C1E49F4C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5B084D-26CF-5C6D-124B-00B7F2C09D7B}"/>
              </a:ext>
            </a:extLst>
          </p:cNvPr>
          <p:cNvSpPr txBox="1"/>
          <p:nvPr/>
        </p:nvSpPr>
        <p:spPr>
          <a:xfrm>
            <a:off x="646111" y="1152983"/>
            <a:ext cx="10783889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1200"/>
              <a:tabLst>
                <a:tab pos="600710" algn="l"/>
              </a:tabLst>
            </a:pPr>
            <a:endParaRPr lang="en-US" sz="2000" spc="-5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20"/>
              </a:spcBef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1.HTML Black Book by Steven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Holzner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20"/>
              </a:spcBef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The Unified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Language User Guide, by Grady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Booch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James Rumbaugh;2nd Edition; </a:t>
            </a:r>
          </a:p>
          <a:p>
            <a:pPr algn="just">
              <a:lnSpc>
                <a:spcPct val="150000"/>
              </a:lnSpc>
              <a:spcBef>
                <a:spcPts val="20"/>
              </a:spcBef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Addison-Wesley Professional; ISBN-10: 0321267974, ISBN-13: 978 0321267979</a:t>
            </a:r>
          </a:p>
          <a:p>
            <a:pPr algn="just">
              <a:lnSpc>
                <a:spcPct val="150000"/>
              </a:lnSpc>
              <a:spcBef>
                <a:spcPts val="20"/>
              </a:spcBef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Fundamentals of Python Programming by D. Prashanth Kumar ,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Dr.K.Praveen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Kumar Rao; ISBN-</a:t>
            </a:r>
          </a:p>
          <a:p>
            <a:pPr algn="just">
              <a:lnSpc>
                <a:spcPct val="150000"/>
              </a:lnSpc>
              <a:spcBef>
                <a:spcPts val="20"/>
              </a:spcBef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13: 978-8195376551, ISBN-10: 819537655X</a:t>
            </a:r>
          </a:p>
          <a:p>
            <a:pPr algn="just">
              <a:lnSpc>
                <a:spcPct val="150000"/>
              </a:lnSpc>
              <a:spcBef>
                <a:spcPts val="20"/>
              </a:spcBef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Software Testing concepts and Tools, by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NageshwarRao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Pusuluri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2nd Edition; Dream tech press; </a:t>
            </a:r>
          </a:p>
          <a:p>
            <a:pPr algn="just">
              <a:lnSpc>
                <a:spcPct val="150000"/>
              </a:lnSpc>
              <a:spcBef>
                <a:spcPts val="20"/>
              </a:spcBef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ISBN-10: 8177227122, ISBN-13:978-8177227123. </a:t>
            </a:r>
          </a:p>
          <a:p>
            <a:pPr algn="just">
              <a:lnSpc>
                <a:spcPct val="150000"/>
              </a:lnSpc>
              <a:spcBef>
                <a:spcPts val="20"/>
              </a:spcBef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Database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Design, by Toby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J.Teorey.Sam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S.Lightstone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Tom Nadeau;5th Edition; </a:t>
            </a:r>
          </a:p>
          <a:p>
            <a:pPr algn="just">
              <a:lnSpc>
                <a:spcPct val="150000"/>
              </a:lnSpc>
              <a:spcBef>
                <a:spcPts val="20"/>
              </a:spcBef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Morgan Kaufmann;ISBN-10:0123820200,ISBN-13:978-0123820204. </a:t>
            </a:r>
          </a:p>
          <a:p>
            <a:pPr algn="just">
              <a:lnSpc>
                <a:spcPct val="150000"/>
              </a:lnSpc>
              <a:spcBef>
                <a:spcPts val="20"/>
              </a:spcBef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Database Design using Entity-Relationship Diagrams by Richard Earp 2nd Edition, April </a:t>
            </a:r>
          </a:p>
          <a:p>
            <a:pPr algn="just">
              <a:lnSpc>
                <a:spcPct val="150000"/>
              </a:lnSpc>
              <a:spcBef>
                <a:spcPts val="20"/>
              </a:spcBef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16, 2007;Auerbach Publications; ISBN-10:1439861765, ISBN-13:978-1439861769.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9468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D6BA-80A2-5C78-142F-800066351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371" y="2699133"/>
            <a:ext cx="5426490" cy="140053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8922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D290-3B23-35D1-3FD0-EAB49D09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DCF2C-91A7-2443-B186-21CF06B8A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72198"/>
            <a:ext cx="8946541" cy="4876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>
                <a:latin typeface="Calibri"/>
                <a:ea typeface="+mj-lt"/>
                <a:cs typeface="+mj-lt"/>
              </a:rPr>
              <a:t>In the present system there is no online portal which provides appointment for check-up and vaccine, blood donation form and information about vaccines at the same place.</a:t>
            </a:r>
          </a:p>
          <a:p>
            <a:pPr algn="just">
              <a:buClr>
                <a:srgbClr val="8AD0D6"/>
              </a:buClr>
            </a:pPr>
            <a:r>
              <a:rPr lang="en-US" sz="2400" dirty="0">
                <a:latin typeface="Calibri"/>
                <a:ea typeface="+mj-lt"/>
                <a:cs typeface="+mj-lt"/>
              </a:rPr>
              <a:t>The fetching of data like in-patient and out-patient details, number of patients admitted was not that easy.</a:t>
            </a:r>
          </a:p>
          <a:p>
            <a:pPr algn="just">
              <a:buClr>
                <a:srgbClr val="8AD0D6"/>
              </a:buClr>
            </a:pPr>
            <a:r>
              <a:rPr lang="en-US" sz="2400" dirty="0">
                <a:latin typeface="Calibri"/>
                <a:ea typeface="+mj-lt"/>
                <a:cs typeface="+mj-lt"/>
              </a:rPr>
              <a:t>The generation of online reports, bills and sending them to patients was also missing.</a:t>
            </a:r>
          </a:p>
          <a:p>
            <a:pPr algn="just">
              <a:buClr>
                <a:srgbClr val="8AD0D6"/>
              </a:buClr>
            </a:pPr>
            <a:r>
              <a:rPr lang="en-US" sz="2400" dirty="0">
                <a:latin typeface="Calibri"/>
                <a:ea typeface="+mj-lt"/>
                <a:cs typeface="+mj-lt"/>
              </a:rPr>
              <a:t>The existing system did not contain the job opportunities available for the hospital.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47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0ECC-6C50-E7F8-6EF7-89862769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BB74C-5E02-CCE0-D78D-7C90BDEA5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72198"/>
            <a:ext cx="8946541" cy="4876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>
                <a:latin typeface="Calibri"/>
                <a:ea typeface="+mj-lt"/>
                <a:cs typeface="+mj-lt"/>
              </a:rPr>
              <a:t>To overcome all these problems, the proposed system provides services such as</a:t>
            </a:r>
          </a:p>
          <a:p>
            <a:pPr lvl="1" algn="just">
              <a:buClr>
                <a:srgbClr val="8AD0D6"/>
              </a:buClr>
            </a:pPr>
            <a:r>
              <a:rPr lang="en-US" sz="2400" dirty="0">
                <a:latin typeface="Calibri"/>
                <a:ea typeface="+mj-lt"/>
                <a:cs typeface="+mj-lt"/>
              </a:rPr>
              <a:t>Online booking for an appointment</a:t>
            </a:r>
          </a:p>
          <a:p>
            <a:pPr lvl="1" algn="just">
              <a:buClr>
                <a:srgbClr val="8AD0D6"/>
              </a:buClr>
            </a:pPr>
            <a:r>
              <a:rPr lang="en-US" sz="2400" dirty="0">
                <a:latin typeface="Calibri"/>
                <a:ea typeface="+mj-lt"/>
                <a:cs typeface="+mj-lt"/>
              </a:rPr>
              <a:t>Booking a vaccine</a:t>
            </a:r>
          </a:p>
          <a:p>
            <a:pPr lvl="1" algn="just">
              <a:buClr>
                <a:srgbClr val="8AD0D6"/>
              </a:buClr>
            </a:pPr>
            <a:r>
              <a:rPr lang="en-US" sz="2400" dirty="0">
                <a:latin typeface="Calibri"/>
                <a:ea typeface="+mj-lt"/>
                <a:cs typeface="+mj-lt"/>
              </a:rPr>
              <a:t>Booking to donate blood</a:t>
            </a:r>
          </a:p>
          <a:p>
            <a:pPr lvl="1" algn="just">
              <a:buClr>
                <a:srgbClr val="8AD0D6"/>
              </a:buClr>
            </a:pPr>
            <a:r>
              <a:rPr lang="en-US" sz="2400" dirty="0">
                <a:latin typeface="Calibri"/>
                <a:ea typeface="+mj-lt"/>
                <a:cs typeface="+mj-lt"/>
              </a:rPr>
              <a:t>Apply for job</a:t>
            </a:r>
          </a:p>
          <a:p>
            <a:pPr algn="just">
              <a:buClr>
                <a:srgbClr val="8AD0D6"/>
              </a:buClr>
            </a:pPr>
            <a:r>
              <a:rPr lang="en-US" sz="2400" dirty="0">
                <a:latin typeface="Calibri"/>
                <a:ea typeface="+mj-lt"/>
                <a:cs typeface="+mj-lt"/>
              </a:rPr>
              <a:t>The user will also get the online generated reports, bills through email.</a:t>
            </a:r>
          </a:p>
          <a:p>
            <a:pPr algn="just">
              <a:buClr>
                <a:srgbClr val="8AD0D6"/>
              </a:buClr>
            </a:pPr>
            <a:r>
              <a:rPr lang="en-US" sz="2400" dirty="0">
                <a:latin typeface="Calibri"/>
                <a:ea typeface="+mj-lt"/>
                <a:cs typeface="+mj-lt"/>
              </a:rPr>
              <a:t>The admin will provide the information about the vaccines, required jobs and fetch the details of in-patients, outpatients easily.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831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DEDE-C33E-5312-2369-23D1DAC4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77" y="479668"/>
            <a:ext cx="10397809" cy="851292"/>
          </a:xfrm>
        </p:spPr>
        <p:txBody>
          <a:bodyPr/>
          <a:lstStyle/>
          <a:p>
            <a:r>
              <a:rPr lang="en-US" dirty="0"/>
              <a:t>Software and 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1F9C0-8FB4-0505-31AB-7F9B434E8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432" y="1514438"/>
            <a:ext cx="8946541" cy="463236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Calibri"/>
                <a:ea typeface="+mj-lt"/>
                <a:cs typeface="+mj-lt"/>
              </a:rPr>
              <a:t>Software requirements:</a:t>
            </a:r>
            <a:endParaRPr lang="en-US" sz="2400" dirty="0">
              <a:latin typeface="Calibri"/>
              <a:ea typeface="+mj-lt"/>
              <a:cs typeface="+mj-lt"/>
            </a:endParaRPr>
          </a:p>
          <a:p>
            <a:pPr lvl="1" algn="just">
              <a:buClr>
                <a:srgbClr val="8AD0D6"/>
              </a:buClr>
            </a:pPr>
            <a:r>
              <a:rPr lang="en-US" sz="2200" b="1" dirty="0">
                <a:latin typeface="Calibri"/>
                <a:ea typeface="+mj-lt"/>
                <a:cs typeface="+mj-lt"/>
              </a:rPr>
              <a:t>Operating system</a:t>
            </a:r>
            <a:r>
              <a:rPr lang="en-US" sz="2200" dirty="0">
                <a:latin typeface="Calibri"/>
                <a:ea typeface="+mj-lt"/>
                <a:cs typeface="+mj-lt"/>
              </a:rPr>
              <a:t> – Intel Dual Core</a:t>
            </a:r>
          </a:p>
          <a:p>
            <a:pPr lvl="1" algn="just">
              <a:buClr>
                <a:srgbClr val="8AD0D6"/>
              </a:buClr>
            </a:pPr>
            <a:r>
              <a:rPr lang="en-US" sz="2200" b="1" dirty="0">
                <a:latin typeface="Calibri"/>
                <a:ea typeface="+mj-lt"/>
                <a:cs typeface="+mj-lt"/>
              </a:rPr>
              <a:t>Technology </a:t>
            </a:r>
            <a:r>
              <a:rPr lang="en-US" sz="2200" dirty="0">
                <a:latin typeface="Calibri"/>
                <a:ea typeface="+mj-lt"/>
                <a:cs typeface="+mj-lt"/>
              </a:rPr>
              <a:t>– HTML, CSS, JavaScript, Bootstrap, Python, Django framework</a:t>
            </a:r>
          </a:p>
          <a:p>
            <a:pPr lvl="1" algn="just">
              <a:buClr>
                <a:srgbClr val="8AD0D6"/>
              </a:buClr>
            </a:pPr>
            <a:r>
              <a:rPr lang="en-US" sz="2200" b="1" dirty="0">
                <a:latin typeface="Calibri"/>
                <a:ea typeface="+mj-lt"/>
                <a:cs typeface="+mj-lt"/>
              </a:rPr>
              <a:t>Database</a:t>
            </a:r>
            <a:r>
              <a:rPr lang="en-US" sz="2200" dirty="0">
                <a:latin typeface="Calibri"/>
                <a:ea typeface="+mj-lt"/>
                <a:cs typeface="+mj-lt"/>
              </a:rPr>
              <a:t> – MySQL</a:t>
            </a:r>
          </a:p>
          <a:p>
            <a:pPr lvl="1" algn="just">
              <a:buClr>
                <a:srgbClr val="8AD0D6"/>
              </a:buClr>
            </a:pPr>
            <a:r>
              <a:rPr lang="en-US" sz="2200" b="1" dirty="0">
                <a:latin typeface="Calibri"/>
                <a:ea typeface="+mj-lt"/>
                <a:cs typeface="+mj-lt"/>
              </a:rPr>
              <a:t>Web Server</a:t>
            </a:r>
            <a:r>
              <a:rPr lang="en-US" sz="2200" dirty="0">
                <a:latin typeface="Calibri"/>
                <a:ea typeface="+mj-lt"/>
                <a:cs typeface="+mj-lt"/>
              </a:rPr>
              <a:t>- XAMPP server</a:t>
            </a:r>
          </a:p>
          <a:p>
            <a:pPr marL="0" indent="0" algn="just">
              <a:buClr>
                <a:srgbClr val="8AD0D6"/>
              </a:buClr>
              <a:buNone/>
            </a:pPr>
            <a:r>
              <a:rPr lang="en-US" sz="2400" b="1" dirty="0">
                <a:latin typeface="Calibri"/>
                <a:ea typeface="+mj-lt"/>
                <a:cs typeface="+mj-lt"/>
              </a:rPr>
              <a:t>Hardware Requirements:</a:t>
            </a:r>
            <a:endParaRPr lang="en-US" sz="2400" dirty="0">
              <a:latin typeface="Calibri"/>
              <a:ea typeface="+mj-lt"/>
              <a:cs typeface="+mj-lt"/>
            </a:endParaRPr>
          </a:p>
          <a:p>
            <a:pPr lvl="1" algn="just">
              <a:buClr>
                <a:srgbClr val="8AD0D6"/>
              </a:buClr>
            </a:pPr>
            <a:r>
              <a:rPr lang="en-US" sz="2200" b="1" dirty="0">
                <a:latin typeface="Calibri"/>
                <a:ea typeface="+mj-lt"/>
                <a:cs typeface="+mj-lt"/>
              </a:rPr>
              <a:t>Processor needed – </a:t>
            </a:r>
            <a:r>
              <a:rPr lang="en-US" sz="2200" dirty="0">
                <a:latin typeface="Calibri"/>
                <a:ea typeface="+mj-lt"/>
                <a:cs typeface="+mj-lt"/>
              </a:rPr>
              <a:t>i5 or above</a:t>
            </a:r>
          </a:p>
          <a:p>
            <a:pPr lvl="1" algn="just">
              <a:buClr>
                <a:srgbClr val="8AD0D6"/>
              </a:buClr>
            </a:pPr>
            <a:r>
              <a:rPr lang="en-US" sz="2200" b="1" dirty="0">
                <a:latin typeface="Calibri"/>
                <a:ea typeface="+mj-lt"/>
                <a:cs typeface="+mj-lt"/>
              </a:rPr>
              <a:t>Hard Disk – </a:t>
            </a:r>
            <a:r>
              <a:rPr lang="en-US" sz="2200" dirty="0">
                <a:latin typeface="Calibri"/>
                <a:ea typeface="+mj-lt"/>
                <a:cs typeface="+mj-lt"/>
              </a:rPr>
              <a:t>320GB or High</a:t>
            </a:r>
          </a:p>
          <a:p>
            <a:pPr lvl="1" algn="just">
              <a:buClr>
                <a:srgbClr val="8AD0D6"/>
              </a:buClr>
            </a:pPr>
            <a:r>
              <a:rPr lang="en-US" sz="2200" b="1" dirty="0">
                <a:latin typeface="Calibri"/>
                <a:ea typeface="+mj-lt"/>
                <a:cs typeface="+mj-lt"/>
              </a:rPr>
              <a:t>RAM – </a:t>
            </a:r>
            <a:r>
              <a:rPr lang="en-US" sz="2200" dirty="0">
                <a:latin typeface="Calibri"/>
                <a:ea typeface="+mj-lt"/>
                <a:cs typeface="+mj-lt"/>
              </a:rPr>
              <a:t>4GB or High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8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05D8-EA81-7CE7-B903-A33DD6BA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23289-4BCB-27C3-D0D9-AF30A719B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29958"/>
            <a:ext cx="8946541" cy="50184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Data Flow diagram</a:t>
            </a: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</p:txBody>
      </p:sp>
      <p:pic>
        <p:nvPicPr>
          <p:cNvPr id="4" name="Picture 4" descr="Diagram, venn diagram&#10;&#10;Description automatically generated">
            <a:extLst>
              <a:ext uri="{FF2B5EF4-FFF2-40B4-BE49-F238E27FC236}">
                <a16:creationId xmlns:a16="http://schemas.microsoft.com/office/drawing/2014/main" id="{7131F71F-86B8-4C4D-B15A-DCF347995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2463173"/>
            <a:ext cx="10403840" cy="288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62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9.png">
            <a:extLst>
              <a:ext uri="{FF2B5EF4-FFF2-40B4-BE49-F238E27FC236}">
                <a16:creationId xmlns:a16="http://schemas.microsoft.com/office/drawing/2014/main" id="{B95ED82D-B687-8CB8-43BD-F5F29314F93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1763" y="2512378"/>
            <a:ext cx="10450286" cy="28060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8E8E93-EDA7-7CB0-D6F8-3F9C1C31A648}"/>
              </a:ext>
            </a:extLst>
          </p:cNvPr>
          <p:cNvSpPr txBox="1"/>
          <p:nvPr/>
        </p:nvSpPr>
        <p:spPr>
          <a:xfrm flipH="1">
            <a:off x="-1148599" y="1073020"/>
            <a:ext cx="788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83640" marR="1236980" algn="ctr">
              <a:spcBef>
                <a:spcPts val="1040"/>
              </a:spcBef>
              <a:spcAft>
                <a:spcPts val="0"/>
              </a:spcAft>
            </a:pP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</a:t>
            </a:r>
            <a:r>
              <a:rPr lang="en-US" sz="1800" b="1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level</a:t>
            </a:r>
            <a:r>
              <a:rPr lang="en-US" sz="1800" b="1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Flow</a:t>
            </a:r>
            <a:r>
              <a:rPr lang="en-US" sz="1800" b="1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</a:t>
            </a:r>
            <a:r>
              <a:rPr lang="en-US" sz="1800" b="1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b="1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endParaRPr lang="en-IN" sz="18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067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1071</Words>
  <Application>Microsoft Office PowerPoint</Application>
  <PresentationFormat>Widescreen</PresentationFormat>
  <Paragraphs>142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PowerPoint Presentation</vt:lpstr>
      <vt:lpstr>Index</vt:lpstr>
      <vt:lpstr>Abstract</vt:lpstr>
      <vt:lpstr>Introduction</vt:lpstr>
      <vt:lpstr>Existing System</vt:lpstr>
      <vt:lpstr>Proposed system</vt:lpstr>
      <vt:lpstr>Software and Hardware Requirements</vt:lpstr>
      <vt:lpstr>Design</vt:lpstr>
      <vt:lpstr>PowerPoint Presentation</vt:lpstr>
      <vt:lpstr>PowerPoint Presentation</vt:lpstr>
      <vt:lpstr>PowerPoint Presentation</vt:lpstr>
      <vt:lpstr>PowerPoint Presentation</vt:lpstr>
      <vt:lpstr>UML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Tables in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Testing</vt:lpstr>
      <vt:lpstr>Results</vt:lpstr>
      <vt:lpstr>PowerPoint Presentation</vt:lpstr>
      <vt:lpstr>PowerPoint Presentation</vt:lpstr>
      <vt:lpstr>PowerPoint Presentation</vt:lpstr>
      <vt:lpstr>Screenshot of generating bills</vt:lpstr>
      <vt:lpstr>Screenshot of Hospital bill form</vt:lpstr>
      <vt:lpstr>Online generated Hospital bill</vt:lpstr>
      <vt:lpstr>Screenshot of sample vaccine report</vt:lpstr>
      <vt:lpstr>PowerPoint Presentation</vt:lpstr>
      <vt:lpstr>Conclusion 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noureen tabassum</cp:lastModifiedBy>
  <cp:revision>588</cp:revision>
  <dcterms:created xsi:type="dcterms:W3CDTF">2023-04-09T17:15:13Z</dcterms:created>
  <dcterms:modified xsi:type="dcterms:W3CDTF">2023-06-26T05:19:52Z</dcterms:modified>
</cp:coreProperties>
</file>