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62" r:id="rId7"/>
    <p:sldId id="270" r:id="rId8"/>
    <p:sldId id="263" r:id="rId9"/>
    <p:sldId id="265" r:id="rId10"/>
    <p:sldId id="266" r:id="rId11"/>
    <p:sldId id="271" r:id="rId12"/>
    <p:sldId id="267" r:id="rId13"/>
    <p:sldId id="268"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3D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34" autoAdjust="0"/>
    <p:restoredTop sz="94660"/>
  </p:normalViewPr>
  <p:slideViewPr>
    <p:cSldViewPr snapToGrid="0">
      <p:cViewPr varScale="1">
        <p:scale>
          <a:sx n="42" d="100"/>
          <a:sy n="42" d="100"/>
        </p:scale>
        <p:origin x="40"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E900-1F32-0AFD-DA24-30DDB0A91B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CD89921-A6CB-F2E1-6342-3946E2DC8C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B93E4A8-C299-D780-1E27-5DFBD24C06DB}"/>
              </a:ext>
            </a:extLst>
          </p:cNvPr>
          <p:cNvSpPr>
            <a:spLocks noGrp="1"/>
          </p:cNvSpPr>
          <p:nvPr>
            <p:ph type="dt" sz="half" idx="10"/>
          </p:nvPr>
        </p:nvSpPr>
        <p:spPr/>
        <p:txBody>
          <a:bodyPr/>
          <a:lstStyle/>
          <a:p>
            <a:fld id="{4477ECB4-6CF9-4549-A68A-DAD75313F7A1}" type="datetimeFigureOut">
              <a:rPr lang="en-GB" smtClean="0"/>
              <a:t>28/02/2025</a:t>
            </a:fld>
            <a:endParaRPr lang="en-GB"/>
          </a:p>
        </p:txBody>
      </p:sp>
      <p:sp>
        <p:nvSpPr>
          <p:cNvPr id="5" name="Footer Placeholder 4">
            <a:extLst>
              <a:ext uri="{FF2B5EF4-FFF2-40B4-BE49-F238E27FC236}">
                <a16:creationId xmlns:a16="http://schemas.microsoft.com/office/drawing/2014/main" id="{6EAF1AA6-27E6-3376-4072-242A7C79C0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8AB6C1-A965-7134-6C20-77C7A19FC17B}"/>
              </a:ext>
            </a:extLst>
          </p:cNvPr>
          <p:cNvSpPr>
            <a:spLocks noGrp="1"/>
          </p:cNvSpPr>
          <p:nvPr>
            <p:ph type="sldNum" sz="quarter" idx="12"/>
          </p:nvPr>
        </p:nvSpPr>
        <p:spPr/>
        <p:txBody>
          <a:bodyPr/>
          <a:lstStyle/>
          <a:p>
            <a:fld id="{FE078B35-0D4F-44DC-9000-CE02FEFC0B5F}" type="slidenum">
              <a:rPr lang="en-GB" smtClean="0"/>
              <a:t>‹#›</a:t>
            </a:fld>
            <a:endParaRPr lang="en-GB"/>
          </a:p>
        </p:txBody>
      </p:sp>
    </p:spTree>
    <p:extLst>
      <p:ext uri="{BB962C8B-B14F-4D97-AF65-F5344CB8AC3E}">
        <p14:creationId xmlns:p14="http://schemas.microsoft.com/office/powerpoint/2010/main" val="2768925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47712-8865-7817-DCA8-99A7BAA14E9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CBA5136-3495-79BA-5E92-A14A0032E4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047EEE-CBF8-A165-A3CD-037B445B4646}"/>
              </a:ext>
            </a:extLst>
          </p:cNvPr>
          <p:cNvSpPr>
            <a:spLocks noGrp="1"/>
          </p:cNvSpPr>
          <p:nvPr>
            <p:ph type="dt" sz="half" idx="10"/>
          </p:nvPr>
        </p:nvSpPr>
        <p:spPr/>
        <p:txBody>
          <a:bodyPr/>
          <a:lstStyle/>
          <a:p>
            <a:fld id="{4477ECB4-6CF9-4549-A68A-DAD75313F7A1}" type="datetimeFigureOut">
              <a:rPr lang="en-GB" smtClean="0"/>
              <a:t>28/02/2025</a:t>
            </a:fld>
            <a:endParaRPr lang="en-GB"/>
          </a:p>
        </p:txBody>
      </p:sp>
      <p:sp>
        <p:nvSpPr>
          <p:cNvPr id="5" name="Footer Placeholder 4">
            <a:extLst>
              <a:ext uri="{FF2B5EF4-FFF2-40B4-BE49-F238E27FC236}">
                <a16:creationId xmlns:a16="http://schemas.microsoft.com/office/drawing/2014/main" id="{F4D938A8-32F1-E41B-4258-36475CBD07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900954-8C12-A266-F36C-CE91D39E7303}"/>
              </a:ext>
            </a:extLst>
          </p:cNvPr>
          <p:cNvSpPr>
            <a:spLocks noGrp="1"/>
          </p:cNvSpPr>
          <p:nvPr>
            <p:ph type="sldNum" sz="quarter" idx="12"/>
          </p:nvPr>
        </p:nvSpPr>
        <p:spPr/>
        <p:txBody>
          <a:bodyPr/>
          <a:lstStyle/>
          <a:p>
            <a:fld id="{FE078B35-0D4F-44DC-9000-CE02FEFC0B5F}" type="slidenum">
              <a:rPr lang="en-GB" smtClean="0"/>
              <a:t>‹#›</a:t>
            </a:fld>
            <a:endParaRPr lang="en-GB"/>
          </a:p>
        </p:txBody>
      </p:sp>
    </p:spTree>
    <p:extLst>
      <p:ext uri="{BB962C8B-B14F-4D97-AF65-F5344CB8AC3E}">
        <p14:creationId xmlns:p14="http://schemas.microsoft.com/office/powerpoint/2010/main" val="557389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71CB34-1498-78A3-E7D9-0BF95CC1D0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B26ABA9-A899-1D91-2D1B-C2DEEAD197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9A7C55-636F-5E78-FB04-618549B2F31D}"/>
              </a:ext>
            </a:extLst>
          </p:cNvPr>
          <p:cNvSpPr>
            <a:spLocks noGrp="1"/>
          </p:cNvSpPr>
          <p:nvPr>
            <p:ph type="dt" sz="half" idx="10"/>
          </p:nvPr>
        </p:nvSpPr>
        <p:spPr/>
        <p:txBody>
          <a:bodyPr/>
          <a:lstStyle/>
          <a:p>
            <a:fld id="{4477ECB4-6CF9-4549-A68A-DAD75313F7A1}" type="datetimeFigureOut">
              <a:rPr lang="en-GB" smtClean="0"/>
              <a:t>28/02/2025</a:t>
            </a:fld>
            <a:endParaRPr lang="en-GB"/>
          </a:p>
        </p:txBody>
      </p:sp>
      <p:sp>
        <p:nvSpPr>
          <p:cNvPr id="5" name="Footer Placeholder 4">
            <a:extLst>
              <a:ext uri="{FF2B5EF4-FFF2-40B4-BE49-F238E27FC236}">
                <a16:creationId xmlns:a16="http://schemas.microsoft.com/office/drawing/2014/main" id="{52157455-18C3-4BC9-C9E1-CEA97E37AB5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550AAA-22A2-C9DC-DD4F-12AD6BB07B83}"/>
              </a:ext>
            </a:extLst>
          </p:cNvPr>
          <p:cNvSpPr>
            <a:spLocks noGrp="1"/>
          </p:cNvSpPr>
          <p:nvPr>
            <p:ph type="sldNum" sz="quarter" idx="12"/>
          </p:nvPr>
        </p:nvSpPr>
        <p:spPr/>
        <p:txBody>
          <a:bodyPr/>
          <a:lstStyle/>
          <a:p>
            <a:fld id="{FE078B35-0D4F-44DC-9000-CE02FEFC0B5F}" type="slidenum">
              <a:rPr lang="en-GB" smtClean="0"/>
              <a:t>‹#›</a:t>
            </a:fld>
            <a:endParaRPr lang="en-GB"/>
          </a:p>
        </p:txBody>
      </p:sp>
    </p:spTree>
    <p:extLst>
      <p:ext uri="{BB962C8B-B14F-4D97-AF65-F5344CB8AC3E}">
        <p14:creationId xmlns:p14="http://schemas.microsoft.com/office/powerpoint/2010/main" val="122073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89584-D1C8-FB8F-52C6-2F525385D8F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59A413F-F59C-D685-5ECA-18180BC698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3B4A8B-9F40-0211-5022-BEDD7B87EC9B}"/>
              </a:ext>
            </a:extLst>
          </p:cNvPr>
          <p:cNvSpPr>
            <a:spLocks noGrp="1"/>
          </p:cNvSpPr>
          <p:nvPr>
            <p:ph type="dt" sz="half" idx="10"/>
          </p:nvPr>
        </p:nvSpPr>
        <p:spPr/>
        <p:txBody>
          <a:bodyPr/>
          <a:lstStyle/>
          <a:p>
            <a:fld id="{4477ECB4-6CF9-4549-A68A-DAD75313F7A1}" type="datetimeFigureOut">
              <a:rPr lang="en-GB" smtClean="0"/>
              <a:t>28/02/2025</a:t>
            </a:fld>
            <a:endParaRPr lang="en-GB"/>
          </a:p>
        </p:txBody>
      </p:sp>
      <p:sp>
        <p:nvSpPr>
          <p:cNvPr id="5" name="Footer Placeholder 4">
            <a:extLst>
              <a:ext uri="{FF2B5EF4-FFF2-40B4-BE49-F238E27FC236}">
                <a16:creationId xmlns:a16="http://schemas.microsoft.com/office/drawing/2014/main" id="{5691D404-0366-5564-F6EA-FFCA93537E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7DCADF-CA65-D52C-590F-DE83970995EC}"/>
              </a:ext>
            </a:extLst>
          </p:cNvPr>
          <p:cNvSpPr>
            <a:spLocks noGrp="1"/>
          </p:cNvSpPr>
          <p:nvPr>
            <p:ph type="sldNum" sz="quarter" idx="12"/>
          </p:nvPr>
        </p:nvSpPr>
        <p:spPr/>
        <p:txBody>
          <a:bodyPr/>
          <a:lstStyle/>
          <a:p>
            <a:fld id="{FE078B35-0D4F-44DC-9000-CE02FEFC0B5F}" type="slidenum">
              <a:rPr lang="en-GB" smtClean="0"/>
              <a:t>‹#›</a:t>
            </a:fld>
            <a:endParaRPr lang="en-GB"/>
          </a:p>
        </p:txBody>
      </p:sp>
    </p:spTree>
    <p:extLst>
      <p:ext uri="{BB962C8B-B14F-4D97-AF65-F5344CB8AC3E}">
        <p14:creationId xmlns:p14="http://schemas.microsoft.com/office/powerpoint/2010/main" val="3753413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398D5-A497-29B0-BCE8-F78466F35E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EDAD591-A02A-3CEE-1021-5DDDD19395F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2AFB57-D11B-7CE1-F070-BD2A2B841C66}"/>
              </a:ext>
            </a:extLst>
          </p:cNvPr>
          <p:cNvSpPr>
            <a:spLocks noGrp="1"/>
          </p:cNvSpPr>
          <p:nvPr>
            <p:ph type="dt" sz="half" idx="10"/>
          </p:nvPr>
        </p:nvSpPr>
        <p:spPr/>
        <p:txBody>
          <a:bodyPr/>
          <a:lstStyle/>
          <a:p>
            <a:fld id="{4477ECB4-6CF9-4549-A68A-DAD75313F7A1}" type="datetimeFigureOut">
              <a:rPr lang="en-GB" smtClean="0"/>
              <a:t>28/02/2025</a:t>
            </a:fld>
            <a:endParaRPr lang="en-GB"/>
          </a:p>
        </p:txBody>
      </p:sp>
      <p:sp>
        <p:nvSpPr>
          <p:cNvPr id="5" name="Footer Placeholder 4">
            <a:extLst>
              <a:ext uri="{FF2B5EF4-FFF2-40B4-BE49-F238E27FC236}">
                <a16:creationId xmlns:a16="http://schemas.microsoft.com/office/drawing/2014/main" id="{9BC00D6C-9945-3FD1-E230-EEE44102B0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659A0F-E5EB-48E9-8B09-2EAEC97637FC}"/>
              </a:ext>
            </a:extLst>
          </p:cNvPr>
          <p:cNvSpPr>
            <a:spLocks noGrp="1"/>
          </p:cNvSpPr>
          <p:nvPr>
            <p:ph type="sldNum" sz="quarter" idx="12"/>
          </p:nvPr>
        </p:nvSpPr>
        <p:spPr/>
        <p:txBody>
          <a:bodyPr/>
          <a:lstStyle/>
          <a:p>
            <a:fld id="{FE078B35-0D4F-44DC-9000-CE02FEFC0B5F}" type="slidenum">
              <a:rPr lang="en-GB" smtClean="0"/>
              <a:t>‹#›</a:t>
            </a:fld>
            <a:endParaRPr lang="en-GB"/>
          </a:p>
        </p:txBody>
      </p:sp>
    </p:spTree>
    <p:extLst>
      <p:ext uri="{BB962C8B-B14F-4D97-AF65-F5344CB8AC3E}">
        <p14:creationId xmlns:p14="http://schemas.microsoft.com/office/powerpoint/2010/main" val="2433051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C9993-906E-76BE-F812-7F73FC050B4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2C38288-113E-F15B-AEC1-888DE01152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FFDE413-C6B4-9DDA-B4A7-ECC62CBE16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3BEB26D-EBF4-8B2B-E31E-1CEEE8840848}"/>
              </a:ext>
            </a:extLst>
          </p:cNvPr>
          <p:cNvSpPr>
            <a:spLocks noGrp="1"/>
          </p:cNvSpPr>
          <p:nvPr>
            <p:ph type="dt" sz="half" idx="10"/>
          </p:nvPr>
        </p:nvSpPr>
        <p:spPr/>
        <p:txBody>
          <a:bodyPr/>
          <a:lstStyle/>
          <a:p>
            <a:fld id="{4477ECB4-6CF9-4549-A68A-DAD75313F7A1}" type="datetimeFigureOut">
              <a:rPr lang="en-GB" smtClean="0"/>
              <a:t>28/02/2025</a:t>
            </a:fld>
            <a:endParaRPr lang="en-GB"/>
          </a:p>
        </p:txBody>
      </p:sp>
      <p:sp>
        <p:nvSpPr>
          <p:cNvPr id="6" name="Footer Placeholder 5">
            <a:extLst>
              <a:ext uri="{FF2B5EF4-FFF2-40B4-BE49-F238E27FC236}">
                <a16:creationId xmlns:a16="http://schemas.microsoft.com/office/drawing/2014/main" id="{E47D3A2D-D27D-99F4-56F6-4BF966DB8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C91416B-EA0B-CFFE-76C9-0CDAA501AE59}"/>
              </a:ext>
            </a:extLst>
          </p:cNvPr>
          <p:cNvSpPr>
            <a:spLocks noGrp="1"/>
          </p:cNvSpPr>
          <p:nvPr>
            <p:ph type="sldNum" sz="quarter" idx="12"/>
          </p:nvPr>
        </p:nvSpPr>
        <p:spPr/>
        <p:txBody>
          <a:bodyPr/>
          <a:lstStyle/>
          <a:p>
            <a:fld id="{FE078B35-0D4F-44DC-9000-CE02FEFC0B5F}" type="slidenum">
              <a:rPr lang="en-GB" smtClean="0"/>
              <a:t>‹#›</a:t>
            </a:fld>
            <a:endParaRPr lang="en-GB"/>
          </a:p>
        </p:txBody>
      </p:sp>
    </p:spTree>
    <p:extLst>
      <p:ext uri="{BB962C8B-B14F-4D97-AF65-F5344CB8AC3E}">
        <p14:creationId xmlns:p14="http://schemas.microsoft.com/office/powerpoint/2010/main" val="1020425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E47B8-C02D-9BC3-3914-F386BC9808F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56482C4-077A-981F-47E5-C78E0E2FE8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E73198-EFD7-4A84-5C40-0E72D56795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7941AC3-A29D-DD1A-B918-05F0FDF8ED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125F9D-B14D-0D0C-1ED8-29EC867956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6E91B98-ECCC-62A9-C0ED-3F219A970F19}"/>
              </a:ext>
            </a:extLst>
          </p:cNvPr>
          <p:cNvSpPr>
            <a:spLocks noGrp="1"/>
          </p:cNvSpPr>
          <p:nvPr>
            <p:ph type="dt" sz="half" idx="10"/>
          </p:nvPr>
        </p:nvSpPr>
        <p:spPr/>
        <p:txBody>
          <a:bodyPr/>
          <a:lstStyle/>
          <a:p>
            <a:fld id="{4477ECB4-6CF9-4549-A68A-DAD75313F7A1}" type="datetimeFigureOut">
              <a:rPr lang="en-GB" smtClean="0"/>
              <a:t>28/02/2025</a:t>
            </a:fld>
            <a:endParaRPr lang="en-GB"/>
          </a:p>
        </p:txBody>
      </p:sp>
      <p:sp>
        <p:nvSpPr>
          <p:cNvPr id="8" name="Footer Placeholder 7">
            <a:extLst>
              <a:ext uri="{FF2B5EF4-FFF2-40B4-BE49-F238E27FC236}">
                <a16:creationId xmlns:a16="http://schemas.microsoft.com/office/drawing/2014/main" id="{24160DBD-073B-2198-2D38-8286F10838B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17757BB-A46C-6F61-C4A2-0494C6E6B224}"/>
              </a:ext>
            </a:extLst>
          </p:cNvPr>
          <p:cNvSpPr>
            <a:spLocks noGrp="1"/>
          </p:cNvSpPr>
          <p:nvPr>
            <p:ph type="sldNum" sz="quarter" idx="12"/>
          </p:nvPr>
        </p:nvSpPr>
        <p:spPr/>
        <p:txBody>
          <a:bodyPr/>
          <a:lstStyle/>
          <a:p>
            <a:fld id="{FE078B35-0D4F-44DC-9000-CE02FEFC0B5F}" type="slidenum">
              <a:rPr lang="en-GB" smtClean="0"/>
              <a:t>‹#›</a:t>
            </a:fld>
            <a:endParaRPr lang="en-GB"/>
          </a:p>
        </p:txBody>
      </p:sp>
    </p:spTree>
    <p:extLst>
      <p:ext uri="{BB962C8B-B14F-4D97-AF65-F5344CB8AC3E}">
        <p14:creationId xmlns:p14="http://schemas.microsoft.com/office/powerpoint/2010/main" val="591374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AC76-2C27-97EC-9716-01A9F855570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99955F-AC8B-7D04-13C2-3D8AB9DD599A}"/>
              </a:ext>
            </a:extLst>
          </p:cNvPr>
          <p:cNvSpPr>
            <a:spLocks noGrp="1"/>
          </p:cNvSpPr>
          <p:nvPr>
            <p:ph type="dt" sz="half" idx="10"/>
          </p:nvPr>
        </p:nvSpPr>
        <p:spPr/>
        <p:txBody>
          <a:bodyPr/>
          <a:lstStyle/>
          <a:p>
            <a:fld id="{4477ECB4-6CF9-4549-A68A-DAD75313F7A1}" type="datetimeFigureOut">
              <a:rPr lang="en-GB" smtClean="0"/>
              <a:t>28/02/2025</a:t>
            </a:fld>
            <a:endParaRPr lang="en-GB"/>
          </a:p>
        </p:txBody>
      </p:sp>
      <p:sp>
        <p:nvSpPr>
          <p:cNvPr id="4" name="Footer Placeholder 3">
            <a:extLst>
              <a:ext uri="{FF2B5EF4-FFF2-40B4-BE49-F238E27FC236}">
                <a16:creationId xmlns:a16="http://schemas.microsoft.com/office/drawing/2014/main" id="{0EBBFD61-C6BB-E5F5-23BD-6F429AC0E87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4935467-3DEB-4292-2CC9-FE88FAE8A678}"/>
              </a:ext>
            </a:extLst>
          </p:cNvPr>
          <p:cNvSpPr>
            <a:spLocks noGrp="1"/>
          </p:cNvSpPr>
          <p:nvPr>
            <p:ph type="sldNum" sz="quarter" idx="12"/>
          </p:nvPr>
        </p:nvSpPr>
        <p:spPr/>
        <p:txBody>
          <a:bodyPr/>
          <a:lstStyle/>
          <a:p>
            <a:fld id="{FE078B35-0D4F-44DC-9000-CE02FEFC0B5F}" type="slidenum">
              <a:rPr lang="en-GB" smtClean="0"/>
              <a:t>‹#›</a:t>
            </a:fld>
            <a:endParaRPr lang="en-GB"/>
          </a:p>
        </p:txBody>
      </p:sp>
    </p:spTree>
    <p:extLst>
      <p:ext uri="{BB962C8B-B14F-4D97-AF65-F5344CB8AC3E}">
        <p14:creationId xmlns:p14="http://schemas.microsoft.com/office/powerpoint/2010/main" val="173583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0D9AAF-BEA2-076B-6859-6E5582E8F3CF}"/>
              </a:ext>
            </a:extLst>
          </p:cNvPr>
          <p:cNvSpPr>
            <a:spLocks noGrp="1"/>
          </p:cNvSpPr>
          <p:nvPr>
            <p:ph type="dt" sz="half" idx="10"/>
          </p:nvPr>
        </p:nvSpPr>
        <p:spPr/>
        <p:txBody>
          <a:bodyPr/>
          <a:lstStyle/>
          <a:p>
            <a:fld id="{4477ECB4-6CF9-4549-A68A-DAD75313F7A1}" type="datetimeFigureOut">
              <a:rPr lang="en-GB" smtClean="0"/>
              <a:t>28/02/2025</a:t>
            </a:fld>
            <a:endParaRPr lang="en-GB"/>
          </a:p>
        </p:txBody>
      </p:sp>
      <p:sp>
        <p:nvSpPr>
          <p:cNvPr id="3" name="Footer Placeholder 2">
            <a:extLst>
              <a:ext uri="{FF2B5EF4-FFF2-40B4-BE49-F238E27FC236}">
                <a16:creationId xmlns:a16="http://schemas.microsoft.com/office/drawing/2014/main" id="{B832883A-6C23-5EC6-72BB-C5DC3D46081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5BA0D13-F02F-6825-55A0-FF9158658D78}"/>
              </a:ext>
            </a:extLst>
          </p:cNvPr>
          <p:cNvSpPr>
            <a:spLocks noGrp="1"/>
          </p:cNvSpPr>
          <p:nvPr>
            <p:ph type="sldNum" sz="quarter" idx="12"/>
          </p:nvPr>
        </p:nvSpPr>
        <p:spPr/>
        <p:txBody>
          <a:bodyPr/>
          <a:lstStyle/>
          <a:p>
            <a:fld id="{FE078B35-0D4F-44DC-9000-CE02FEFC0B5F}" type="slidenum">
              <a:rPr lang="en-GB" smtClean="0"/>
              <a:t>‹#›</a:t>
            </a:fld>
            <a:endParaRPr lang="en-GB"/>
          </a:p>
        </p:txBody>
      </p:sp>
    </p:spTree>
    <p:extLst>
      <p:ext uri="{BB962C8B-B14F-4D97-AF65-F5344CB8AC3E}">
        <p14:creationId xmlns:p14="http://schemas.microsoft.com/office/powerpoint/2010/main" val="2981569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2B044-9AAC-8961-34AD-44E6779E4C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110C40A-3888-B954-1AFA-173F1B623F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7F79E1D-6D5E-D409-A81F-068740FAB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6AAF5F-411D-FAC4-D18B-274A87C68596}"/>
              </a:ext>
            </a:extLst>
          </p:cNvPr>
          <p:cNvSpPr>
            <a:spLocks noGrp="1"/>
          </p:cNvSpPr>
          <p:nvPr>
            <p:ph type="dt" sz="half" idx="10"/>
          </p:nvPr>
        </p:nvSpPr>
        <p:spPr/>
        <p:txBody>
          <a:bodyPr/>
          <a:lstStyle/>
          <a:p>
            <a:fld id="{4477ECB4-6CF9-4549-A68A-DAD75313F7A1}" type="datetimeFigureOut">
              <a:rPr lang="en-GB" smtClean="0"/>
              <a:t>28/02/2025</a:t>
            </a:fld>
            <a:endParaRPr lang="en-GB"/>
          </a:p>
        </p:txBody>
      </p:sp>
      <p:sp>
        <p:nvSpPr>
          <p:cNvPr id="6" name="Footer Placeholder 5">
            <a:extLst>
              <a:ext uri="{FF2B5EF4-FFF2-40B4-BE49-F238E27FC236}">
                <a16:creationId xmlns:a16="http://schemas.microsoft.com/office/drawing/2014/main" id="{E8D9F7FA-A5E5-51CB-91AE-381FE10A0C7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F70263D-C49C-93A9-601D-EBA63DBF89D0}"/>
              </a:ext>
            </a:extLst>
          </p:cNvPr>
          <p:cNvSpPr>
            <a:spLocks noGrp="1"/>
          </p:cNvSpPr>
          <p:nvPr>
            <p:ph type="sldNum" sz="quarter" idx="12"/>
          </p:nvPr>
        </p:nvSpPr>
        <p:spPr/>
        <p:txBody>
          <a:bodyPr/>
          <a:lstStyle/>
          <a:p>
            <a:fld id="{FE078B35-0D4F-44DC-9000-CE02FEFC0B5F}" type="slidenum">
              <a:rPr lang="en-GB" smtClean="0"/>
              <a:t>‹#›</a:t>
            </a:fld>
            <a:endParaRPr lang="en-GB"/>
          </a:p>
        </p:txBody>
      </p:sp>
    </p:spTree>
    <p:extLst>
      <p:ext uri="{BB962C8B-B14F-4D97-AF65-F5344CB8AC3E}">
        <p14:creationId xmlns:p14="http://schemas.microsoft.com/office/powerpoint/2010/main" val="118317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F5253-4019-5964-CA6D-FD96ECEC4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D3CF3AF-C9C7-A6F1-ACA0-F68584684C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37D22B9-CEC6-8E52-A645-453E50E3BD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04481-A3A6-FC75-6E17-D9E7FFE605CD}"/>
              </a:ext>
            </a:extLst>
          </p:cNvPr>
          <p:cNvSpPr>
            <a:spLocks noGrp="1"/>
          </p:cNvSpPr>
          <p:nvPr>
            <p:ph type="dt" sz="half" idx="10"/>
          </p:nvPr>
        </p:nvSpPr>
        <p:spPr/>
        <p:txBody>
          <a:bodyPr/>
          <a:lstStyle/>
          <a:p>
            <a:fld id="{4477ECB4-6CF9-4549-A68A-DAD75313F7A1}" type="datetimeFigureOut">
              <a:rPr lang="en-GB" smtClean="0"/>
              <a:t>28/02/2025</a:t>
            </a:fld>
            <a:endParaRPr lang="en-GB"/>
          </a:p>
        </p:txBody>
      </p:sp>
      <p:sp>
        <p:nvSpPr>
          <p:cNvPr id="6" name="Footer Placeholder 5">
            <a:extLst>
              <a:ext uri="{FF2B5EF4-FFF2-40B4-BE49-F238E27FC236}">
                <a16:creationId xmlns:a16="http://schemas.microsoft.com/office/drawing/2014/main" id="{76161C1C-E5A5-B2EB-4102-ED09D5F08C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5B27BD-498B-8A85-4085-50A1EC55BBCF}"/>
              </a:ext>
            </a:extLst>
          </p:cNvPr>
          <p:cNvSpPr>
            <a:spLocks noGrp="1"/>
          </p:cNvSpPr>
          <p:nvPr>
            <p:ph type="sldNum" sz="quarter" idx="12"/>
          </p:nvPr>
        </p:nvSpPr>
        <p:spPr/>
        <p:txBody>
          <a:bodyPr/>
          <a:lstStyle/>
          <a:p>
            <a:fld id="{FE078B35-0D4F-44DC-9000-CE02FEFC0B5F}" type="slidenum">
              <a:rPr lang="en-GB" smtClean="0"/>
              <a:t>‹#›</a:t>
            </a:fld>
            <a:endParaRPr lang="en-GB"/>
          </a:p>
        </p:txBody>
      </p:sp>
    </p:spTree>
    <p:extLst>
      <p:ext uri="{BB962C8B-B14F-4D97-AF65-F5344CB8AC3E}">
        <p14:creationId xmlns:p14="http://schemas.microsoft.com/office/powerpoint/2010/main" val="899759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8548A1-AD3D-14CF-8EF1-7563A11297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1EC4D4A-B663-3632-FCDA-198F39354A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D86F8A-38BD-C976-84DD-A38D6D7F68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477ECB4-6CF9-4549-A68A-DAD75313F7A1}" type="datetimeFigureOut">
              <a:rPr lang="en-GB" smtClean="0"/>
              <a:t>28/02/2025</a:t>
            </a:fld>
            <a:endParaRPr lang="en-GB"/>
          </a:p>
        </p:txBody>
      </p:sp>
      <p:sp>
        <p:nvSpPr>
          <p:cNvPr id="5" name="Footer Placeholder 4">
            <a:extLst>
              <a:ext uri="{FF2B5EF4-FFF2-40B4-BE49-F238E27FC236}">
                <a16:creationId xmlns:a16="http://schemas.microsoft.com/office/drawing/2014/main" id="{808C913B-498C-4CF9-E25C-63AA6178DA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E2155E75-6275-0264-9357-1002BD26A7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E078B35-0D4F-44DC-9000-CE02FEFC0B5F}" type="slidenum">
              <a:rPr lang="en-GB" smtClean="0"/>
              <a:t>‹#›</a:t>
            </a:fld>
            <a:endParaRPr lang="en-GB"/>
          </a:p>
        </p:txBody>
      </p:sp>
    </p:spTree>
    <p:extLst>
      <p:ext uri="{BB962C8B-B14F-4D97-AF65-F5344CB8AC3E}">
        <p14:creationId xmlns:p14="http://schemas.microsoft.com/office/powerpoint/2010/main" val="1137568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lcim closes bolt-on acquisitions for ...">
            <a:extLst>
              <a:ext uri="{FF2B5EF4-FFF2-40B4-BE49-F238E27FC236}">
                <a16:creationId xmlns:a16="http://schemas.microsoft.com/office/drawing/2014/main" id="{EA44399E-3345-991B-2BD2-D14A068D09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210" y="1458889"/>
            <a:ext cx="2960547" cy="1970111"/>
          </a:xfrm>
          <a:prstGeom prst="rect">
            <a:avLst/>
          </a:prstGeom>
          <a:solidFill>
            <a:srgbClr val="153D72"/>
          </a:solidFill>
        </p:spPr>
      </p:pic>
      <p:sp>
        <p:nvSpPr>
          <p:cNvPr id="2" name="Title 1">
            <a:extLst>
              <a:ext uri="{FF2B5EF4-FFF2-40B4-BE49-F238E27FC236}">
                <a16:creationId xmlns:a16="http://schemas.microsoft.com/office/drawing/2014/main" id="{039B8171-954D-98A2-CB2B-EEBD58017C6E}"/>
              </a:ext>
            </a:extLst>
          </p:cNvPr>
          <p:cNvSpPr>
            <a:spLocks noGrp="1"/>
          </p:cNvSpPr>
          <p:nvPr>
            <p:ph type="ctrTitle"/>
          </p:nvPr>
        </p:nvSpPr>
        <p:spPr>
          <a:xfrm>
            <a:off x="1524000" y="1398134"/>
            <a:ext cx="9144000" cy="2387600"/>
          </a:xfrm>
        </p:spPr>
        <p:txBody>
          <a:bodyPr>
            <a:normAutofit/>
          </a:bodyPr>
          <a:lstStyle/>
          <a:p>
            <a:r>
              <a:rPr lang="en-GB" dirty="0">
                <a:latin typeface="Aptos Display" panose="020B0004020202020204" pitchFamily="34" charset="0"/>
                <a:cs typeface="Arial" panose="020B0604020202020204" pitchFamily="34" charset="0"/>
              </a:rPr>
              <a:t> </a:t>
            </a:r>
            <a:br>
              <a:rPr lang="en-GB" dirty="0">
                <a:latin typeface="Aptos Display" panose="020B0004020202020204" pitchFamily="34" charset="0"/>
                <a:cs typeface="Arial" panose="020B0604020202020204" pitchFamily="34" charset="0"/>
              </a:rPr>
            </a:br>
            <a:r>
              <a:rPr lang="en-GB" sz="4000" dirty="0">
                <a:latin typeface="Aptos Display" panose="020B0004020202020204" pitchFamily="34" charset="0"/>
                <a:cs typeface="Arial" panose="020B0604020202020204" pitchFamily="34" charset="0"/>
              </a:rPr>
              <a:t>Data Science Intern Application</a:t>
            </a:r>
            <a:endParaRPr lang="en-GB" dirty="0">
              <a:latin typeface="Aptos Display" panose="020B00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7EDB810-C094-559A-8DCB-C96A15CAB548}"/>
              </a:ext>
            </a:extLst>
          </p:cNvPr>
          <p:cNvSpPr>
            <a:spLocks noGrp="1"/>
          </p:cNvSpPr>
          <p:nvPr>
            <p:ph type="subTitle" idx="1"/>
          </p:nvPr>
        </p:nvSpPr>
        <p:spPr>
          <a:xfrm>
            <a:off x="1524000" y="4632326"/>
            <a:ext cx="9144000" cy="1655762"/>
          </a:xfrm>
        </p:spPr>
        <p:txBody>
          <a:bodyPr/>
          <a:lstStyle/>
          <a:p>
            <a:r>
              <a:rPr lang="en-GB" dirty="0"/>
              <a:t>Sofian Othmane </a:t>
            </a:r>
          </a:p>
          <a:p>
            <a:r>
              <a:rPr lang="en-GB" dirty="0"/>
              <a:t>MSc Data Science and Economics (UCL)</a:t>
            </a:r>
          </a:p>
        </p:txBody>
      </p:sp>
      <p:pic>
        <p:nvPicPr>
          <p:cNvPr id="8" name="UCL Branding" descr="UCL Branding">
            <a:extLst>
              <a:ext uri="{FF2B5EF4-FFF2-40B4-BE49-F238E27FC236}">
                <a16:creationId xmlns:a16="http://schemas.microsoft.com/office/drawing/2014/main" id="{F510B9F7-19F4-84B0-DC1E-89F4D80DC319}"/>
              </a:ext>
            </a:extLst>
          </p:cNvPr>
          <p:cNvPicPr>
            <a:picLocks noChangeAspect="1"/>
          </p:cNvPicPr>
          <p:nvPr/>
        </p:nvPicPr>
        <p:blipFill>
          <a:blip r:embed="rId3"/>
          <a:stretch>
            <a:fillRect/>
          </a:stretch>
        </p:blipFill>
        <p:spPr>
          <a:xfrm>
            <a:off x="0" y="1368"/>
            <a:ext cx="12192000" cy="1341121"/>
          </a:xfrm>
          <a:prstGeom prst="rect">
            <a:avLst/>
          </a:prstGeom>
          <a:ln w="12700">
            <a:miter lim="400000"/>
          </a:ln>
        </p:spPr>
      </p:pic>
    </p:spTree>
    <p:extLst>
      <p:ext uri="{BB962C8B-B14F-4D97-AF65-F5344CB8AC3E}">
        <p14:creationId xmlns:p14="http://schemas.microsoft.com/office/powerpoint/2010/main" val="3059056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698AA5-C0DF-563D-A648-97F87EB2F779}"/>
            </a:ext>
          </a:extLst>
        </p:cNvPr>
        <p:cNvGrpSpPr/>
        <p:nvPr/>
      </p:nvGrpSpPr>
      <p:grpSpPr>
        <a:xfrm>
          <a:off x="0" y="0"/>
          <a:ext cx="0" cy="0"/>
          <a:chOff x="0" y="0"/>
          <a:chExt cx="0" cy="0"/>
        </a:xfrm>
      </p:grpSpPr>
      <p:pic>
        <p:nvPicPr>
          <p:cNvPr id="8" name="Picture 2" descr="Holcim closes bolt-on acquisitions for ...">
            <a:extLst>
              <a:ext uri="{FF2B5EF4-FFF2-40B4-BE49-F238E27FC236}">
                <a16:creationId xmlns:a16="http://schemas.microsoft.com/office/drawing/2014/main" id="{1DB2F13C-AD8C-F9C4-C509-BD083615A9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5177" y="491452"/>
            <a:ext cx="1576823" cy="1049304"/>
          </a:xfrm>
          <a:prstGeom prst="rect">
            <a:avLst/>
          </a:prstGeom>
          <a:solidFill>
            <a:srgbClr val="153D72"/>
          </a:solidFill>
        </p:spPr>
      </p:pic>
      <p:sp>
        <p:nvSpPr>
          <p:cNvPr id="2" name="Title 1">
            <a:extLst>
              <a:ext uri="{FF2B5EF4-FFF2-40B4-BE49-F238E27FC236}">
                <a16:creationId xmlns:a16="http://schemas.microsoft.com/office/drawing/2014/main" id="{DDC52AF5-89FF-41E7-8D97-B05287739274}"/>
              </a:ext>
            </a:extLst>
          </p:cNvPr>
          <p:cNvSpPr>
            <a:spLocks noGrp="1"/>
          </p:cNvSpPr>
          <p:nvPr>
            <p:ph type="title"/>
          </p:nvPr>
        </p:nvSpPr>
        <p:spPr>
          <a:xfrm>
            <a:off x="838200" y="669926"/>
            <a:ext cx="10515600" cy="1325563"/>
          </a:xfrm>
        </p:spPr>
        <p:txBody>
          <a:bodyPr/>
          <a:lstStyle/>
          <a:p>
            <a:r>
              <a:rPr lang="en-GB" dirty="0"/>
              <a:t>Benchmark Model – Logistic Regression</a:t>
            </a:r>
          </a:p>
        </p:txBody>
      </p:sp>
      <p:sp>
        <p:nvSpPr>
          <p:cNvPr id="3" name="Content Placeholder 2">
            <a:extLst>
              <a:ext uri="{FF2B5EF4-FFF2-40B4-BE49-F238E27FC236}">
                <a16:creationId xmlns:a16="http://schemas.microsoft.com/office/drawing/2014/main" id="{9C22C88C-2F05-4780-7077-CD734C871EE4}"/>
              </a:ext>
            </a:extLst>
          </p:cNvPr>
          <p:cNvSpPr>
            <a:spLocks noGrp="1"/>
          </p:cNvSpPr>
          <p:nvPr>
            <p:ph idx="1"/>
          </p:nvPr>
        </p:nvSpPr>
        <p:spPr>
          <a:xfrm>
            <a:off x="838200" y="2173963"/>
            <a:ext cx="10515600" cy="4351338"/>
          </a:xfrm>
        </p:spPr>
        <p:txBody>
          <a:bodyPr>
            <a:normAutofit lnSpcReduction="10000"/>
          </a:bodyPr>
          <a:lstStyle/>
          <a:p>
            <a:pPr marL="0" indent="0">
              <a:buNone/>
            </a:pPr>
            <a:r>
              <a:rPr lang="en-GB" dirty="0">
                <a:latin typeface="Aptos Display" panose="020B0004020202020204" pitchFamily="34" charset="0"/>
              </a:rPr>
              <a:t>Model theory: </a:t>
            </a:r>
          </a:p>
          <a:p>
            <a:pPr lvl="1"/>
            <a:r>
              <a:rPr lang="en-GB" dirty="0">
                <a:latin typeface="Aptos Display" panose="020B0004020202020204" pitchFamily="34" charset="0"/>
              </a:rPr>
              <a:t>Maps input features to a linear function of log-odds</a:t>
            </a:r>
          </a:p>
          <a:p>
            <a:pPr lvl="1"/>
            <a:r>
              <a:rPr lang="en-GB" dirty="0">
                <a:latin typeface="Aptos Display" panose="020B0004020202020204" pitchFamily="34" charset="0"/>
              </a:rPr>
              <a:t>Predicted default probability = 𝜎(𝛽0+𝛽1𝑋1+⋯+𝛽𝑛𝑋𝑛)</a:t>
            </a:r>
            <a:r>
              <a:rPr lang="el-GR" dirty="0">
                <a:latin typeface="Aptos Display" panose="020B0004020202020204" pitchFamily="34" charset="0"/>
              </a:rPr>
              <a:t>σ(β 0​ +β 1​ </a:t>
            </a:r>
            <a:r>
              <a:rPr lang="en-GB" dirty="0">
                <a:latin typeface="Aptos Display" panose="020B0004020202020204" pitchFamily="34" charset="0"/>
              </a:rPr>
              <a:t>X 1​ +⋯+</a:t>
            </a:r>
            <a:r>
              <a:rPr lang="el-GR" dirty="0">
                <a:latin typeface="Aptos Display" panose="020B0004020202020204" pitchFamily="34" charset="0"/>
              </a:rPr>
              <a:t>β </a:t>
            </a:r>
            <a:r>
              <a:rPr lang="en-GB" dirty="0">
                <a:latin typeface="Aptos Display" panose="020B0004020202020204" pitchFamily="34" charset="0"/>
              </a:rPr>
              <a:t>n​ X n​ ), where </a:t>
            </a:r>
            <a:r>
              <a:rPr lang="el-GR" dirty="0">
                <a:latin typeface="Aptos Display" panose="020B0004020202020204" pitchFamily="34" charset="0"/>
              </a:rPr>
              <a:t>σ </a:t>
            </a:r>
            <a:r>
              <a:rPr lang="en-GB" dirty="0">
                <a:latin typeface="Aptos Display" panose="020B0004020202020204" pitchFamily="34" charset="0"/>
              </a:rPr>
              <a:t>is the sigmoid function.</a:t>
            </a:r>
          </a:p>
          <a:p>
            <a:pPr lvl="1"/>
            <a:r>
              <a:rPr lang="en-GB" dirty="0">
                <a:latin typeface="Aptos Display" panose="020B0004020202020204" pitchFamily="34" charset="0"/>
              </a:rPr>
              <a:t>It assumes a roughly linear relationship between features and log-odds of default.</a:t>
            </a:r>
          </a:p>
          <a:p>
            <a:endParaRPr lang="en-GB" dirty="0">
              <a:latin typeface="Aptos Display" panose="020B0004020202020204" pitchFamily="34" charset="0"/>
            </a:endParaRPr>
          </a:p>
          <a:p>
            <a:pPr marL="0" indent="0">
              <a:buNone/>
            </a:pPr>
            <a:r>
              <a:rPr lang="en-GB" dirty="0">
                <a:latin typeface="Aptos Display" panose="020B0004020202020204" pitchFamily="34" charset="0"/>
              </a:rPr>
              <a:t>Caveat</a:t>
            </a:r>
          </a:p>
          <a:p>
            <a:pPr marL="742950" lvl="1" indent="-285750">
              <a:buFont typeface="Arial" panose="020B0604020202020204" pitchFamily="34" charset="0"/>
              <a:buChar char="•"/>
            </a:pPr>
            <a:r>
              <a:rPr lang="en-GB" dirty="0">
                <a:latin typeface="Aptos Display" panose="020B0004020202020204" pitchFamily="34" charset="0"/>
              </a:rPr>
              <a:t>The linear log-odds assumption may be too rigid for complex borrower behaviours, potentially limiting recall if defaults arise from nonlinear interactions among features (e.g., payment patterns).</a:t>
            </a:r>
          </a:p>
          <a:p>
            <a:endParaRPr lang="en-GB" dirty="0">
              <a:latin typeface="Aptos Display" panose="020B0004020202020204" pitchFamily="34" charset="0"/>
            </a:endParaRPr>
          </a:p>
        </p:txBody>
      </p:sp>
      <p:pic>
        <p:nvPicPr>
          <p:cNvPr id="6" name="UCL Branding" descr="UCL Branding">
            <a:extLst>
              <a:ext uri="{FF2B5EF4-FFF2-40B4-BE49-F238E27FC236}">
                <a16:creationId xmlns:a16="http://schemas.microsoft.com/office/drawing/2014/main" id="{69B80343-1B33-1F8A-578A-9610B1DB7C11}"/>
              </a:ext>
            </a:extLst>
          </p:cNvPr>
          <p:cNvPicPr>
            <a:picLocks noChangeAspect="1"/>
          </p:cNvPicPr>
          <p:nvPr/>
        </p:nvPicPr>
        <p:blipFill>
          <a:blip r:embed="rId3"/>
          <a:stretch>
            <a:fillRect/>
          </a:stretch>
        </p:blipFill>
        <p:spPr>
          <a:xfrm>
            <a:off x="0" y="0"/>
            <a:ext cx="12192000" cy="545456"/>
          </a:xfrm>
          <a:prstGeom prst="rect">
            <a:avLst/>
          </a:prstGeom>
          <a:ln w="12700">
            <a:miter lim="400000"/>
          </a:ln>
        </p:spPr>
      </p:pic>
    </p:spTree>
    <p:extLst>
      <p:ext uri="{BB962C8B-B14F-4D97-AF65-F5344CB8AC3E}">
        <p14:creationId xmlns:p14="http://schemas.microsoft.com/office/powerpoint/2010/main" val="257955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98777-7765-C31D-8B8D-31EA2D455DEC}"/>
            </a:ext>
          </a:extLst>
        </p:cNvPr>
        <p:cNvGrpSpPr/>
        <p:nvPr/>
      </p:nvGrpSpPr>
      <p:grpSpPr>
        <a:xfrm>
          <a:off x="0" y="0"/>
          <a:ext cx="0" cy="0"/>
          <a:chOff x="0" y="0"/>
          <a:chExt cx="0" cy="0"/>
        </a:xfrm>
      </p:grpSpPr>
      <p:pic>
        <p:nvPicPr>
          <p:cNvPr id="8" name="Picture 2" descr="Holcim closes bolt-on acquisitions for ...">
            <a:extLst>
              <a:ext uri="{FF2B5EF4-FFF2-40B4-BE49-F238E27FC236}">
                <a16:creationId xmlns:a16="http://schemas.microsoft.com/office/drawing/2014/main" id="{48A400B4-034D-3D85-71DF-CBA5FDA82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5177" y="491452"/>
            <a:ext cx="1576823" cy="1049304"/>
          </a:xfrm>
          <a:prstGeom prst="rect">
            <a:avLst/>
          </a:prstGeom>
          <a:solidFill>
            <a:srgbClr val="153D72"/>
          </a:solidFill>
        </p:spPr>
      </p:pic>
      <p:sp>
        <p:nvSpPr>
          <p:cNvPr id="2" name="Title 1">
            <a:extLst>
              <a:ext uri="{FF2B5EF4-FFF2-40B4-BE49-F238E27FC236}">
                <a16:creationId xmlns:a16="http://schemas.microsoft.com/office/drawing/2014/main" id="{3EDE356E-E813-152B-C633-5E32FC9C14C5}"/>
              </a:ext>
            </a:extLst>
          </p:cNvPr>
          <p:cNvSpPr>
            <a:spLocks noGrp="1"/>
          </p:cNvSpPr>
          <p:nvPr>
            <p:ph type="title"/>
          </p:nvPr>
        </p:nvSpPr>
        <p:spPr>
          <a:xfrm>
            <a:off x="838200" y="669926"/>
            <a:ext cx="10515600" cy="1325563"/>
          </a:xfrm>
        </p:spPr>
        <p:txBody>
          <a:bodyPr/>
          <a:lstStyle/>
          <a:p>
            <a:r>
              <a:rPr lang="en-GB" dirty="0"/>
              <a:t>Benchmark Model – Logistic Regression</a:t>
            </a:r>
          </a:p>
        </p:txBody>
      </p:sp>
      <p:pic>
        <p:nvPicPr>
          <p:cNvPr id="6" name="UCL Branding" descr="UCL Branding">
            <a:extLst>
              <a:ext uri="{FF2B5EF4-FFF2-40B4-BE49-F238E27FC236}">
                <a16:creationId xmlns:a16="http://schemas.microsoft.com/office/drawing/2014/main" id="{6F5F91BC-61D9-FB79-C600-F5D2DE8508D3}"/>
              </a:ext>
            </a:extLst>
          </p:cNvPr>
          <p:cNvPicPr>
            <a:picLocks noChangeAspect="1"/>
          </p:cNvPicPr>
          <p:nvPr/>
        </p:nvPicPr>
        <p:blipFill>
          <a:blip r:embed="rId3"/>
          <a:stretch>
            <a:fillRect/>
          </a:stretch>
        </p:blipFill>
        <p:spPr>
          <a:xfrm>
            <a:off x="0" y="0"/>
            <a:ext cx="12192000" cy="545456"/>
          </a:xfrm>
          <a:prstGeom prst="rect">
            <a:avLst/>
          </a:prstGeom>
          <a:ln w="12700">
            <a:miter lim="400000"/>
          </a:ln>
        </p:spPr>
      </p:pic>
      <p:pic>
        <p:nvPicPr>
          <p:cNvPr id="13" name="Content Placeholder 12" descr="A blue squares with white text&#10;&#10;AI-generated content may be incorrect.">
            <a:extLst>
              <a:ext uri="{FF2B5EF4-FFF2-40B4-BE49-F238E27FC236}">
                <a16:creationId xmlns:a16="http://schemas.microsoft.com/office/drawing/2014/main" id="{0BAA5F96-2327-B429-350B-FFA2E7F53F8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946882" y="2278504"/>
            <a:ext cx="4598337" cy="3448753"/>
          </a:xfrm>
        </p:spPr>
      </p:pic>
      <p:sp>
        <p:nvSpPr>
          <p:cNvPr id="14" name="Content Placeholder 2">
            <a:extLst>
              <a:ext uri="{FF2B5EF4-FFF2-40B4-BE49-F238E27FC236}">
                <a16:creationId xmlns:a16="http://schemas.microsoft.com/office/drawing/2014/main" id="{31698532-07A5-A05A-3595-CD5A3402DE23}"/>
              </a:ext>
            </a:extLst>
          </p:cNvPr>
          <p:cNvSpPr txBox="1">
            <a:spLocks/>
          </p:cNvSpPr>
          <p:nvPr/>
        </p:nvSpPr>
        <p:spPr>
          <a:xfrm>
            <a:off x="838200" y="2173963"/>
            <a:ext cx="5607570" cy="3777132"/>
          </a:xfrm>
          <a:prstGeom prst="rect">
            <a:avLst/>
          </a:prstGeom>
          <a:ln>
            <a:solidFill>
              <a:schemeClr val="tx1">
                <a:lumMod val="95000"/>
                <a:lumOff val="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dirty="0">
                <a:latin typeface="Aptos Display" panose="020B0004020202020204" pitchFamily="34" charset="0"/>
              </a:rPr>
              <a:t>Performance in This Context</a:t>
            </a:r>
            <a:endParaRPr lang="en-GB" sz="2400" dirty="0">
              <a:latin typeface="Aptos Display" panose="020B0004020202020204" pitchFamily="34" charset="0"/>
            </a:endParaRPr>
          </a:p>
          <a:p>
            <a:pPr lvl="1"/>
            <a:r>
              <a:rPr lang="en-GB" dirty="0">
                <a:latin typeface="Aptos Display" panose="020B0004020202020204" pitchFamily="34" charset="0"/>
              </a:rPr>
              <a:t>Achieved ~</a:t>
            </a:r>
            <a:r>
              <a:rPr lang="en-GB" b="1" dirty="0">
                <a:latin typeface="Aptos Display" panose="020B0004020202020204" pitchFamily="34" charset="0"/>
              </a:rPr>
              <a:t>60% recall</a:t>
            </a:r>
            <a:r>
              <a:rPr lang="en-GB" dirty="0">
                <a:latin typeface="Aptos Display" panose="020B0004020202020204" pitchFamily="34" charset="0"/>
              </a:rPr>
              <a:t>. This means 40% of defaulters still go undetected (false negatives).</a:t>
            </a:r>
          </a:p>
          <a:p>
            <a:pPr lvl="1"/>
            <a:r>
              <a:rPr lang="en-GB" dirty="0">
                <a:latin typeface="Aptos Display" panose="020B0004020202020204" pitchFamily="34" charset="0"/>
              </a:rPr>
              <a:t>Precision around 44%, which indicates a moderate level of false positives.</a:t>
            </a:r>
          </a:p>
          <a:p>
            <a:pPr lvl="1"/>
            <a:r>
              <a:rPr lang="en-GB" dirty="0">
                <a:latin typeface="Aptos Display" panose="020B0004020202020204" pitchFamily="34" charset="0"/>
              </a:rPr>
              <a:t>While workable as a first pass, it leaves room for improvement, especially regarding missed defaulters.</a:t>
            </a:r>
          </a:p>
          <a:p>
            <a:endParaRPr lang="en-GB" dirty="0">
              <a:latin typeface="Aptos Display" panose="020B0004020202020204" pitchFamily="34" charset="0"/>
            </a:endParaRPr>
          </a:p>
        </p:txBody>
      </p:sp>
    </p:spTree>
    <p:extLst>
      <p:ext uri="{BB962C8B-B14F-4D97-AF65-F5344CB8AC3E}">
        <p14:creationId xmlns:p14="http://schemas.microsoft.com/office/powerpoint/2010/main" val="1960524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F37D3-B06B-E96E-DDE6-5AED572A3951}"/>
            </a:ext>
          </a:extLst>
        </p:cNvPr>
        <p:cNvGrpSpPr/>
        <p:nvPr/>
      </p:nvGrpSpPr>
      <p:grpSpPr>
        <a:xfrm>
          <a:off x="0" y="0"/>
          <a:ext cx="0" cy="0"/>
          <a:chOff x="0" y="0"/>
          <a:chExt cx="0" cy="0"/>
        </a:xfrm>
      </p:grpSpPr>
      <p:pic>
        <p:nvPicPr>
          <p:cNvPr id="8" name="Picture 2" descr="Holcim closes bolt-on acquisitions for ...">
            <a:extLst>
              <a:ext uri="{FF2B5EF4-FFF2-40B4-BE49-F238E27FC236}">
                <a16:creationId xmlns:a16="http://schemas.microsoft.com/office/drawing/2014/main" id="{0B71EFBB-A2C9-927E-1195-1158922C0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5177" y="491452"/>
            <a:ext cx="1576823" cy="1049304"/>
          </a:xfrm>
          <a:prstGeom prst="rect">
            <a:avLst/>
          </a:prstGeom>
          <a:solidFill>
            <a:srgbClr val="153D72"/>
          </a:solidFill>
        </p:spPr>
      </p:pic>
      <p:sp>
        <p:nvSpPr>
          <p:cNvPr id="2" name="Title 1">
            <a:extLst>
              <a:ext uri="{FF2B5EF4-FFF2-40B4-BE49-F238E27FC236}">
                <a16:creationId xmlns:a16="http://schemas.microsoft.com/office/drawing/2014/main" id="{8CC5C095-F13D-9262-C249-8476871164A4}"/>
              </a:ext>
            </a:extLst>
          </p:cNvPr>
          <p:cNvSpPr>
            <a:spLocks noGrp="1"/>
          </p:cNvSpPr>
          <p:nvPr>
            <p:ph type="title"/>
          </p:nvPr>
        </p:nvSpPr>
        <p:spPr>
          <a:xfrm>
            <a:off x="838200" y="669926"/>
            <a:ext cx="10515600" cy="1325563"/>
          </a:xfrm>
        </p:spPr>
        <p:txBody>
          <a:bodyPr/>
          <a:lstStyle/>
          <a:p>
            <a:r>
              <a:rPr lang="en-GB" dirty="0"/>
              <a:t>Optimized Model – Gradient Boosting</a:t>
            </a:r>
          </a:p>
        </p:txBody>
      </p:sp>
      <p:sp>
        <p:nvSpPr>
          <p:cNvPr id="3" name="Content Placeholder 2">
            <a:extLst>
              <a:ext uri="{FF2B5EF4-FFF2-40B4-BE49-F238E27FC236}">
                <a16:creationId xmlns:a16="http://schemas.microsoft.com/office/drawing/2014/main" id="{108FC758-EDA9-EBBC-C054-0129EF2C6569}"/>
              </a:ext>
            </a:extLst>
          </p:cNvPr>
          <p:cNvSpPr>
            <a:spLocks noGrp="1"/>
          </p:cNvSpPr>
          <p:nvPr>
            <p:ph idx="1"/>
          </p:nvPr>
        </p:nvSpPr>
        <p:spPr>
          <a:xfrm>
            <a:off x="838200" y="2173963"/>
            <a:ext cx="10515600" cy="4351338"/>
          </a:xfrm>
        </p:spPr>
        <p:txBody>
          <a:bodyPr>
            <a:normAutofit/>
          </a:bodyPr>
          <a:lstStyle/>
          <a:p>
            <a:pPr marL="0" indent="0">
              <a:buNone/>
            </a:pPr>
            <a:r>
              <a:rPr lang="en-GB" b="1" dirty="0">
                <a:latin typeface="Aptos Display" panose="020B0004020202020204" pitchFamily="34" charset="0"/>
              </a:rPr>
              <a:t>Model Theory</a:t>
            </a:r>
            <a:endParaRPr lang="en-GB" dirty="0">
              <a:latin typeface="Aptos Display" panose="020B0004020202020204" pitchFamily="34" charset="0"/>
            </a:endParaRPr>
          </a:p>
          <a:p>
            <a:pPr lvl="1"/>
            <a:r>
              <a:rPr lang="en-GB" b="1" dirty="0">
                <a:latin typeface="Aptos Display" panose="020B0004020202020204" pitchFamily="34" charset="0"/>
              </a:rPr>
              <a:t>Gradient Boosting</a:t>
            </a:r>
            <a:r>
              <a:rPr lang="en-GB" dirty="0">
                <a:latin typeface="Aptos Display" panose="020B0004020202020204" pitchFamily="34" charset="0"/>
              </a:rPr>
              <a:t> is an ensemble method that trains a sequence of weak learners (decision trees), each one correcting errors of the previous.</a:t>
            </a:r>
          </a:p>
          <a:p>
            <a:pPr lvl="1"/>
            <a:r>
              <a:rPr lang="en-GB" dirty="0">
                <a:latin typeface="Aptos Display" panose="020B0004020202020204" pitchFamily="34" charset="0"/>
              </a:rPr>
              <a:t>By iteratively adding trees, the model effectively captures nonlinear patterns and interactions.</a:t>
            </a:r>
          </a:p>
          <a:p>
            <a:pPr lvl="1"/>
            <a:endParaRPr lang="en-GB" dirty="0">
              <a:latin typeface="Aptos Display" panose="020B0004020202020204" pitchFamily="34" charset="0"/>
            </a:endParaRPr>
          </a:p>
          <a:p>
            <a:pPr marL="0" indent="0">
              <a:buNone/>
            </a:pPr>
            <a:r>
              <a:rPr lang="en-GB" b="1" dirty="0">
                <a:latin typeface="Aptos Display" panose="020B0004020202020204" pitchFamily="34" charset="0"/>
              </a:rPr>
              <a:t>Why It Can Excel</a:t>
            </a:r>
            <a:endParaRPr lang="en-GB" dirty="0">
              <a:latin typeface="Aptos Display" panose="020B0004020202020204" pitchFamily="34" charset="0"/>
            </a:endParaRPr>
          </a:p>
          <a:p>
            <a:pPr lvl="1"/>
            <a:r>
              <a:rPr lang="en-GB" b="1" dirty="0">
                <a:latin typeface="Aptos Display" panose="020B0004020202020204" pitchFamily="34" charset="0"/>
              </a:rPr>
              <a:t>Nonlinear &amp; Interaction Effects</a:t>
            </a:r>
            <a:r>
              <a:rPr lang="en-GB" dirty="0">
                <a:latin typeface="Aptos Display" panose="020B0004020202020204" pitchFamily="34" charset="0"/>
              </a:rPr>
              <a:t>: Captures complex borrower behaviours beyond logistic regression’s linear assumption.</a:t>
            </a:r>
          </a:p>
          <a:p>
            <a:pPr lvl="1"/>
            <a:r>
              <a:rPr lang="en-GB" b="1" dirty="0">
                <a:latin typeface="Aptos Display" panose="020B0004020202020204" pitchFamily="34" charset="0"/>
              </a:rPr>
              <a:t>High Predictive Power</a:t>
            </a:r>
            <a:r>
              <a:rPr lang="en-GB" dirty="0">
                <a:latin typeface="Aptos Display" panose="020B0004020202020204" pitchFamily="34" charset="0"/>
              </a:rPr>
              <a:t>: Often outperforms simpler models on tabular data like credit records.</a:t>
            </a:r>
          </a:p>
          <a:p>
            <a:endParaRPr lang="en-GB" dirty="0">
              <a:latin typeface="Aptos Display" panose="020B0004020202020204" pitchFamily="34" charset="0"/>
            </a:endParaRPr>
          </a:p>
        </p:txBody>
      </p:sp>
      <p:pic>
        <p:nvPicPr>
          <p:cNvPr id="6" name="UCL Branding" descr="UCL Branding">
            <a:extLst>
              <a:ext uri="{FF2B5EF4-FFF2-40B4-BE49-F238E27FC236}">
                <a16:creationId xmlns:a16="http://schemas.microsoft.com/office/drawing/2014/main" id="{97A12A69-3D54-4954-A98F-7463C8889925}"/>
              </a:ext>
            </a:extLst>
          </p:cNvPr>
          <p:cNvPicPr>
            <a:picLocks noChangeAspect="1"/>
          </p:cNvPicPr>
          <p:nvPr/>
        </p:nvPicPr>
        <p:blipFill>
          <a:blip r:embed="rId3"/>
          <a:stretch>
            <a:fillRect/>
          </a:stretch>
        </p:blipFill>
        <p:spPr>
          <a:xfrm>
            <a:off x="0" y="0"/>
            <a:ext cx="12192000" cy="545456"/>
          </a:xfrm>
          <a:prstGeom prst="rect">
            <a:avLst/>
          </a:prstGeom>
          <a:ln w="12700">
            <a:miter lim="400000"/>
          </a:ln>
        </p:spPr>
      </p:pic>
    </p:spTree>
    <p:extLst>
      <p:ext uri="{BB962C8B-B14F-4D97-AF65-F5344CB8AC3E}">
        <p14:creationId xmlns:p14="http://schemas.microsoft.com/office/powerpoint/2010/main" val="271930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3EAD8-C88B-4862-72CC-9EDF3A1712E0}"/>
            </a:ext>
          </a:extLst>
        </p:cNvPr>
        <p:cNvGrpSpPr/>
        <p:nvPr/>
      </p:nvGrpSpPr>
      <p:grpSpPr>
        <a:xfrm>
          <a:off x="0" y="0"/>
          <a:ext cx="0" cy="0"/>
          <a:chOff x="0" y="0"/>
          <a:chExt cx="0" cy="0"/>
        </a:xfrm>
      </p:grpSpPr>
      <p:pic>
        <p:nvPicPr>
          <p:cNvPr id="10" name="Picture 2" descr="Holcim closes bolt-on acquisitions for ...">
            <a:extLst>
              <a:ext uri="{FF2B5EF4-FFF2-40B4-BE49-F238E27FC236}">
                <a16:creationId xmlns:a16="http://schemas.microsoft.com/office/drawing/2014/main" id="{C4A4C268-4FA0-524E-A9B1-42E2DE9AA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5177" y="491452"/>
            <a:ext cx="1576823" cy="1049304"/>
          </a:xfrm>
          <a:prstGeom prst="rect">
            <a:avLst/>
          </a:prstGeom>
          <a:solidFill>
            <a:srgbClr val="153D72"/>
          </a:solidFill>
        </p:spPr>
      </p:pic>
      <p:sp>
        <p:nvSpPr>
          <p:cNvPr id="2" name="Title 1">
            <a:extLst>
              <a:ext uri="{FF2B5EF4-FFF2-40B4-BE49-F238E27FC236}">
                <a16:creationId xmlns:a16="http://schemas.microsoft.com/office/drawing/2014/main" id="{9447599A-F8DF-4F03-354C-FA03FF1624B2}"/>
              </a:ext>
            </a:extLst>
          </p:cNvPr>
          <p:cNvSpPr>
            <a:spLocks noGrp="1"/>
          </p:cNvSpPr>
          <p:nvPr>
            <p:ph type="title"/>
          </p:nvPr>
        </p:nvSpPr>
        <p:spPr>
          <a:xfrm>
            <a:off x="838200" y="669926"/>
            <a:ext cx="10515600" cy="1325563"/>
          </a:xfrm>
        </p:spPr>
        <p:txBody>
          <a:bodyPr/>
          <a:lstStyle/>
          <a:p>
            <a:r>
              <a:rPr lang="en-GB" dirty="0"/>
              <a:t>Model Comparison</a:t>
            </a:r>
          </a:p>
        </p:txBody>
      </p:sp>
      <p:pic>
        <p:nvPicPr>
          <p:cNvPr id="8" name="Picture 7" descr="A graph of blue rectangular shapes&#10;&#10;AI-generated content may be incorrect.">
            <a:extLst>
              <a:ext uri="{FF2B5EF4-FFF2-40B4-BE49-F238E27FC236}">
                <a16:creationId xmlns:a16="http://schemas.microsoft.com/office/drawing/2014/main" id="{BC391B83-B5A6-341C-CB4A-7A2B3078A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5565" y="1540756"/>
            <a:ext cx="8200869" cy="4920522"/>
          </a:xfrm>
          <a:prstGeom prst="rect">
            <a:avLst/>
          </a:prstGeom>
        </p:spPr>
      </p:pic>
      <p:pic>
        <p:nvPicPr>
          <p:cNvPr id="9" name="UCL Branding" descr="UCL Branding">
            <a:extLst>
              <a:ext uri="{FF2B5EF4-FFF2-40B4-BE49-F238E27FC236}">
                <a16:creationId xmlns:a16="http://schemas.microsoft.com/office/drawing/2014/main" id="{C2B3B566-C600-4D93-9323-F56946C685AF}"/>
              </a:ext>
            </a:extLst>
          </p:cNvPr>
          <p:cNvPicPr>
            <a:picLocks noChangeAspect="1"/>
          </p:cNvPicPr>
          <p:nvPr/>
        </p:nvPicPr>
        <p:blipFill>
          <a:blip r:embed="rId4"/>
          <a:stretch>
            <a:fillRect/>
          </a:stretch>
        </p:blipFill>
        <p:spPr>
          <a:xfrm>
            <a:off x="0" y="0"/>
            <a:ext cx="12192000" cy="545456"/>
          </a:xfrm>
          <a:prstGeom prst="rect">
            <a:avLst/>
          </a:prstGeom>
          <a:ln w="12700">
            <a:miter lim="400000"/>
          </a:ln>
        </p:spPr>
      </p:pic>
    </p:spTree>
    <p:extLst>
      <p:ext uri="{BB962C8B-B14F-4D97-AF65-F5344CB8AC3E}">
        <p14:creationId xmlns:p14="http://schemas.microsoft.com/office/powerpoint/2010/main" val="3200530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932859-FBA0-BC24-F7E0-FD7777898C58}"/>
            </a:ext>
          </a:extLst>
        </p:cNvPr>
        <p:cNvGrpSpPr/>
        <p:nvPr/>
      </p:nvGrpSpPr>
      <p:grpSpPr>
        <a:xfrm>
          <a:off x="0" y="0"/>
          <a:ext cx="0" cy="0"/>
          <a:chOff x="0" y="0"/>
          <a:chExt cx="0" cy="0"/>
        </a:xfrm>
      </p:grpSpPr>
      <p:pic>
        <p:nvPicPr>
          <p:cNvPr id="10" name="Picture 2" descr="Holcim closes bolt-on acquisitions for ...">
            <a:extLst>
              <a:ext uri="{FF2B5EF4-FFF2-40B4-BE49-F238E27FC236}">
                <a16:creationId xmlns:a16="http://schemas.microsoft.com/office/drawing/2014/main" id="{35B78E02-EA05-BEB1-A785-D8C1CF8BA7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5177" y="491452"/>
            <a:ext cx="1576823" cy="1049304"/>
          </a:xfrm>
          <a:prstGeom prst="rect">
            <a:avLst/>
          </a:prstGeom>
          <a:solidFill>
            <a:srgbClr val="153D72"/>
          </a:solidFill>
        </p:spPr>
      </p:pic>
      <p:sp>
        <p:nvSpPr>
          <p:cNvPr id="2" name="Title 1">
            <a:extLst>
              <a:ext uri="{FF2B5EF4-FFF2-40B4-BE49-F238E27FC236}">
                <a16:creationId xmlns:a16="http://schemas.microsoft.com/office/drawing/2014/main" id="{999CFF75-CD13-5F6E-4D5A-CA0646985575}"/>
              </a:ext>
            </a:extLst>
          </p:cNvPr>
          <p:cNvSpPr>
            <a:spLocks noGrp="1"/>
          </p:cNvSpPr>
          <p:nvPr>
            <p:ph type="title"/>
          </p:nvPr>
        </p:nvSpPr>
        <p:spPr>
          <a:xfrm>
            <a:off x="838200" y="669926"/>
            <a:ext cx="10515600" cy="1325563"/>
          </a:xfrm>
        </p:spPr>
        <p:txBody>
          <a:bodyPr/>
          <a:lstStyle/>
          <a:p>
            <a:r>
              <a:rPr lang="en-GB" dirty="0"/>
              <a:t>Final Remarks</a:t>
            </a:r>
          </a:p>
        </p:txBody>
      </p:sp>
      <p:pic>
        <p:nvPicPr>
          <p:cNvPr id="9" name="UCL Branding" descr="UCL Branding">
            <a:extLst>
              <a:ext uri="{FF2B5EF4-FFF2-40B4-BE49-F238E27FC236}">
                <a16:creationId xmlns:a16="http://schemas.microsoft.com/office/drawing/2014/main" id="{D555B90D-A8D8-CF78-D6FA-F0D0D00B1AF3}"/>
              </a:ext>
            </a:extLst>
          </p:cNvPr>
          <p:cNvPicPr>
            <a:picLocks noChangeAspect="1"/>
          </p:cNvPicPr>
          <p:nvPr/>
        </p:nvPicPr>
        <p:blipFill>
          <a:blip r:embed="rId3"/>
          <a:stretch>
            <a:fillRect/>
          </a:stretch>
        </p:blipFill>
        <p:spPr>
          <a:xfrm>
            <a:off x="0" y="0"/>
            <a:ext cx="12192000" cy="545456"/>
          </a:xfrm>
          <a:prstGeom prst="rect">
            <a:avLst/>
          </a:prstGeom>
          <a:ln w="12700">
            <a:miter lim="400000"/>
          </a:ln>
        </p:spPr>
      </p:pic>
      <p:sp>
        <p:nvSpPr>
          <p:cNvPr id="3" name="Content Placeholder 2">
            <a:extLst>
              <a:ext uri="{FF2B5EF4-FFF2-40B4-BE49-F238E27FC236}">
                <a16:creationId xmlns:a16="http://schemas.microsoft.com/office/drawing/2014/main" id="{A2B0BEF3-1A77-96AC-8A07-5188B0440414}"/>
              </a:ext>
            </a:extLst>
          </p:cNvPr>
          <p:cNvSpPr>
            <a:spLocks noGrp="1"/>
          </p:cNvSpPr>
          <p:nvPr>
            <p:ph idx="1"/>
          </p:nvPr>
        </p:nvSpPr>
        <p:spPr>
          <a:xfrm>
            <a:off x="563880" y="1995489"/>
            <a:ext cx="5013960" cy="4351338"/>
          </a:xfrm>
          <a:ln>
            <a:solidFill>
              <a:schemeClr val="tx1">
                <a:lumMod val="95000"/>
                <a:lumOff val="5000"/>
              </a:schemeClr>
            </a:solidFill>
          </a:ln>
        </p:spPr>
        <p:txBody>
          <a:bodyPr>
            <a:normAutofit/>
          </a:bodyPr>
          <a:lstStyle/>
          <a:p>
            <a:pPr marL="0" indent="0">
              <a:buNone/>
            </a:pPr>
            <a:r>
              <a:rPr lang="en-GB" sz="2400" b="1" dirty="0">
                <a:latin typeface="Aptos Display" panose="020B0004020202020204" pitchFamily="34" charset="0"/>
              </a:rPr>
              <a:t>Head-to-Head Results (optimised for recall):</a:t>
            </a:r>
          </a:p>
          <a:p>
            <a:r>
              <a:rPr lang="en-GB" sz="2400" b="1" dirty="0">
                <a:latin typeface="Aptos Display" panose="020B0004020202020204" pitchFamily="34" charset="0"/>
              </a:rPr>
              <a:t>Logistic Regression</a:t>
            </a:r>
            <a:r>
              <a:rPr lang="en-GB" sz="2400" dirty="0">
                <a:latin typeface="Aptos Display" panose="020B0004020202020204" pitchFamily="34" charset="0"/>
              </a:rPr>
              <a:t>: ~60% recall, simpler to interpret, easily validated by auditors and regulators.</a:t>
            </a:r>
          </a:p>
          <a:p>
            <a:r>
              <a:rPr lang="en-GB" sz="2400" b="1" dirty="0">
                <a:latin typeface="Aptos Display" panose="020B0004020202020204" pitchFamily="34" charset="0"/>
              </a:rPr>
              <a:t>Gradient Boosting </a:t>
            </a:r>
            <a:r>
              <a:rPr lang="en-GB" sz="2400" dirty="0">
                <a:latin typeface="Aptos Display" panose="020B0004020202020204" pitchFamily="34" charset="0"/>
              </a:rPr>
              <a:t>(Threshold 0.5): Less recall (~36%) but high precision (~67%).</a:t>
            </a:r>
          </a:p>
          <a:p>
            <a:r>
              <a:rPr lang="en-GB" sz="2400" b="1" dirty="0">
                <a:latin typeface="Aptos Display" panose="020B0004020202020204" pitchFamily="34" charset="0"/>
              </a:rPr>
              <a:t>Gradient Boosting </a:t>
            </a:r>
            <a:r>
              <a:rPr lang="en-GB" sz="2400" dirty="0">
                <a:latin typeface="Aptos Display" panose="020B0004020202020204" pitchFamily="34" charset="0"/>
              </a:rPr>
              <a:t>(Threshold 0.1): Maximum recall (~92%) but lower precision (~29%).</a:t>
            </a:r>
          </a:p>
        </p:txBody>
      </p:sp>
      <p:sp>
        <p:nvSpPr>
          <p:cNvPr id="4" name="Content Placeholder 2">
            <a:extLst>
              <a:ext uri="{FF2B5EF4-FFF2-40B4-BE49-F238E27FC236}">
                <a16:creationId xmlns:a16="http://schemas.microsoft.com/office/drawing/2014/main" id="{AE46B810-4739-BD3C-AB3B-0B60F65FBC29}"/>
              </a:ext>
            </a:extLst>
          </p:cNvPr>
          <p:cNvSpPr txBox="1">
            <a:spLocks/>
          </p:cNvSpPr>
          <p:nvPr/>
        </p:nvSpPr>
        <p:spPr>
          <a:xfrm>
            <a:off x="5852160" y="1981848"/>
            <a:ext cx="577596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b="1" dirty="0">
                <a:latin typeface="Aptos Display" panose="020B0004020202020204" pitchFamily="34" charset="0"/>
              </a:rPr>
              <a:t>Practical Decision Factors</a:t>
            </a:r>
          </a:p>
          <a:p>
            <a:pPr marL="0" indent="0">
              <a:buFont typeface="Arial" panose="020B0604020202020204" pitchFamily="34" charset="0"/>
              <a:buNone/>
            </a:pPr>
            <a:r>
              <a:rPr lang="en-GB" sz="1800" dirty="0">
                <a:latin typeface="Aptos Display" panose="020B0004020202020204" pitchFamily="34" charset="0"/>
              </a:rPr>
              <a:t>Business Risk Appetite: How costly are missed defaults vs. the operational burden of many false alerts?</a:t>
            </a:r>
          </a:p>
          <a:p>
            <a:pPr marL="0" indent="0">
              <a:buFont typeface="Arial" panose="020B0604020202020204" pitchFamily="34" charset="0"/>
              <a:buNone/>
            </a:pPr>
            <a:r>
              <a:rPr lang="en-GB" sz="1800" dirty="0">
                <a:latin typeface="Aptos Display" panose="020B0004020202020204" pitchFamily="34" charset="0"/>
              </a:rPr>
              <a:t>Regulatory Environment: Stringent regulations often prefer interpretable models or require robust explainability.</a:t>
            </a:r>
          </a:p>
          <a:p>
            <a:pPr marL="0" indent="0">
              <a:buFont typeface="Arial" panose="020B0604020202020204" pitchFamily="34" charset="0"/>
              <a:buNone/>
            </a:pPr>
            <a:r>
              <a:rPr lang="en-GB" sz="1800" dirty="0">
                <a:latin typeface="Aptos Display" panose="020B0004020202020204" pitchFamily="34" charset="0"/>
              </a:rPr>
              <a:t>Operational Capacity: High false positives can overwhelm credit officers with extra follow-ups.</a:t>
            </a:r>
          </a:p>
          <a:p>
            <a:pPr marL="0" indent="0">
              <a:buFont typeface="Arial" panose="020B0604020202020204" pitchFamily="34" charset="0"/>
              <a:buNone/>
            </a:pPr>
            <a:r>
              <a:rPr lang="en-GB" sz="1800" b="1" dirty="0">
                <a:latin typeface="Aptos Display" panose="020B0004020202020204" pitchFamily="34" charset="0"/>
              </a:rPr>
              <a:t>Recommendation</a:t>
            </a:r>
          </a:p>
          <a:p>
            <a:pPr marL="0" indent="0">
              <a:buFont typeface="Arial" panose="020B0604020202020204" pitchFamily="34" charset="0"/>
              <a:buNone/>
            </a:pPr>
            <a:r>
              <a:rPr lang="en-GB" sz="1800" dirty="0">
                <a:latin typeface="Aptos Display" panose="020B0004020202020204" pitchFamily="34" charset="0"/>
              </a:rPr>
              <a:t>Tune thresholds (and possibly cost functions) to balance risk of defaults against the burden of false positives.</a:t>
            </a:r>
          </a:p>
          <a:p>
            <a:pPr marL="0" indent="0">
              <a:buFont typeface="Arial" panose="020B0604020202020204" pitchFamily="34" charset="0"/>
              <a:buNone/>
            </a:pPr>
            <a:r>
              <a:rPr lang="en-GB" sz="1800" dirty="0">
                <a:latin typeface="Aptos Display" panose="020B0004020202020204" pitchFamily="34" charset="0"/>
              </a:rPr>
              <a:t>If the firm strongly prioritizes not missing defaults (i.e., capital at risk is very high), the boosted model with a lower threshold is ideal.</a:t>
            </a:r>
          </a:p>
          <a:p>
            <a:pPr marL="0" indent="0">
              <a:buFont typeface="Arial" panose="020B0604020202020204" pitchFamily="34" charset="0"/>
              <a:buNone/>
            </a:pPr>
            <a:r>
              <a:rPr lang="en-GB" sz="1800" dirty="0">
                <a:latin typeface="Aptos Display" panose="020B0004020202020204" pitchFamily="34" charset="0"/>
              </a:rPr>
              <a:t>For simpler, more transparent deployment, logistic regression is standard but may under-detect some high-risk accounts.</a:t>
            </a:r>
          </a:p>
        </p:txBody>
      </p:sp>
    </p:spTree>
    <p:extLst>
      <p:ext uri="{BB962C8B-B14F-4D97-AF65-F5344CB8AC3E}">
        <p14:creationId xmlns:p14="http://schemas.microsoft.com/office/powerpoint/2010/main" val="3819350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267E-C865-F1B2-57A9-2DD99E94BE22}"/>
              </a:ext>
            </a:extLst>
          </p:cNvPr>
          <p:cNvSpPr>
            <a:spLocks noGrp="1"/>
          </p:cNvSpPr>
          <p:nvPr>
            <p:ph type="title"/>
          </p:nvPr>
        </p:nvSpPr>
        <p:spPr>
          <a:xfrm>
            <a:off x="838200" y="669926"/>
            <a:ext cx="10515600" cy="1325563"/>
          </a:xfrm>
        </p:spPr>
        <p:txBody>
          <a:bodyPr/>
          <a:lstStyle/>
          <a:p>
            <a:r>
              <a:rPr lang="en-GB" dirty="0"/>
              <a:t>Introduction</a:t>
            </a:r>
          </a:p>
        </p:txBody>
      </p:sp>
      <p:sp>
        <p:nvSpPr>
          <p:cNvPr id="3" name="Content Placeholder 2">
            <a:extLst>
              <a:ext uri="{FF2B5EF4-FFF2-40B4-BE49-F238E27FC236}">
                <a16:creationId xmlns:a16="http://schemas.microsoft.com/office/drawing/2014/main" id="{21F2CBAA-EAF2-293A-6624-D838D6AF3B69}"/>
              </a:ext>
            </a:extLst>
          </p:cNvPr>
          <p:cNvSpPr>
            <a:spLocks noGrp="1"/>
          </p:cNvSpPr>
          <p:nvPr>
            <p:ph idx="1"/>
          </p:nvPr>
        </p:nvSpPr>
        <p:spPr>
          <a:xfrm>
            <a:off x="838200" y="2173963"/>
            <a:ext cx="10515600" cy="4351338"/>
          </a:xfrm>
        </p:spPr>
        <p:txBody>
          <a:bodyPr>
            <a:normAutofit/>
          </a:bodyPr>
          <a:lstStyle/>
          <a:p>
            <a:pPr marL="0" indent="0" rtl="0">
              <a:spcBef>
                <a:spcPts val="1800"/>
              </a:spcBef>
              <a:spcAft>
                <a:spcPts val="400"/>
              </a:spcAft>
              <a:buNone/>
            </a:pPr>
            <a:r>
              <a:rPr lang="en-GB" sz="2400" b="1" i="0" u="none" strike="noStrike" dirty="0">
                <a:solidFill>
                  <a:srgbClr val="000000"/>
                </a:solidFill>
                <a:effectLst/>
                <a:latin typeface="Aptos Display" panose="020B0004020202020204" pitchFamily="34" charset="0"/>
              </a:rPr>
              <a:t>The Challenge: Predicting Credit Default</a:t>
            </a:r>
            <a:endParaRPr lang="en-GB" sz="3600" b="0" dirty="0">
              <a:effectLst/>
              <a:latin typeface="Aptos Display" panose="020B0004020202020204" pitchFamily="34" charset="0"/>
            </a:endParaRPr>
          </a:p>
          <a:p>
            <a:pPr>
              <a:spcBef>
                <a:spcPts val="1800"/>
              </a:spcBef>
              <a:spcAft>
                <a:spcPts val="400"/>
              </a:spcAft>
            </a:pPr>
            <a:r>
              <a:rPr lang="en-GB" sz="1800" b="0" i="0" u="none" strike="noStrike" dirty="0">
                <a:solidFill>
                  <a:srgbClr val="000000"/>
                </a:solidFill>
                <a:effectLst/>
                <a:latin typeface="Aptos Display" panose="020B0004020202020204" pitchFamily="34" charset="0"/>
              </a:rPr>
              <a:t>Credit scoring is a fundamental risk management tool in the financial services industry, serving as the cornerstone of lending decisions. It aims to balance two competing objectives: expanding the lending portfolio while minimizing exposure to default risk</a:t>
            </a:r>
          </a:p>
          <a:p>
            <a:pPr marL="0" indent="0">
              <a:buNone/>
            </a:pPr>
            <a:r>
              <a:rPr lang="en-GB" sz="2400" b="1" dirty="0">
                <a:latin typeface="Aptos Display" panose="020B0004020202020204" pitchFamily="34" charset="0"/>
              </a:rPr>
              <a:t>The Dataset:</a:t>
            </a:r>
          </a:p>
          <a:p>
            <a:pPr marL="0" indent="0">
              <a:buNone/>
            </a:pPr>
            <a:r>
              <a:rPr lang="en-GB" sz="1600" dirty="0">
                <a:latin typeface="Aptos Display" panose="020B0004020202020204" pitchFamily="34" charset="0"/>
              </a:rPr>
              <a:t>The dataset contains </a:t>
            </a:r>
            <a:r>
              <a:rPr lang="en-GB" sz="1600" b="1" dirty="0">
                <a:latin typeface="Aptos Display" panose="020B0004020202020204" pitchFamily="34" charset="0"/>
              </a:rPr>
              <a:t>30,000 records</a:t>
            </a:r>
            <a:r>
              <a:rPr lang="en-GB" sz="1600" dirty="0">
                <a:latin typeface="Aptos Display" panose="020B0004020202020204" pitchFamily="34" charset="0"/>
              </a:rPr>
              <a:t> of Taiwanese credit card clients, covering the period from </a:t>
            </a:r>
            <a:r>
              <a:rPr lang="en-GB" sz="1600" b="1" dirty="0">
                <a:latin typeface="Aptos Display" panose="020B0004020202020204" pitchFamily="34" charset="0"/>
              </a:rPr>
              <a:t>April to September 2005</a:t>
            </a:r>
            <a:r>
              <a:rPr lang="en-GB" sz="1600" dirty="0">
                <a:latin typeface="Aptos Display" panose="020B0004020202020204" pitchFamily="34" charset="0"/>
              </a:rPr>
              <a:t>. It includes </a:t>
            </a:r>
            <a:r>
              <a:rPr lang="en-GB" sz="1600" b="1" dirty="0">
                <a:latin typeface="Aptos Display" panose="020B0004020202020204" pitchFamily="34" charset="0"/>
              </a:rPr>
              <a:t>23 variables</a:t>
            </a:r>
            <a:r>
              <a:rPr lang="en-GB" sz="1600" dirty="0">
                <a:latin typeface="Aptos Display" panose="020B0004020202020204" pitchFamily="34" charset="0"/>
              </a:rPr>
              <a:t> grouped into three main categories:</a:t>
            </a:r>
          </a:p>
          <a:p>
            <a:pPr>
              <a:buFont typeface="Arial" panose="020B0604020202020204" pitchFamily="34" charset="0"/>
              <a:buChar char="•"/>
            </a:pPr>
            <a:r>
              <a:rPr lang="en-GB" sz="1600" b="1" dirty="0">
                <a:latin typeface="Aptos Display" panose="020B0004020202020204" pitchFamily="34" charset="0"/>
              </a:rPr>
              <a:t>Demographics</a:t>
            </a:r>
            <a:r>
              <a:rPr lang="en-GB" sz="1600" dirty="0">
                <a:latin typeface="Aptos Display" panose="020B0004020202020204" pitchFamily="34" charset="0"/>
              </a:rPr>
              <a:t>: Gender, education, marital status, and age.</a:t>
            </a:r>
          </a:p>
          <a:p>
            <a:pPr>
              <a:buFont typeface="Arial" panose="020B0604020202020204" pitchFamily="34" charset="0"/>
              <a:buChar char="•"/>
            </a:pPr>
            <a:r>
              <a:rPr lang="en-GB" sz="1600" b="1" dirty="0">
                <a:latin typeface="Aptos Display" panose="020B0004020202020204" pitchFamily="34" charset="0"/>
              </a:rPr>
              <a:t>Financial Behaviour</a:t>
            </a:r>
            <a:r>
              <a:rPr lang="en-GB" sz="1600" dirty="0">
                <a:latin typeface="Aptos Display" panose="020B0004020202020204" pitchFamily="34" charset="0"/>
              </a:rPr>
              <a:t>: Six months of payment history, bill statement amounts, and previous payments.</a:t>
            </a:r>
          </a:p>
          <a:p>
            <a:pPr>
              <a:buFont typeface="Arial" panose="020B0604020202020204" pitchFamily="34" charset="0"/>
              <a:buChar char="•"/>
            </a:pPr>
            <a:r>
              <a:rPr lang="en-GB" sz="1600" b="1" dirty="0">
                <a:latin typeface="Aptos Display" panose="020B0004020202020204" pitchFamily="34" charset="0"/>
              </a:rPr>
              <a:t>Target Variable</a:t>
            </a:r>
            <a:r>
              <a:rPr lang="en-GB" sz="1600" dirty="0">
                <a:latin typeface="Aptos Display" panose="020B0004020202020204" pitchFamily="34" charset="0"/>
              </a:rPr>
              <a:t>: Binary indicator of default status (</a:t>
            </a:r>
            <a:r>
              <a:rPr lang="en-GB" sz="1600" b="1" dirty="0">
                <a:latin typeface="Aptos Display" panose="020B0004020202020204" pitchFamily="34" charset="0"/>
              </a:rPr>
              <a:t>1 = default, 0 = non-default</a:t>
            </a:r>
            <a:r>
              <a:rPr lang="en-GB" sz="1600" dirty="0">
                <a:latin typeface="Aptos Display" panose="020B0004020202020204" pitchFamily="34" charset="0"/>
              </a:rPr>
              <a:t>).</a:t>
            </a:r>
          </a:p>
          <a:p>
            <a:pPr marL="0" indent="0">
              <a:buNone/>
            </a:pPr>
            <a:r>
              <a:rPr lang="en-GB" sz="1600" dirty="0">
                <a:latin typeface="Aptos Display" panose="020B0004020202020204" pitchFamily="34" charset="0"/>
              </a:rPr>
              <a:t>This dataset provides a comprehensive view of credit card usage and repayment behaviour, forming the foundation for the predictive credit scoring model.</a:t>
            </a:r>
            <a:endParaRPr lang="en-GB" dirty="0">
              <a:latin typeface="Aptos Display" panose="020B0004020202020204" pitchFamily="34" charset="0"/>
            </a:endParaRPr>
          </a:p>
        </p:txBody>
      </p:sp>
      <p:pic>
        <p:nvPicPr>
          <p:cNvPr id="5" name="Picture 2" descr="Holcim closes bolt-on acquisitions for ...">
            <a:extLst>
              <a:ext uri="{FF2B5EF4-FFF2-40B4-BE49-F238E27FC236}">
                <a16:creationId xmlns:a16="http://schemas.microsoft.com/office/drawing/2014/main" id="{09429539-5288-A223-83CC-8AAD9BEE15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5177" y="491452"/>
            <a:ext cx="1576823" cy="1049304"/>
          </a:xfrm>
          <a:prstGeom prst="rect">
            <a:avLst/>
          </a:prstGeom>
          <a:solidFill>
            <a:srgbClr val="153D72"/>
          </a:solidFill>
        </p:spPr>
      </p:pic>
      <p:pic>
        <p:nvPicPr>
          <p:cNvPr id="8" name="UCL Branding" descr="UCL Branding">
            <a:extLst>
              <a:ext uri="{FF2B5EF4-FFF2-40B4-BE49-F238E27FC236}">
                <a16:creationId xmlns:a16="http://schemas.microsoft.com/office/drawing/2014/main" id="{9892400E-FC21-1F9C-AA0B-981287A9786B}"/>
              </a:ext>
            </a:extLst>
          </p:cNvPr>
          <p:cNvPicPr>
            <a:picLocks noChangeAspect="1"/>
          </p:cNvPicPr>
          <p:nvPr/>
        </p:nvPicPr>
        <p:blipFill>
          <a:blip r:embed="rId3"/>
          <a:stretch>
            <a:fillRect/>
          </a:stretch>
        </p:blipFill>
        <p:spPr>
          <a:xfrm>
            <a:off x="0" y="0"/>
            <a:ext cx="12192000" cy="545456"/>
          </a:xfrm>
          <a:prstGeom prst="rect">
            <a:avLst/>
          </a:prstGeom>
          <a:ln w="12700">
            <a:miter lim="400000"/>
          </a:ln>
        </p:spPr>
      </p:pic>
    </p:spTree>
    <p:extLst>
      <p:ext uri="{BB962C8B-B14F-4D97-AF65-F5344CB8AC3E}">
        <p14:creationId xmlns:p14="http://schemas.microsoft.com/office/powerpoint/2010/main" val="4288135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10C65-FCD8-E055-CF7A-9F3D611CD84A}"/>
            </a:ext>
          </a:extLst>
        </p:cNvPr>
        <p:cNvGrpSpPr/>
        <p:nvPr/>
      </p:nvGrpSpPr>
      <p:grpSpPr>
        <a:xfrm>
          <a:off x="0" y="0"/>
          <a:ext cx="0" cy="0"/>
          <a:chOff x="0" y="0"/>
          <a:chExt cx="0" cy="0"/>
        </a:xfrm>
      </p:grpSpPr>
      <p:pic>
        <p:nvPicPr>
          <p:cNvPr id="11" name="Picture 2" descr="Holcim closes bolt-on acquisitions for ...">
            <a:extLst>
              <a:ext uri="{FF2B5EF4-FFF2-40B4-BE49-F238E27FC236}">
                <a16:creationId xmlns:a16="http://schemas.microsoft.com/office/drawing/2014/main" id="{68E33FBE-B7F1-579E-34E5-F18BF7AE2F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5177" y="491452"/>
            <a:ext cx="1576823" cy="1049304"/>
          </a:xfrm>
          <a:prstGeom prst="rect">
            <a:avLst/>
          </a:prstGeom>
          <a:solidFill>
            <a:srgbClr val="153D72"/>
          </a:solidFill>
        </p:spPr>
      </p:pic>
      <p:sp>
        <p:nvSpPr>
          <p:cNvPr id="2" name="Title 1">
            <a:extLst>
              <a:ext uri="{FF2B5EF4-FFF2-40B4-BE49-F238E27FC236}">
                <a16:creationId xmlns:a16="http://schemas.microsoft.com/office/drawing/2014/main" id="{EC397626-E3C8-7564-E7AE-23E5EBB761DE}"/>
              </a:ext>
            </a:extLst>
          </p:cNvPr>
          <p:cNvSpPr>
            <a:spLocks noGrp="1"/>
          </p:cNvSpPr>
          <p:nvPr>
            <p:ph type="title"/>
          </p:nvPr>
        </p:nvSpPr>
        <p:spPr>
          <a:xfrm>
            <a:off x="838200" y="708026"/>
            <a:ext cx="10515600" cy="1325563"/>
          </a:xfrm>
        </p:spPr>
        <p:txBody>
          <a:bodyPr/>
          <a:lstStyle/>
          <a:p>
            <a:r>
              <a:rPr lang="en-GB" dirty="0"/>
              <a:t>Introduction</a:t>
            </a:r>
          </a:p>
        </p:txBody>
      </p:sp>
      <p:sp>
        <p:nvSpPr>
          <p:cNvPr id="3" name="Content Placeholder 2">
            <a:extLst>
              <a:ext uri="{FF2B5EF4-FFF2-40B4-BE49-F238E27FC236}">
                <a16:creationId xmlns:a16="http://schemas.microsoft.com/office/drawing/2014/main" id="{A6661260-B334-1AA2-ACBD-4B8CD6E701D0}"/>
              </a:ext>
            </a:extLst>
          </p:cNvPr>
          <p:cNvSpPr>
            <a:spLocks noGrp="1"/>
          </p:cNvSpPr>
          <p:nvPr>
            <p:ph idx="1"/>
          </p:nvPr>
        </p:nvSpPr>
        <p:spPr>
          <a:xfrm>
            <a:off x="838200" y="2261051"/>
            <a:ext cx="10515600" cy="4351338"/>
          </a:xfrm>
        </p:spPr>
        <p:txBody>
          <a:bodyPr>
            <a:normAutofit/>
          </a:bodyPr>
          <a:lstStyle/>
          <a:p>
            <a:pPr marL="0" indent="0" rtl="0">
              <a:spcBef>
                <a:spcPts val="1800"/>
              </a:spcBef>
              <a:spcAft>
                <a:spcPts val="400"/>
              </a:spcAft>
              <a:buNone/>
            </a:pPr>
            <a:r>
              <a:rPr lang="en-GB" sz="2400" b="1" i="0" u="none" strike="noStrike" dirty="0">
                <a:solidFill>
                  <a:srgbClr val="000000"/>
                </a:solidFill>
                <a:effectLst/>
                <a:latin typeface="Aptos Display" panose="020B0004020202020204" pitchFamily="34" charset="0"/>
              </a:rPr>
              <a:t>Understanding Credit Scoring</a:t>
            </a:r>
            <a:endParaRPr lang="en-GB" sz="3200" b="0" i="0" u="none" strike="noStrike" dirty="0">
              <a:solidFill>
                <a:srgbClr val="000000"/>
              </a:solidFill>
              <a:effectLst/>
              <a:latin typeface="Aptos Display" panose="020B0004020202020204" pitchFamily="34" charset="0"/>
            </a:endParaRPr>
          </a:p>
          <a:p>
            <a:pPr>
              <a:spcBef>
                <a:spcPts val="1800"/>
              </a:spcBef>
              <a:spcAft>
                <a:spcPts val="400"/>
              </a:spcAft>
            </a:pPr>
            <a:r>
              <a:rPr lang="en-GB" sz="2400" b="0" i="0" u="none" strike="noStrike" dirty="0">
                <a:solidFill>
                  <a:srgbClr val="000000"/>
                </a:solidFill>
                <a:effectLst/>
                <a:latin typeface="Aptos Display" panose="020B0004020202020204" pitchFamily="34" charset="0"/>
              </a:rPr>
              <a:t>Credit scoring represents a systematic approach to evaluating the creditworthiness of potential borrowers by predicting their likelihood of default. </a:t>
            </a:r>
          </a:p>
          <a:p>
            <a:pPr>
              <a:spcBef>
                <a:spcPts val="1800"/>
              </a:spcBef>
              <a:spcAft>
                <a:spcPts val="400"/>
              </a:spcAft>
            </a:pPr>
            <a:r>
              <a:rPr lang="en-GB" sz="2400" b="0" i="0" u="none" strike="noStrike" dirty="0">
                <a:solidFill>
                  <a:srgbClr val="000000"/>
                </a:solidFill>
                <a:effectLst/>
                <a:latin typeface="Aptos Display" panose="020B0004020202020204" pitchFamily="34" charset="0"/>
              </a:rPr>
              <a:t>At its core, credit scoring translates complex borrower characteristics into a single numerical value that represents credit risk. This transformation allows lenders to make consistent, data-driven decisions about loan approvals, interest rates, and credit limits.</a:t>
            </a:r>
            <a:endParaRPr lang="en-GB" sz="3600" dirty="0">
              <a:latin typeface="Aptos Display" panose="020B0004020202020204" pitchFamily="34" charset="0"/>
            </a:endParaRPr>
          </a:p>
        </p:txBody>
      </p:sp>
      <p:pic>
        <p:nvPicPr>
          <p:cNvPr id="9" name="UCL Branding" descr="UCL Branding">
            <a:extLst>
              <a:ext uri="{FF2B5EF4-FFF2-40B4-BE49-F238E27FC236}">
                <a16:creationId xmlns:a16="http://schemas.microsoft.com/office/drawing/2014/main" id="{C68AB979-4C2E-4FE1-EDCA-518EA768C98E}"/>
              </a:ext>
            </a:extLst>
          </p:cNvPr>
          <p:cNvPicPr>
            <a:picLocks noChangeAspect="1"/>
          </p:cNvPicPr>
          <p:nvPr/>
        </p:nvPicPr>
        <p:blipFill>
          <a:blip r:embed="rId3"/>
          <a:stretch>
            <a:fillRect/>
          </a:stretch>
        </p:blipFill>
        <p:spPr>
          <a:xfrm>
            <a:off x="0" y="0"/>
            <a:ext cx="12192000" cy="545456"/>
          </a:xfrm>
          <a:prstGeom prst="rect">
            <a:avLst/>
          </a:prstGeom>
          <a:ln w="12700">
            <a:miter lim="400000"/>
          </a:ln>
        </p:spPr>
      </p:pic>
    </p:spTree>
    <p:extLst>
      <p:ext uri="{BB962C8B-B14F-4D97-AF65-F5344CB8AC3E}">
        <p14:creationId xmlns:p14="http://schemas.microsoft.com/office/powerpoint/2010/main" val="2166668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C6F5A-DAAF-9C31-C8F1-2C7BCE96183C}"/>
            </a:ext>
          </a:extLst>
        </p:cNvPr>
        <p:cNvGrpSpPr/>
        <p:nvPr/>
      </p:nvGrpSpPr>
      <p:grpSpPr>
        <a:xfrm>
          <a:off x="0" y="0"/>
          <a:ext cx="0" cy="0"/>
          <a:chOff x="0" y="0"/>
          <a:chExt cx="0" cy="0"/>
        </a:xfrm>
      </p:grpSpPr>
      <p:pic>
        <p:nvPicPr>
          <p:cNvPr id="9" name="Picture 2" descr="Holcim closes bolt-on acquisitions for ...">
            <a:extLst>
              <a:ext uri="{FF2B5EF4-FFF2-40B4-BE49-F238E27FC236}">
                <a16:creationId xmlns:a16="http://schemas.microsoft.com/office/drawing/2014/main" id="{2D433862-3874-61E6-945A-A9C22EF1FF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5177" y="491452"/>
            <a:ext cx="1576823" cy="1049304"/>
          </a:xfrm>
          <a:prstGeom prst="rect">
            <a:avLst/>
          </a:prstGeom>
          <a:solidFill>
            <a:srgbClr val="153D72"/>
          </a:solidFill>
        </p:spPr>
      </p:pic>
      <p:sp>
        <p:nvSpPr>
          <p:cNvPr id="2" name="Title 1">
            <a:extLst>
              <a:ext uri="{FF2B5EF4-FFF2-40B4-BE49-F238E27FC236}">
                <a16:creationId xmlns:a16="http://schemas.microsoft.com/office/drawing/2014/main" id="{6A590140-F09E-E520-7691-BDBE250C2A1C}"/>
              </a:ext>
            </a:extLst>
          </p:cNvPr>
          <p:cNvSpPr>
            <a:spLocks noGrp="1"/>
          </p:cNvSpPr>
          <p:nvPr>
            <p:ph type="title"/>
          </p:nvPr>
        </p:nvSpPr>
        <p:spPr>
          <a:xfrm>
            <a:off x="838200" y="669926"/>
            <a:ext cx="10515600" cy="1325563"/>
          </a:xfrm>
        </p:spPr>
        <p:txBody>
          <a:bodyPr/>
          <a:lstStyle/>
          <a:p>
            <a:r>
              <a:rPr lang="en-GB" dirty="0"/>
              <a:t>Methodology</a:t>
            </a:r>
          </a:p>
        </p:txBody>
      </p:sp>
      <p:sp>
        <p:nvSpPr>
          <p:cNvPr id="3" name="Content Placeholder 2">
            <a:extLst>
              <a:ext uri="{FF2B5EF4-FFF2-40B4-BE49-F238E27FC236}">
                <a16:creationId xmlns:a16="http://schemas.microsoft.com/office/drawing/2014/main" id="{E41B9F19-E0CF-F742-B0F9-83C42999F176}"/>
              </a:ext>
            </a:extLst>
          </p:cNvPr>
          <p:cNvSpPr>
            <a:spLocks noGrp="1"/>
          </p:cNvSpPr>
          <p:nvPr>
            <p:ph idx="1"/>
          </p:nvPr>
        </p:nvSpPr>
        <p:spPr>
          <a:xfrm>
            <a:off x="838200" y="2108647"/>
            <a:ext cx="10515600" cy="4351338"/>
          </a:xfrm>
        </p:spPr>
        <p:txBody>
          <a:bodyPr>
            <a:normAutofit/>
          </a:bodyPr>
          <a:lstStyle/>
          <a:p>
            <a:pPr marL="0" indent="0">
              <a:buNone/>
            </a:pPr>
            <a:r>
              <a:rPr lang="en-GB" sz="1800" dirty="0">
                <a:latin typeface="Aptos Display" panose="020B0004020202020204" pitchFamily="34" charset="0"/>
              </a:rPr>
              <a:t>I develop a </a:t>
            </a:r>
            <a:r>
              <a:rPr lang="en-GB" sz="1800" b="1" dirty="0">
                <a:latin typeface="Aptos Display" panose="020B0004020202020204" pitchFamily="34" charset="0"/>
              </a:rPr>
              <a:t>credit scoring model</a:t>
            </a:r>
            <a:r>
              <a:rPr lang="en-GB" sz="1800" dirty="0">
                <a:latin typeface="Aptos Display" panose="020B0004020202020204" pitchFamily="34" charset="0"/>
              </a:rPr>
              <a:t> to predict default risk using the </a:t>
            </a:r>
            <a:r>
              <a:rPr lang="en-GB" sz="1800" b="1" dirty="0">
                <a:latin typeface="Aptos Display" panose="020B0004020202020204" pitchFamily="34" charset="0"/>
              </a:rPr>
              <a:t>Taiwan credit card dataset</a:t>
            </a:r>
            <a:r>
              <a:rPr lang="en-GB" sz="1800" dirty="0">
                <a:latin typeface="Aptos Display" panose="020B0004020202020204" pitchFamily="34" charset="0"/>
              </a:rPr>
              <a:t>. The analysis prioritises </a:t>
            </a:r>
            <a:r>
              <a:rPr lang="en-GB" sz="1800" b="1" dirty="0">
                <a:latin typeface="Aptos Display" panose="020B0004020202020204" pitchFamily="34" charset="0"/>
              </a:rPr>
              <a:t>recall</a:t>
            </a:r>
            <a:r>
              <a:rPr lang="en-GB" sz="1800" dirty="0">
                <a:latin typeface="Aptos Display" panose="020B0004020202020204" pitchFamily="34" charset="0"/>
              </a:rPr>
              <a:t> and </a:t>
            </a:r>
            <a:r>
              <a:rPr lang="en-GB" sz="1800" b="1" dirty="0">
                <a:latin typeface="Aptos Display" panose="020B0004020202020204" pitchFamily="34" charset="0"/>
              </a:rPr>
              <a:t>cost-sensitive evaluation</a:t>
            </a:r>
            <a:r>
              <a:rPr lang="en-GB" sz="1800" dirty="0">
                <a:latin typeface="Aptos Display" panose="020B0004020202020204" pitchFamily="34" charset="0"/>
              </a:rPr>
              <a:t> to minimize undetected defaults while ensuring interpretability and fairness. (This is assuming the position of a firm that wishes to minimise their capital at risk, which is common in industry)</a:t>
            </a:r>
          </a:p>
          <a:p>
            <a:pPr marL="0" indent="0">
              <a:buNone/>
            </a:pPr>
            <a:endParaRPr lang="en-GB" sz="1800" dirty="0">
              <a:latin typeface="Aptos Display" panose="020B0004020202020204" pitchFamily="34" charset="0"/>
            </a:endParaRPr>
          </a:p>
          <a:p>
            <a:pPr marL="0" indent="0">
              <a:buNone/>
            </a:pPr>
            <a:r>
              <a:rPr lang="en-GB" sz="1800" dirty="0">
                <a:latin typeface="Aptos Display" panose="020B0004020202020204" pitchFamily="34" charset="0"/>
              </a:rPr>
              <a:t>The process includes:</a:t>
            </a:r>
          </a:p>
          <a:p>
            <a:pPr>
              <a:buFont typeface="+mj-lt"/>
              <a:buAutoNum type="arabicPeriod"/>
            </a:pPr>
            <a:r>
              <a:rPr lang="en-GB" sz="1800" b="1" dirty="0">
                <a:latin typeface="Aptos Display" panose="020B0004020202020204" pitchFamily="34" charset="0"/>
              </a:rPr>
              <a:t>Data Preparation</a:t>
            </a:r>
            <a:r>
              <a:rPr lang="en-GB" sz="1800" dirty="0">
                <a:latin typeface="Aptos Display" panose="020B0004020202020204" pitchFamily="34" charset="0"/>
              </a:rPr>
              <a:t> – Cleaning, preprocessing, and handling missing values.</a:t>
            </a:r>
          </a:p>
          <a:p>
            <a:pPr>
              <a:buFont typeface="+mj-lt"/>
              <a:buAutoNum type="arabicPeriod"/>
            </a:pPr>
            <a:r>
              <a:rPr lang="en-GB" sz="1800" b="1" dirty="0">
                <a:latin typeface="Aptos Display" panose="020B0004020202020204" pitchFamily="34" charset="0"/>
              </a:rPr>
              <a:t>Exploratory Analysis</a:t>
            </a:r>
            <a:r>
              <a:rPr lang="en-GB" sz="1800" dirty="0">
                <a:latin typeface="Aptos Display" panose="020B0004020202020204" pitchFamily="34" charset="0"/>
              </a:rPr>
              <a:t> – Identifying key trends in payment behaviour and financial indicators.</a:t>
            </a:r>
          </a:p>
          <a:p>
            <a:pPr>
              <a:buFont typeface="+mj-lt"/>
              <a:buAutoNum type="arabicPeriod"/>
            </a:pPr>
            <a:r>
              <a:rPr lang="en-GB" sz="1800" b="1" dirty="0">
                <a:latin typeface="Aptos Display" panose="020B0004020202020204" pitchFamily="34" charset="0"/>
              </a:rPr>
              <a:t>Model Training &amp; Evaluation</a:t>
            </a:r>
            <a:r>
              <a:rPr lang="en-GB" sz="1800" dirty="0">
                <a:latin typeface="Aptos Display" panose="020B0004020202020204" pitchFamily="34" charset="0"/>
              </a:rPr>
              <a:t> – Comparing multiple models, optimising for recall, and ensuring robustness.</a:t>
            </a:r>
          </a:p>
          <a:p>
            <a:pPr>
              <a:buFont typeface="+mj-lt"/>
              <a:buAutoNum type="arabicPeriod"/>
            </a:pPr>
            <a:r>
              <a:rPr lang="en-GB" sz="1800" b="1" dirty="0">
                <a:latin typeface="Aptos Display" panose="020B0004020202020204" pitchFamily="34" charset="0"/>
              </a:rPr>
              <a:t>Feature Importance</a:t>
            </a:r>
            <a:r>
              <a:rPr lang="en-GB" sz="1800" dirty="0">
                <a:latin typeface="Aptos Display" panose="020B0004020202020204" pitchFamily="34" charset="0"/>
              </a:rPr>
              <a:t> – Highlighting the most influential predictors for transparency and decision-making.</a:t>
            </a:r>
          </a:p>
          <a:p>
            <a:pPr marL="0" indent="0">
              <a:buNone/>
            </a:pPr>
            <a:endParaRPr lang="en-GB" sz="1800" dirty="0">
              <a:latin typeface="Aptos Display" panose="020B0004020202020204" pitchFamily="34" charset="0"/>
            </a:endParaRPr>
          </a:p>
          <a:p>
            <a:pPr marL="0" indent="0">
              <a:buNone/>
            </a:pPr>
            <a:r>
              <a:rPr lang="en-GB" sz="1800" dirty="0">
                <a:latin typeface="Aptos Display" panose="020B0004020202020204" pitchFamily="34" charset="0"/>
              </a:rPr>
              <a:t>The final model balances </a:t>
            </a:r>
            <a:r>
              <a:rPr lang="en-GB" sz="1800" b="1" dirty="0">
                <a:latin typeface="Aptos Display" panose="020B0004020202020204" pitchFamily="34" charset="0"/>
              </a:rPr>
              <a:t>predictive accuracy, fairness, and regulatory compliance</a:t>
            </a:r>
            <a:r>
              <a:rPr lang="en-GB" sz="1800" dirty="0">
                <a:latin typeface="Aptos Display" panose="020B0004020202020204" pitchFamily="34" charset="0"/>
              </a:rPr>
              <a:t>, offering actionable insights for financial institutions to enhance lending strategies and risk management.</a:t>
            </a:r>
          </a:p>
        </p:txBody>
      </p:sp>
      <p:pic>
        <p:nvPicPr>
          <p:cNvPr id="8" name="UCL Branding" descr="UCL Branding">
            <a:extLst>
              <a:ext uri="{FF2B5EF4-FFF2-40B4-BE49-F238E27FC236}">
                <a16:creationId xmlns:a16="http://schemas.microsoft.com/office/drawing/2014/main" id="{D7CA02A4-4263-2EDE-7872-083379E20C4D}"/>
              </a:ext>
            </a:extLst>
          </p:cNvPr>
          <p:cNvPicPr>
            <a:picLocks noChangeAspect="1"/>
          </p:cNvPicPr>
          <p:nvPr/>
        </p:nvPicPr>
        <p:blipFill>
          <a:blip r:embed="rId3"/>
          <a:stretch>
            <a:fillRect/>
          </a:stretch>
        </p:blipFill>
        <p:spPr>
          <a:xfrm>
            <a:off x="0" y="0"/>
            <a:ext cx="12192000" cy="545456"/>
          </a:xfrm>
          <a:prstGeom prst="rect">
            <a:avLst/>
          </a:prstGeom>
          <a:ln w="12700">
            <a:miter lim="400000"/>
          </a:ln>
        </p:spPr>
      </p:pic>
    </p:spTree>
    <p:extLst>
      <p:ext uri="{BB962C8B-B14F-4D97-AF65-F5344CB8AC3E}">
        <p14:creationId xmlns:p14="http://schemas.microsoft.com/office/powerpoint/2010/main" val="2643353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792C9-6DE6-3268-0DDE-A4B6FFC66C1A}"/>
            </a:ext>
          </a:extLst>
        </p:cNvPr>
        <p:cNvGrpSpPr/>
        <p:nvPr/>
      </p:nvGrpSpPr>
      <p:grpSpPr>
        <a:xfrm>
          <a:off x="0" y="0"/>
          <a:ext cx="0" cy="0"/>
          <a:chOff x="0" y="0"/>
          <a:chExt cx="0" cy="0"/>
        </a:xfrm>
      </p:grpSpPr>
      <p:pic>
        <p:nvPicPr>
          <p:cNvPr id="14" name="Picture 2" descr="Holcim closes bolt-on acquisitions for ...">
            <a:extLst>
              <a:ext uri="{FF2B5EF4-FFF2-40B4-BE49-F238E27FC236}">
                <a16:creationId xmlns:a16="http://schemas.microsoft.com/office/drawing/2014/main" id="{59A17741-112E-B8F6-FAA0-805752A99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5177" y="491452"/>
            <a:ext cx="1576823" cy="1049304"/>
          </a:xfrm>
          <a:prstGeom prst="rect">
            <a:avLst/>
          </a:prstGeom>
          <a:solidFill>
            <a:srgbClr val="153D72"/>
          </a:solidFill>
        </p:spPr>
      </p:pic>
      <p:sp>
        <p:nvSpPr>
          <p:cNvPr id="2" name="Title 1">
            <a:extLst>
              <a:ext uri="{FF2B5EF4-FFF2-40B4-BE49-F238E27FC236}">
                <a16:creationId xmlns:a16="http://schemas.microsoft.com/office/drawing/2014/main" id="{8BD9D7E2-D0B1-7BA3-DA89-6EB40789B861}"/>
              </a:ext>
            </a:extLst>
          </p:cNvPr>
          <p:cNvSpPr>
            <a:spLocks noGrp="1"/>
          </p:cNvSpPr>
          <p:nvPr>
            <p:ph type="title"/>
          </p:nvPr>
        </p:nvSpPr>
        <p:spPr>
          <a:xfrm>
            <a:off x="838200" y="669926"/>
            <a:ext cx="10515600" cy="1325563"/>
          </a:xfrm>
        </p:spPr>
        <p:txBody>
          <a:bodyPr/>
          <a:lstStyle/>
          <a:p>
            <a:r>
              <a:rPr lang="en-GB" dirty="0"/>
              <a:t>Target Variable Analysis</a:t>
            </a:r>
          </a:p>
        </p:txBody>
      </p:sp>
      <p:sp>
        <p:nvSpPr>
          <p:cNvPr id="3" name="Content Placeholder 2">
            <a:extLst>
              <a:ext uri="{FF2B5EF4-FFF2-40B4-BE49-F238E27FC236}">
                <a16:creationId xmlns:a16="http://schemas.microsoft.com/office/drawing/2014/main" id="{5869EF08-0C18-60AD-59D4-B901B3B70344}"/>
              </a:ext>
            </a:extLst>
          </p:cNvPr>
          <p:cNvSpPr>
            <a:spLocks noGrp="1"/>
          </p:cNvSpPr>
          <p:nvPr>
            <p:ph idx="1"/>
          </p:nvPr>
        </p:nvSpPr>
        <p:spPr>
          <a:xfrm>
            <a:off x="838200" y="2173963"/>
            <a:ext cx="4584700" cy="4014111"/>
          </a:xfrm>
          <a:ln>
            <a:solidFill>
              <a:schemeClr val="tx1"/>
            </a:solidFill>
          </a:ln>
        </p:spPr>
        <p:txBody>
          <a:bodyPr>
            <a:normAutofit lnSpcReduction="10000"/>
          </a:bodyPr>
          <a:lstStyle/>
          <a:p>
            <a:pPr marL="0" indent="0">
              <a:buNone/>
            </a:pPr>
            <a:r>
              <a:rPr lang="en-GB" sz="1800" dirty="0"/>
              <a:t>Our target variable is a binary label: ‘Default’ vs. ‘Non-Default’ .Thus fitting a classification framework.</a:t>
            </a:r>
          </a:p>
          <a:p>
            <a:pPr marL="0" indent="0">
              <a:buNone/>
            </a:pPr>
            <a:r>
              <a:rPr lang="en-GB" sz="1800" dirty="0"/>
              <a:t>Approximately </a:t>
            </a:r>
            <a:r>
              <a:rPr lang="en-GB" sz="1800" b="1" dirty="0"/>
              <a:t>22% </a:t>
            </a:r>
            <a:r>
              <a:rPr lang="en-GB" sz="1800" dirty="0"/>
              <a:t>of borrowers are defaulters, while </a:t>
            </a:r>
            <a:r>
              <a:rPr lang="en-GB" sz="1800" b="1" dirty="0"/>
              <a:t>78% </a:t>
            </a:r>
            <a:r>
              <a:rPr lang="en-GB" sz="1800" dirty="0"/>
              <a:t>are not.</a:t>
            </a:r>
          </a:p>
          <a:p>
            <a:r>
              <a:rPr lang="en-GB" sz="1800" dirty="0"/>
              <a:t>Such an imbalance can distort naïve accuracy metrics, leading us to emphasize metrics that focus on catching defaulters.</a:t>
            </a:r>
          </a:p>
          <a:p>
            <a:pPr marL="0" indent="0">
              <a:buNone/>
            </a:pPr>
            <a:endParaRPr lang="en-GB" sz="1800" dirty="0"/>
          </a:p>
          <a:p>
            <a:pPr marL="0" indent="0">
              <a:buNone/>
            </a:pPr>
            <a:r>
              <a:rPr lang="en-GB" sz="1800" b="1" dirty="0"/>
              <a:t>Financial Theory</a:t>
            </a:r>
            <a:r>
              <a:rPr lang="en-GB" sz="1800" dirty="0"/>
              <a:t>: Reducing Probability of Default </a:t>
            </a:r>
            <a:r>
              <a:rPr lang="en-GB" sz="1800" b="1" dirty="0"/>
              <a:t>(PD) </a:t>
            </a:r>
            <a:r>
              <a:rPr lang="en-GB" sz="1800" dirty="0"/>
              <a:t>misestimation is critical for provisioning and regulatory capital requirements.</a:t>
            </a:r>
          </a:p>
        </p:txBody>
      </p:sp>
      <p:pic>
        <p:nvPicPr>
          <p:cNvPr id="12" name="Picture 11" descr="A screenshot of a graph&#10;&#10;AI-generated content may be incorrect.">
            <a:extLst>
              <a:ext uri="{FF2B5EF4-FFF2-40B4-BE49-F238E27FC236}">
                <a16:creationId xmlns:a16="http://schemas.microsoft.com/office/drawing/2014/main" id="{6877DDFE-58E5-F642-93E5-F254BDFEBC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5423" y="2173963"/>
            <a:ext cx="6325061" cy="3795037"/>
          </a:xfrm>
          <a:prstGeom prst="rect">
            <a:avLst/>
          </a:prstGeom>
        </p:spPr>
      </p:pic>
      <p:pic>
        <p:nvPicPr>
          <p:cNvPr id="13" name="UCL Branding" descr="UCL Branding">
            <a:extLst>
              <a:ext uri="{FF2B5EF4-FFF2-40B4-BE49-F238E27FC236}">
                <a16:creationId xmlns:a16="http://schemas.microsoft.com/office/drawing/2014/main" id="{D6F9A255-9C8E-BC80-01AD-2D35833E419C}"/>
              </a:ext>
            </a:extLst>
          </p:cNvPr>
          <p:cNvPicPr>
            <a:picLocks noChangeAspect="1"/>
          </p:cNvPicPr>
          <p:nvPr/>
        </p:nvPicPr>
        <p:blipFill>
          <a:blip r:embed="rId4"/>
          <a:stretch>
            <a:fillRect/>
          </a:stretch>
        </p:blipFill>
        <p:spPr>
          <a:xfrm>
            <a:off x="0" y="0"/>
            <a:ext cx="12192000" cy="545456"/>
          </a:xfrm>
          <a:prstGeom prst="rect">
            <a:avLst/>
          </a:prstGeom>
          <a:ln w="12700">
            <a:miter lim="400000"/>
          </a:ln>
        </p:spPr>
      </p:pic>
    </p:spTree>
    <p:extLst>
      <p:ext uri="{BB962C8B-B14F-4D97-AF65-F5344CB8AC3E}">
        <p14:creationId xmlns:p14="http://schemas.microsoft.com/office/powerpoint/2010/main" val="3010432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3BC29-E733-37EA-0A94-19A3CC22E5E3}"/>
            </a:ext>
          </a:extLst>
        </p:cNvPr>
        <p:cNvGrpSpPr/>
        <p:nvPr/>
      </p:nvGrpSpPr>
      <p:grpSpPr>
        <a:xfrm>
          <a:off x="0" y="0"/>
          <a:ext cx="0" cy="0"/>
          <a:chOff x="0" y="0"/>
          <a:chExt cx="0" cy="0"/>
        </a:xfrm>
      </p:grpSpPr>
      <p:pic>
        <p:nvPicPr>
          <p:cNvPr id="10" name="Picture 2" descr="Holcim closes bolt-on acquisitions for ...">
            <a:extLst>
              <a:ext uri="{FF2B5EF4-FFF2-40B4-BE49-F238E27FC236}">
                <a16:creationId xmlns:a16="http://schemas.microsoft.com/office/drawing/2014/main" id="{1B8255D2-5311-3587-F369-7EDAA0920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5177" y="491452"/>
            <a:ext cx="1576823" cy="1049304"/>
          </a:xfrm>
          <a:prstGeom prst="rect">
            <a:avLst/>
          </a:prstGeom>
          <a:solidFill>
            <a:srgbClr val="153D72"/>
          </a:solidFill>
        </p:spPr>
      </p:pic>
      <p:sp>
        <p:nvSpPr>
          <p:cNvPr id="2" name="Title 1">
            <a:extLst>
              <a:ext uri="{FF2B5EF4-FFF2-40B4-BE49-F238E27FC236}">
                <a16:creationId xmlns:a16="http://schemas.microsoft.com/office/drawing/2014/main" id="{1FC9824B-2618-4A7A-62E1-19D6B3BFDEC3}"/>
              </a:ext>
            </a:extLst>
          </p:cNvPr>
          <p:cNvSpPr>
            <a:spLocks noGrp="1"/>
          </p:cNvSpPr>
          <p:nvPr>
            <p:ph type="title"/>
          </p:nvPr>
        </p:nvSpPr>
        <p:spPr>
          <a:xfrm>
            <a:off x="838200" y="669926"/>
            <a:ext cx="10515600" cy="1325563"/>
          </a:xfrm>
        </p:spPr>
        <p:txBody>
          <a:bodyPr/>
          <a:lstStyle/>
          <a:p>
            <a:r>
              <a:rPr lang="en-GB" dirty="0"/>
              <a:t>Correlation Matrix</a:t>
            </a:r>
          </a:p>
        </p:txBody>
      </p:sp>
      <p:pic>
        <p:nvPicPr>
          <p:cNvPr id="8" name="Picture 7" descr="A graph with numbers and a bar chart&#10;&#10;AI-generated content may be incorrect.">
            <a:extLst>
              <a:ext uri="{FF2B5EF4-FFF2-40B4-BE49-F238E27FC236}">
                <a16:creationId xmlns:a16="http://schemas.microsoft.com/office/drawing/2014/main" id="{340DC77A-6844-8729-087B-CD195631C4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843" y="1811474"/>
            <a:ext cx="8442314" cy="4690174"/>
          </a:xfrm>
          <a:prstGeom prst="rect">
            <a:avLst/>
          </a:prstGeom>
        </p:spPr>
      </p:pic>
      <p:pic>
        <p:nvPicPr>
          <p:cNvPr id="9" name="UCL Branding" descr="UCL Branding">
            <a:extLst>
              <a:ext uri="{FF2B5EF4-FFF2-40B4-BE49-F238E27FC236}">
                <a16:creationId xmlns:a16="http://schemas.microsoft.com/office/drawing/2014/main" id="{3C7CC8D9-36C0-CDEF-7926-5FCDB2A2CE73}"/>
              </a:ext>
            </a:extLst>
          </p:cNvPr>
          <p:cNvPicPr>
            <a:picLocks noChangeAspect="1"/>
          </p:cNvPicPr>
          <p:nvPr/>
        </p:nvPicPr>
        <p:blipFill>
          <a:blip r:embed="rId4"/>
          <a:stretch>
            <a:fillRect/>
          </a:stretch>
        </p:blipFill>
        <p:spPr>
          <a:xfrm>
            <a:off x="0" y="0"/>
            <a:ext cx="12192000" cy="545456"/>
          </a:xfrm>
          <a:prstGeom prst="rect">
            <a:avLst/>
          </a:prstGeom>
          <a:ln w="12700">
            <a:miter lim="400000"/>
          </a:ln>
        </p:spPr>
      </p:pic>
    </p:spTree>
    <p:extLst>
      <p:ext uri="{BB962C8B-B14F-4D97-AF65-F5344CB8AC3E}">
        <p14:creationId xmlns:p14="http://schemas.microsoft.com/office/powerpoint/2010/main" val="2207141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9FD98-7E5A-8E66-057C-6BC9AF686DE1}"/>
            </a:ext>
          </a:extLst>
        </p:cNvPr>
        <p:cNvGrpSpPr/>
        <p:nvPr/>
      </p:nvGrpSpPr>
      <p:grpSpPr>
        <a:xfrm>
          <a:off x="0" y="0"/>
          <a:ext cx="0" cy="0"/>
          <a:chOff x="0" y="0"/>
          <a:chExt cx="0" cy="0"/>
        </a:xfrm>
      </p:grpSpPr>
      <p:pic>
        <p:nvPicPr>
          <p:cNvPr id="10" name="Picture 2" descr="Holcim closes bolt-on acquisitions for ...">
            <a:extLst>
              <a:ext uri="{FF2B5EF4-FFF2-40B4-BE49-F238E27FC236}">
                <a16:creationId xmlns:a16="http://schemas.microsoft.com/office/drawing/2014/main" id="{1507E351-09D2-617A-7AF2-FD7F078B8B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5177" y="491452"/>
            <a:ext cx="1576823" cy="1049304"/>
          </a:xfrm>
          <a:prstGeom prst="rect">
            <a:avLst/>
          </a:prstGeom>
          <a:solidFill>
            <a:srgbClr val="153D72"/>
          </a:solidFill>
        </p:spPr>
      </p:pic>
      <p:sp>
        <p:nvSpPr>
          <p:cNvPr id="2" name="Title 1">
            <a:extLst>
              <a:ext uri="{FF2B5EF4-FFF2-40B4-BE49-F238E27FC236}">
                <a16:creationId xmlns:a16="http://schemas.microsoft.com/office/drawing/2014/main" id="{1F94CD32-38F2-D3EF-22F8-CA2D3B295D3C}"/>
              </a:ext>
            </a:extLst>
          </p:cNvPr>
          <p:cNvSpPr>
            <a:spLocks noGrp="1"/>
          </p:cNvSpPr>
          <p:nvPr>
            <p:ph type="title"/>
          </p:nvPr>
        </p:nvSpPr>
        <p:spPr>
          <a:xfrm>
            <a:off x="838200" y="669926"/>
            <a:ext cx="10515600" cy="1325563"/>
          </a:xfrm>
        </p:spPr>
        <p:txBody>
          <a:bodyPr/>
          <a:lstStyle/>
          <a:p>
            <a:r>
              <a:rPr lang="en-GB" dirty="0"/>
              <a:t>Correlation Matrix</a:t>
            </a:r>
          </a:p>
        </p:txBody>
      </p:sp>
      <p:pic>
        <p:nvPicPr>
          <p:cNvPr id="9" name="UCL Branding" descr="UCL Branding">
            <a:extLst>
              <a:ext uri="{FF2B5EF4-FFF2-40B4-BE49-F238E27FC236}">
                <a16:creationId xmlns:a16="http://schemas.microsoft.com/office/drawing/2014/main" id="{3EB8BC5A-48F1-7A41-EC75-A26A1D586961}"/>
              </a:ext>
            </a:extLst>
          </p:cNvPr>
          <p:cNvPicPr>
            <a:picLocks noChangeAspect="1"/>
          </p:cNvPicPr>
          <p:nvPr/>
        </p:nvPicPr>
        <p:blipFill>
          <a:blip r:embed="rId3"/>
          <a:stretch>
            <a:fillRect/>
          </a:stretch>
        </p:blipFill>
        <p:spPr>
          <a:xfrm>
            <a:off x="0" y="0"/>
            <a:ext cx="12192000" cy="545456"/>
          </a:xfrm>
          <a:prstGeom prst="rect">
            <a:avLst/>
          </a:prstGeom>
          <a:ln w="12700">
            <a:miter lim="400000"/>
          </a:ln>
        </p:spPr>
      </p:pic>
      <p:sp>
        <p:nvSpPr>
          <p:cNvPr id="4" name="Content Placeholder 2">
            <a:extLst>
              <a:ext uri="{FF2B5EF4-FFF2-40B4-BE49-F238E27FC236}">
                <a16:creationId xmlns:a16="http://schemas.microsoft.com/office/drawing/2014/main" id="{EBF7C81B-3611-A432-4CC3-C0F0564E9DD5}"/>
              </a:ext>
            </a:extLst>
          </p:cNvPr>
          <p:cNvSpPr>
            <a:spLocks noGrp="1"/>
          </p:cNvSpPr>
          <p:nvPr>
            <p:ph idx="1"/>
          </p:nvPr>
        </p:nvSpPr>
        <p:spPr>
          <a:xfrm>
            <a:off x="838200" y="2173963"/>
            <a:ext cx="10271760" cy="4014111"/>
          </a:xfrm>
          <a:ln>
            <a:solidFill>
              <a:schemeClr val="bg1"/>
            </a:solidFill>
          </a:ln>
        </p:spPr>
        <p:txBody>
          <a:bodyPr>
            <a:normAutofit lnSpcReduction="10000"/>
          </a:bodyPr>
          <a:lstStyle/>
          <a:p>
            <a:pPr marL="0" indent="0">
              <a:buNone/>
            </a:pPr>
            <a:r>
              <a:rPr lang="en-GB" sz="2400" dirty="0"/>
              <a:t>From the correlation matrix we can see the following:</a:t>
            </a:r>
          </a:p>
          <a:p>
            <a:r>
              <a:rPr lang="en-GB" sz="2400" dirty="0"/>
              <a:t>The top predictors were all recent missed payments – suggesting that the most likely people to default had missed recent payments. This is key for early default detection.</a:t>
            </a:r>
          </a:p>
          <a:p>
            <a:r>
              <a:rPr lang="en-GB" sz="2400" dirty="0"/>
              <a:t>From the plot we can see that the most impactful negative covariate with default is the limit balance – this is trivial as higher payment ratios are associated with lower default risk.</a:t>
            </a:r>
          </a:p>
          <a:p>
            <a:endParaRPr lang="en-GB" sz="2400" dirty="0"/>
          </a:p>
          <a:p>
            <a:pPr marL="0" indent="0">
              <a:buNone/>
            </a:pPr>
            <a:r>
              <a:rPr lang="en-GB" sz="2400" dirty="0"/>
              <a:t>We can therefore say payment timeliness is a major determinant of creditworthiness; this is confirmed by real world practices within the credit markets globally. </a:t>
            </a:r>
          </a:p>
        </p:txBody>
      </p:sp>
    </p:spTree>
    <p:extLst>
      <p:ext uri="{BB962C8B-B14F-4D97-AF65-F5344CB8AC3E}">
        <p14:creationId xmlns:p14="http://schemas.microsoft.com/office/powerpoint/2010/main" val="3504657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E37EE-98FE-2819-E67D-C5988F46009C}"/>
            </a:ext>
          </a:extLst>
        </p:cNvPr>
        <p:cNvGrpSpPr/>
        <p:nvPr/>
      </p:nvGrpSpPr>
      <p:grpSpPr>
        <a:xfrm>
          <a:off x="0" y="0"/>
          <a:ext cx="0" cy="0"/>
          <a:chOff x="0" y="0"/>
          <a:chExt cx="0" cy="0"/>
        </a:xfrm>
      </p:grpSpPr>
      <p:pic>
        <p:nvPicPr>
          <p:cNvPr id="10" name="Picture 2" descr="Holcim closes bolt-on acquisitions for ...">
            <a:extLst>
              <a:ext uri="{FF2B5EF4-FFF2-40B4-BE49-F238E27FC236}">
                <a16:creationId xmlns:a16="http://schemas.microsoft.com/office/drawing/2014/main" id="{99202F94-B46C-2268-A168-27CAC64D04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5177" y="491452"/>
            <a:ext cx="1576823" cy="1049304"/>
          </a:xfrm>
          <a:prstGeom prst="rect">
            <a:avLst/>
          </a:prstGeom>
          <a:solidFill>
            <a:srgbClr val="153D72"/>
          </a:solidFill>
        </p:spPr>
      </p:pic>
      <p:sp>
        <p:nvSpPr>
          <p:cNvPr id="2" name="Title 1">
            <a:extLst>
              <a:ext uri="{FF2B5EF4-FFF2-40B4-BE49-F238E27FC236}">
                <a16:creationId xmlns:a16="http://schemas.microsoft.com/office/drawing/2014/main" id="{F2F81308-DD7B-96CE-6AA4-C8BED097E28E}"/>
              </a:ext>
            </a:extLst>
          </p:cNvPr>
          <p:cNvSpPr>
            <a:spLocks noGrp="1"/>
          </p:cNvSpPr>
          <p:nvPr>
            <p:ph type="title"/>
          </p:nvPr>
        </p:nvSpPr>
        <p:spPr>
          <a:xfrm>
            <a:off x="838200" y="669926"/>
            <a:ext cx="10515600" cy="1325563"/>
          </a:xfrm>
        </p:spPr>
        <p:txBody>
          <a:bodyPr/>
          <a:lstStyle/>
          <a:p>
            <a:r>
              <a:rPr lang="en-GB" dirty="0"/>
              <a:t>Demographic Analysis</a:t>
            </a:r>
          </a:p>
        </p:txBody>
      </p:sp>
      <p:sp>
        <p:nvSpPr>
          <p:cNvPr id="3" name="Content Placeholder 2">
            <a:extLst>
              <a:ext uri="{FF2B5EF4-FFF2-40B4-BE49-F238E27FC236}">
                <a16:creationId xmlns:a16="http://schemas.microsoft.com/office/drawing/2014/main" id="{BA26C63B-45DF-A9C7-FFF0-4F307CCB2680}"/>
              </a:ext>
            </a:extLst>
          </p:cNvPr>
          <p:cNvSpPr>
            <a:spLocks noGrp="1"/>
          </p:cNvSpPr>
          <p:nvPr>
            <p:ph idx="1"/>
          </p:nvPr>
        </p:nvSpPr>
        <p:spPr>
          <a:xfrm>
            <a:off x="642573" y="1972273"/>
            <a:ext cx="3909060" cy="4557994"/>
          </a:xfrm>
          <a:ln>
            <a:solidFill>
              <a:schemeClr val="tx1">
                <a:lumMod val="95000"/>
                <a:lumOff val="5000"/>
              </a:schemeClr>
            </a:solidFill>
          </a:ln>
        </p:spPr>
        <p:txBody>
          <a:bodyPr>
            <a:noAutofit/>
          </a:bodyPr>
          <a:lstStyle/>
          <a:p>
            <a:r>
              <a:rPr lang="en-GB" sz="1850" b="1" dirty="0">
                <a:latin typeface="Aptos Display" panose="020B0004020202020204" pitchFamily="34" charset="0"/>
              </a:rPr>
              <a:t>Gender</a:t>
            </a:r>
            <a:r>
              <a:rPr lang="en-GB" sz="1850" dirty="0">
                <a:latin typeface="Aptos Display" panose="020B0004020202020204" pitchFamily="34" charset="0"/>
              </a:rPr>
              <a:t>: Men exhibit ~24% default rate vs. ~21% for women; potential distinctions in debt management.</a:t>
            </a:r>
          </a:p>
          <a:p>
            <a:r>
              <a:rPr lang="en-GB" sz="1850" b="1" dirty="0">
                <a:latin typeface="Aptos Display" panose="020B0004020202020204" pitchFamily="34" charset="0"/>
              </a:rPr>
              <a:t>Education</a:t>
            </a:r>
            <a:r>
              <a:rPr lang="en-GB" sz="1850" dirty="0">
                <a:latin typeface="Aptos Display" panose="020B0004020202020204" pitchFamily="34" charset="0"/>
              </a:rPr>
              <a:t>: Advanced degrees show higher default incidence, aligning with possible higher levels of debt from education.</a:t>
            </a:r>
          </a:p>
          <a:p>
            <a:r>
              <a:rPr lang="en-GB" sz="1850" b="1" dirty="0">
                <a:latin typeface="Aptos Display" panose="020B0004020202020204" pitchFamily="34" charset="0"/>
              </a:rPr>
              <a:t>Marital Status</a:t>
            </a:r>
            <a:r>
              <a:rPr lang="en-GB" sz="1850" dirty="0">
                <a:latin typeface="Aptos Display" panose="020B0004020202020204" pitchFamily="34" charset="0"/>
              </a:rPr>
              <a:t>: Singles default marginally more than married customers, suggesting possible household income stability factors.</a:t>
            </a:r>
          </a:p>
          <a:p>
            <a:r>
              <a:rPr lang="en-GB" sz="1850" b="1" dirty="0">
                <a:latin typeface="Aptos Display" panose="020B0004020202020204" pitchFamily="34" charset="0"/>
              </a:rPr>
              <a:t>Regulatory Caveat</a:t>
            </a:r>
            <a:r>
              <a:rPr lang="en-GB" sz="1850" dirty="0">
                <a:latin typeface="Aptos Display" panose="020B0004020202020204" pitchFamily="34" charset="0"/>
              </a:rPr>
              <a:t>: Certain demographic attributes may be restricted or scrutinized under fair lending regulations, hence they are not used in model.</a:t>
            </a:r>
          </a:p>
        </p:txBody>
      </p:sp>
      <p:pic>
        <p:nvPicPr>
          <p:cNvPr id="8" name="Picture 7" descr="A group of blue pie charts&#10;&#10;AI-generated content may be incorrect.">
            <a:extLst>
              <a:ext uri="{FF2B5EF4-FFF2-40B4-BE49-F238E27FC236}">
                <a16:creationId xmlns:a16="http://schemas.microsoft.com/office/drawing/2014/main" id="{5A407088-3526-47B2-8665-478B1D2C8C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0733" y="1995489"/>
            <a:ext cx="6802167" cy="4534778"/>
          </a:xfrm>
          <a:prstGeom prst="rect">
            <a:avLst/>
          </a:prstGeom>
        </p:spPr>
      </p:pic>
      <p:pic>
        <p:nvPicPr>
          <p:cNvPr id="9" name="UCL Branding" descr="UCL Branding">
            <a:extLst>
              <a:ext uri="{FF2B5EF4-FFF2-40B4-BE49-F238E27FC236}">
                <a16:creationId xmlns:a16="http://schemas.microsoft.com/office/drawing/2014/main" id="{A5E3F118-0A5B-2ED3-289E-34D36A2E67D9}"/>
              </a:ext>
            </a:extLst>
          </p:cNvPr>
          <p:cNvPicPr>
            <a:picLocks noChangeAspect="1"/>
          </p:cNvPicPr>
          <p:nvPr/>
        </p:nvPicPr>
        <p:blipFill>
          <a:blip r:embed="rId4"/>
          <a:stretch>
            <a:fillRect/>
          </a:stretch>
        </p:blipFill>
        <p:spPr>
          <a:xfrm>
            <a:off x="0" y="0"/>
            <a:ext cx="12192000" cy="545456"/>
          </a:xfrm>
          <a:prstGeom prst="rect">
            <a:avLst/>
          </a:prstGeom>
          <a:ln w="12700">
            <a:miter lim="400000"/>
          </a:ln>
        </p:spPr>
      </p:pic>
    </p:spTree>
    <p:extLst>
      <p:ext uri="{BB962C8B-B14F-4D97-AF65-F5344CB8AC3E}">
        <p14:creationId xmlns:p14="http://schemas.microsoft.com/office/powerpoint/2010/main" val="1170089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9583D-55AF-64DF-C05A-4BB65253F296}"/>
            </a:ext>
          </a:extLst>
        </p:cNvPr>
        <p:cNvGrpSpPr/>
        <p:nvPr/>
      </p:nvGrpSpPr>
      <p:grpSpPr>
        <a:xfrm>
          <a:off x="0" y="0"/>
          <a:ext cx="0" cy="0"/>
          <a:chOff x="0" y="0"/>
          <a:chExt cx="0" cy="0"/>
        </a:xfrm>
      </p:grpSpPr>
      <p:pic>
        <p:nvPicPr>
          <p:cNvPr id="8" name="Picture 2" descr="Holcim closes bolt-on acquisitions for ...">
            <a:extLst>
              <a:ext uri="{FF2B5EF4-FFF2-40B4-BE49-F238E27FC236}">
                <a16:creationId xmlns:a16="http://schemas.microsoft.com/office/drawing/2014/main" id="{A6BF3846-5755-99FD-FE2E-4A51BB325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5177" y="491452"/>
            <a:ext cx="1576823" cy="1049304"/>
          </a:xfrm>
          <a:prstGeom prst="rect">
            <a:avLst/>
          </a:prstGeom>
          <a:solidFill>
            <a:srgbClr val="153D72"/>
          </a:solidFill>
        </p:spPr>
      </p:pic>
      <p:sp>
        <p:nvSpPr>
          <p:cNvPr id="2" name="Title 1">
            <a:extLst>
              <a:ext uri="{FF2B5EF4-FFF2-40B4-BE49-F238E27FC236}">
                <a16:creationId xmlns:a16="http://schemas.microsoft.com/office/drawing/2014/main" id="{40D8AEBA-2F82-845C-D0B3-41E797D368DC}"/>
              </a:ext>
            </a:extLst>
          </p:cNvPr>
          <p:cNvSpPr>
            <a:spLocks noGrp="1"/>
          </p:cNvSpPr>
          <p:nvPr>
            <p:ph type="title"/>
          </p:nvPr>
        </p:nvSpPr>
        <p:spPr>
          <a:xfrm>
            <a:off x="838200" y="571952"/>
            <a:ext cx="10515600" cy="1325563"/>
          </a:xfrm>
        </p:spPr>
        <p:txBody>
          <a:bodyPr/>
          <a:lstStyle/>
          <a:p>
            <a:r>
              <a:rPr lang="en-GB" dirty="0"/>
              <a:t>Feature Engineering</a:t>
            </a:r>
          </a:p>
        </p:txBody>
      </p:sp>
      <p:sp>
        <p:nvSpPr>
          <p:cNvPr id="3" name="Content Placeholder 2">
            <a:extLst>
              <a:ext uri="{FF2B5EF4-FFF2-40B4-BE49-F238E27FC236}">
                <a16:creationId xmlns:a16="http://schemas.microsoft.com/office/drawing/2014/main" id="{F84B3D6F-EF67-B2D1-05FA-27BBC01CB3D0}"/>
              </a:ext>
            </a:extLst>
          </p:cNvPr>
          <p:cNvSpPr>
            <a:spLocks noGrp="1"/>
          </p:cNvSpPr>
          <p:nvPr>
            <p:ph idx="1"/>
          </p:nvPr>
        </p:nvSpPr>
        <p:spPr>
          <a:xfrm>
            <a:off x="6235339" y="1829254"/>
            <a:ext cx="5575661" cy="4251506"/>
          </a:xfrm>
          <a:ln>
            <a:solidFill>
              <a:schemeClr val="tx1">
                <a:lumMod val="95000"/>
                <a:lumOff val="5000"/>
              </a:schemeClr>
            </a:solidFill>
          </a:ln>
        </p:spPr>
        <p:txBody>
          <a:bodyPr>
            <a:noAutofit/>
          </a:bodyPr>
          <a:lstStyle/>
          <a:p>
            <a:pPr marL="0" indent="0">
              <a:buNone/>
            </a:pPr>
            <a:r>
              <a:rPr lang="en-GB" sz="1600" dirty="0">
                <a:latin typeface="Aptos Display" panose="020B0004020202020204" pitchFamily="34" charset="0"/>
              </a:rPr>
              <a:t>I created new features to allow for better group splitting, these include:</a:t>
            </a:r>
            <a:endParaRPr lang="en-GB" sz="1600" b="1" dirty="0">
              <a:latin typeface="Aptos Display" panose="020B0004020202020204" pitchFamily="34" charset="0"/>
            </a:endParaRPr>
          </a:p>
          <a:p>
            <a:pPr marL="0" indent="0">
              <a:buNone/>
            </a:pPr>
            <a:r>
              <a:rPr lang="en-GB" sz="1600" b="1" dirty="0">
                <a:latin typeface="Aptos Display" panose="020B0004020202020204" pitchFamily="34" charset="0"/>
              </a:rPr>
              <a:t>Behavioural Indicators:</a:t>
            </a:r>
          </a:p>
          <a:p>
            <a:pPr lvl="1"/>
            <a:r>
              <a:rPr lang="en-GB" sz="1600" b="1" dirty="0">
                <a:latin typeface="Aptos Display" panose="020B0004020202020204" pitchFamily="34" charset="0"/>
              </a:rPr>
              <a:t>EVER_DELAYED </a:t>
            </a:r>
            <a:r>
              <a:rPr lang="en-GB" sz="1600" dirty="0">
                <a:latin typeface="Aptos Display" panose="020B0004020202020204" pitchFamily="34" charset="0"/>
              </a:rPr>
              <a:t>flags any historical missed payment.</a:t>
            </a:r>
          </a:p>
          <a:p>
            <a:pPr lvl="1"/>
            <a:r>
              <a:rPr lang="en-GB" sz="1600" b="1" dirty="0">
                <a:latin typeface="Aptos Display" panose="020B0004020202020204" pitchFamily="34" charset="0"/>
              </a:rPr>
              <a:t>MAX_DELAY </a:t>
            </a:r>
            <a:r>
              <a:rPr lang="en-GB" sz="1600" dirty="0">
                <a:latin typeface="Aptos Display" panose="020B0004020202020204" pitchFamily="34" charset="0"/>
              </a:rPr>
              <a:t>captures the worst delay severity.</a:t>
            </a:r>
          </a:p>
          <a:p>
            <a:pPr lvl="1"/>
            <a:r>
              <a:rPr lang="en-GB" sz="1600" b="1" dirty="0">
                <a:latin typeface="Aptos Display" panose="020B0004020202020204" pitchFamily="34" charset="0"/>
              </a:rPr>
              <a:t>RECENT_DELAY </a:t>
            </a:r>
            <a:r>
              <a:rPr lang="en-GB" sz="1600" dirty="0">
                <a:latin typeface="Aptos Display" panose="020B0004020202020204" pitchFamily="34" charset="0"/>
              </a:rPr>
              <a:t>applies heavier weights to newer delinquencies.</a:t>
            </a:r>
          </a:p>
          <a:p>
            <a:pPr marL="0" indent="0">
              <a:buNone/>
            </a:pPr>
            <a:r>
              <a:rPr lang="en-GB" sz="1600" b="1" dirty="0">
                <a:latin typeface="Aptos Display" panose="020B0004020202020204" pitchFamily="34" charset="0"/>
              </a:rPr>
              <a:t>Utilization Metrics:</a:t>
            </a:r>
          </a:p>
          <a:p>
            <a:pPr lvl="1"/>
            <a:r>
              <a:rPr lang="en-GB" sz="1600" b="1" dirty="0">
                <a:latin typeface="Aptos Display" panose="020B0004020202020204" pitchFamily="34" charset="0"/>
              </a:rPr>
              <a:t>UTIL_RATIO </a:t>
            </a:r>
            <a:r>
              <a:rPr lang="en-GB" sz="1600" dirty="0">
                <a:latin typeface="Aptos Display" panose="020B0004020202020204" pitchFamily="34" charset="0"/>
              </a:rPr>
              <a:t>(bill / credit limit).</a:t>
            </a:r>
          </a:p>
          <a:p>
            <a:pPr lvl="1"/>
            <a:r>
              <a:rPr lang="en-GB" sz="1600" b="1" dirty="0">
                <a:latin typeface="Aptos Display" panose="020B0004020202020204" pitchFamily="34" charset="0"/>
              </a:rPr>
              <a:t>PAYMENT_RATIO </a:t>
            </a:r>
            <a:r>
              <a:rPr lang="en-GB" sz="1600" dirty="0">
                <a:latin typeface="Aptos Display" panose="020B0004020202020204" pitchFamily="34" charset="0"/>
              </a:rPr>
              <a:t>(actual payment / bill amount).</a:t>
            </a:r>
          </a:p>
          <a:p>
            <a:pPr lvl="1"/>
            <a:endParaRPr lang="en-GB" sz="1600" b="1" dirty="0">
              <a:latin typeface="Aptos Display" panose="020B0004020202020204" pitchFamily="34" charset="0"/>
            </a:endParaRPr>
          </a:p>
          <a:p>
            <a:pPr marL="0" indent="0">
              <a:buNone/>
            </a:pPr>
            <a:r>
              <a:rPr lang="en-GB" sz="1600" dirty="0">
                <a:latin typeface="Aptos Display" panose="020B0004020202020204" pitchFamily="34" charset="0"/>
              </a:rPr>
              <a:t>The variable encoding and feature engineering improve model granularity by quantifying risk patterns more precisely than raw data alone. This allows our gradient boosted model to make better splits on data paths.</a:t>
            </a:r>
          </a:p>
        </p:txBody>
      </p:sp>
      <p:pic>
        <p:nvPicPr>
          <p:cNvPr id="6" name="UCL Branding" descr="UCL Branding">
            <a:extLst>
              <a:ext uri="{FF2B5EF4-FFF2-40B4-BE49-F238E27FC236}">
                <a16:creationId xmlns:a16="http://schemas.microsoft.com/office/drawing/2014/main" id="{853D7DC2-E2AB-1BDB-A576-324802055741}"/>
              </a:ext>
            </a:extLst>
          </p:cNvPr>
          <p:cNvPicPr>
            <a:picLocks noChangeAspect="1"/>
          </p:cNvPicPr>
          <p:nvPr/>
        </p:nvPicPr>
        <p:blipFill>
          <a:blip r:embed="rId3"/>
          <a:stretch>
            <a:fillRect/>
          </a:stretch>
        </p:blipFill>
        <p:spPr>
          <a:xfrm>
            <a:off x="0" y="0"/>
            <a:ext cx="12192000" cy="545456"/>
          </a:xfrm>
          <a:prstGeom prst="rect">
            <a:avLst/>
          </a:prstGeom>
          <a:ln w="12700">
            <a:miter lim="400000"/>
          </a:ln>
        </p:spPr>
      </p:pic>
      <p:pic>
        <p:nvPicPr>
          <p:cNvPr id="10" name="Content Placeholder 13" descr="A graph with blue and black bars&#10;&#10;AI-generated content may be incorrect.">
            <a:extLst>
              <a:ext uri="{FF2B5EF4-FFF2-40B4-BE49-F238E27FC236}">
                <a16:creationId xmlns:a16="http://schemas.microsoft.com/office/drawing/2014/main" id="{CD21EA18-4B86-5DFA-00EC-DD5AAA1A72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109" y="2008179"/>
            <a:ext cx="5867400" cy="3911600"/>
          </a:xfrm>
          <a:prstGeom prst="rect">
            <a:avLst/>
          </a:prstGeom>
        </p:spPr>
      </p:pic>
    </p:spTree>
    <p:extLst>
      <p:ext uri="{BB962C8B-B14F-4D97-AF65-F5344CB8AC3E}">
        <p14:creationId xmlns:p14="http://schemas.microsoft.com/office/powerpoint/2010/main" val="1965780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1180</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  Data Science Intern Application</vt:lpstr>
      <vt:lpstr>Introduction</vt:lpstr>
      <vt:lpstr>Introduction</vt:lpstr>
      <vt:lpstr>Methodology</vt:lpstr>
      <vt:lpstr>Target Variable Analysis</vt:lpstr>
      <vt:lpstr>Correlation Matrix</vt:lpstr>
      <vt:lpstr>Correlation Matrix</vt:lpstr>
      <vt:lpstr>Demographic Analysis</vt:lpstr>
      <vt:lpstr>Feature Engineering</vt:lpstr>
      <vt:lpstr>Benchmark Model – Logistic Regression</vt:lpstr>
      <vt:lpstr>Benchmark Model – Logistic Regression</vt:lpstr>
      <vt:lpstr>Optimized Model – Gradient Boosting</vt:lpstr>
      <vt:lpstr>Model Comparison</vt:lpstr>
      <vt:lpstr>Final 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Sofian Othmane</dc:creator>
  <cp:lastModifiedBy>Sofian Othmane</cp:lastModifiedBy>
  <cp:revision>3</cp:revision>
  <dcterms:created xsi:type="dcterms:W3CDTF">2025-02-28T01:56:38Z</dcterms:created>
  <dcterms:modified xsi:type="dcterms:W3CDTF">2025-02-28T04:30:40Z</dcterms:modified>
</cp:coreProperties>
</file>