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7" r:id="rId2"/>
    <p:sldId id="258" r:id="rId3"/>
    <p:sldId id="260" r:id="rId4"/>
    <p:sldId id="261" r:id="rId5"/>
    <p:sldId id="268" r:id="rId6"/>
    <p:sldId id="269" r:id="rId7"/>
    <p:sldId id="270" r:id="rId8"/>
    <p:sldId id="266" r:id="rId9"/>
    <p:sldId id="271"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0456" autoAdjust="0"/>
  </p:normalViewPr>
  <p:slideViewPr>
    <p:cSldViewPr snapToGrid="0">
      <p:cViewPr varScale="1">
        <p:scale>
          <a:sx n="57" d="100"/>
          <a:sy n="57" d="100"/>
        </p:scale>
        <p:origin x="596"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486AEF-0052-4787-80E2-F6DED0994412}" type="datetimeFigureOut">
              <a:rPr lang="en-GB" smtClean="0"/>
              <a:t>26/02/2025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9C1B41-6228-430A-B568-FA899302EC4E}" type="slidenum">
              <a:rPr lang="en-GB" smtClean="0"/>
              <a:t>‹#›</a:t>
            </a:fld>
            <a:endParaRPr lang="en-GB"/>
          </a:p>
        </p:txBody>
      </p:sp>
    </p:spTree>
    <p:extLst>
      <p:ext uri="{BB962C8B-B14F-4D97-AF65-F5344CB8AC3E}">
        <p14:creationId xmlns:p14="http://schemas.microsoft.com/office/powerpoint/2010/main" val="3203616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179C1B41-6228-430A-B568-FA899302EC4E}" type="slidenum">
              <a:rPr lang="en-GB" smtClean="0"/>
              <a:t>2</a:t>
            </a:fld>
            <a:endParaRPr lang="en-GB"/>
          </a:p>
        </p:txBody>
      </p:sp>
    </p:spTree>
    <p:extLst>
      <p:ext uri="{BB962C8B-B14F-4D97-AF65-F5344CB8AC3E}">
        <p14:creationId xmlns:p14="http://schemas.microsoft.com/office/powerpoint/2010/main" val="34430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79C1B41-6228-430A-B568-FA899302EC4E}" type="slidenum">
              <a:rPr lang="en-GB" smtClean="0"/>
              <a:t>10</a:t>
            </a:fld>
            <a:endParaRPr lang="en-GB"/>
          </a:p>
        </p:txBody>
      </p:sp>
    </p:spTree>
    <p:extLst>
      <p:ext uri="{BB962C8B-B14F-4D97-AF65-F5344CB8AC3E}">
        <p14:creationId xmlns:p14="http://schemas.microsoft.com/office/powerpoint/2010/main" val="33687789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364F4-2785-130F-5C70-4D901CF860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3262709-F007-CA20-1EF1-C2FFD3A8CF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0A0C058-3088-8F8E-95DD-E157CF962DFA}"/>
              </a:ext>
            </a:extLst>
          </p:cNvPr>
          <p:cNvSpPr>
            <a:spLocks noGrp="1"/>
          </p:cNvSpPr>
          <p:nvPr>
            <p:ph type="dt" sz="half" idx="10"/>
          </p:nvPr>
        </p:nvSpPr>
        <p:spPr>
          <a:xfrm>
            <a:off x="838200" y="6356350"/>
            <a:ext cx="2743200" cy="365125"/>
          </a:xfrm>
          <a:prstGeom prst="rect">
            <a:avLst/>
          </a:prstGeom>
        </p:spPr>
        <p:txBody>
          <a:bodyPr/>
          <a:lstStyle/>
          <a:p>
            <a:endParaRPr lang="en-GB" dirty="0"/>
          </a:p>
        </p:txBody>
      </p:sp>
      <p:sp>
        <p:nvSpPr>
          <p:cNvPr id="5" name="Footer Placeholder 4">
            <a:extLst>
              <a:ext uri="{FF2B5EF4-FFF2-40B4-BE49-F238E27FC236}">
                <a16:creationId xmlns:a16="http://schemas.microsoft.com/office/drawing/2014/main" id="{733AE552-7654-1E4A-FAEF-27518CEDD0A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89097EB-7153-1704-F38B-5337628F1E76}"/>
              </a:ext>
            </a:extLst>
          </p:cNvPr>
          <p:cNvSpPr>
            <a:spLocks noGrp="1"/>
          </p:cNvSpPr>
          <p:nvPr>
            <p:ph type="sldNum" sz="quarter" idx="12"/>
          </p:nvPr>
        </p:nvSpPr>
        <p:spPr/>
        <p:txBody>
          <a:bodyPr/>
          <a:lstStyle/>
          <a:p>
            <a:fld id="{F0690FBC-B040-45CD-8233-C639FA0E7BCB}" type="slidenum">
              <a:rPr lang="en-GB" smtClean="0"/>
              <a:t>‹#›</a:t>
            </a:fld>
            <a:endParaRPr lang="en-GB"/>
          </a:p>
        </p:txBody>
      </p:sp>
    </p:spTree>
    <p:extLst>
      <p:ext uri="{BB962C8B-B14F-4D97-AF65-F5344CB8AC3E}">
        <p14:creationId xmlns:p14="http://schemas.microsoft.com/office/powerpoint/2010/main" val="4182616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FEE5F-0CBB-8AD8-7474-8987BF63DA5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A0DB9CE-5768-DAC0-637D-88BADC54FA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567E56A-68A9-C5C8-8BD0-9F7B513831DF}"/>
              </a:ext>
            </a:extLst>
          </p:cNvPr>
          <p:cNvSpPr>
            <a:spLocks noGrp="1"/>
          </p:cNvSpPr>
          <p:nvPr>
            <p:ph type="dt" sz="half" idx="10"/>
          </p:nvPr>
        </p:nvSpPr>
        <p:spPr>
          <a:xfrm>
            <a:off x="838200" y="6356350"/>
            <a:ext cx="2743200" cy="365125"/>
          </a:xfrm>
          <a:prstGeom prst="rect">
            <a:avLst/>
          </a:prstGeom>
        </p:spPr>
        <p:txBody>
          <a:bodyPr/>
          <a:lstStyle/>
          <a:p>
            <a:endParaRPr lang="en-GB" dirty="0"/>
          </a:p>
          <a:p>
            <a:endParaRPr lang="en-GB" dirty="0"/>
          </a:p>
        </p:txBody>
      </p:sp>
      <p:sp>
        <p:nvSpPr>
          <p:cNvPr id="5" name="Footer Placeholder 4">
            <a:extLst>
              <a:ext uri="{FF2B5EF4-FFF2-40B4-BE49-F238E27FC236}">
                <a16:creationId xmlns:a16="http://schemas.microsoft.com/office/drawing/2014/main" id="{8A7C081F-96FD-3F8A-60F3-F1132807944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A90A4BE-1DAA-E6C4-A36C-C455CC56BB55}"/>
              </a:ext>
            </a:extLst>
          </p:cNvPr>
          <p:cNvSpPr>
            <a:spLocks noGrp="1"/>
          </p:cNvSpPr>
          <p:nvPr>
            <p:ph type="sldNum" sz="quarter" idx="12"/>
          </p:nvPr>
        </p:nvSpPr>
        <p:spPr/>
        <p:txBody>
          <a:bodyPr/>
          <a:lstStyle/>
          <a:p>
            <a:fld id="{F0690FBC-B040-45CD-8233-C639FA0E7BCB}" type="slidenum">
              <a:rPr lang="en-GB" smtClean="0"/>
              <a:t>‹#›</a:t>
            </a:fld>
            <a:endParaRPr lang="en-GB"/>
          </a:p>
        </p:txBody>
      </p:sp>
    </p:spTree>
    <p:extLst>
      <p:ext uri="{BB962C8B-B14F-4D97-AF65-F5344CB8AC3E}">
        <p14:creationId xmlns:p14="http://schemas.microsoft.com/office/powerpoint/2010/main" val="4112060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13FE2F-D465-A726-0978-A888C8C6B06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8F729A7-07E0-53FC-96EB-83D7BF4CA6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26E829F-9ACC-86BF-AF95-8DF7EF07101E}"/>
              </a:ext>
            </a:extLst>
          </p:cNvPr>
          <p:cNvSpPr>
            <a:spLocks noGrp="1"/>
          </p:cNvSpPr>
          <p:nvPr>
            <p:ph type="dt" sz="half" idx="10"/>
          </p:nvPr>
        </p:nvSpPr>
        <p:spPr>
          <a:xfrm>
            <a:off x="838200" y="6356350"/>
            <a:ext cx="2743200" cy="365125"/>
          </a:xfrm>
          <a:prstGeom prst="rect">
            <a:avLst/>
          </a:prstGeom>
        </p:spPr>
        <p:txBody>
          <a:bodyPr/>
          <a:lstStyle/>
          <a:p>
            <a:endParaRPr lang="en-GB" dirty="0"/>
          </a:p>
        </p:txBody>
      </p:sp>
      <p:sp>
        <p:nvSpPr>
          <p:cNvPr id="5" name="Footer Placeholder 4">
            <a:extLst>
              <a:ext uri="{FF2B5EF4-FFF2-40B4-BE49-F238E27FC236}">
                <a16:creationId xmlns:a16="http://schemas.microsoft.com/office/drawing/2014/main" id="{ACB99354-32F9-3C33-7D27-2E9301BCFD9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0CB8F5B-B34D-5E0B-7E03-59FB4157FBFA}"/>
              </a:ext>
            </a:extLst>
          </p:cNvPr>
          <p:cNvSpPr>
            <a:spLocks noGrp="1"/>
          </p:cNvSpPr>
          <p:nvPr>
            <p:ph type="sldNum" sz="quarter" idx="12"/>
          </p:nvPr>
        </p:nvSpPr>
        <p:spPr/>
        <p:txBody>
          <a:bodyPr/>
          <a:lstStyle/>
          <a:p>
            <a:fld id="{F0690FBC-B040-45CD-8233-C639FA0E7BCB}" type="slidenum">
              <a:rPr lang="en-GB" smtClean="0"/>
              <a:t>‹#›</a:t>
            </a:fld>
            <a:endParaRPr lang="en-GB"/>
          </a:p>
        </p:txBody>
      </p:sp>
    </p:spTree>
    <p:extLst>
      <p:ext uri="{BB962C8B-B14F-4D97-AF65-F5344CB8AC3E}">
        <p14:creationId xmlns:p14="http://schemas.microsoft.com/office/powerpoint/2010/main" val="21250682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Author and Date"/>
          <p:cNvSpPr txBox="1">
            <a:spLocks noGrp="1"/>
          </p:cNvSpPr>
          <p:nvPr>
            <p:ph type="body" sz="quarter" idx="21" hasCustomPrompt="1"/>
          </p:nvPr>
        </p:nvSpPr>
        <p:spPr>
          <a:xfrm>
            <a:off x="609600" y="5993081"/>
            <a:ext cx="10972800" cy="302896"/>
          </a:xfrm>
          <a:prstGeom prst="rect">
            <a:avLst/>
          </a:prstGeom>
        </p:spPr>
        <p:txBody>
          <a:bodyPr/>
          <a:lstStyle>
            <a:lvl1pPr marL="0" indent="0" algn="ctr" defTabSz="412750">
              <a:lnSpc>
                <a:spcPct val="100000"/>
              </a:lnSpc>
              <a:spcBef>
                <a:spcPts val="0"/>
              </a:spcBef>
              <a:buSzTx/>
              <a:buNone/>
              <a:defRPr sz="1500" spc="-14">
                <a:latin typeface="Graphik Medium"/>
                <a:ea typeface="Graphik Medium"/>
                <a:cs typeface="Graphik Medium"/>
                <a:sym typeface="Graphik Medium"/>
              </a:defRPr>
            </a:lvl1pPr>
          </a:lstStyle>
          <a:p>
            <a:r>
              <a:t>Author and Date</a:t>
            </a:r>
          </a:p>
        </p:txBody>
      </p:sp>
      <p:sp>
        <p:nvSpPr>
          <p:cNvPr id="12" name="Presentation Title"/>
          <p:cNvSpPr txBox="1">
            <a:spLocks noGrp="1"/>
          </p:cNvSpPr>
          <p:nvPr>
            <p:ph type="title" hasCustomPrompt="1"/>
          </p:nvPr>
        </p:nvSpPr>
        <p:spPr>
          <a:xfrm>
            <a:off x="609600" y="1771650"/>
            <a:ext cx="10972800" cy="2133600"/>
          </a:xfrm>
          <a:prstGeom prst="rect">
            <a:avLst/>
          </a:prstGeom>
        </p:spPr>
        <p:txBody>
          <a:bodyPr anchor="b"/>
          <a:lstStyle>
            <a:lvl1pPr>
              <a:defRPr sz="6400" spc="-64"/>
            </a:lvl1pPr>
          </a:lstStyle>
          <a:p>
            <a:r>
              <a:t>Presentation Title</a:t>
            </a:r>
          </a:p>
        </p:txBody>
      </p:sp>
      <p:sp>
        <p:nvSpPr>
          <p:cNvPr id="13" name="Body Level One…"/>
          <p:cNvSpPr txBox="1">
            <a:spLocks noGrp="1"/>
          </p:cNvSpPr>
          <p:nvPr>
            <p:ph type="body" sz="quarter" idx="1" hasCustomPrompt="1"/>
          </p:nvPr>
        </p:nvSpPr>
        <p:spPr>
          <a:xfrm>
            <a:off x="609600" y="3783790"/>
            <a:ext cx="10972800" cy="1125297"/>
          </a:xfrm>
          <a:prstGeom prst="rect">
            <a:avLst/>
          </a:prstGeom>
        </p:spPr>
        <p:txBody>
          <a:bodyPr/>
          <a:lstStyle>
            <a:lvl1pPr marL="0" indent="0" algn="ctr" defTabSz="412750">
              <a:lnSpc>
                <a:spcPct val="100000"/>
              </a:lnSpc>
              <a:spcBef>
                <a:spcPts val="0"/>
              </a:spcBef>
              <a:buSzTx/>
              <a:buNone/>
              <a:defRPr sz="3000" spc="-30">
                <a:latin typeface="Graphik Semibold"/>
                <a:ea typeface="Graphik Semibold"/>
                <a:cs typeface="Graphik Semibold"/>
                <a:sym typeface="Graphik Semibold"/>
              </a:defRPr>
            </a:lvl1pPr>
            <a:lvl2pPr marL="0" indent="228600" algn="ctr" defTabSz="412750">
              <a:lnSpc>
                <a:spcPct val="100000"/>
              </a:lnSpc>
              <a:spcBef>
                <a:spcPts val="0"/>
              </a:spcBef>
              <a:buSzTx/>
              <a:buNone/>
              <a:defRPr sz="3000" spc="-30">
                <a:latin typeface="Graphik Semibold"/>
                <a:ea typeface="Graphik Semibold"/>
                <a:cs typeface="Graphik Semibold"/>
                <a:sym typeface="Graphik Semibold"/>
              </a:defRPr>
            </a:lvl2pPr>
            <a:lvl3pPr marL="0" indent="457200" algn="ctr" defTabSz="412750">
              <a:lnSpc>
                <a:spcPct val="100000"/>
              </a:lnSpc>
              <a:spcBef>
                <a:spcPts val="0"/>
              </a:spcBef>
              <a:buSzTx/>
              <a:buNone/>
              <a:defRPr sz="3000" spc="-30">
                <a:latin typeface="Graphik Semibold"/>
                <a:ea typeface="Graphik Semibold"/>
                <a:cs typeface="Graphik Semibold"/>
                <a:sym typeface="Graphik Semibold"/>
              </a:defRPr>
            </a:lvl3pPr>
            <a:lvl4pPr marL="0" indent="685800" algn="ctr" defTabSz="412750">
              <a:lnSpc>
                <a:spcPct val="100000"/>
              </a:lnSpc>
              <a:spcBef>
                <a:spcPts val="0"/>
              </a:spcBef>
              <a:buSzTx/>
              <a:buNone/>
              <a:defRPr sz="3000" spc="-30">
                <a:latin typeface="Graphik Semibold"/>
                <a:ea typeface="Graphik Semibold"/>
                <a:cs typeface="Graphik Semibold"/>
                <a:sym typeface="Graphik Semibold"/>
              </a:defRPr>
            </a:lvl4pPr>
            <a:lvl5pPr marL="0" indent="914400" algn="ctr" defTabSz="412750">
              <a:lnSpc>
                <a:spcPct val="100000"/>
              </a:lnSpc>
              <a:spcBef>
                <a:spcPts val="0"/>
              </a:spcBef>
              <a:buSzTx/>
              <a:buNone/>
              <a:defRPr sz="3000" spc="-30">
                <a:latin typeface="Graphik Semibold"/>
                <a:ea typeface="Graphik Semibold"/>
                <a:cs typeface="Graphik Semibold"/>
                <a:sym typeface="Graphik Semibold"/>
              </a:defRPr>
            </a:lvl5pPr>
          </a:lstStyle>
          <a:p>
            <a:r>
              <a:t>Presentation Subtitle</a:t>
            </a:r>
          </a:p>
          <a:p>
            <a:pPr lvl="1"/>
            <a:endParaRPr/>
          </a:p>
          <a:p>
            <a:pPr lvl="2"/>
            <a:endParaRPr/>
          </a:p>
          <a:p>
            <a:pPr lvl="3"/>
            <a:endParaRPr/>
          </a:p>
          <a:p>
            <a:pPr lvl="4"/>
            <a:endParaRPr/>
          </a:p>
        </p:txBody>
      </p:sp>
      <p:sp>
        <p:nvSpPr>
          <p:cNvPr id="14" name="Slide Number"/>
          <p:cNvSpPr txBox="1">
            <a:spLocks noGrp="1"/>
          </p:cNvSpPr>
          <p:nvPr>
            <p:ph type="sldNum" sz="quarter" idx="2"/>
          </p:nvPr>
        </p:nvSpPr>
        <p:spPr>
          <a:xfrm>
            <a:off x="6000750" y="6350000"/>
            <a:ext cx="194311" cy="214631"/>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73484907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0249E-EC25-C45C-93EB-108CFDBB416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B775D0F-24D4-ACE8-80E8-ACD4FBC144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092B46B-FC10-FD4A-E603-86807A021CA0}"/>
              </a:ext>
            </a:extLst>
          </p:cNvPr>
          <p:cNvSpPr>
            <a:spLocks noGrp="1"/>
          </p:cNvSpPr>
          <p:nvPr>
            <p:ph type="dt" sz="half" idx="10"/>
          </p:nvPr>
        </p:nvSpPr>
        <p:spPr>
          <a:xfrm>
            <a:off x="838200" y="6356350"/>
            <a:ext cx="2743200" cy="365125"/>
          </a:xfrm>
          <a:prstGeom prst="rect">
            <a:avLst/>
          </a:prstGeom>
        </p:spPr>
        <p:txBody>
          <a:bodyPr/>
          <a:lstStyle/>
          <a:p>
            <a:endParaRPr lang="en-GB" dirty="0"/>
          </a:p>
        </p:txBody>
      </p:sp>
      <p:sp>
        <p:nvSpPr>
          <p:cNvPr id="5" name="Footer Placeholder 4">
            <a:extLst>
              <a:ext uri="{FF2B5EF4-FFF2-40B4-BE49-F238E27FC236}">
                <a16:creationId xmlns:a16="http://schemas.microsoft.com/office/drawing/2014/main" id="{6FA78338-BAEC-01E9-FF2B-5CC782135DF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C366EB4-FED5-F0EB-04F8-E757A7FDF678}"/>
              </a:ext>
            </a:extLst>
          </p:cNvPr>
          <p:cNvSpPr>
            <a:spLocks noGrp="1"/>
          </p:cNvSpPr>
          <p:nvPr>
            <p:ph type="sldNum" sz="quarter" idx="12"/>
          </p:nvPr>
        </p:nvSpPr>
        <p:spPr/>
        <p:txBody>
          <a:bodyPr/>
          <a:lstStyle/>
          <a:p>
            <a:fld id="{F0690FBC-B040-45CD-8233-C639FA0E7BCB}" type="slidenum">
              <a:rPr lang="en-GB" smtClean="0"/>
              <a:t>‹#›</a:t>
            </a:fld>
            <a:endParaRPr lang="en-GB"/>
          </a:p>
        </p:txBody>
      </p:sp>
    </p:spTree>
    <p:extLst>
      <p:ext uri="{BB962C8B-B14F-4D97-AF65-F5344CB8AC3E}">
        <p14:creationId xmlns:p14="http://schemas.microsoft.com/office/powerpoint/2010/main" val="2632015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9236D-7E2A-74D6-D604-0032EC964C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249A04A-9F05-D3B0-5DB6-AE751C1540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E59B3A-3F11-1E0A-C9BE-69A736082512}"/>
              </a:ext>
            </a:extLst>
          </p:cNvPr>
          <p:cNvSpPr>
            <a:spLocks noGrp="1"/>
          </p:cNvSpPr>
          <p:nvPr>
            <p:ph type="dt" sz="half" idx="10"/>
          </p:nvPr>
        </p:nvSpPr>
        <p:spPr>
          <a:xfrm>
            <a:off x="838200" y="6356350"/>
            <a:ext cx="2743200" cy="365125"/>
          </a:xfrm>
          <a:prstGeom prst="rect">
            <a:avLst/>
          </a:prstGeom>
        </p:spPr>
        <p:txBody>
          <a:bodyPr/>
          <a:lstStyle/>
          <a:p>
            <a:endParaRPr lang="en-GB" dirty="0"/>
          </a:p>
        </p:txBody>
      </p:sp>
      <p:sp>
        <p:nvSpPr>
          <p:cNvPr id="5" name="Footer Placeholder 4">
            <a:extLst>
              <a:ext uri="{FF2B5EF4-FFF2-40B4-BE49-F238E27FC236}">
                <a16:creationId xmlns:a16="http://schemas.microsoft.com/office/drawing/2014/main" id="{257BF716-63EC-7A7F-4A87-E48D924E7E1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B6177ED-3818-7505-CB75-1D383460CDD4}"/>
              </a:ext>
            </a:extLst>
          </p:cNvPr>
          <p:cNvSpPr>
            <a:spLocks noGrp="1"/>
          </p:cNvSpPr>
          <p:nvPr>
            <p:ph type="sldNum" sz="quarter" idx="12"/>
          </p:nvPr>
        </p:nvSpPr>
        <p:spPr/>
        <p:txBody>
          <a:bodyPr/>
          <a:lstStyle/>
          <a:p>
            <a:fld id="{F0690FBC-B040-45CD-8233-C639FA0E7BCB}" type="slidenum">
              <a:rPr lang="en-GB" smtClean="0"/>
              <a:t>‹#›</a:t>
            </a:fld>
            <a:endParaRPr lang="en-GB"/>
          </a:p>
        </p:txBody>
      </p:sp>
    </p:spTree>
    <p:extLst>
      <p:ext uri="{BB962C8B-B14F-4D97-AF65-F5344CB8AC3E}">
        <p14:creationId xmlns:p14="http://schemas.microsoft.com/office/powerpoint/2010/main" val="3660405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A0810-364D-ED5D-B6AA-810F85126BC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99B02A6-22D2-101E-6427-3E1348249F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DC31489-1BCF-AB4A-5D90-C4CA764A9CB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B368908-0AFA-32F5-5825-69F0CD777A70}"/>
              </a:ext>
            </a:extLst>
          </p:cNvPr>
          <p:cNvSpPr>
            <a:spLocks noGrp="1"/>
          </p:cNvSpPr>
          <p:nvPr>
            <p:ph type="dt" sz="half" idx="10"/>
          </p:nvPr>
        </p:nvSpPr>
        <p:spPr>
          <a:xfrm>
            <a:off x="838200" y="6356350"/>
            <a:ext cx="2743200" cy="365125"/>
          </a:xfrm>
          <a:prstGeom prst="rect">
            <a:avLst/>
          </a:prstGeom>
        </p:spPr>
        <p:txBody>
          <a:bodyPr/>
          <a:lstStyle/>
          <a:p>
            <a:endParaRPr lang="en-GB" dirty="0"/>
          </a:p>
        </p:txBody>
      </p:sp>
      <p:sp>
        <p:nvSpPr>
          <p:cNvPr id="6" name="Footer Placeholder 5">
            <a:extLst>
              <a:ext uri="{FF2B5EF4-FFF2-40B4-BE49-F238E27FC236}">
                <a16:creationId xmlns:a16="http://schemas.microsoft.com/office/drawing/2014/main" id="{BDFFCB78-AE80-B2B9-5D5F-66AC096B611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4A9C0DD-EEF3-A115-C99E-68DEC46FE92B}"/>
              </a:ext>
            </a:extLst>
          </p:cNvPr>
          <p:cNvSpPr>
            <a:spLocks noGrp="1"/>
          </p:cNvSpPr>
          <p:nvPr>
            <p:ph type="sldNum" sz="quarter" idx="12"/>
          </p:nvPr>
        </p:nvSpPr>
        <p:spPr/>
        <p:txBody>
          <a:bodyPr/>
          <a:lstStyle/>
          <a:p>
            <a:fld id="{F0690FBC-B040-45CD-8233-C639FA0E7BCB}" type="slidenum">
              <a:rPr lang="en-GB" smtClean="0"/>
              <a:t>‹#›</a:t>
            </a:fld>
            <a:endParaRPr lang="en-GB"/>
          </a:p>
        </p:txBody>
      </p:sp>
    </p:spTree>
    <p:extLst>
      <p:ext uri="{BB962C8B-B14F-4D97-AF65-F5344CB8AC3E}">
        <p14:creationId xmlns:p14="http://schemas.microsoft.com/office/powerpoint/2010/main" val="1427614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B4275-0AF5-4B25-7BFD-1D33A0C32648}"/>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C201EDE-486C-1060-8044-8CCE8193EC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C1DAFE-1216-FC79-5942-007A3DF2AD4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43028C8-6075-EC0C-16BD-9490EB9E06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1B5A99-4DB0-7F46-BA01-DF021E2FEF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22E24CF-C75C-0BE9-66BF-A2AAFD9B51E3}"/>
              </a:ext>
            </a:extLst>
          </p:cNvPr>
          <p:cNvSpPr>
            <a:spLocks noGrp="1"/>
          </p:cNvSpPr>
          <p:nvPr>
            <p:ph type="dt" sz="half" idx="10"/>
          </p:nvPr>
        </p:nvSpPr>
        <p:spPr>
          <a:xfrm>
            <a:off x="838200" y="6356350"/>
            <a:ext cx="2743200" cy="365125"/>
          </a:xfrm>
          <a:prstGeom prst="rect">
            <a:avLst/>
          </a:prstGeom>
        </p:spPr>
        <p:txBody>
          <a:bodyPr/>
          <a:lstStyle/>
          <a:p>
            <a:endParaRPr lang="en-GB" dirty="0"/>
          </a:p>
        </p:txBody>
      </p:sp>
      <p:sp>
        <p:nvSpPr>
          <p:cNvPr id="8" name="Footer Placeholder 7">
            <a:extLst>
              <a:ext uri="{FF2B5EF4-FFF2-40B4-BE49-F238E27FC236}">
                <a16:creationId xmlns:a16="http://schemas.microsoft.com/office/drawing/2014/main" id="{22B5CBB4-E4FD-3BAC-50D0-C8541531640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7CA846D-FBED-5518-A517-297E8047875D}"/>
              </a:ext>
            </a:extLst>
          </p:cNvPr>
          <p:cNvSpPr>
            <a:spLocks noGrp="1"/>
          </p:cNvSpPr>
          <p:nvPr>
            <p:ph type="sldNum" sz="quarter" idx="12"/>
          </p:nvPr>
        </p:nvSpPr>
        <p:spPr/>
        <p:txBody>
          <a:bodyPr/>
          <a:lstStyle/>
          <a:p>
            <a:fld id="{F0690FBC-B040-45CD-8233-C639FA0E7BCB}" type="slidenum">
              <a:rPr lang="en-GB" smtClean="0"/>
              <a:t>‹#›</a:t>
            </a:fld>
            <a:endParaRPr lang="en-GB"/>
          </a:p>
        </p:txBody>
      </p:sp>
    </p:spTree>
    <p:extLst>
      <p:ext uri="{BB962C8B-B14F-4D97-AF65-F5344CB8AC3E}">
        <p14:creationId xmlns:p14="http://schemas.microsoft.com/office/powerpoint/2010/main" val="2213548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E34F5-25CE-C33D-12C6-C8C5AC97CCB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B428349-CF78-2423-E46D-BA153BF268A7}"/>
              </a:ext>
            </a:extLst>
          </p:cNvPr>
          <p:cNvSpPr>
            <a:spLocks noGrp="1"/>
          </p:cNvSpPr>
          <p:nvPr>
            <p:ph type="dt" sz="half" idx="10"/>
          </p:nvPr>
        </p:nvSpPr>
        <p:spPr>
          <a:xfrm>
            <a:off x="838200" y="6356350"/>
            <a:ext cx="2743200" cy="365125"/>
          </a:xfrm>
          <a:prstGeom prst="rect">
            <a:avLst/>
          </a:prstGeom>
        </p:spPr>
        <p:txBody>
          <a:bodyPr/>
          <a:lstStyle/>
          <a:p>
            <a:endParaRPr lang="en-GB" dirty="0"/>
          </a:p>
        </p:txBody>
      </p:sp>
      <p:sp>
        <p:nvSpPr>
          <p:cNvPr id="4" name="Footer Placeholder 3">
            <a:extLst>
              <a:ext uri="{FF2B5EF4-FFF2-40B4-BE49-F238E27FC236}">
                <a16:creationId xmlns:a16="http://schemas.microsoft.com/office/drawing/2014/main" id="{57816586-2C49-B299-7E8A-2993F32087D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1662BD9-26F6-F391-373A-EB882292D5B1}"/>
              </a:ext>
            </a:extLst>
          </p:cNvPr>
          <p:cNvSpPr>
            <a:spLocks noGrp="1"/>
          </p:cNvSpPr>
          <p:nvPr>
            <p:ph type="sldNum" sz="quarter" idx="12"/>
          </p:nvPr>
        </p:nvSpPr>
        <p:spPr/>
        <p:txBody>
          <a:bodyPr/>
          <a:lstStyle/>
          <a:p>
            <a:fld id="{F0690FBC-B040-45CD-8233-C639FA0E7BCB}" type="slidenum">
              <a:rPr lang="en-GB" smtClean="0"/>
              <a:t>‹#›</a:t>
            </a:fld>
            <a:endParaRPr lang="en-GB"/>
          </a:p>
        </p:txBody>
      </p:sp>
    </p:spTree>
    <p:extLst>
      <p:ext uri="{BB962C8B-B14F-4D97-AF65-F5344CB8AC3E}">
        <p14:creationId xmlns:p14="http://schemas.microsoft.com/office/powerpoint/2010/main" val="3703495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F0D117-EEAB-E6B6-29C1-C48F9EA8EA01}"/>
              </a:ext>
            </a:extLst>
          </p:cNvPr>
          <p:cNvSpPr>
            <a:spLocks noGrp="1"/>
          </p:cNvSpPr>
          <p:nvPr>
            <p:ph type="dt" sz="half" idx="10"/>
          </p:nvPr>
        </p:nvSpPr>
        <p:spPr>
          <a:xfrm>
            <a:off x="838200" y="6356350"/>
            <a:ext cx="2743200" cy="365125"/>
          </a:xfrm>
          <a:prstGeom prst="rect">
            <a:avLst/>
          </a:prstGeom>
        </p:spPr>
        <p:txBody>
          <a:bodyPr/>
          <a:lstStyle/>
          <a:p>
            <a:endParaRPr lang="en-GB" dirty="0"/>
          </a:p>
        </p:txBody>
      </p:sp>
      <p:sp>
        <p:nvSpPr>
          <p:cNvPr id="3" name="Footer Placeholder 2">
            <a:extLst>
              <a:ext uri="{FF2B5EF4-FFF2-40B4-BE49-F238E27FC236}">
                <a16:creationId xmlns:a16="http://schemas.microsoft.com/office/drawing/2014/main" id="{6B5170A0-EDAD-05D2-EB10-909D78DCD8A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9C65A53-2110-9A98-EDE4-DB37A0944416}"/>
              </a:ext>
            </a:extLst>
          </p:cNvPr>
          <p:cNvSpPr>
            <a:spLocks noGrp="1"/>
          </p:cNvSpPr>
          <p:nvPr>
            <p:ph type="sldNum" sz="quarter" idx="12"/>
          </p:nvPr>
        </p:nvSpPr>
        <p:spPr/>
        <p:txBody>
          <a:bodyPr/>
          <a:lstStyle/>
          <a:p>
            <a:fld id="{F0690FBC-B040-45CD-8233-C639FA0E7BCB}" type="slidenum">
              <a:rPr lang="en-GB" smtClean="0"/>
              <a:t>‹#›</a:t>
            </a:fld>
            <a:endParaRPr lang="en-GB"/>
          </a:p>
        </p:txBody>
      </p:sp>
    </p:spTree>
    <p:extLst>
      <p:ext uri="{BB962C8B-B14F-4D97-AF65-F5344CB8AC3E}">
        <p14:creationId xmlns:p14="http://schemas.microsoft.com/office/powerpoint/2010/main" val="1949467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05852-4CDA-7B81-0BA0-B855C26177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8AB60B0-5AE3-EF76-3F5B-FABD60329A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DAABEC0E-2F94-0C39-4600-1DEBFE4D43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DBF844-6F7C-CD02-A8A9-5FD7C0169557}"/>
              </a:ext>
            </a:extLst>
          </p:cNvPr>
          <p:cNvSpPr>
            <a:spLocks noGrp="1"/>
          </p:cNvSpPr>
          <p:nvPr>
            <p:ph type="dt" sz="half" idx="10"/>
          </p:nvPr>
        </p:nvSpPr>
        <p:spPr>
          <a:xfrm>
            <a:off x="838200" y="6356350"/>
            <a:ext cx="2743200" cy="365125"/>
          </a:xfrm>
          <a:prstGeom prst="rect">
            <a:avLst/>
          </a:prstGeom>
        </p:spPr>
        <p:txBody>
          <a:bodyPr/>
          <a:lstStyle/>
          <a:p>
            <a:endParaRPr lang="en-GB" dirty="0"/>
          </a:p>
        </p:txBody>
      </p:sp>
      <p:sp>
        <p:nvSpPr>
          <p:cNvPr id="6" name="Footer Placeholder 5">
            <a:extLst>
              <a:ext uri="{FF2B5EF4-FFF2-40B4-BE49-F238E27FC236}">
                <a16:creationId xmlns:a16="http://schemas.microsoft.com/office/drawing/2014/main" id="{D47B2CFC-2430-A73B-C088-DEC265C5BC9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02380A0-AD01-643A-9470-A40B216B8CD4}"/>
              </a:ext>
            </a:extLst>
          </p:cNvPr>
          <p:cNvSpPr>
            <a:spLocks noGrp="1"/>
          </p:cNvSpPr>
          <p:nvPr>
            <p:ph type="sldNum" sz="quarter" idx="12"/>
          </p:nvPr>
        </p:nvSpPr>
        <p:spPr/>
        <p:txBody>
          <a:bodyPr/>
          <a:lstStyle/>
          <a:p>
            <a:fld id="{F0690FBC-B040-45CD-8233-C639FA0E7BCB}" type="slidenum">
              <a:rPr lang="en-GB" smtClean="0"/>
              <a:t>‹#›</a:t>
            </a:fld>
            <a:endParaRPr lang="en-GB"/>
          </a:p>
        </p:txBody>
      </p:sp>
    </p:spTree>
    <p:extLst>
      <p:ext uri="{BB962C8B-B14F-4D97-AF65-F5344CB8AC3E}">
        <p14:creationId xmlns:p14="http://schemas.microsoft.com/office/powerpoint/2010/main" val="3782276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1E6D6-5C22-5403-95F3-C69F602426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DBD5E61-488C-D244-5B9D-439728CDC8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85DCC785-8798-508A-314D-6D8E5CB526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CC5BE4-EB8B-80C6-0442-239941241F8C}"/>
              </a:ext>
            </a:extLst>
          </p:cNvPr>
          <p:cNvSpPr>
            <a:spLocks noGrp="1"/>
          </p:cNvSpPr>
          <p:nvPr>
            <p:ph type="dt" sz="half" idx="10"/>
          </p:nvPr>
        </p:nvSpPr>
        <p:spPr>
          <a:xfrm>
            <a:off x="838200" y="6356350"/>
            <a:ext cx="2743200" cy="365125"/>
          </a:xfrm>
          <a:prstGeom prst="rect">
            <a:avLst/>
          </a:prstGeom>
        </p:spPr>
        <p:txBody>
          <a:bodyPr/>
          <a:lstStyle/>
          <a:p>
            <a:endParaRPr lang="en-GB" dirty="0"/>
          </a:p>
        </p:txBody>
      </p:sp>
      <p:sp>
        <p:nvSpPr>
          <p:cNvPr id="6" name="Footer Placeholder 5">
            <a:extLst>
              <a:ext uri="{FF2B5EF4-FFF2-40B4-BE49-F238E27FC236}">
                <a16:creationId xmlns:a16="http://schemas.microsoft.com/office/drawing/2014/main" id="{42250A11-75DA-7BCB-910A-AB8CE317817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F7CF4B3-1584-EAB5-DB26-E55E520FB1E6}"/>
              </a:ext>
            </a:extLst>
          </p:cNvPr>
          <p:cNvSpPr>
            <a:spLocks noGrp="1"/>
          </p:cNvSpPr>
          <p:nvPr>
            <p:ph type="sldNum" sz="quarter" idx="12"/>
          </p:nvPr>
        </p:nvSpPr>
        <p:spPr/>
        <p:txBody>
          <a:bodyPr/>
          <a:lstStyle/>
          <a:p>
            <a:fld id="{F0690FBC-B040-45CD-8233-C639FA0E7BCB}" type="slidenum">
              <a:rPr lang="en-GB" smtClean="0"/>
              <a:t>‹#›</a:t>
            </a:fld>
            <a:endParaRPr lang="en-GB"/>
          </a:p>
        </p:txBody>
      </p:sp>
    </p:spTree>
    <p:extLst>
      <p:ext uri="{BB962C8B-B14F-4D97-AF65-F5344CB8AC3E}">
        <p14:creationId xmlns:p14="http://schemas.microsoft.com/office/powerpoint/2010/main" val="76841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2A9BD0-D643-7729-2069-A4AE1702BE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F980F8D-CC2C-A9B2-798C-FEBD2C6E04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Footer Placeholder 4">
            <a:extLst>
              <a:ext uri="{FF2B5EF4-FFF2-40B4-BE49-F238E27FC236}">
                <a16:creationId xmlns:a16="http://schemas.microsoft.com/office/drawing/2014/main" id="{D9D72533-0746-D00E-1C70-76279E6FCF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E9A97612-3C7D-1634-AAFD-BFE5346DEC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690FBC-B040-45CD-8233-C639FA0E7BCB}" type="slidenum">
              <a:rPr lang="en-GB" smtClean="0"/>
              <a:t>‹#›</a:t>
            </a:fld>
            <a:endParaRPr lang="en-GB"/>
          </a:p>
        </p:txBody>
      </p:sp>
      <p:sp>
        <p:nvSpPr>
          <p:cNvPr id="7" name="Date Placeholder 3">
            <a:extLst>
              <a:ext uri="{FF2B5EF4-FFF2-40B4-BE49-F238E27FC236}">
                <a16:creationId xmlns:a16="http://schemas.microsoft.com/office/drawing/2014/main" id="{05C1A410-F349-58D2-A706-2833232F8954}"/>
              </a:ext>
            </a:extLst>
          </p:cNvPr>
          <p:cNvSpPr txBox="1">
            <a:spLocks/>
          </p:cNvSpPr>
          <p:nvPr userDrawn="1"/>
        </p:nvSpPr>
        <p:spPr>
          <a:xfrm>
            <a:off x="748048" y="6299021"/>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dirty="0"/>
          </a:p>
        </p:txBody>
      </p:sp>
    </p:spTree>
    <p:extLst>
      <p:ext uri="{BB962C8B-B14F-4D97-AF65-F5344CB8AC3E}">
        <p14:creationId xmlns:p14="http://schemas.microsoft.com/office/powerpoint/2010/main" val="3955384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lt;PROJECT_NAME&gt;…"/>
          <p:cNvSpPr txBox="1">
            <a:spLocks noGrp="1"/>
          </p:cNvSpPr>
          <p:nvPr>
            <p:ph type="ctrTitle"/>
          </p:nvPr>
        </p:nvSpPr>
        <p:spPr>
          <a:xfrm>
            <a:off x="609600" y="1771650"/>
            <a:ext cx="10972800" cy="4513240"/>
          </a:xfrm>
          <a:prstGeom prst="rect">
            <a:avLst/>
          </a:prstGeom>
        </p:spPr>
        <p:txBody>
          <a:bodyPr anchor="t">
            <a:normAutofit/>
          </a:bodyPr>
          <a:lstStyle/>
          <a:p>
            <a:pPr marL="207328" defTabSz="228600">
              <a:lnSpc>
                <a:spcPct val="100000"/>
              </a:lnSpc>
              <a:defRPr sz="7000" b="1" spc="0">
                <a:solidFill>
                  <a:srgbClr val="00546A"/>
                </a:solidFill>
                <a:latin typeface="Arial"/>
                <a:ea typeface="Arial"/>
                <a:cs typeface="Arial"/>
                <a:sym typeface="Arial"/>
              </a:defRPr>
            </a:pPr>
            <a:r>
              <a:rPr lang="en-GB" sz="4400" dirty="0"/>
              <a:t>Systemic Risk Containment with Graph Neural Networks </a:t>
            </a:r>
            <a:endParaRPr sz="4400" dirty="0"/>
          </a:p>
          <a:p>
            <a:pPr marL="207328" defTabSz="228600">
              <a:lnSpc>
                <a:spcPct val="100000"/>
              </a:lnSpc>
              <a:defRPr sz="7000" b="1" spc="0">
                <a:solidFill>
                  <a:srgbClr val="00546A"/>
                </a:solidFill>
                <a:latin typeface="Arial"/>
                <a:ea typeface="Arial"/>
                <a:cs typeface="Arial"/>
                <a:sym typeface="Arial"/>
              </a:defRPr>
            </a:pPr>
            <a:endParaRPr dirty="0"/>
          </a:p>
          <a:p>
            <a:pPr marL="207328" marR="1969452" defTabSz="228600">
              <a:lnSpc>
                <a:spcPct val="100000"/>
              </a:lnSpc>
              <a:defRPr sz="2800" spc="0">
                <a:latin typeface="Arial"/>
                <a:ea typeface="Arial"/>
                <a:cs typeface="Arial"/>
                <a:sym typeface="Arial"/>
              </a:defRPr>
            </a:pPr>
            <a:r>
              <a:rPr lang="en-GB" dirty="0"/>
              <a:t>Sofian Othmane</a:t>
            </a:r>
            <a:br>
              <a:rPr lang="en-GB" dirty="0"/>
            </a:br>
            <a:r>
              <a:rPr lang="en-GB" sz="2000" dirty="0"/>
              <a:t>15</a:t>
            </a:r>
            <a:r>
              <a:rPr lang="en-GB" sz="2000" baseline="30000" dirty="0"/>
              <a:t>th</a:t>
            </a:r>
            <a:r>
              <a:rPr lang="en-GB" sz="2000" dirty="0"/>
              <a:t> February 2025</a:t>
            </a:r>
            <a:endParaRPr sz="2000" dirty="0"/>
          </a:p>
          <a:p>
            <a:pPr defTabSz="228600">
              <a:lnSpc>
                <a:spcPct val="100000"/>
              </a:lnSpc>
              <a:defRPr sz="2000" spc="0">
                <a:latin typeface="Arial"/>
                <a:ea typeface="Arial"/>
                <a:cs typeface="Arial"/>
                <a:sym typeface="Arial"/>
              </a:defRPr>
            </a:pPr>
            <a:endParaRPr dirty="0"/>
          </a:p>
          <a:p>
            <a:pPr marL="207328" marR="1969452" defTabSz="228600">
              <a:lnSpc>
                <a:spcPct val="100000"/>
              </a:lnSpc>
              <a:defRPr sz="2800" spc="0">
                <a:latin typeface="Arial"/>
                <a:ea typeface="Arial"/>
                <a:cs typeface="Arial"/>
                <a:sym typeface="Arial"/>
              </a:defRPr>
            </a:pPr>
            <a:r>
              <a:rPr lang="en-US" sz="2000" dirty="0"/>
              <a:t>Academic Supervisor: Prof Philip Treleaven</a:t>
            </a:r>
            <a:br>
              <a:rPr lang="en-US" sz="2000" dirty="0"/>
            </a:br>
            <a:endParaRPr dirty="0"/>
          </a:p>
          <a:p>
            <a:pPr marL="207328" marR="1969452" defTabSz="228600">
              <a:lnSpc>
                <a:spcPct val="100000"/>
              </a:lnSpc>
              <a:defRPr sz="2800" spc="0">
                <a:latin typeface="Arial"/>
                <a:ea typeface="Arial"/>
                <a:cs typeface="Arial"/>
                <a:sym typeface="Arial"/>
              </a:defRPr>
            </a:pPr>
            <a:endParaRPr dirty="0"/>
          </a:p>
          <a:p>
            <a:pPr marL="207328" marR="1969452" defTabSz="228600">
              <a:lnSpc>
                <a:spcPct val="100000"/>
              </a:lnSpc>
              <a:defRPr sz="2800" spc="0">
                <a:latin typeface="Arial"/>
                <a:ea typeface="Arial"/>
                <a:cs typeface="Arial"/>
                <a:sym typeface="Arial"/>
              </a:defRPr>
            </a:pPr>
            <a:endParaRPr dirty="0"/>
          </a:p>
          <a:p>
            <a:pPr marL="207328" marR="1969452" defTabSz="228600">
              <a:lnSpc>
                <a:spcPct val="100000"/>
              </a:lnSpc>
              <a:defRPr sz="2800" spc="0">
                <a:latin typeface="Arial"/>
                <a:ea typeface="Arial"/>
                <a:cs typeface="Arial"/>
                <a:sym typeface="Arial"/>
              </a:defRPr>
            </a:pPr>
            <a:endParaRPr dirty="0"/>
          </a:p>
          <a:p>
            <a:pPr defTabSz="228600">
              <a:lnSpc>
                <a:spcPct val="100000"/>
              </a:lnSpc>
              <a:defRPr sz="1800" spc="0">
                <a:latin typeface="Arial"/>
                <a:ea typeface="Arial"/>
                <a:cs typeface="Arial"/>
                <a:sym typeface="Arial"/>
              </a:defRPr>
            </a:pPr>
            <a:endParaRPr dirty="0"/>
          </a:p>
        </p:txBody>
      </p:sp>
      <p:pic>
        <p:nvPicPr>
          <p:cNvPr id="152" name="UCL Branding" descr="UCL Branding"/>
          <p:cNvPicPr>
            <a:picLocks noChangeAspect="1"/>
          </p:cNvPicPr>
          <p:nvPr/>
        </p:nvPicPr>
        <p:blipFill>
          <a:blip r:embed="rId2"/>
          <a:stretch>
            <a:fillRect/>
          </a:stretch>
        </p:blipFill>
        <p:spPr>
          <a:xfrm>
            <a:off x="0" y="1368"/>
            <a:ext cx="12192000" cy="1341121"/>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Contributions"/>
          <p:cNvSpPr txBox="1">
            <a:spLocks noGrp="1"/>
          </p:cNvSpPr>
          <p:nvPr>
            <p:ph type="ctrTitle"/>
          </p:nvPr>
        </p:nvSpPr>
        <p:spPr>
          <a:xfrm>
            <a:off x="608540" y="895007"/>
            <a:ext cx="10972800" cy="4578450"/>
          </a:xfrm>
          <a:prstGeom prst="rect">
            <a:avLst/>
          </a:prstGeom>
        </p:spPr>
        <p:txBody>
          <a:bodyPr anchor="t"/>
          <a:lstStyle/>
          <a:p>
            <a:pPr marL="207328" defTabSz="228600">
              <a:lnSpc>
                <a:spcPct val="100000"/>
              </a:lnSpc>
              <a:defRPr sz="7000" b="1" spc="0">
                <a:solidFill>
                  <a:srgbClr val="00546A"/>
                </a:solidFill>
                <a:latin typeface="Arial"/>
                <a:ea typeface="Arial"/>
                <a:cs typeface="Arial"/>
                <a:sym typeface="Arial"/>
              </a:defRPr>
            </a:pPr>
            <a:r>
              <a:rPr lang="en-US" sz="4400" dirty="0"/>
              <a:t>Impact Statement (business/industry)</a:t>
            </a:r>
            <a:endParaRPr sz="4400" dirty="0"/>
          </a:p>
          <a:p>
            <a:pPr defTabSz="228600">
              <a:lnSpc>
                <a:spcPct val="100000"/>
              </a:lnSpc>
              <a:defRPr sz="1800" spc="0">
                <a:latin typeface="Arial"/>
                <a:ea typeface="Arial"/>
                <a:cs typeface="Arial"/>
                <a:sym typeface="Arial"/>
              </a:defRPr>
            </a:pPr>
            <a:endParaRPr dirty="0"/>
          </a:p>
        </p:txBody>
      </p:sp>
      <p:pic>
        <p:nvPicPr>
          <p:cNvPr id="199" name="UCL Branding" descr="UCL Branding"/>
          <p:cNvPicPr>
            <a:picLocks noChangeAspect="1"/>
          </p:cNvPicPr>
          <p:nvPr/>
        </p:nvPicPr>
        <p:blipFill>
          <a:blip r:embed="rId3"/>
          <a:stretch>
            <a:fillRect/>
          </a:stretch>
        </p:blipFill>
        <p:spPr>
          <a:xfrm>
            <a:off x="0" y="0"/>
            <a:ext cx="12192000" cy="545456"/>
          </a:xfrm>
          <a:prstGeom prst="rect">
            <a:avLst/>
          </a:prstGeom>
          <a:ln w="12700">
            <a:miter lim="400000"/>
          </a:ln>
        </p:spPr>
      </p:pic>
      <p:sp>
        <p:nvSpPr>
          <p:cNvPr id="200" name="10"/>
          <p:cNvSpPr txBox="1"/>
          <p:nvPr/>
        </p:nvSpPr>
        <p:spPr>
          <a:xfrm>
            <a:off x="11413759" y="6198422"/>
            <a:ext cx="4697440" cy="50635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marL="414655" marR="3938904" algn="l" defTabSz="457200">
              <a:lnSpc>
                <a:spcPct val="200000"/>
              </a:lnSpc>
              <a:defRPr sz="3500">
                <a:latin typeface="Arial"/>
                <a:ea typeface="Arial"/>
                <a:cs typeface="Arial"/>
                <a:sym typeface="Arial"/>
              </a:defRPr>
            </a:lvl1pPr>
          </a:lstStyle>
          <a:p>
            <a:r>
              <a:rPr sz="1750"/>
              <a:t>10</a:t>
            </a:r>
          </a:p>
        </p:txBody>
      </p:sp>
      <p:sp>
        <p:nvSpPr>
          <p:cNvPr id="201" name="Point 1…"/>
          <p:cNvSpPr txBox="1"/>
          <p:nvPr/>
        </p:nvSpPr>
        <p:spPr>
          <a:xfrm>
            <a:off x="608540" y="1895026"/>
            <a:ext cx="12057125" cy="46371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marL="588328" marR="1969452" indent="-381000" defTabSz="228600">
              <a:spcAft>
                <a:spcPts val="1000"/>
              </a:spcAft>
              <a:buSzPct val="150000"/>
              <a:buChar char="•"/>
              <a:defRPr sz="3500">
                <a:latin typeface="Arial"/>
                <a:ea typeface="Arial"/>
                <a:cs typeface="Arial"/>
                <a:sym typeface="Arial"/>
              </a:defRPr>
            </a:pPr>
            <a:r>
              <a:rPr lang="en-GB" sz="2000" dirty="0"/>
              <a:t>Enhanced Risk Monitoring for Financial Institutions and Regulators</a:t>
            </a:r>
            <a:endParaRPr sz="2000" dirty="0"/>
          </a:p>
          <a:p>
            <a:pPr marL="861377" marR="1969452" lvl="1" indent="-381000" defTabSz="228600">
              <a:spcAft>
                <a:spcPts val="1000"/>
              </a:spcAft>
              <a:buSzPct val="150000"/>
              <a:buChar char="•"/>
              <a:defRPr sz="3500">
                <a:latin typeface="Arial"/>
                <a:ea typeface="Arial"/>
                <a:cs typeface="Arial"/>
                <a:sym typeface="Arial"/>
              </a:defRPr>
            </a:pPr>
            <a:r>
              <a:rPr lang="en-GB" sz="1600" dirty="0"/>
              <a:t>The GNN-based systemic risk framework offers a powerful </a:t>
            </a:r>
            <a:r>
              <a:rPr lang="en-GB" sz="1600" b="1" dirty="0"/>
              <a:t>early warning system</a:t>
            </a:r>
            <a:r>
              <a:rPr lang="en-GB" sz="1600" dirty="0"/>
              <a:t> for </a:t>
            </a:r>
            <a:r>
              <a:rPr lang="en-GB" sz="1600" b="1" dirty="0"/>
              <a:t>banks</a:t>
            </a:r>
            <a:r>
              <a:rPr lang="en-GB" sz="1600" dirty="0"/>
              <a:t>, </a:t>
            </a:r>
            <a:r>
              <a:rPr lang="en-GB" sz="1600" b="1" dirty="0"/>
              <a:t>asset managers</a:t>
            </a:r>
            <a:r>
              <a:rPr lang="en-GB" sz="1600" dirty="0"/>
              <a:t>, and </a:t>
            </a:r>
            <a:r>
              <a:rPr lang="en-GB" sz="1600" b="1" dirty="0"/>
              <a:t>regulators</a:t>
            </a:r>
            <a:r>
              <a:rPr lang="en-GB" sz="1600" dirty="0"/>
              <a:t>. </a:t>
            </a:r>
          </a:p>
          <a:p>
            <a:pPr marL="861377" marR="1969452" lvl="1" indent="-381000" defTabSz="228600">
              <a:spcAft>
                <a:spcPts val="1000"/>
              </a:spcAft>
              <a:buSzPct val="150000"/>
              <a:buChar char="•"/>
              <a:defRPr sz="3500">
                <a:latin typeface="Arial"/>
                <a:ea typeface="Arial"/>
                <a:cs typeface="Arial"/>
                <a:sym typeface="Arial"/>
              </a:defRPr>
            </a:pPr>
            <a:r>
              <a:rPr lang="en-GB" sz="1600" dirty="0"/>
              <a:t>This allows proactive measures – a bank can reinforce its liquidity or reduce exposures, and regulators can engage in supervisory dialogue or targeted inspections</a:t>
            </a:r>
          </a:p>
          <a:p>
            <a:pPr marL="861377" marR="1969452" lvl="1" indent="-381000" defTabSz="228600">
              <a:spcAft>
                <a:spcPts val="1000"/>
              </a:spcAft>
              <a:buSzPct val="150000"/>
              <a:buChar char="•"/>
              <a:defRPr sz="3500">
                <a:latin typeface="Arial"/>
                <a:ea typeface="Arial"/>
                <a:cs typeface="Arial"/>
                <a:sym typeface="Arial"/>
              </a:defRPr>
            </a:pPr>
            <a:r>
              <a:rPr lang="en-GB" sz="1600" dirty="0"/>
              <a:t>By integrating it into risk management dashboards, financial institutions can better </a:t>
            </a:r>
            <a:r>
              <a:rPr lang="en-GB" sz="1600" b="1" dirty="0"/>
              <a:t>anticipate counterparty failures</a:t>
            </a:r>
            <a:r>
              <a:rPr lang="en-GB" sz="1600" dirty="0"/>
              <a:t> or market shocks.</a:t>
            </a:r>
            <a:endParaRPr sz="1600" dirty="0"/>
          </a:p>
          <a:p>
            <a:pPr marL="588328" marR="1969452" indent="-381000" defTabSz="228600">
              <a:spcAft>
                <a:spcPts val="1000"/>
              </a:spcAft>
              <a:buSzPct val="150000"/>
              <a:buChar char="•"/>
              <a:defRPr sz="3500">
                <a:latin typeface="Arial"/>
                <a:ea typeface="Arial"/>
                <a:cs typeface="Arial"/>
                <a:sym typeface="Arial"/>
              </a:defRPr>
            </a:pPr>
            <a:r>
              <a:rPr lang="en-GB" sz="2000" dirty="0"/>
              <a:t>Improved Crisis Management</a:t>
            </a:r>
          </a:p>
          <a:p>
            <a:pPr marL="861377" marR="1969452" lvl="1" indent="-381000" defTabSz="228600">
              <a:spcAft>
                <a:spcPts val="1000"/>
              </a:spcAft>
              <a:buSzPct val="150000"/>
              <a:buChar char="•"/>
              <a:defRPr sz="3500">
                <a:latin typeface="Arial"/>
                <a:ea typeface="Arial"/>
                <a:cs typeface="Arial"/>
                <a:sym typeface="Arial"/>
              </a:defRPr>
            </a:pPr>
            <a:r>
              <a:rPr lang="en-GB" sz="1600" dirty="0"/>
              <a:t>The containment strategy analysis we performed can guide institutions and authorities on “where to pull the levers” in a crisis. For instance, a </a:t>
            </a:r>
            <a:r>
              <a:rPr lang="en-GB" sz="1600" b="1" dirty="0"/>
              <a:t>central bank </a:t>
            </a:r>
            <a:r>
              <a:rPr lang="en-GB" sz="1600" dirty="0"/>
              <a:t>or </a:t>
            </a:r>
            <a:r>
              <a:rPr lang="en-GB" sz="1600" b="1" dirty="0"/>
              <a:t>finance ministry </a:t>
            </a:r>
            <a:r>
              <a:rPr lang="en-GB" sz="1600" dirty="0"/>
              <a:t>can use our model’s output to decide whether injecting capital into a certain bank will stabilize the system or if providing liquidity to the market would be more effective.</a:t>
            </a:r>
          </a:p>
          <a:p>
            <a:pPr marL="861377" marR="1969452" lvl="1" indent="-381000" defTabSz="228600">
              <a:spcAft>
                <a:spcPts val="1000"/>
              </a:spcAft>
              <a:buSzPct val="150000"/>
              <a:buChar char="•"/>
              <a:defRPr sz="3500">
                <a:latin typeface="Arial"/>
                <a:ea typeface="Arial"/>
                <a:cs typeface="Arial"/>
                <a:sym typeface="Arial"/>
              </a:defRPr>
            </a:pPr>
            <a:r>
              <a:rPr lang="en-GB" sz="1600" b="1" dirty="0"/>
              <a:t>Resolution authorities</a:t>
            </a:r>
            <a:r>
              <a:rPr lang="en-GB" sz="1600" dirty="0"/>
              <a:t> (who manage failing banks) could employ our network model to ensure that when they wind down a bank, they do so in a way that minimizes contagion (perhaps by pre-emptively shoring up key counterparties of that bank). </a:t>
            </a:r>
            <a:endParaRPr sz="1600" dirty="0"/>
          </a:p>
        </p:txBody>
      </p:sp>
    </p:spTree>
    <p:extLst>
      <p:ext uri="{BB962C8B-B14F-4D97-AF65-F5344CB8AC3E}">
        <p14:creationId xmlns:p14="http://schemas.microsoft.com/office/powerpoint/2010/main" val="2724052975"/>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Research Motivations"/>
          <p:cNvSpPr txBox="1">
            <a:spLocks noGrp="1"/>
          </p:cNvSpPr>
          <p:nvPr>
            <p:ph type="ctrTitle"/>
          </p:nvPr>
        </p:nvSpPr>
        <p:spPr>
          <a:xfrm>
            <a:off x="184731" y="865877"/>
            <a:ext cx="10972800" cy="870388"/>
          </a:xfrm>
          <a:prstGeom prst="rect">
            <a:avLst/>
          </a:prstGeom>
        </p:spPr>
        <p:txBody>
          <a:bodyPr anchor="t">
            <a:normAutofit/>
          </a:bodyPr>
          <a:lstStyle>
            <a:lvl1pPr marL="414655" algn="l" defTabSz="457200">
              <a:lnSpc>
                <a:spcPct val="100000"/>
              </a:lnSpc>
              <a:defRPr sz="7000" b="1" spc="0">
                <a:solidFill>
                  <a:srgbClr val="00546A"/>
                </a:solidFill>
                <a:latin typeface="Arial"/>
                <a:ea typeface="Arial"/>
                <a:cs typeface="Arial"/>
                <a:sym typeface="Arial"/>
              </a:defRPr>
            </a:lvl1pPr>
          </a:lstStyle>
          <a:p>
            <a:r>
              <a:rPr sz="4400" dirty="0"/>
              <a:t>Research Motivations</a:t>
            </a:r>
          </a:p>
        </p:txBody>
      </p:sp>
      <p:pic>
        <p:nvPicPr>
          <p:cNvPr id="155" name="UCL Branding" descr="UCL Branding"/>
          <p:cNvPicPr>
            <a:picLocks noChangeAspect="1"/>
          </p:cNvPicPr>
          <p:nvPr/>
        </p:nvPicPr>
        <p:blipFill>
          <a:blip r:embed="rId3"/>
          <a:stretch>
            <a:fillRect/>
          </a:stretch>
        </p:blipFill>
        <p:spPr>
          <a:xfrm>
            <a:off x="0" y="0"/>
            <a:ext cx="12192000" cy="545456"/>
          </a:xfrm>
          <a:prstGeom prst="rect">
            <a:avLst/>
          </a:prstGeom>
          <a:ln w="12700">
            <a:miter lim="400000"/>
          </a:ln>
        </p:spPr>
      </p:pic>
      <p:sp>
        <p:nvSpPr>
          <p:cNvPr id="156" name="2"/>
          <p:cNvSpPr txBox="1"/>
          <p:nvPr/>
        </p:nvSpPr>
        <p:spPr>
          <a:xfrm>
            <a:off x="11485004" y="6198422"/>
            <a:ext cx="4572406" cy="50635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marL="414655" marR="3938904" algn="l" defTabSz="457200">
              <a:lnSpc>
                <a:spcPct val="200000"/>
              </a:lnSpc>
              <a:defRPr sz="3500">
                <a:latin typeface="Arial"/>
                <a:ea typeface="Arial"/>
                <a:cs typeface="Arial"/>
                <a:sym typeface="Arial"/>
              </a:defRPr>
            </a:lvl1pPr>
          </a:lstStyle>
          <a:p>
            <a:r>
              <a:rPr sz="1750" dirty="0"/>
              <a:t>2</a:t>
            </a:r>
          </a:p>
        </p:txBody>
      </p:sp>
      <p:sp>
        <p:nvSpPr>
          <p:cNvPr id="8" name="Rectangle 5">
            <a:extLst>
              <a:ext uri="{FF2B5EF4-FFF2-40B4-BE49-F238E27FC236}">
                <a16:creationId xmlns:a16="http://schemas.microsoft.com/office/drawing/2014/main" id="{82F82A22-71D3-C4DF-637B-4BC0B85BE0CB}"/>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9">
            <a:extLst>
              <a:ext uri="{FF2B5EF4-FFF2-40B4-BE49-F238E27FC236}">
                <a16:creationId xmlns:a16="http://schemas.microsoft.com/office/drawing/2014/main" id="{82BB5287-53DA-7F30-A30E-BE42DD5F4EB6}"/>
              </a:ext>
            </a:extLst>
          </p:cNvPr>
          <p:cNvSpPr>
            <a:spLocks noChangeArrowheads="1"/>
          </p:cNvSpPr>
          <p:nvPr/>
        </p:nvSpPr>
        <p:spPr bwMode="auto">
          <a:xfrm>
            <a:off x="446690" y="1745791"/>
            <a:ext cx="11298620" cy="4647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endParaRPr kumimoji="0" lang="en-US" altLang="en-US" sz="1600" i="0" u="none" strike="noStrike" cap="none" normalizeH="0" baseline="0" dirty="0">
              <a:ln>
                <a:noFill/>
              </a:ln>
              <a:effectLst/>
              <a:latin typeface="Arial" panose="020B0604020202020204" pitchFamily="34" charset="0"/>
              <a:cs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i="0" u="none" strike="noStrike" cap="none" normalizeH="0" baseline="0" dirty="0">
                <a:ln>
                  <a:noFill/>
                </a:ln>
                <a:effectLst/>
                <a:latin typeface="Arial" panose="020B0604020202020204" pitchFamily="34" charset="0"/>
                <a:cs typeface="Arial" panose="020B0604020202020204" pitchFamily="34" charset="0"/>
              </a:rPr>
              <a:t>The Complexity of Financial Markets</a:t>
            </a:r>
          </a:p>
          <a:p>
            <a:pPr marL="742950" lvl="1" indent="-285750">
              <a:buFont typeface="Arial" panose="020B0604020202020204" pitchFamily="34" charset="0"/>
              <a:buChar char="•"/>
            </a:pPr>
            <a:r>
              <a:rPr lang="en-GB" sz="1600" dirty="0">
                <a:latin typeface="Arial" panose="020B0604020202020204" pitchFamily="34" charset="0"/>
                <a:cs typeface="Arial" panose="020B0604020202020204" pitchFamily="34" charset="0"/>
              </a:rPr>
              <a:t>Modern financial systems are structured as highly interconnected networks where institutions are linked through interbank lending, derivative contracts, and cross-border exposures. </a:t>
            </a:r>
          </a:p>
          <a:p>
            <a:pPr marL="742950" lvl="1" indent="-285750">
              <a:buFont typeface="Arial" panose="020B0604020202020204" pitchFamily="34" charset="0"/>
              <a:buChar char="•"/>
            </a:pPr>
            <a:r>
              <a:rPr lang="en-GB" sz="1600" dirty="0">
                <a:latin typeface="Arial" panose="020B0604020202020204" pitchFamily="34" charset="0"/>
                <a:cs typeface="Arial" panose="020B0604020202020204" pitchFamily="34" charset="0"/>
              </a:rPr>
              <a:t>Traditional risk models, which focus on individual firm solvency, fail to capture emergent systemic behaviours arising from the financial network’s topology </a:t>
            </a:r>
            <a:r>
              <a:rPr lang="en-GB" sz="1600" b="1" i="1" dirty="0">
                <a:latin typeface="Arial" panose="020B0604020202020204" pitchFamily="34" charset="0"/>
                <a:cs typeface="Arial" panose="020B0604020202020204" pitchFamily="34" charset="0"/>
              </a:rPr>
              <a:t>(</a:t>
            </a:r>
            <a:r>
              <a:rPr lang="en-GB" sz="1600" b="1" i="1" dirty="0" err="1">
                <a:latin typeface="Arial" panose="020B0604020202020204" pitchFamily="34" charset="0"/>
                <a:cs typeface="Arial" panose="020B0604020202020204" pitchFamily="34" charset="0"/>
              </a:rPr>
              <a:t>Battiston</a:t>
            </a:r>
            <a:r>
              <a:rPr lang="en-GB" sz="1600" b="1" i="1" dirty="0">
                <a:latin typeface="Arial" panose="020B0604020202020204" pitchFamily="34" charset="0"/>
                <a:cs typeface="Arial" panose="020B0604020202020204" pitchFamily="34" charset="0"/>
              </a:rPr>
              <a:t> et al., 2012)</a:t>
            </a:r>
          </a:p>
          <a:p>
            <a:pPr lvl="1" eaLnBrk="0" fontAlgn="base" hangingPunct="0">
              <a:spcBef>
                <a:spcPct val="0"/>
              </a:spcBef>
              <a:spcAft>
                <a:spcPct val="0"/>
              </a:spcAft>
            </a:pPr>
            <a:endParaRPr lang="en-US" altLang="en-US" sz="1600" dirty="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rPr>
              <a:t>2. The Nonlinear Nature of Financial Contagion and Shock Amplification</a:t>
            </a:r>
          </a:p>
          <a:p>
            <a:pPr marL="742950" lvl="1" indent="-285750">
              <a:buFont typeface="Arial" panose="020B0604020202020204" pitchFamily="34" charset="0"/>
              <a:buChar char="•"/>
            </a:pPr>
            <a:r>
              <a:rPr lang="en-GB" sz="1600" dirty="0">
                <a:latin typeface="Arial" panose="020B0604020202020204" pitchFamily="34" charset="0"/>
                <a:cs typeface="Arial" panose="020B0604020202020204" pitchFamily="34" charset="0"/>
              </a:rPr>
              <a:t>During crises, distress can spread through both direct exposures (e.g., loan defaults) and indirect channels (e.g., market liquidity evaporation) </a:t>
            </a:r>
            <a:r>
              <a:rPr lang="en-GB" sz="1600" b="1" i="1" dirty="0">
                <a:latin typeface="Arial" panose="020B0604020202020204" pitchFamily="34" charset="0"/>
                <a:cs typeface="Arial" panose="020B0604020202020204" pitchFamily="34" charset="0"/>
              </a:rPr>
              <a:t>(</a:t>
            </a:r>
            <a:r>
              <a:rPr lang="en-GB" sz="1600" b="1" i="1" dirty="0" err="1">
                <a:latin typeface="Arial" panose="020B0604020202020204" pitchFamily="34" charset="0"/>
                <a:cs typeface="Arial" panose="020B0604020202020204" pitchFamily="34" charset="0"/>
              </a:rPr>
              <a:t>Glasserman</a:t>
            </a:r>
            <a:r>
              <a:rPr lang="en-GB" sz="1600" b="1" i="1" dirty="0">
                <a:latin typeface="Arial" panose="020B0604020202020204" pitchFamily="34" charset="0"/>
                <a:cs typeface="Arial" panose="020B0604020202020204" pitchFamily="34" charset="0"/>
              </a:rPr>
              <a:t> &amp; Young, 2016).</a:t>
            </a:r>
          </a:p>
          <a:p>
            <a:pPr marL="742950" lvl="1" indent="-285750">
              <a:buFont typeface="Arial" panose="020B0604020202020204" pitchFamily="34" charset="0"/>
              <a:buChar char="•"/>
            </a:pPr>
            <a:r>
              <a:rPr lang="en-GB" sz="1600" dirty="0">
                <a:latin typeface="Arial" panose="020B0604020202020204" pitchFamily="34" charset="0"/>
                <a:cs typeface="Arial" panose="020B0604020202020204" pitchFamily="34" charset="0"/>
              </a:rPr>
              <a:t>The 2008 financial crisis and the 2020 COVID-19 shock demonstrated how feedback loops and second-order effects can trigger systemic collapses, necessitating better models that simulate these propagation mechanisms </a:t>
            </a:r>
            <a:r>
              <a:rPr lang="en-GB" sz="1600" b="1" i="1" dirty="0">
                <a:latin typeface="Arial" panose="020B0604020202020204" pitchFamily="34" charset="0"/>
                <a:cs typeface="Arial" panose="020B0604020202020204" pitchFamily="34" charset="0"/>
              </a:rPr>
              <a:t>(</a:t>
            </a:r>
            <a:r>
              <a:rPr lang="en-GB" sz="1600" b="1" i="1" dirty="0" err="1">
                <a:latin typeface="Arial" panose="020B0604020202020204" pitchFamily="34" charset="0"/>
                <a:cs typeface="Arial" panose="020B0604020202020204" pitchFamily="34" charset="0"/>
              </a:rPr>
              <a:t>Brunnermeier</a:t>
            </a:r>
            <a:r>
              <a:rPr lang="en-GB" sz="1600" b="1" i="1" dirty="0">
                <a:latin typeface="Arial" panose="020B0604020202020204" pitchFamily="34" charset="0"/>
                <a:cs typeface="Arial" panose="020B0604020202020204" pitchFamily="34" charset="0"/>
              </a:rPr>
              <a:t> &amp; </a:t>
            </a:r>
            <a:r>
              <a:rPr lang="en-GB" sz="1600" b="1" i="1" dirty="0" err="1">
                <a:latin typeface="Arial" panose="020B0604020202020204" pitchFamily="34" charset="0"/>
                <a:cs typeface="Arial" panose="020B0604020202020204" pitchFamily="34" charset="0"/>
              </a:rPr>
              <a:t>Oehmke</a:t>
            </a:r>
            <a:r>
              <a:rPr lang="en-GB" sz="1600" b="1" i="1" dirty="0">
                <a:latin typeface="Arial" panose="020B0604020202020204" pitchFamily="34" charset="0"/>
                <a:cs typeface="Arial" panose="020B0604020202020204" pitchFamily="34" charset="0"/>
              </a:rPr>
              <a:t>, 2013).</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i="0" u="none" strike="noStrike" cap="none" normalizeH="0" baseline="0" dirty="0">
              <a:ln>
                <a:noFill/>
              </a:ln>
              <a:effectLst/>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rPr>
              <a:t>3. Policy Implications</a:t>
            </a:r>
          </a:p>
          <a:p>
            <a:pPr marL="742950" lvl="1" indent="-285750">
              <a:buFont typeface="Arial" panose="020B0604020202020204" pitchFamily="34" charset="0"/>
              <a:buChar char="•"/>
            </a:pPr>
            <a:r>
              <a:rPr lang="en-GB" sz="1600" dirty="0">
                <a:latin typeface="Arial" panose="020B0604020202020204" pitchFamily="34" charset="0"/>
                <a:cs typeface="Arial" panose="020B0604020202020204" pitchFamily="34" charset="0"/>
              </a:rPr>
              <a:t>By integrating GNN-based systemic risk analytics into stress testing frameworks, regulators can enhance their ability to identify high-risk institutions and implement pre-emptive interventions such as targeted liquidity support or capital injections </a:t>
            </a:r>
            <a:r>
              <a:rPr lang="en-GB" sz="1600" b="1" i="1" dirty="0">
                <a:latin typeface="Arial" panose="020B0604020202020204" pitchFamily="34" charset="0"/>
                <a:cs typeface="Arial" panose="020B0604020202020204" pitchFamily="34" charset="0"/>
              </a:rPr>
              <a:t>(</a:t>
            </a:r>
            <a:r>
              <a:rPr lang="en-GB" sz="1600" b="1" i="1" dirty="0" err="1">
                <a:latin typeface="Arial" panose="020B0604020202020204" pitchFamily="34" charset="0"/>
                <a:cs typeface="Arial" panose="020B0604020202020204" pitchFamily="34" charset="0"/>
              </a:rPr>
              <a:t>Glasserman</a:t>
            </a:r>
            <a:r>
              <a:rPr lang="en-GB" sz="1600" b="1" i="1" dirty="0">
                <a:latin typeface="Arial" panose="020B0604020202020204" pitchFamily="34" charset="0"/>
                <a:cs typeface="Arial" panose="020B0604020202020204" pitchFamily="34" charset="0"/>
              </a:rPr>
              <a:t> &amp; Kang, 2018)</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Research Objectives"/>
          <p:cNvSpPr txBox="1">
            <a:spLocks noGrp="1"/>
          </p:cNvSpPr>
          <p:nvPr>
            <p:ph type="ctrTitle"/>
          </p:nvPr>
        </p:nvSpPr>
        <p:spPr>
          <a:xfrm>
            <a:off x="73973" y="780327"/>
            <a:ext cx="11466786" cy="4578450"/>
          </a:xfrm>
          <a:prstGeom prst="rect">
            <a:avLst/>
          </a:prstGeom>
        </p:spPr>
        <p:txBody>
          <a:bodyPr anchor="t">
            <a:normAutofit/>
          </a:bodyPr>
          <a:lstStyle>
            <a:lvl1pPr marL="414655" algn="l" defTabSz="457200">
              <a:lnSpc>
                <a:spcPct val="100000"/>
              </a:lnSpc>
              <a:defRPr sz="7000" b="1" spc="0">
                <a:solidFill>
                  <a:srgbClr val="00546A"/>
                </a:solidFill>
                <a:latin typeface="Arial"/>
                <a:ea typeface="Arial"/>
                <a:cs typeface="Arial"/>
                <a:sym typeface="Arial"/>
              </a:defRPr>
            </a:lvl1pPr>
          </a:lstStyle>
          <a:p>
            <a:r>
              <a:rPr sz="4400" dirty="0"/>
              <a:t>Research Objectives</a:t>
            </a:r>
          </a:p>
        </p:txBody>
      </p:sp>
      <p:pic>
        <p:nvPicPr>
          <p:cNvPr id="165" name="UCL Branding" descr="UCL Branding"/>
          <p:cNvPicPr>
            <a:picLocks noChangeAspect="1"/>
          </p:cNvPicPr>
          <p:nvPr/>
        </p:nvPicPr>
        <p:blipFill>
          <a:blip r:embed="rId2"/>
          <a:stretch>
            <a:fillRect/>
          </a:stretch>
        </p:blipFill>
        <p:spPr>
          <a:xfrm>
            <a:off x="0" y="0"/>
            <a:ext cx="12192000" cy="545456"/>
          </a:xfrm>
          <a:prstGeom prst="rect">
            <a:avLst/>
          </a:prstGeom>
          <a:ln w="12700">
            <a:miter lim="400000"/>
          </a:ln>
        </p:spPr>
      </p:pic>
      <p:sp>
        <p:nvSpPr>
          <p:cNvPr id="166" name="4"/>
          <p:cNvSpPr txBox="1"/>
          <p:nvPr/>
        </p:nvSpPr>
        <p:spPr>
          <a:xfrm>
            <a:off x="11540759" y="6198422"/>
            <a:ext cx="4572406" cy="50635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marL="414655" marR="3938904" algn="l" defTabSz="457200">
              <a:lnSpc>
                <a:spcPct val="200000"/>
              </a:lnSpc>
              <a:defRPr sz="3500">
                <a:latin typeface="Arial"/>
                <a:ea typeface="Arial"/>
                <a:cs typeface="Arial"/>
                <a:sym typeface="Arial"/>
              </a:defRPr>
            </a:lvl1pPr>
          </a:lstStyle>
          <a:p>
            <a:r>
              <a:rPr lang="en-GB" sz="1750" dirty="0"/>
              <a:t>3</a:t>
            </a:r>
            <a:endParaRPr sz="1750" dirty="0"/>
          </a:p>
        </p:txBody>
      </p:sp>
      <p:sp>
        <p:nvSpPr>
          <p:cNvPr id="167" name="Point 1…"/>
          <p:cNvSpPr txBox="1"/>
          <p:nvPr/>
        </p:nvSpPr>
        <p:spPr>
          <a:xfrm>
            <a:off x="480419" y="1732846"/>
            <a:ext cx="11231161" cy="37446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endParaRPr lang="en-GB" sz="2400" dirty="0">
              <a:latin typeface="Arial" panose="020B0604020202020204" pitchFamily="34" charset="0"/>
              <a:cs typeface="Arial" panose="020B0604020202020204" pitchFamily="34" charset="0"/>
            </a:endParaRPr>
          </a:p>
          <a:p>
            <a:pPr marL="457200" indent="-457200">
              <a:buFont typeface="+mj-lt"/>
              <a:buAutoNum type="arabicPeriod"/>
            </a:pPr>
            <a:r>
              <a:rPr lang="en-GB" sz="2400" dirty="0">
                <a:latin typeface="Arial" panose="020B0604020202020204" pitchFamily="34" charset="0"/>
                <a:cs typeface="Arial" panose="020B0604020202020204" pitchFamily="34" charset="0"/>
              </a:rPr>
              <a:t>Develop a GNN-based framework to model systemic risk, capturing interdependencies and nonlinear contagion dynamics in financial networks.</a:t>
            </a:r>
          </a:p>
          <a:p>
            <a:pPr marL="457200" indent="-457200">
              <a:buFont typeface="+mj-lt"/>
              <a:buAutoNum type="arabicPeriod"/>
            </a:pPr>
            <a:endParaRPr lang="en-GB" sz="2400" dirty="0">
              <a:latin typeface="Arial" panose="020B0604020202020204" pitchFamily="34" charset="0"/>
              <a:cs typeface="Arial" panose="020B0604020202020204" pitchFamily="34" charset="0"/>
            </a:endParaRPr>
          </a:p>
          <a:p>
            <a:pPr marL="457200" indent="-457200">
              <a:buFont typeface="+mj-lt"/>
              <a:buAutoNum type="arabicPeriod"/>
            </a:pPr>
            <a:r>
              <a:rPr lang="en-GB" sz="2400" dirty="0">
                <a:latin typeface="Arial" panose="020B0604020202020204" pitchFamily="34" charset="0"/>
                <a:cs typeface="Arial" panose="020B0604020202020204" pitchFamily="34" charset="0"/>
              </a:rPr>
              <a:t>Simulate financial shock propagation to identify high-risk institutions and measure the cascading effects of financial distress across the system.</a:t>
            </a:r>
          </a:p>
          <a:p>
            <a:pPr marL="457200" indent="-457200">
              <a:buFont typeface="+mj-lt"/>
              <a:buAutoNum type="arabicPeriod"/>
            </a:pPr>
            <a:endParaRPr lang="en-GB" sz="2400" dirty="0">
              <a:latin typeface="Arial" panose="020B0604020202020204" pitchFamily="34" charset="0"/>
              <a:cs typeface="Arial" panose="020B0604020202020204" pitchFamily="34" charset="0"/>
            </a:endParaRPr>
          </a:p>
          <a:p>
            <a:pPr marL="457200" indent="-457200">
              <a:buFont typeface="+mj-lt"/>
              <a:buAutoNum type="arabicPeriod"/>
            </a:pPr>
            <a:r>
              <a:rPr lang="en-GB" sz="2400" dirty="0">
                <a:latin typeface="Arial" panose="020B0604020202020204" pitchFamily="34" charset="0"/>
                <a:cs typeface="Arial" panose="020B0604020202020204" pitchFamily="34" charset="0"/>
              </a:rPr>
              <a:t>Evaluate and optimise systemic risk containment strategies, testing interventions such as capital injections, liquidity support, and network isolation to mitigate financial instability.</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Research Methodology &amp; Structure"/>
          <p:cNvSpPr txBox="1">
            <a:spLocks noGrp="1"/>
          </p:cNvSpPr>
          <p:nvPr>
            <p:ph type="ctrTitle"/>
          </p:nvPr>
        </p:nvSpPr>
        <p:spPr>
          <a:xfrm>
            <a:off x="162910" y="773430"/>
            <a:ext cx="10972800" cy="4578450"/>
          </a:xfrm>
          <a:prstGeom prst="rect">
            <a:avLst/>
          </a:prstGeom>
        </p:spPr>
        <p:txBody>
          <a:bodyPr anchor="t"/>
          <a:lstStyle/>
          <a:p>
            <a:pPr marL="207328" defTabSz="228600">
              <a:lnSpc>
                <a:spcPct val="100000"/>
              </a:lnSpc>
              <a:defRPr sz="7000" b="1" spc="0">
                <a:solidFill>
                  <a:srgbClr val="00546A"/>
                </a:solidFill>
                <a:latin typeface="Arial"/>
                <a:ea typeface="Arial"/>
                <a:cs typeface="Arial"/>
                <a:sym typeface="Arial"/>
              </a:defRPr>
            </a:pPr>
            <a:r>
              <a:rPr sz="4400" dirty="0"/>
              <a:t>Research Methodology &amp; Structure</a:t>
            </a:r>
          </a:p>
          <a:p>
            <a:pPr defTabSz="228600">
              <a:lnSpc>
                <a:spcPct val="100000"/>
              </a:lnSpc>
              <a:defRPr sz="1800" spc="0">
                <a:latin typeface="Arial"/>
                <a:ea typeface="Arial"/>
                <a:cs typeface="Arial"/>
                <a:sym typeface="Arial"/>
              </a:defRPr>
            </a:pPr>
            <a:endParaRPr dirty="0"/>
          </a:p>
        </p:txBody>
      </p:sp>
      <p:pic>
        <p:nvPicPr>
          <p:cNvPr id="170" name="UCL Branding" descr="UCL Branding"/>
          <p:cNvPicPr>
            <a:picLocks noChangeAspect="1"/>
          </p:cNvPicPr>
          <p:nvPr/>
        </p:nvPicPr>
        <p:blipFill>
          <a:blip r:embed="rId2"/>
          <a:stretch>
            <a:fillRect/>
          </a:stretch>
        </p:blipFill>
        <p:spPr>
          <a:xfrm>
            <a:off x="0" y="0"/>
            <a:ext cx="12192000" cy="545456"/>
          </a:xfrm>
          <a:prstGeom prst="rect">
            <a:avLst/>
          </a:prstGeom>
          <a:ln w="12700">
            <a:miter lim="400000"/>
          </a:ln>
        </p:spPr>
      </p:pic>
      <p:sp>
        <p:nvSpPr>
          <p:cNvPr id="171" name="5"/>
          <p:cNvSpPr txBox="1"/>
          <p:nvPr/>
        </p:nvSpPr>
        <p:spPr>
          <a:xfrm>
            <a:off x="11540759" y="6198422"/>
            <a:ext cx="4572406" cy="50635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marL="414655" marR="3938904" algn="l" defTabSz="457200">
              <a:lnSpc>
                <a:spcPct val="200000"/>
              </a:lnSpc>
              <a:defRPr sz="3500">
                <a:latin typeface="Arial"/>
                <a:ea typeface="Arial"/>
                <a:cs typeface="Arial"/>
                <a:sym typeface="Arial"/>
              </a:defRPr>
            </a:lvl1pPr>
          </a:lstStyle>
          <a:p>
            <a:r>
              <a:rPr lang="en-GB" sz="1750" dirty="0"/>
              <a:t>4</a:t>
            </a:r>
            <a:endParaRPr sz="1750" dirty="0"/>
          </a:p>
        </p:txBody>
      </p:sp>
      <p:sp>
        <p:nvSpPr>
          <p:cNvPr id="22" name="TextBox 21">
            <a:extLst>
              <a:ext uri="{FF2B5EF4-FFF2-40B4-BE49-F238E27FC236}">
                <a16:creationId xmlns:a16="http://schemas.microsoft.com/office/drawing/2014/main" id="{7A4BF44C-68CE-F86D-7663-AB8EA3ED9623}"/>
              </a:ext>
            </a:extLst>
          </p:cNvPr>
          <p:cNvSpPr txBox="1"/>
          <p:nvPr/>
        </p:nvSpPr>
        <p:spPr>
          <a:xfrm>
            <a:off x="609599" y="1699476"/>
            <a:ext cx="10079421" cy="5232202"/>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Graph Neural Network (GNN) Modelling of Systemic Risk</a:t>
            </a:r>
          </a:p>
          <a:p>
            <a:pPr marL="742950" lvl="1" indent="-285750">
              <a:buFont typeface="Arial" panose="020B0604020202020204" pitchFamily="34" charset="0"/>
              <a:buChar char="•"/>
            </a:pPr>
            <a:r>
              <a:rPr lang="en-GB" sz="1600" dirty="0">
                <a:latin typeface="Arial" panose="020B0604020202020204" pitchFamily="34" charset="0"/>
                <a:cs typeface="Arial" panose="020B0604020202020204" pitchFamily="34" charset="0"/>
              </a:rPr>
              <a:t>Financial institutions are represented as </a:t>
            </a:r>
            <a:r>
              <a:rPr lang="en-GB" sz="1600" b="1" dirty="0">
                <a:latin typeface="Arial" panose="020B0604020202020204" pitchFamily="34" charset="0"/>
                <a:cs typeface="Arial" panose="020B0604020202020204" pitchFamily="34" charset="0"/>
              </a:rPr>
              <a:t>nodes</a:t>
            </a:r>
            <a:r>
              <a:rPr lang="en-GB" sz="1600" dirty="0">
                <a:latin typeface="Arial" panose="020B0604020202020204" pitchFamily="34" charset="0"/>
                <a:cs typeface="Arial" panose="020B0604020202020204" pitchFamily="34" charset="0"/>
              </a:rPr>
              <a:t>, and their exposures (e.g., interbank lending, derivatives) form the </a:t>
            </a:r>
            <a:r>
              <a:rPr lang="en-GB" sz="1600" b="1" dirty="0">
                <a:latin typeface="Arial" panose="020B0604020202020204" pitchFamily="34" charset="0"/>
                <a:cs typeface="Arial" panose="020B0604020202020204" pitchFamily="34" charset="0"/>
              </a:rPr>
              <a:t>edges</a:t>
            </a:r>
            <a:r>
              <a:rPr lang="en-GB" sz="1600" dirty="0">
                <a:latin typeface="Arial" panose="020B0604020202020204" pitchFamily="34" charset="0"/>
                <a:cs typeface="Arial" panose="020B0604020202020204" pitchFamily="34" charset="0"/>
              </a:rPr>
              <a:t> of the financial network. </a:t>
            </a:r>
          </a:p>
          <a:p>
            <a:pPr marL="742950" lvl="1" indent="-285750">
              <a:buFont typeface="Arial" panose="020B0604020202020204" pitchFamily="34" charset="0"/>
              <a:buChar char="•"/>
            </a:pPr>
            <a:r>
              <a:rPr lang="en-GB" sz="1600" dirty="0">
                <a:latin typeface="Arial" panose="020B0604020202020204" pitchFamily="34" charset="0"/>
                <a:cs typeface="Arial" panose="020B0604020202020204" pitchFamily="34" charset="0"/>
              </a:rPr>
              <a:t>The implementation of Graph Convolutional Networks </a:t>
            </a:r>
            <a:r>
              <a:rPr lang="en-GB" sz="1600" b="1" dirty="0">
                <a:latin typeface="Arial" panose="020B0604020202020204" pitchFamily="34" charset="0"/>
                <a:cs typeface="Arial" panose="020B0604020202020204" pitchFamily="34" charset="0"/>
              </a:rPr>
              <a:t>(GCN)</a:t>
            </a:r>
            <a:r>
              <a:rPr lang="en-GB" sz="1600" dirty="0">
                <a:latin typeface="Arial" panose="020B0604020202020204" pitchFamily="34" charset="0"/>
                <a:cs typeface="Arial" panose="020B0604020202020204" pitchFamily="34" charset="0"/>
              </a:rPr>
              <a:t>, Graph Attention Networks </a:t>
            </a:r>
            <a:r>
              <a:rPr lang="en-GB" sz="1600" b="1" dirty="0">
                <a:latin typeface="Arial" panose="020B0604020202020204" pitchFamily="34" charset="0"/>
                <a:cs typeface="Arial" panose="020B0604020202020204" pitchFamily="34" charset="0"/>
              </a:rPr>
              <a:t>(GAT)</a:t>
            </a:r>
            <a:r>
              <a:rPr lang="en-GB" sz="1600" dirty="0">
                <a:latin typeface="Arial" panose="020B0604020202020204" pitchFamily="34" charset="0"/>
                <a:cs typeface="Arial" panose="020B0604020202020204" pitchFamily="34" charset="0"/>
              </a:rPr>
              <a:t>, and </a:t>
            </a:r>
            <a:r>
              <a:rPr lang="en-GB" sz="1600" dirty="0" err="1">
                <a:latin typeface="Arial" panose="020B0604020202020204" pitchFamily="34" charset="0"/>
                <a:cs typeface="Arial" panose="020B0604020202020204" pitchFamily="34" charset="0"/>
              </a:rPr>
              <a:t>GraphSAGE</a:t>
            </a:r>
            <a:r>
              <a:rPr lang="en-GB" sz="1600" dirty="0">
                <a:latin typeface="Arial" panose="020B0604020202020204" pitchFamily="34" charset="0"/>
                <a:cs typeface="Arial" panose="020B0604020202020204" pitchFamily="34" charset="0"/>
              </a:rPr>
              <a:t> to capture systemic interdependencies</a:t>
            </a:r>
            <a:r>
              <a:rPr lang="en-GB" dirty="0">
                <a:latin typeface="Arial" panose="020B0604020202020204" pitchFamily="34" charset="0"/>
                <a:cs typeface="Arial" panose="020B0604020202020204" pitchFamily="34" charset="0"/>
              </a:rPr>
              <a:t>.</a:t>
            </a:r>
          </a:p>
          <a:p>
            <a:endParaRPr lang="en-GB"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Shock Propagation and Contagion Simulation</a:t>
            </a:r>
          </a:p>
          <a:p>
            <a:pPr marL="742950" lvl="1" indent="-285750">
              <a:buFont typeface="Arial" panose="020B0604020202020204" pitchFamily="34" charset="0"/>
              <a:buChar char="•"/>
            </a:pPr>
            <a:r>
              <a:rPr lang="en-GB" sz="1600" dirty="0">
                <a:latin typeface="Arial" panose="020B0604020202020204" pitchFamily="34" charset="0"/>
                <a:cs typeface="Arial" panose="020B0604020202020204" pitchFamily="34" charset="0"/>
              </a:rPr>
              <a:t>Integrate </a:t>
            </a:r>
            <a:r>
              <a:rPr lang="en-GB" sz="1600" b="1" dirty="0">
                <a:latin typeface="Arial" panose="020B0604020202020204" pitchFamily="34" charset="0"/>
                <a:cs typeface="Arial" panose="020B0604020202020204" pitchFamily="34" charset="0"/>
              </a:rPr>
              <a:t>DebtRank</a:t>
            </a:r>
            <a:r>
              <a:rPr lang="en-GB" sz="1600" dirty="0">
                <a:latin typeface="Arial" panose="020B0604020202020204" pitchFamily="34" charset="0"/>
                <a:cs typeface="Arial" panose="020B0604020202020204" pitchFamily="34" charset="0"/>
              </a:rPr>
              <a:t> and </a:t>
            </a:r>
            <a:r>
              <a:rPr lang="en-GB" sz="1600" b="1" dirty="0">
                <a:latin typeface="Arial" panose="020B0604020202020204" pitchFamily="34" charset="0"/>
                <a:cs typeface="Arial" panose="020B0604020202020204" pitchFamily="34" charset="0"/>
              </a:rPr>
              <a:t>Threshold Default Cascade</a:t>
            </a:r>
            <a:r>
              <a:rPr lang="en-GB" sz="1600" dirty="0">
                <a:latin typeface="Arial" panose="020B0604020202020204" pitchFamily="34" charset="0"/>
                <a:cs typeface="Arial" panose="020B0604020202020204" pitchFamily="34" charset="0"/>
              </a:rPr>
              <a:t> models to simulate financial distress propagation.</a:t>
            </a:r>
          </a:p>
          <a:p>
            <a:pPr marL="742950" lvl="1" indent="-285750">
              <a:buFont typeface="Arial" panose="020B0604020202020204" pitchFamily="34" charset="0"/>
              <a:buChar char="•"/>
            </a:pPr>
            <a:r>
              <a:rPr lang="en-GB" sz="1600" dirty="0">
                <a:latin typeface="Arial" panose="020B0604020202020204" pitchFamily="34" charset="0"/>
                <a:cs typeface="Arial" panose="020B0604020202020204" pitchFamily="34" charset="0"/>
              </a:rPr>
              <a:t>DebtRank assesses the iterative impact of a node’s distress on others, while the threshold model captures tipping points leading to cascading failures</a:t>
            </a:r>
          </a:p>
          <a:p>
            <a:pPr lvl="1">
              <a:buFont typeface="Arial" panose="020B0604020202020204" pitchFamily="34" charset="0"/>
              <a:buChar char="•"/>
            </a:pPr>
            <a:endParaRPr lang="en-GB"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Evaluating Systemic Risk Containment Strategies</a:t>
            </a:r>
          </a:p>
          <a:p>
            <a:pPr marL="285750" indent="-285750">
              <a:buFont typeface="Arial" panose="020B0604020202020204" pitchFamily="34" charset="0"/>
              <a:buChar char="•"/>
            </a:pPr>
            <a:endParaRPr lang="en-GB" sz="1600"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GB" sz="1600" b="1" dirty="0">
                <a:latin typeface="Arial" panose="020B0604020202020204" pitchFamily="34" charset="0"/>
                <a:cs typeface="Arial" panose="020B0604020202020204" pitchFamily="34" charset="0"/>
              </a:rPr>
              <a:t>Capital Injections</a:t>
            </a:r>
            <a:r>
              <a:rPr lang="en-GB" sz="1600" dirty="0">
                <a:latin typeface="Arial" panose="020B0604020202020204" pitchFamily="34" charset="0"/>
                <a:cs typeface="Arial" panose="020B0604020202020204" pitchFamily="34" charset="0"/>
              </a:rPr>
              <a:t>: Identifying optimal institutions for stabilizing the network.</a:t>
            </a:r>
          </a:p>
          <a:p>
            <a:pPr marL="742950" lvl="1" indent="-285750">
              <a:buFont typeface="Arial" panose="020B0604020202020204" pitchFamily="34" charset="0"/>
              <a:buChar char="•"/>
            </a:pPr>
            <a:r>
              <a:rPr lang="en-GB" sz="1600" b="1" dirty="0">
                <a:latin typeface="Arial" panose="020B0604020202020204" pitchFamily="34" charset="0"/>
                <a:cs typeface="Arial" panose="020B0604020202020204" pitchFamily="34" charset="0"/>
              </a:rPr>
              <a:t>Liquidity Support</a:t>
            </a:r>
            <a:r>
              <a:rPr lang="en-GB" sz="1600" dirty="0">
                <a:latin typeface="Arial" panose="020B0604020202020204" pitchFamily="34" charset="0"/>
                <a:cs typeface="Arial" panose="020B0604020202020204" pitchFamily="34" charset="0"/>
              </a:rPr>
              <a:t>: Analysing the effectiveness of central bank interventions.</a:t>
            </a:r>
          </a:p>
          <a:p>
            <a:pPr marL="742950" lvl="1" indent="-285750">
              <a:buFont typeface="Arial" panose="020B0604020202020204" pitchFamily="34" charset="0"/>
              <a:buChar char="•"/>
            </a:pPr>
            <a:r>
              <a:rPr lang="en-GB" sz="1600" b="1" dirty="0">
                <a:latin typeface="Arial" panose="020B0604020202020204" pitchFamily="34" charset="0"/>
                <a:cs typeface="Arial" panose="020B0604020202020204" pitchFamily="34" charset="0"/>
              </a:rPr>
              <a:t>Network Restructuring</a:t>
            </a:r>
            <a:r>
              <a:rPr lang="en-GB" sz="1600" dirty="0">
                <a:latin typeface="Arial" panose="020B0604020202020204" pitchFamily="34" charset="0"/>
                <a:cs typeface="Arial" panose="020B0604020202020204" pitchFamily="34" charset="0"/>
              </a:rPr>
              <a:t>: Evaluating the impact of isolating or restructuring high-risk institutions. Simulation results are validated against historical crises (2008, COVID-19) and benchmarked against conventional stress-testing models</a:t>
            </a:r>
            <a:r>
              <a:rPr lang="en-GB" sz="1600" b="1" i="1" dirty="0">
                <a:latin typeface="Arial" panose="020B0604020202020204" pitchFamily="34" charset="0"/>
                <a:cs typeface="Arial" panose="020B0604020202020204" pitchFamily="34" charset="0"/>
              </a:rPr>
              <a:t> (Adrian &amp; </a:t>
            </a:r>
            <a:r>
              <a:rPr lang="en-GB" sz="1600" b="1" i="1" dirty="0" err="1">
                <a:latin typeface="Arial" panose="020B0604020202020204" pitchFamily="34" charset="0"/>
                <a:cs typeface="Arial" panose="020B0604020202020204" pitchFamily="34" charset="0"/>
              </a:rPr>
              <a:t>Brunnermeier</a:t>
            </a:r>
            <a:r>
              <a:rPr lang="en-GB" sz="1600" b="1" i="1" dirty="0">
                <a:latin typeface="Arial" panose="020B0604020202020204" pitchFamily="34" charset="0"/>
                <a:cs typeface="Arial" panose="020B0604020202020204" pitchFamily="34" charset="0"/>
              </a:rPr>
              <a:t>, 2016).</a:t>
            </a:r>
          </a:p>
          <a:p>
            <a:pPr marL="285750" indent="-285750">
              <a:buFont typeface="Arial" panose="020B0604020202020204" pitchFamily="34" charset="0"/>
              <a:buChar char="•"/>
            </a:pPr>
            <a:endParaRPr lang="en-GB" dirty="0"/>
          </a:p>
        </p:txBody>
      </p:sp>
      <p:sp>
        <p:nvSpPr>
          <p:cNvPr id="2" name="5">
            <a:extLst>
              <a:ext uri="{FF2B5EF4-FFF2-40B4-BE49-F238E27FC236}">
                <a16:creationId xmlns:a16="http://schemas.microsoft.com/office/drawing/2014/main" id="{0F3FC0D9-058F-D55A-68A2-F7B2DBA1F482}"/>
              </a:ext>
            </a:extLst>
          </p:cNvPr>
          <p:cNvSpPr txBox="1"/>
          <p:nvPr/>
        </p:nvSpPr>
        <p:spPr>
          <a:xfrm>
            <a:off x="10088948" y="4538065"/>
            <a:ext cx="4572406" cy="50635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marL="414655" marR="3938904" algn="l" defTabSz="457200">
              <a:lnSpc>
                <a:spcPct val="200000"/>
              </a:lnSpc>
              <a:defRPr sz="3500">
                <a:latin typeface="Arial"/>
                <a:ea typeface="Arial"/>
                <a:cs typeface="Arial"/>
                <a:sym typeface="Arial"/>
              </a:defRPr>
            </a:lvl1pPr>
          </a:lstStyle>
          <a:p>
            <a:endParaRPr sz="1750" dirty="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Experiment 1:"/>
          <p:cNvSpPr txBox="1">
            <a:spLocks noGrp="1"/>
          </p:cNvSpPr>
          <p:nvPr>
            <p:ph type="ctrTitle"/>
          </p:nvPr>
        </p:nvSpPr>
        <p:spPr>
          <a:xfrm>
            <a:off x="467360" y="771751"/>
            <a:ext cx="10972800" cy="1337720"/>
          </a:xfrm>
          <a:prstGeom prst="rect">
            <a:avLst/>
          </a:prstGeom>
        </p:spPr>
        <p:txBody>
          <a:bodyPr anchor="t">
            <a:normAutofit fontScale="90000"/>
          </a:bodyPr>
          <a:lstStyle/>
          <a:p>
            <a:pPr marL="207328" defTabSz="228600">
              <a:lnSpc>
                <a:spcPct val="100000"/>
              </a:lnSpc>
              <a:defRPr sz="7000" b="1" spc="0">
                <a:solidFill>
                  <a:srgbClr val="00546A"/>
                </a:solidFill>
                <a:latin typeface="Arial"/>
                <a:ea typeface="Arial"/>
                <a:cs typeface="Arial"/>
                <a:sym typeface="Arial"/>
              </a:defRPr>
            </a:pPr>
            <a:r>
              <a:rPr lang="en-GB" sz="4400" dirty="0"/>
              <a:t>Experiment </a:t>
            </a:r>
            <a:r>
              <a:rPr sz="4400" dirty="0"/>
              <a:t>1:</a:t>
            </a:r>
            <a:r>
              <a:rPr lang="en-US" sz="4400" dirty="0"/>
              <a:t> Predicting Systemic Risk using GNN</a:t>
            </a:r>
            <a:endParaRPr sz="4400" dirty="0"/>
          </a:p>
          <a:p>
            <a:pPr defTabSz="228600">
              <a:lnSpc>
                <a:spcPct val="100000"/>
              </a:lnSpc>
              <a:defRPr sz="1800" spc="0">
                <a:latin typeface="Arial"/>
                <a:ea typeface="Arial"/>
                <a:cs typeface="Arial"/>
                <a:sym typeface="Arial"/>
              </a:defRPr>
            </a:pPr>
            <a:endParaRPr dirty="0"/>
          </a:p>
        </p:txBody>
      </p:sp>
      <p:pic>
        <p:nvPicPr>
          <p:cNvPr id="175" name="UCL Branding" descr="UCL Branding"/>
          <p:cNvPicPr>
            <a:picLocks noChangeAspect="1"/>
          </p:cNvPicPr>
          <p:nvPr/>
        </p:nvPicPr>
        <p:blipFill>
          <a:blip r:embed="rId2"/>
          <a:stretch>
            <a:fillRect/>
          </a:stretch>
        </p:blipFill>
        <p:spPr>
          <a:xfrm>
            <a:off x="0" y="0"/>
            <a:ext cx="12192000" cy="545456"/>
          </a:xfrm>
          <a:prstGeom prst="rect">
            <a:avLst/>
          </a:prstGeom>
          <a:ln w="12700">
            <a:miter lim="400000"/>
          </a:ln>
        </p:spPr>
      </p:pic>
      <p:sp>
        <p:nvSpPr>
          <p:cNvPr id="177" name="6"/>
          <p:cNvSpPr txBox="1"/>
          <p:nvPr/>
        </p:nvSpPr>
        <p:spPr>
          <a:xfrm>
            <a:off x="11540759" y="6198422"/>
            <a:ext cx="4572406" cy="50635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marL="414655" marR="3938904" algn="l" defTabSz="457200">
              <a:lnSpc>
                <a:spcPct val="200000"/>
              </a:lnSpc>
              <a:defRPr sz="3500">
                <a:latin typeface="Arial"/>
                <a:ea typeface="Arial"/>
                <a:cs typeface="Arial"/>
                <a:sym typeface="Arial"/>
              </a:defRPr>
            </a:lvl1pPr>
          </a:lstStyle>
          <a:p>
            <a:r>
              <a:rPr lang="en-GB" sz="1750" dirty="0"/>
              <a:t>5</a:t>
            </a:r>
            <a:endParaRPr sz="1750" dirty="0"/>
          </a:p>
        </p:txBody>
      </p:sp>
      <p:sp>
        <p:nvSpPr>
          <p:cNvPr id="3" name="TextBox 2">
            <a:extLst>
              <a:ext uri="{FF2B5EF4-FFF2-40B4-BE49-F238E27FC236}">
                <a16:creationId xmlns:a16="http://schemas.microsoft.com/office/drawing/2014/main" id="{AA30DB0C-BFAE-8DF0-2583-C97C57A67D21}"/>
              </a:ext>
            </a:extLst>
          </p:cNvPr>
          <p:cNvSpPr txBox="1"/>
          <p:nvPr/>
        </p:nvSpPr>
        <p:spPr>
          <a:xfrm>
            <a:off x="4173324" y="2340927"/>
            <a:ext cx="3744042" cy="4154984"/>
          </a:xfrm>
          <a:prstGeom prst="rect">
            <a:avLst/>
          </a:prstGeom>
          <a:noFill/>
          <a:ln w="12700">
            <a:solidFill>
              <a:schemeClr val="tx1"/>
            </a:solidFill>
          </a:ln>
        </p:spPr>
        <p:txBody>
          <a:bodyPr wrap="square" rtlCol="0">
            <a:spAutoFit/>
          </a:bodyPr>
          <a:lstStyle/>
          <a:p>
            <a:r>
              <a:rPr lang="en-GB" b="1" dirty="0">
                <a:latin typeface="Arial" panose="020B0604020202020204" pitchFamily="34" charset="0"/>
                <a:cs typeface="Arial" panose="020B0604020202020204" pitchFamily="34" charset="0"/>
              </a:rPr>
              <a:t>Experiment</a:t>
            </a:r>
          </a:p>
          <a:p>
            <a:pPr marL="285750" indent="-285750">
              <a:buFont typeface="Wingdings" panose="05000000000000000000" pitchFamily="2" charset="2"/>
              <a:buChar char="§"/>
            </a:pPr>
            <a:r>
              <a:rPr lang="en-GB" sz="1200" dirty="0">
                <a:latin typeface="Arial" panose="020B0604020202020204" pitchFamily="34" charset="0"/>
                <a:cs typeface="Arial" panose="020B0604020202020204" pitchFamily="34" charset="0"/>
              </a:rPr>
              <a:t>The first experiment assesses the effectiveness of Graph Neural Networks in </a:t>
            </a:r>
            <a:r>
              <a:rPr lang="en-GB" sz="1200" b="1" dirty="0">
                <a:latin typeface="Arial" panose="020B0604020202020204" pitchFamily="34" charset="0"/>
                <a:cs typeface="Arial" panose="020B0604020202020204" pitchFamily="34" charset="0"/>
              </a:rPr>
              <a:t>identifying systemically important institutions</a:t>
            </a:r>
            <a:r>
              <a:rPr lang="en-GB" sz="1200" dirty="0">
                <a:latin typeface="Arial" panose="020B0604020202020204" pitchFamily="34" charset="0"/>
                <a:cs typeface="Arial" panose="020B0604020202020204" pitchFamily="34" charset="0"/>
              </a:rPr>
              <a:t> and predicting systemic risk, in comparison to traditional models. </a:t>
            </a:r>
          </a:p>
          <a:p>
            <a:pPr marL="285750" indent="-285750">
              <a:buFont typeface="Wingdings" panose="05000000000000000000" pitchFamily="2" charset="2"/>
              <a:buChar char="§"/>
            </a:pPr>
            <a:r>
              <a:rPr lang="en-GB" sz="1200" dirty="0">
                <a:latin typeface="Arial" panose="020B0604020202020204" pitchFamily="34" charset="0"/>
                <a:cs typeface="Arial" panose="020B0604020202020204" pitchFamily="34" charset="0"/>
              </a:rPr>
              <a:t>We set up a predictive task where the model must estimate each bank’s </a:t>
            </a:r>
            <a:r>
              <a:rPr lang="en-GB" sz="1200" b="1" dirty="0">
                <a:latin typeface="Arial" panose="020B0604020202020204" pitchFamily="34" charset="0"/>
                <a:cs typeface="Arial" panose="020B0604020202020204" pitchFamily="34" charset="0"/>
              </a:rPr>
              <a:t>systemic importance</a:t>
            </a:r>
            <a:r>
              <a:rPr lang="en-GB" sz="1200" dirty="0">
                <a:latin typeface="Arial" panose="020B0604020202020204" pitchFamily="34" charset="0"/>
                <a:cs typeface="Arial" panose="020B0604020202020204" pitchFamily="34" charset="0"/>
              </a:rPr>
              <a:t> or its risk level (for instance, probability of distress in a crisis, or a continuous risk score) based on pre-crisis data. </a:t>
            </a:r>
          </a:p>
          <a:p>
            <a:pPr marL="285750" indent="-285750">
              <a:buFont typeface="Wingdings" panose="05000000000000000000" pitchFamily="2" charset="2"/>
              <a:buChar char="§"/>
            </a:pPr>
            <a:r>
              <a:rPr lang="en-GB" sz="1200" dirty="0">
                <a:latin typeface="Arial" panose="020B0604020202020204" pitchFamily="34" charset="0"/>
                <a:cs typeface="Arial" panose="020B0604020202020204" pitchFamily="34" charset="0"/>
              </a:rPr>
              <a:t>We define ground truth labels using an established systemic risk metric. One approach is to use ex-post outcomes: e.g., which banks actually required bailouts or had extreme losses in a stress period (mark those as high-risk), or use a metric like each bank’s SRISK or DebtRank score computed from data (treat top percentile as “systemically important”). This provides a target for the model to learn.</a:t>
            </a:r>
            <a:endParaRPr lang="en-GB"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endParaRPr lang="en-GB"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7E555AC4-2787-C0B1-CCED-AC5A20E4228F}"/>
              </a:ext>
            </a:extLst>
          </p:cNvPr>
          <p:cNvSpPr txBox="1"/>
          <p:nvPr/>
        </p:nvSpPr>
        <p:spPr>
          <a:xfrm>
            <a:off x="686725" y="2335766"/>
            <a:ext cx="3206413" cy="1656000"/>
          </a:xfrm>
          <a:prstGeom prst="rect">
            <a:avLst/>
          </a:prstGeom>
          <a:noFill/>
          <a:ln w="12700">
            <a:solidFill>
              <a:schemeClr val="tx1"/>
            </a:solidFill>
          </a:ln>
        </p:spPr>
        <p:txBody>
          <a:bodyPr wrap="square" rtlCol="0">
            <a:spAutoFit/>
          </a:bodyPr>
          <a:lstStyle/>
          <a:p>
            <a:r>
              <a:rPr lang="en-GB" b="1" dirty="0">
                <a:latin typeface="Arial" panose="020B0604020202020204" pitchFamily="34" charset="0"/>
                <a:cs typeface="Arial" panose="020B0604020202020204" pitchFamily="34" charset="0"/>
              </a:rPr>
              <a:t>Key Questions</a:t>
            </a:r>
          </a:p>
          <a:p>
            <a:pPr marL="285750" indent="-285750">
              <a:buFont typeface="Wingdings" panose="05000000000000000000" pitchFamily="2" charset="2"/>
              <a:buChar char="§"/>
            </a:pPr>
            <a:r>
              <a:rPr lang="en-GB" sz="1400" i="1" dirty="0">
                <a:latin typeface="Arial" panose="020B0604020202020204" pitchFamily="34" charset="0"/>
                <a:cs typeface="Arial" panose="020B0604020202020204" pitchFamily="34" charset="0"/>
              </a:rPr>
              <a:t>Can a GNN-based model more accurately flag the institutions that pose the greatest systemic risk?</a:t>
            </a:r>
            <a:r>
              <a:rPr lang="en-GB" sz="1400" dirty="0">
                <a:latin typeface="Arial" panose="020B0604020202020204" pitchFamily="34" charset="0"/>
                <a:cs typeface="Arial" panose="020B0604020202020204" pitchFamily="34" charset="0"/>
              </a:rPr>
              <a:t> </a:t>
            </a:r>
          </a:p>
          <a:p>
            <a:pPr marL="285750" indent="-285750">
              <a:buFont typeface="Wingdings" panose="05000000000000000000" pitchFamily="2" charset="2"/>
              <a:buChar char="§"/>
            </a:pPr>
            <a:r>
              <a:rPr lang="en-GB" sz="1400" dirty="0">
                <a:latin typeface="Arial" panose="020B0604020202020204" pitchFamily="34" charset="0"/>
                <a:cs typeface="Arial" panose="020B0604020202020204" pitchFamily="34" charset="0"/>
              </a:rPr>
              <a:t>D</a:t>
            </a:r>
            <a:r>
              <a:rPr lang="en-GB" sz="1400" i="1" dirty="0">
                <a:latin typeface="Arial" panose="020B0604020202020204" pitchFamily="34" charset="0"/>
                <a:cs typeface="Arial" panose="020B0604020202020204" pitchFamily="34" charset="0"/>
              </a:rPr>
              <a:t>oes it better capture how risk propagates through the network structure?</a:t>
            </a:r>
            <a:r>
              <a:rPr lang="en-GB" sz="1400" dirty="0">
                <a:latin typeface="Arial" panose="020B0604020202020204" pitchFamily="34" charset="0"/>
                <a:cs typeface="Arial" panose="020B0604020202020204" pitchFamily="34" charset="0"/>
              </a:rPr>
              <a:t> </a:t>
            </a:r>
          </a:p>
          <a:p>
            <a:pPr marL="285750" indent="-285750">
              <a:buFont typeface="Wingdings" panose="05000000000000000000" pitchFamily="2" charset="2"/>
              <a:buChar char="§"/>
            </a:pPr>
            <a:endParaRPr lang="en-GB"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99F985D8-48E6-2994-9836-BB5CAD544348}"/>
              </a:ext>
            </a:extLst>
          </p:cNvPr>
          <p:cNvSpPr txBox="1"/>
          <p:nvPr/>
        </p:nvSpPr>
        <p:spPr>
          <a:xfrm>
            <a:off x="682005" y="4103428"/>
            <a:ext cx="3211133" cy="2369880"/>
          </a:xfrm>
          <a:prstGeom prst="rect">
            <a:avLst/>
          </a:prstGeom>
          <a:noFill/>
          <a:ln w="12700">
            <a:solidFill>
              <a:schemeClr val="tx1"/>
            </a:solidFill>
          </a:ln>
        </p:spPr>
        <p:txBody>
          <a:bodyPr wrap="square" rtlCol="0">
            <a:spAutoFit/>
          </a:bodyPr>
          <a:lstStyle/>
          <a:p>
            <a:r>
              <a:rPr lang="en-GB" b="1" dirty="0">
                <a:latin typeface="Arial" panose="020B0604020202020204" pitchFamily="34" charset="0"/>
                <a:cs typeface="Arial" panose="020B0604020202020204" pitchFamily="34" charset="0"/>
              </a:rPr>
              <a:t>Models</a:t>
            </a:r>
          </a:p>
          <a:p>
            <a:pPr marL="285750" indent="-285750">
              <a:buFont typeface="Wingdings" panose="05000000000000000000" pitchFamily="2" charset="2"/>
              <a:buChar char="§"/>
            </a:pPr>
            <a:r>
              <a:rPr lang="en-GB" sz="1400" b="1" dirty="0">
                <a:latin typeface="Arial" panose="020B0604020202020204" pitchFamily="34" charset="0"/>
                <a:cs typeface="Arial" panose="020B0604020202020204" pitchFamily="34" charset="0"/>
              </a:rPr>
              <a:t>Baseline 1: Logistic Regression</a:t>
            </a:r>
            <a:r>
              <a:rPr lang="en-GB" sz="1400" dirty="0">
                <a:latin typeface="Arial" panose="020B0604020202020204" pitchFamily="34" charset="0"/>
                <a:cs typeface="Arial" panose="020B0604020202020204" pitchFamily="34" charset="0"/>
              </a:rPr>
              <a:t> </a:t>
            </a:r>
          </a:p>
          <a:p>
            <a:pPr marL="285750" indent="-285750">
              <a:buFont typeface="Wingdings" panose="05000000000000000000" pitchFamily="2" charset="2"/>
              <a:buChar char="§"/>
            </a:pPr>
            <a:r>
              <a:rPr lang="en-GB" sz="1400" b="1" dirty="0">
                <a:latin typeface="Arial" panose="020B0604020202020204" pitchFamily="34" charset="0"/>
                <a:cs typeface="Arial" panose="020B0604020202020204" pitchFamily="34" charset="0"/>
              </a:rPr>
              <a:t>Baseline 2: Random Forest</a:t>
            </a:r>
          </a:p>
          <a:p>
            <a:pPr marL="285750" indent="-285750">
              <a:buFont typeface="Wingdings" panose="05000000000000000000" pitchFamily="2" charset="2"/>
              <a:buChar char="§"/>
            </a:pPr>
            <a:r>
              <a:rPr lang="en-GB" sz="1400" b="1" dirty="0">
                <a:latin typeface="Arial" panose="020B0604020202020204" pitchFamily="34" charset="0"/>
                <a:cs typeface="Arial" panose="020B0604020202020204" pitchFamily="34" charset="0"/>
              </a:rPr>
              <a:t>Graph Neural Networks</a:t>
            </a:r>
            <a:r>
              <a:rPr lang="en-GB" sz="1400" dirty="0">
                <a:latin typeface="Arial" panose="020B0604020202020204" pitchFamily="34" charset="0"/>
                <a:cs typeface="Arial" panose="020B0604020202020204" pitchFamily="34" charset="0"/>
              </a:rPr>
              <a:t>: </a:t>
            </a:r>
          </a:p>
          <a:p>
            <a:pPr marL="742950" lvl="1" indent="-285750">
              <a:buFont typeface="Wingdings" panose="05000000000000000000" pitchFamily="2" charset="2"/>
              <a:buChar char="§"/>
            </a:pPr>
            <a:r>
              <a:rPr lang="en-GB" sz="1400" dirty="0" err="1">
                <a:latin typeface="Arial" panose="020B0604020202020204" pitchFamily="34" charset="0"/>
                <a:cs typeface="Arial" panose="020B0604020202020204" pitchFamily="34" charset="0"/>
              </a:rPr>
              <a:t>GraphSAGE</a:t>
            </a:r>
            <a:r>
              <a:rPr lang="en-GB" sz="1400" dirty="0">
                <a:latin typeface="Arial" panose="020B0604020202020204" pitchFamily="34" charset="0"/>
                <a:cs typeface="Arial" panose="020B0604020202020204" pitchFamily="34" charset="0"/>
              </a:rPr>
              <a:t> </a:t>
            </a:r>
          </a:p>
          <a:p>
            <a:pPr marL="742950" lvl="1" indent="-285750">
              <a:buFont typeface="Wingdings" panose="05000000000000000000" pitchFamily="2" charset="2"/>
              <a:buChar char="§"/>
            </a:pPr>
            <a:r>
              <a:rPr lang="en-GB" sz="1400" dirty="0">
                <a:latin typeface="Arial" panose="020B0604020202020204" pitchFamily="34" charset="0"/>
                <a:cs typeface="Arial" panose="020B0604020202020204" pitchFamily="34" charset="0"/>
              </a:rPr>
              <a:t>Graph Convolutional Networks (GCN)</a:t>
            </a:r>
          </a:p>
          <a:p>
            <a:pPr marL="742950" lvl="1" indent="-285750">
              <a:buFont typeface="Wingdings" panose="05000000000000000000" pitchFamily="2" charset="2"/>
              <a:buChar char="§"/>
            </a:pPr>
            <a:r>
              <a:rPr lang="en-GB" sz="1400" dirty="0">
                <a:latin typeface="Arial" panose="020B0604020202020204" pitchFamily="34" charset="0"/>
                <a:cs typeface="Arial" panose="020B0604020202020204" pitchFamily="34" charset="0"/>
              </a:rPr>
              <a:t>Graph Attention Networks (GAT)</a:t>
            </a:r>
          </a:p>
          <a:p>
            <a:pPr marL="285750" indent="-285750">
              <a:buFont typeface="Wingdings" panose="05000000000000000000" pitchFamily="2" charset="2"/>
              <a:buChar char="§"/>
            </a:pPr>
            <a:endParaRPr lang="en-GB"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B0A816A3-9A6B-AA00-687D-57C6E5BA1397}"/>
              </a:ext>
            </a:extLst>
          </p:cNvPr>
          <p:cNvSpPr txBox="1"/>
          <p:nvPr/>
        </p:nvSpPr>
        <p:spPr>
          <a:xfrm>
            <a:off x="8147767" y="2346917"/>
            <a:ext cx="3564000" cy="4140000"/>
          </a:xfrm>
          <a:prstGeom prst="rect">
            <a:avLst/>
          </a:prstGeom>
          <a:noFill/>
          <a:ln w="12700">
            <a:solidFill>
              <a:schemeClr val="tx1"/>
            </a:solidFill>
          </a:ln>
        </p:spPr>
        <p:txBody>
          <a:bodyPr wrap="square" rtlCol="0">
            <a:spAutoFit/>
          </a:bodyPr>
          <a:lstStyle/>
          <a:p>
            <a:r>
              <a:rPr lang="en-GB" b="1" dirty="0"/>
              <a:t>Graph Neural Network</a:t>
            </a:r>
          </a:p>
          <a:p>
            <a:endParaRPr lang="en-GB" b="1" dirty="0"/>
          </a:p>
          <a:p>
            <a:endParaRPr lang="en-GB" b="1" dirty="0"/>
          </a:p>
          <a:p>
            <a:endParaRPr lang="en-GB" b="1" dirty="0"/>
          </a:p>
          <a:p>
            <a:endParaRPr lang="en-GB" b="1" dirty="0"/>
          </a:p>
          <a:p>
            <a:endParaRPr lang="en-GB" b="1" dirty="0"/>
          </a:p>
          <a:p>
            <a:endParaRPr lang="en-GB" b="1" dirty="0"/>
          </a:p>
          <a:p>
            <a:endParaRPr lang="en-GB" b="1" dirty="0"/>
          </a:p>
          <a:p>
            <a:endParaRPr lang="en-GB" b="1" dirty="0"/>
          </a:p>
          <a:p>
            <a:endParaRPr lang="en-GB" b="1" dirty="0"/>
          </a:p>
          <a:p>
            <a:endParaRPr lang="en-GB" b="1" dirty="0"/>
          </a:p>
          <a:p>
            <a:endParaRPr lang="en-GB" b="1" dirty="0"/>
          </a:p>
        </p:txBody>
      </p:sp>
      <p:pic>
        <p:nvPicPr>
          <p:cNvPr id="8" name="Picture 7">
            <a:extLst>
              <a:ext uri="{FF2B5EF4-FFF2-40B4-BE49-F238E27FC236}">
                <a16:creationId xmlns:a16="http://schemas.microsoft.com/office/drawing/2014/main" id="{FCA7DB29-3504-FB08-0912-11B36888FCBC}"/>
              </a:ext>
            </a:extLst>
          </p:cNvPr>
          <p:cNvPicPr>
            <a:picLocks noChangeAspect="1"/>
          </p:cNvPicPr>
          <p:nvPr/>
        </p:nvPicPr>
        <p:blipFill>
          <a:blip r:embed="rId3"/>
          <a:stretch>
            <a:fillRect/>
          </a:stretch>
        </p:blipFill>
        <p:spPr>
          <a:xfrm rot="16200000">
            <a:off x="8304825" y="3441445"/>
            <a:ext cx="3249885" cy="2264068"/>
          </a:xfrm>
          <a:prstGeom prst="rect">
            <a:avLst/>
          </a:prstGeom>
        </p:spPr>
      </p:pic>
      <p:sp>
        <p:nvSpPr>
          <p:cNvPr id="9" name="TextBox 8">
            <a:extLst>
              <a:ext uri="{FF2B5EF4-FFF2-40B4-BE49-F238E27FC236}">
                <a16:creationId xmlns:a16="http://schemas.microsoft.com/office/drawing/2014/main" id="{2B07E1F6-692B-39B7-AA6A-3257806E337B}"/>
              </a:ext>
            </a:extLst>
          </p:cNvPr>
          <p:cNvSpPr txBox="1"/>
          <p:nvPr/>
        </p:nvSpPr>
        <p:spPr>
          <a:xfrm>
            <a:off x="9784987" y="6226517"/>
            <a:ext cx="2553630" cy="246221"/>
          </a:xfrm>
          <a:prstGeom prst="rect">
            <a:avLst/>
          </a:prstGeom>
          <a:noFill/>
        </p:spPr>
        <p:txBody>
          <a:bodyPr wrap="square" rtlCol="0">
            <a:spAutoFit/>
          </a:bodyPr>
          <a:lstStyle/>
          <a:p>
            <a:r>
              <a:rPr lang="de-DE" sz="1000" dirty="0"/>
              <a:t>Chen, Z., Wu, H., &amp; Wu, Y. (2020)</a:t>
            </a:r>
            <a:endParaRPr lang="en-GB"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87687109"/>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Experiment 1:"/>
          <p:cNvSpPr txBox="1">
            <a:spLocks noGrp="1"/>
          </p:cNvSpPr>
          <p:nvPr>
            <p:ph type="ctrTitle"/>
          </p:nvPr>
        </p:nvSpPr>
        <p:spPr>
          <a:xfrm>
            <a:off x="457200" y="737836"/>
            <a:ext cx="10972800" cy="1477328"/>
          </a:xfrm>
          <a:prstGeom prst="rect">
            <a:avLst/>
          </a:prstGeom>
        </p:spPr>
        <p:txBody>
          <a:bodyPr anchor="t">
            <a:normAutofit/>
          </a:bodyPr>
          <a:lstStyle/>
          <a:p>
            <a:pPr marL="207328" defTabSz="228600">
              <a:lnSpc>
                <a:spcPct val="100000"/>
              </a:lnSpc>
              <a:defRPr sz="7000" b="1" spc="0">
                <a:solidFill>
                  <a:srgbClr val="00546A"/>
                </a:solidFill>
                <a:latin typeface="Arial"/>
                <a:ea typeface="Arial"/>
                <a:cs typeface="Arial"/>
                <a:sym typeface="Arial"/>
              </a:defRPr>
            </a:pPr>
            <a:r>
              <a:rPr lang="en-GB" sz="4000" dirty="0"/>
              <a:t>Experiment</a:t>
            </a:r>
            <a:r>
              <a:rPr sz="4000" dirty="0"/>
              <a:t> </a:t>
            </a:r>
            <a:r>
              <a:rPr lang="en-US" sz="4000" dirty="0"/>
              <a:t>2</a:t>
            </a:r>
            <a:r>
              <a:rPr sz="4000" dirty="0"/>
              <a:t>:</a:t>
            </a:r>
            <a:r>
              <a:rPr lang="en-GB" sz="4000" dirty="0"/>
              <a:t> Propagating Shocks in Financial Networks</a:t>
            </a:r>
            <a:endParaRPr sz="4000" dirty="0"/>
          </a:p>
          <a:p>
            <a:pPr defTabSz="228600">
              <a:lnSpc>
                <a:spcPct val="100000"/>
              </a:lnSpc>
              <a:defRPr sz="1800" spc="0">
                <a:latin typeface="Arial"/>
                <a:ea typeface="Arial"/>
                <a:cs typeface="Arial"/>
                <a:sym typeface="Arial"/>
              </a:defRPr>
            </a:pPr>
            <a:endParaRPr sz="4000" dirty="0"/>
          </a:p>
        </p:txBody>
      </p:sp>
      <p:pic>
        <p:nvPicPr>
          <p:cNvPr id="175" name="UCL Branding" descr="UCL Branding"/>
          <p:cNvPicPr>
            <a:picLocks noChangeAspect="1"/>
          </p:cNvPicPr>
          <p:nvPr/>
        </p:nvPicPr>
        <p:blipFill>
          <a:blip r:embed="rId2"/>
          <a:stretch>
            <a:fillRect/>
          </a:stretch>
        </p:blipFill>
        <p:spPr>
          <a:xfrm>
            <a:off x="0" y="0"/>
            <a:ext cx="12192000" cy="545456"/>
          </a:xfrm>
          <a:prstGeom prst="rect">
            <a:avLst/>
          </a:prstGeom>
          <a:ln w="12700">
            <a:miter lim="400000"/>
          </a:ln>
        </p:spPr>
      </p:pic>
      <p:sp>
        <p:nvSpPr>
          <p:cNvPr id="177" name="6"/>
          <p:cNvSpPr txBox="1"/>
          <p:nvPr/>
        </p:nvSpPr>
        <p:spPr>
          <a:xfrm>
            <a:off x="11540759" y="6198422"/>
            <a:ext cx="4572406" cy="50635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marL="414655" marR="3938904" algn="l" defTabSz="457200">
              <a:lnSpc>
                <a:spcPct val="200000"/>
              </a:lnSpc>
              <a:defRPr sz="3500">
                <a:latin typeface="Arial"/>
                <a:ea typeface="Arial"/>
                <a:cs typeface="Arial"/>
                <a:sym typeface="Arial"/>
              </a:defRPr>
            </a:lvl1pPr>
          </a:lstStyle>
          <a:p>
            <a:r>
              <a:rPr lang="en-GB" sz="1750" dirty="0"/>
              <a:t>6</a:t>
            </a:r>
            <a:endParaRPr sz="1750" dirty="0"/>
          </a:p>
        </p:txBody>
      </p:sp>
      <p:sp>
        <p:nvSpPr>
          <p:cNvPr id="3" name="TextBox 2">
            <a:extLst>
              <a:ext uri="{FF2B5EF4-FFF2-40B4-BE49-F238E27FC236}">
                <a16:creationId xmlns:a16="http://schemas.microsoft.com/office/drawing/2014/main" id="{AA30DB0C-BFAE-8DF0-2583-C97C57A67D21}"/>
              </a:ext>
            </a:extLst>
          </p:cNvPr>
          <p:cNvSpPr txBox="1"/>
          <p:nvPr/>
        </p:nvSpPr>
        <p:spPr>
          <a:xfrm>
            <a:off x="4093342" y="2215163"/>
            <a:ext cx="7035575" cy="3877985"/>
          </a:xfrm>
          <a:prstGeom prst="rect">
            <a:avLst/>
          </a:prstGeom>
          <a:noFill/>
          <a:ln w="12700">
            <a:solidFill>
              <a:schemeClr val="tx1"/>
            </a:solidFill>
          </a:ln>
        </p:spPr>
        <p:txBody>
          <a:bodyPr wrap="square" rtlCol="0">
            <a:spAutoFit/>
          </a:bodyPr>
          <a:lstStyle/>
          <a:p>
            <a:r>
              <a:rPr lang="en-GB" b="1" dirty="0">
                <a:latin typeface="Arial" panose="020B0604020202020204" pitchFamily="34" charset="0"/>
                <a:cs typeface="Arial" panose="020B0604020202020204" pitchFamily="34" charset="0"/>
              </a:rPr>
              <a:t>Experiment</a:t>
            </a:r>
          </a:p>
          <a:p>
            <a:endParaRPr lang="en-GB" sz="1200" b="1"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GB" sz="1200" dirty="0">
                <a:latin typeface="Arial" panose="020B0604020202020204" pitchFamily="34" charset="0"/>
                <a:cs typeface="Arial" panose="020B0604020202020204" pitchFamily="34" charset="0"/>
              </a:rPr>
              <a:t>The goal is to compare our GNN-based predictions of distress propagation with classical contagion modelling techniques, assessing which approach better foresees the breadth and depth of cascade effects. </a:t>
            </a:r>
          </a:p>
          <a:p>
            <a:pPr marL="285750" indent="-285750">
              <a:buFont typeface="Wingdings" panose="05000000000000000000" pitchFamily="2" charset="2"/>
              <a:buChar char="§"/>
            </a:pPr>
            <a:endParaRPr lang="en-GB" sz="12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GB" sz="1200" dirty="0">
                <a:latin typeface="Arial" panose="020B0604020202020204" pitchFamily="34" charset="0"/>
                <a:cs typeface="Arial" panose="020B0604020202020204" pitchFamily="34" charset="0"/>
              </a:rPr>
              <a:t>We simulate a range of scenarios where one or several institutions are "shocked" (e.g., suddenly incur a large loss or default). </a:t>
            </a:r>
          </a:p>
          <a:p>
            <a:pPr marL="285750" indent="-285750">
              <a:buFont typeface="Wingdings" panose="05000000000000000000" pitchFamily="2" charset="2"/>
              <a:buChar char="§"/>
            </a:pPr>
            <a:endParaRPr lang="en-GB" sz="12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GB" sz="1200" dirty="0">
                <a:latin typeface="Arial" panose="020B0604020202020204" pitchFamily="34" charset="0"/>
                <a:cs typeface="Arial" panose="020B0604020202020204" pitchFamily="34" charset="0"/>
              </a:rPr>
              <a:t>For each scenario, we will trace the subsequent impact on other institutions over successive rounds (akin to time steps in a crisis unfolding). This is essentially a network stress test. </a:t>
            </a:r>
          </a:p>
          <a:p>
            <a:pPr marL="285750" indent="-285750">
              <a:buFont typeface="Wingdings" panose="05000000000000000000" pitchFamily="2" charset="2"/>
              <a:buChar char="§"/>
            </a:pPr>
            <a:endParaRPr lang="en-GB" sz="12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GB" sz="1200" dirty="0">
                <a:latin typeface="Arial" panose="020B0604020202020204" pitchFamily="34" charset="0"/>
                <a:cs typeface="Arial" panose="020B0604020202020204" pitchFamily="34" charset="0"/>
              </a:rPr>
              <a:t>We aim to quantify key outcomes: how many banks become distressed or fail as a result of the initial shock (the size of the cascade), which specific banks are affected (the structure of the cascade), and what the total loss in the system is (aggregate systemic impact). </a:t>
            </a:r>
          </a:p>
          <a:p>
            <a:pPr marL="285750" indent="-285750">
              <a:buFont typeface="Wingdings" panose="05000000000000000000" pitchFamily="2" charset="2"/>
              <a:buChar char="§"/>
            </a:pPr>
            <a:endParaRPr lang="en-GB" sz="12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GB" sz="1200" dirty="0">
                <a:latin typeface="Arial" panose="020B0604020202020204" pitchFamily="34" charset="0"/>
                <a:cs typeface="Arial" panose="020B0604020202020204" pitchFamily="34" charset="0"/>
              </a:rPr>
              <a:t>We will run the simulations under different assumptions about how contagion works to see which assumptions match reality or high-fidelity models. Specifically, we compare: (1) A </a:t>
            </a:r>
            <a:r>
              <a:rPr lang="en-GB" sz="1200" b="1" dirty="0">
                <a:latin typeface="Arial" panose="020B0604020202020204" pitchFamily="34" charset="0"/>
                <a:cs typeface="Arial" panose="020B0604020202020204" pitchFamily="34" charset="0"/>
              </a:rPr>
              <a:t>DebtRank contagion model</a:t>
            </a:r>
            <a:r>
              <a:rPr lang="en-GB" sz="1200" dirty="0">
                <a:latin typeface="Arial" panose="020B0604020202020204" pitchFamily="34" charset="0"/>
                <a:cs typeface="Arial" panose="020B0604020202020204" pitchFamily="34" charset="0"/>
              </a:rPr>
              <a:t> (linear incremental propagation), (2) a </a:t>
            </a:r>
            <a:r>
              <a:rPr lang="en-GB" sz="1200" b="1" dirty="0">
                <a:latin typeface="Arial" panose="020B0604020202020204" pitchFamily="34" charset="0"/>
                <a:cs typeface="Arial" panose="020B0604020202020204" pitchFamily="34" charset="0"/>
              </a:rPr>
              <a:t>Threshold cascade model</a:t>
            </a:r>
            <a:r>
              <a:rPr lang="en-GB" sz="1200" dirty="0">
                <a:latin typeface="Arial" panose="020B0604020202020204" pitchFamily="34" charset="0"/>
                <a:cs typeface="Arial" panose="020B0604020202020204" pitchFamily="34" charset="0"/>
              </a:rPr>
              <a:t> (discrete default triggers), and (3) a </a:t>
            </a:r>
            <a:r>
              <a:rPr lang="en-GB" sz="1200" b="1" dirty="0">
                <a:latin typeface="Arial" panose="020B0604020202020204" pitchFamily="34" charset="0"/>
                <a:cs typeface="Arial" panose="020B0604020202020204" pitchFamily="34" charset="0"/>
              </a:rPr>
              <a:t>hybrid model</a:t>
            </a:r>
            <a:r>
              <a:rPr lang="en-GB" sz="1200" dirty="0">
                <a:latin typeface="Arial" panose="020B0604020202020204" pitchFamily="34" charset="0"/>
                <a:cs typeface="Arial" panose="020B0604020202020204" pitchFamily="34" charset="0"/>
              </a:rPr>
              <a:t> combining elements of both. </a:t>
            </a:r>
          </a:p>
        </p:txBody>
      </p:sp>
      <p:sp>
        <p:nvSpPr>
          <p:cNvPr id="4" name="TextBox 3">
            <a:extLst>
              <a:ext uri="{FF2B5EF4-FFF2-40B4-BE49-F238E27FC236}">
                <a16:creationId xmlns:a16="http://schemas.microsoft.com/office/drawing/2014/main" id="{7E555AC4-2787-C0B1-CCED-AC5A20E4228F}"/>
              </a:ext>
            </a:extLst>
          </p:cNvPr>
          <p:cNvSpPr txBox="1"/>
          <p:nvPr/>
        </p:nvSpPr>
        <p:spPr>
          <a:xfrm>
            <a:off x="738392" y="2215164"/>
            <a:ext cx="3073758" cy="800219"/>
          </a:xfrm>
          <a:prstGeom prst="rect">
            <a:avLst/>
          </a:prstGeom>
          <a:noFill/>
          <a:ln w="12700">
            <a:solidFill>
              <a:schemeClr val="tx1"/>
            </a:solidFill>
          </a:ln>
        </p:spPr>
        <p:txBody>
          <a:bodyPr wrap="square" rtlCol="0">
            <a:spAutoFit/>
          </a:bodyPr>
          <a:lstStyle/>
          <a:p>
            <a:r>
              <a:rPr lang="en-GB" b="1" dirty="0">
                <a:latin typeface="Arial" panose="020B0604020202020204" pitchFamily="34" charset="0"/>
                <a:cs typeface="Arial" panose="020B0604020202020204" pitchFamily="34" charset="0"/>
              </a:rPr>
              <a:t>Key Question</a:t>
            </a:r>
          </a:p>
          <a:p>
            <a:pPr marL="285750" indent="-285750">
              <a:buFont typeface="Arial" panose="020B0604020202020204" pitchFamily="34" charset="0"/>
              <a:buChar char="•"/>
            </a:pPr>
            <a:r>
              <a:rPr lang="en-GB" sz="1400" i="1" dirty="0">
                <a:latin typeface="Arial" panose="020B0604020202020204" pitchFamily="34" charset="0"/>
                <a:cs typeface="Arial" panose="020B0604020202020204" pitchFamily="34" charset="0"/>
              </a:rPr>
              <a:t>What are the key contagion pathways and tipping points?</a:t>
            </a:r>
          </a:p>
        </p:txBody>
      </p:sp>
      <p:sp>
        <p:nvSpPr>
          <p:cNvPr id="5" name="TextBox 4">
            <a:extLst>
              <a:ext uri="{FF2B5EF4-FFF2-40B4-BE49-F238E27FC236}">
                <a16:creationId xmlns:a16="http://schemas.microsoft.com/office/drawing/2014/main" id="{99F985D8-48E6-2994-9836-BB5CAD544348}"/>
              </a:ext>
            </a:extLst>
          </p:cNvPr>
          <p:cNvSpPr txBox="1"/>
          <p:nvPr/>
        </p:nvSpPr>
        <p:spPr>
          <a:xfrm>
            <a:off x="738392" y="3222959"/>
            <a:ext cx="3073759" cy="1292662"/>
          </a:xfrm>
          <a:prstGeom prst="rect">
            <a:avLst/>
          </a:prstGeom>
          <a:noFill/>
          <a:ln w="12700">
            <a:solidFill>
              <a:schemeClr val="tx1"/>
            </a:solidFill>
          </a:ln>
        </p:spPr>
        <p:txBody>
          <a:bodyPr wrap="square" rtlCol="0">
            <a:spAutoFit/>
          </a:bodyPr>
          <a:lstStyle/>
          <a:p>
            <a:r>
              <a:rPr lang="en-GB" b="1" dirty="0">
                <a:latin typeface="Arial" panose="020B0604020202020204" pitchFamily="34" charset="0"/>
                <a:cs typeface="Arial" panose="020B0604020202020204" pitchFamily="34" charset="0"/>
              </a:rPr>
              <a:t>Models</a:t>
            </a:r>
          </a:p>
          <a:p>
            <a:pPr marL="285750" indent="-285750">
              <a:buFont typeface="Wingdings" panose="05000000000000000000" pitchFamily="2" charset="2"/>
              <a:buChar char="§"/>
            </a:pPr>
            <a:r>
              <a:rPr lang="en-GB" sz="1200" dirty="0">
                <a:latin typeface="Arial" panose="020B0604020202020204" pitchFamily="34" charset="0"/>
                <a:cs typeface="Arial" panose="020B0604020202020204" pitchFamily="34" charset="0"/>
              </a:rPr>
              <a:t>DebtRank (Linear Propagation Model)</a:t>
            </a:r>
          </a:p>
          <a:p>
            <a:pPr marL="285750" indent="-285750">
              <a:buFont typeface="Wingdings" panose="05000000000000000000" pitchFamily="2" charset="2"/>
              <a:buChar char="§"/>
            </a:pPr>
            <a:r>
              <a:rPr lang="en-GB" sz="1200" dirty="0">
                <a:latin typeface="Arial" panose="020B0604020202020204" pitchFamily="34" charset="0"/>
                <a:cs typeface="Arial" panose="020B0604020202020204" pitchFamily="34" charset="0"/>
              </a:rPr>
              <a:t>Threshold Default Cascades</a:t>
            </a:r>
          </a:p>
          <a:p>
            <a:pPr marL="285750" indent="-285750">
              <a:buFont typeface="Wingdings" panose="05000000000000000000" pitchFamily="2" charset="2"/>
              <a:buChar char="§"/>
            </a:pPr>
            <a:r>
              <a:rPr lang="en-GB" sz="1200" dirty="0">
                <a:latin typeface="Arial" panose="020B0604020202020204" pitchFamily="34" charset="0"/>
                <a:cs typeface="Arial" panose="020B0604020202020204" pitchFamily="34" charset="0"/>
              </a:rPr>
              <a:t>Hybrid Models: Combination of DebtRank and Default Cascades for comprehensive risk assessment.</a:t>
            </a:r>
          </a:p>
        </p:txBody>
      </p:sp>
      <p:pic>
        <p:nvPicPr>
          <p:cNvPr id="8" name="Picture 7">
            <a:extLst>
              <a:ext uri="{FF2B5EF4-FFF2-40B4-BE49-F238E27FC236}">
                <a16:creationId xmlns:a16="http://schemas.microsoft.com/office/drawing/2014/main" id="{EC8F643C-1A98-02C7-F2F5-9AEBB1AE99DD}"/>
              </a:ext>
            </a:extLst>
          </p:cNvPr>
          <p:cNvPicPr>
            <a:picLocks noChangeAspect="1"/>
          </p:cNvPicPr>
          <p:nvPr/>
        </p:nvPicPr>
        <p:blipFill>
          <a:blip r:embed="rId3"/>
          <a:stretch>
            <a:fillRect/>
          </a:stretch>
        </p:blipFill>
        <p:spPr>
          <a:xfrm>
            <a:off x="749543" y="4748905"/>
            <a:ext cx="3073758" cy="1505133"/>
          </a:xfrm>
          <a:prstGeom prst="rect">
            <a:avLst/>
          </a:prstGeom>
        </p:spPr>
      </p:pic>
      <p:sp>
        <p:nvSpPr>
          <p:cNvPr id="9" name="TextBox 8">
            <a:extLst>
              <a:ext uri="{FF2B5EF4-FFF2-40B4-BE49-F238E27FC236}">
                <a16:creationId xmlns:a16="http://schemas.microsoft.com/office/drawing/2014/main" id="{71C7BBA5-BF35-39E7-CABD-85498A4E119E}"/>
              </a:ext>
            </a:extLst>
          </p:cNvPr>
          <p:cNvSpPr txBox="1"/>
          <p:nvPr/>
        </p:nvSpPr>
        <p:spPr>
          <a:xfrm>
            <a:off x="749543" y="6232104"/>
            <a:ext cx="3073758" cy="369332"/>
          </a:xfrm>
          <a:prstGeom prst="rect">
            <a:avLst/>
          </a:prstGeom>
          <a:noFill/>
        </p:spPr>
        <p:txBody>
          <a:bodyPr wrap="square" rtlCol="0">
            <a:spAutoFit/>
          </a:bodyPr>
          <a:lstStyle/>
          <a:p>
            <a:r>
              <a:rPr lang="it-IT" sz="900" dirty="0" err="1">
                <a:latin typeface="Arial" panose="020B0604020202020204" pitchFamily="34" charset="0"/>
                <a:cs typeface="Arial" panose="020B0604020202020204" pitchFamily="34" charset="0"/>
              </a:rPr>
              <a:t>Korniyenko</a:t>
            </a:r>
            <a:r>
              <a:rPr lang="it-IT" sz="900" dirty="0">
                <a:latin typeface="Arial" panose="020B0604020202020204" pitchFamily="34" charset="0"/>
                <a:cs typeface="Arial" panose="020B0604020202020204" pitchFamily="34" charset="0"/>
              </a:rPr>
              <a:t>, Y., </a:t>
            </a:r>
            <a:r>
              <a:rPr lang="it-IT" sz="900" dirty="0" err="1">
                <a:latin typeface="Arial" panose="020B0604020202020204" pitchFamily="34" charset="0"/>
                <a:cs typeface="Arial" panose="020B0604020202020204" pitchFamily="34" charset="0"/>
              </a:rPr>
              <a:t>Patnam</a:t>
            </a:r>
            <a:r>
              <a:rPr lang="it-IT" sz="900" dirty="0">
                <a:latin typeface="Arial" panose="020B0604020202020204" pitchFamily="34" charset="0"/>
                <a:cs typeface="Arial" panose="020B0604020202020204" pitchFamily="34" charset="0"/>
              </a:rPr>
              <a:t>, M., del Rio-</a:t>
            </a:r>
            <a:r>
              <a:rPr lang="it-IT" sz="900" dirty="0" err="1">
                <a:latin typeface="Arial" panose="020B0604020202020204" pitchFamily="34" charset="0"/>
                <a:cs typeface="Arial" panose="020B0604020202020204" pitchFamily="34" charset="0"/>
              </a:rPr>
              <a:t>Chanon</a:t>
            </a:r>
            <a:r>
              <a:rPr lang="it-IT" sz="900" dirty="0">
                <a:latin typeface="Arial" panose="020B0604020202020204" pitchFamily="34" charset="0"/>
                <a:cs typeface="Arial" panose="020B0604020202020204" pitchFamily="34" charset="0"/>
              </a:rPr>
              <a:t>, R. M., &amp; Porter, M. A. (2018)</a:t>
            </a:r>
            <a:endParaRPr lang="en-GB" sz="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1766149"/>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Experiment 1:"/>
          <p:cNvSpPr txBox="1">
            <a:spLocks noGrp="1"/>
          </p:cNvSpPr>
          <p:nvPr>
            <p:ph type="ctrTitle"/>
          </p:nvPr>
        </p:nvSpPr>
        <p:spPr>
          <a:xfrm>
            <a:off x="545204" y="730329"/>
            <a:ext cx="10972800" cy="4578450"/>
          </a:xfrm>
          <a:prstGeom prst="rect">
            <a:avLst/>
          </a:prstGeom>
        </p:spPr>
        <p:txBody>
          <a:bodyPr anchor="t"/>
          <a:lstStyle/>
          <a:p>
            <a:pPr marL="207328" defTabSz="228600">
              <a:lnSpc>
                <a:spcPct val="100000"/>
              </a:lnSpc>
              <a:defRPr sz="7000" b="1" spc="0">
                <a:solidFill>
                  <a:srgbClr val="00546A"/>
                </a:solidFill>
                <a:latin typeface="Arial"/>
                <a:ea typeface="Arial"/>
                <a:cs typeface="Arial"/>
                <a:sym typeface="Arial"/>
              </a:defRPr>
            </a:pPr>
            <a:r>
              <a:rPr lang="en-GB" sz="4000" dirty="0"/>
              <a:t>Experiment 3: Evaluating Containment Strategies </a:t>
            </a:r>
          </a:p>
          <a:p>
            <a:pPr defTabSz="228600">
              <a:lnSpc>
                <a:spcPct val="100000"/>
              </a:lnSpc>
              <a:defRPr sz="1800" spc="0">
                <a:latin typeface="Arial"/>
                <a:ea typeface="Arial"/>
                <a:cs typeface="Arial"/>
                <a:sym typeface="Arial"/>
              </a:defRPr>
            </a:pPr>
            <a:endParaRPr lang="en-GB" dirty="0"/>
          </a:p>
        </p:txBody>
      </p:sp>
      <p:pic>
        <p:nvPicPr>
          <p:cNvPr id="175" name="UCL Branding" descr="UCL Branding"/>
          <p:cNvPicPr>
            <a:picLocks noChangeAspect="1"/>
          </p:cNvPicPr>
          <p:nvPr/>
        </p:nvPicPr>
        <p:blipFill>
          <a:blip r:embed="rId2"/>
          <a:stretch>
            <a:fillRect/>
          </a:stretch>
        </p:blipFill>
        <p:spPr>
          <a:xfrm>
            <a:off x="0" y="0"/>
            <a:ext cx="12192000" cy="545456"/>
          </a:xfrm>
          <a:prstGeom prst="rect">
            <a:avLst/>
          </a:prstGeom>
          <a:ln w="12700">
            <a:miter lim="400000"/>
          </a:ln>
        </p:spPr>
      </p:pic>
      <p:sp>
        <p:nvSpPr>
          <p:cNvPr id="177" name="6"/>
          <p:cNvSpPr txBox="1"/>
          <p:nvPr/>
        </p:nvSpPr>
        <p:spPr>
          <a:xfrm>
            <a:off x="11540759" y="6198422"/>
            <a:ext cx="4572406" cy="50635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marL="414655" marR="3938904" algn="l" defTabSz="457200">
              <a:lnSpc>
                <a:spcPct val="200000"/>
              </a:lnSpc>
              <a:defRPr sz="3500">
                <a:latin typeface="Arial"/>
                <a:ea typeface="Arial"/>
                <a:cs typeface="Arial"/>
                <a:sym typeface="Arial"/>
              </a:defRPr>
            </a:lvl1pPr>
          </a:lstStyle>
          <a:p>
            <a:r>
              <a:rPr lang="en-GB" sz="1750" dirty="0"/>
              <a:t>7</a:t>
            </a:r>
            <a:endParaRPr sz="1750" dirty="0"/>
          </a:p>
        </p:txBody>
      </p:sp>
      <p:sp>
        <p:nvSpPr>
          <p:cNvPr id="3" name="TextBox 2">
            <a:extLst>
              <a:ext uri="{FF2B5EF4-FFF2-40B4-BE49-F238E27FC236}">
                <a16:creationId xmlns:a16="http://schemas.microsoft.com/office/drawing/2014/main" id="{AA30DB0C-BFAE-8DF0-2583-C97C57A67D21}"/>
              </a:ext>
            </a:extLst>
          </p:cNvPr>
          <p:cNvSpPr txBox="1"/>
          <p:nvPr/>
        </p:nvSpPr>
        <p:spPr>
          <a:xfrm>
            <a:off x="4741708" y="2111950"/>
            <a:ext cx="6799051" cy="4339650"/>
          </a:xfrm>
          <a:prstGeom prst="rect">
            <a:avLst/>
          </a:prstGeom>
          <a:noFill/>
          <a:ln w="12700">
            <a:solidFill>
              <a:schemeClr val="tx1"/>
            </a:solidFill>
          </a:ln>
        </p:spPr>
        <p:txBody>
          <a:bodyPr wrap="square" rtlCol="0">
            <a:spAutoFit/>
          </a:bodyPr>
          <a:lstStyle/>
          <a:p>
            <a:r>
              <a:rPr lang="en-GB" b="1" dirty="0">
                <a:latin typeface="Arial" panose="020B0604020202020204" pitchFamily="34" charset="0"/>
                <a:cs typeface="Arial" panose="020B0604020202020204" pitchFamily="34" charset="0"/>
              </a:rPr>
              <a:t>Experiment</a:t>
            </a:r>
          </a:p>
          <a:p>
            <a:endParaRPr lang="en-GB" b="1"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GB" sz="1200" dirty="0">
                <a:latin typeface="Arial" panose="020B0604020202020204" pitchFamily="34" charset="0"/>
                <a:cs typeface="Arial" panose="020B0604020202020204" pitchFamily="34" charset="0"/>
              </a:rPr>
              <a:t>In the third experiment, we turn to mitigation: given the contagion dynamics observed, we now test how various intervention strategies might contain or reduce systemic risk. The goal is to quantitatively assess the effectiveness of different policy measures in our simulation framework and identify which strategies best stabilize the system under stress. We specifically examine three types of containment actions, reflecting common crisis-management tools:</a:t>
            </a:r>
          </a:p>
          <a:p>
            <a:pPr marL="171450" indent="-171450">
              <a:buFont typeface="Arial" panose="020B0604020202020204" pitchFamily="34" charset="0"/>
              <a:buChar char="•"/>
            </a:pPr>
            <a:endParaRPr lang="en-GB" sz="1200" dirty="0">
              <a:latin typeface="Arial" panose="020B0604020202020204" pitchFamily="34" charset="0"/>
              <a:cs typeface="Arial" panose="020B0604020202020204" pitchFamily="34" charset="0"/>
            </a:endParaRPr>
          </a:p>
          <a:p>
            <a:pPr>
              <a:buFont typeface="+mj-lt"/>
              <a:buAutoNum type="arabicPeriod"/>
            </a:pPr>
            <a:r>
              <a:rPr lang="en-GB" sz="1200" b="1" dirty="0">
                <a:latin typeface="Arial" panose="020B0604020202020204" pitchFamily="34" charset="0"/>
                <a:cs typeface="Arial" panose="020B0604020202020204" pitchFamily="34" charset="0"/>
              </a:rPr>
              <a:t>Capital Injections</a:t>
            </a:r>
            <a:r>
              <a:rPr lang="en-GB" sz="1200" dirty="0">
                <a:latin typeface="Arial" panose="020B0604020202020204" pitchFamily="34" charset="0"/>
                <a:cs typeface="Arial" panose="020B0604020202020204" pitchFamily="34" charset="0"/>
              </a:rPr>
              <a:t> – providing additional equity capital to banks</a:t>
            </a:r>
          </a:p>
          <a:p>
            <a:pPr>
              <a:buFont typeface="+mj-lt"/>
              <a:buAutoNum type="arabicPeriod"/>
            </a:pPr>
            <a:endParaRPr lang="en-GB" sz="1200" dirty="0">
              <a:latin typeface="Arial" panose="020B0604020202020204" pitchFamily="34" charset="0"/>
              <a:cs typeface="Arial" panose="020B0604020202020204" pitchFamily="34" charset="0"/>
            </a:endParaRPr>
          </a:p>
          <a:p>
            <a:pPr>
              <a:buFont typeface="+mj-lt"/>
              <a:buAutoNum type="arabicPeriod"/>
            </a:pPr>
            <a:r>
              <a:rPr lang="en-GB" sz="1200" b="1" dirty="0">
                <a:latin typeface="Arial" panose="020B0604020202020204" pitchFamily="34" charset="0"/>
                <a:cs typeface="Arial" panose="020B0604020202020204" pitchFamily="34" charset="0"/>
              </a:rPr>
              <a:t>Liquidity Support</a:t>
            </a:r>
            <a:r>
              <a:rPr lang="en-GB" sz="1200" dirty="0">
                <a:latin typeface="Arial" panose="020B0604020202020204" pitchFamily="34" charset="0"/>
                <a:cs typeface="Arial" panose="020B0604020202020204" pitchFamily="34" charset="0"/>
              </a:rPr>
              <a:t> – providing short-term funding or asset purchases to banks/markets</a:t>
            </a:r>
          </a:p>
          <a:p>
            <a:pPr>
              <a:buFont typeface="+mj-lt"/>
              <a:buAutoNum type="arabicPeriod"/>
            </a:pPr>
            <a:endParaRPr lang="en-GB" sz="1200" dirty="0">
              <a:latin typeface="Arial" panose="020B0604020202020204" pitchFamily="34" charset="0"/>
              <a:cs typeface="Arial" panose="020B0604020202020204" pitchFamily="34" charset="0"/>
            </a:endParaRPr>
          </a:p>
          <a:p>
            <a:pPr>
              <a:buFont typeface="+mj-lt"/>
              <a:buAutoNum type="arabicPeriod"/>
            </a:pPr>
            <a:r>
              <a:rPr lang="en-GB" sz="1200" b="1" dirty="0">
                <a:latin typeface="Arial" panose="020B0604020202020204" pitchFamily="34" charset="0"/>
                <a:cs typeface="Arial" panose="020B0604020202020204" pitchFamily="34" charset="0"/>
              </a:rPr>
              <a:t>Network Restructuring</a:t>
            </a:r>
            <a:r>
              <a:rPr lang="en-GB" sz="1200" dirty="0">
                <a:latin typeface="Arial" panose="020B0604020202020204" pitchFamily="34" charset="0"/>
                <a:cs typeface="Arial" panose="020B0604020202020204" pitchFamily="34" charset="0"/>
              </a:rPr>
              <a:t> – altering the network by isolating or removing troubled nodes (or reducing exposures).</a:t>
            </a:r>
          </a:p>
          <a:p>
            <a:pPr>
              <a:buFont typeface="+mj-lt"/>
              <a:buAutoNum type="arabicPeriod"/>
            </a:pPr>
            <a:endParaRPr lang="en-GB" sz="12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GB" sz="1200" dirty="0">
                <a:latin typeface="Arial" panose="020B0604020202020204" pitchFamily="34" charset="0"/>
                <a:cs typeface="Arial" panose="020B0604020202020204" pitchFamily="34" charset="0"/>
              </a:rPr>
              <a:t>For each type, we design an intervention scenario and compare the outcomes with the baseline (no intervention) using the metrics from Experiment 2 (number of defaults, total losses, etc.). We use the same network and shock scenarios as before (e.g., a major bank failure or a system-wide asset shock) to see how outcomes differ under intervention. The </a:t>
            </a:r>
            <a:r>
              <a:rPr lang="en-GB" sz="1200" b="1" dirty="0">
                <a:latin typeface="Arial" panose="020B0604020202020204" pitchFamily="34" charset="0"/>
                <a:cs typeface="Arial" panose="020B0604020202020204" pitchFamily="34" charset="0"/>
              </a:rPr>
              <a:t>GNN model</a:t>
            </a:r>
            <a:r>
              <a:rPr lang="en-GB" sz="1200" dirty="0">
                <a:latin typeface="Arial" panose="020B0604020202020204" pitchFamily="34" charset="0"/>
                <a:cs typeface="Arial" panose="020B0604020202020204" pitchFamily="34" charset="0"/>
              </a:rPr>
              <a:t> is used to assist in these experiments as well: it can rapidly predict which banks are critical to save, or what the impact of an intervention would be, allowing us to try many configurations and then confirm with detailed simulation.</a:t>
            </a:r>
          </a:p>
        </p:txBody>
      </p:sp>
      <p:sp>
        <p:nvSpPr>
          <p:cNvPr id="2" name="TextBox 1">
            <a:extLst>
              <a:ext uri="{FF2B5EF4-FFF2-40B4-BE49-F238E27FC236}">
                <a16:creationId xmlns:a16="http://schemas.microsoft.com/office/drawing/2014/main" id="{186E6298-0E8F-009B-352D-1B69F3BD8734}"/>
              </a:ext>
            </a:extLst>
          </p:cNvPr>
          <p:cNvSpPr txBox="1"/>
          <p:nvPr/>
        </p:nvSpPr>
        <p:spPr>
          <a:xfrm>
            <a:off x="1106577" y="2111950"/>
            <a:ext cx="3073758" cy="1877437"/>
          </a:xfrm>
          <a:prstGeom prst="rect">
            <a:avLst/>
          </a:prstGeom>
          <a:noFill/>
          <a:ln w="12700">
            <a:solidFill>
              <a:schemeClr val="tx1"/>
            </a:solidFill>
          </a:ln>
        </p:spPr>
        <p:txBody>
          <a:bodyPr wrap="square" rtlCol="0">
            <a:spAutoFit/>
          </a:bodyPr>
          <a:lstStyle/>
          <a:p>
            <a:r>
              <a:rPr lang="en-GB" b="1" dirty="0"/>
              <a:t>Key Questions</a:t>
            </a:r>
          </a:p>
          <a:p>
            <a:pPr>
              <a:buFont typeface="Arial" panose="020B0604020202020204" pitchFamily="34" charset="0"/>
              <a:buChar char="•"/>
            </a:pPr>
            <a:r>
              <a:rPr lang="en-GB" sz="1400" i="1" dirty="0">
                <a:latin typeface="Arial" panose="020B0604020202020204" pitchFamily="34" charset="0"/>
                <a:cs typeface="Arial" panose="020B0604020202020204" pitchFamily="34" charset="0"/>
              </a:rPr>
              <a:t> How effective are different containment strategies in mitigating systemic risk?</a:t>
            </a:r>
          </a:p>
          <a:p>
            <a:pPr>
              <a:buFont typeface="Arial" panose="020B0604020202020204" pitchFamily="34" charset="0"/>
              <a:buChar char="•"/>
            </a:pPr>
            <a:r>
              <a:rPr lang="en-GB" sz="1400" i="1" dirty="0">
                <a:latin typeface="Arial" panose="020B0604020202020204" pitchFamily="34" charset="0"/>
                <a:cs typeface="Arial" panose="020B0604020202020204" pitchFamily="34" charset="0"/>
              </a:rPr>
              <a:t> Which interventions (capital injections, liquidity support, network restructuring) best reduce contagion effects?</a:t>
            </a:r>
          </a:p>
        </p:txBody>
      </p:sp>
      <p:pic>
        <p:nvPicPr>
          <p:cNvPr id="9" name="Picture 8">
            <a:extLst>
              <a:ext uri="{FF2B5EF4-FFF2-40B4-BE49-F238E27FC236}">
                <a16:creationId xmlns:a16="http://schemas.microsoft.com/office/drawing/2014/main" id="{9B501F60-13F3-480F-0632-1092826173CE}"/>
              </a:ext>
            </a:extLst>
          </p:cNvPr>
          <p:cNvPicPr>
            <a:picLocks noChangeAspect="1"/>
          </p:cNvPicPr>
          <p:nvPr/>
        </p:nvPicPr>
        <p:blipFill>
          <a:blip r:embed="rId3"/>
          <a:stretch>
            <a:fillRect/>
          </a:stretch>
        </p:blipFill>
        <p:spPr>
          <a:xfrm>
            <a:off x="1106578" y="4281775"/>
            <a:ext cx="3073757" cy="1982862"/>
          </a:xfrm>
          <a:prstGeom prst="rect">
            <a:avLst/>
          </a:prstGeom>
        </p:spPr>
      </p:pic>
      <p:sp>
        <p:nvSpPr>
          <p:cNvPr id="10" name="TextBox 9">
            <a:extLst>
              <a:ext uri="{FF2B5EF4-FFF2-40B4-BE49-F238E27FC236}">
                <a16:creationId xmlns:a16="http://schemas.microsoft.com/office/drawing/2014/main" id="{5048CC5E-A314-EB39-58F4-F6937A3EE82D}"/>
              </a:ext>
            </a:extLst>
          </p:cNvPr>
          <p:cNvSpPr txBox="1"/>
          <p:nvPr/>
        </p:nvSpPr>
        <p:spPr>
          <a:xfrm>
            <a:off x="1099143" y="6264637"/>
            <a:ext cx="2553630" cy="246221"/>
          </a:xfrm>
          <a:prstGeom prst="rect">
            <a:avLst/>
          </a:prstGeom>
          <a:noFill/>
        </p:spPr>
        <p:txBody>
          <a:bodyPr wrap="square" rtlCol="0">
            <a:spAutoFit/>
          </a:bodyPr>
          <a:lstStyle/>
          <a:p>
            <a:r>
              <a:rPr lang="de-DE" sz="1000" dirty="0"/>
              <a:t>Chen, Z., Wu, H., &amp; Wu, Y. (2020)</a:t>
            </a:r>
            <a:endParaRPr lang="en-GB"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3639046"/>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Contributions"/>
          <p:cNvSpPr txBox="1">
            <a:spLocks noGrp="1"/>
          </p:cNvSpPr>
          <p:nvPr>
            <p:ph type="ctrTitle"/>
          </p:nvPr>
        </p:nvSpPr>
        <p:spPr>
          <a:xfrm>
            <a:off x="609600" y="1200150"/>
            <a:ext cx="3817434" cy="996640"/>
          </a:xfrm>
          <a:prstGeom prst="rect">
            <a:avLst/>
          </a:prstGeom>
        </p:spPr>
        <p:txBody>
          <a:bodyPr anchor="t"/>
          <a:lstStyle/>
          <a:p>
            <a:pPr marL="207328" defTabSz="228600">
              <a:lnSpc>
                <a:spcPct val="100000"/>
              </a:lnSpc>
              <a:defRPr sz="7000" b="1" spc="0">
                <a:solidFill>
                  <a:srgbClr val="00546A"/>
                </a:solidFill>
                <a:latin typeface="Arial"/>
                <a:ea typeface="Arial"/>
                <a:cs typeface="Arial"/>
                <a:sym typeface="Arial"/>
              </a:defRPr>
            </a:pPr>
            <a:r>
              <a:rPr lang="en-GB" sz="4400" dirty="0"/>
              <a:t>Data</a:t>
            </a:r>
            <a:endParaRPr sz="4400" dirty="0"/>
          </a:p>
          <a:p>
            <a:pPr defTabSz="228600">
              <a:lnSpc>
                <a:spcPct val="100000"/>
              </a:lnSpc>
              <a:defRPr sz="1800" spc="0">
                <a:latin typeface="Arial"/>
                <a:ea typeface="Arial"/>
                <a:cs typeface="Arial"/>
                <a:sym typeface="Arial"/>
              </a:defRPr>
            </a:pPr>
            <a:endParaRPr dirty="0"/>
          </a:p>
        </p:txBody>
      </p:sp>
      <p:pic>
        <p:nvPicPr>
          <p:cNvPr id="199" name="UCL Branding" descr="UCL Branding"/>
          <p:cNvPicPr>
            <a:picLocks noChangeAspect="1"/>
          </p:cNvPicPr>
          <p:nvPr/>
        </p:nvPicPr>
        <p:blipFill>
          <a:blip r:embed="rId2"/>
          <a:stretch>
            <a:fillRect/>
          </a:stretch>
        </p:blipFill>
        <p:spPr>
          <a:xfrm>
            <a:off x="0" y="0"/>
            <a:ext cx="12192000" cy="545456"/>
          </a:xfrm>
          <a:prstGeom prst="rect">
            <a:avLst/>
          </a:prstGeom>
          <a:ln w="12700">
            <a:miter lim="400000"/>
          </a:ln>
        </p:spPr>
      </p:pic>
      <p:sp>
        <p:nvSpPr>
          <p:cNvPr id="200" name="10"/>
          <p:cNvSpPr txBox="1"/>
          <p:nvPr/>
        </p:nvSpPr>
        <p:spPr>
          <a:xfrm>
            <a:off x="11413759" y="6198422"/>
            <a:ext cx="4697440" cy="50635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marL="414655" marR="3938904" algn="l" defTabSz="457200">
              <a:lnSpc>
                <a:spcPct val="200000"/>
              </a:lnSpc>
              <a:defRPr sz="3500">
                <a:latin typeface="Arial"/>
                <a:ea typeface="Arial"/>
                <a:cs typeface="Arial"/>
                <a:sym typeface="Arial"/>
              </a:defRPr>
            </a:lvl1pPr>
          </a:lstStyle>
          <a:p>
            <a:r>
              <a:rPr lang="en-GB" sz="1750" dirty="0"/>
              <a:t>8</a:t>
            </a:r>
            <a:endParaRPr sz="1750" dirty="0"/>
          </a:p>
        </p:txBody>
      </p:sp>
      <p:sp>
        <p:nvSpPr>
          <p:cNvPr id="6" name="TextBox 5">
            <a:extLst>
              <a:ext uri="{FF2B5EF4-FFF2-40B4-BE49-F238E27FC236}">
                <a16:creationId xmlns:a16="http://schemas.microsoft.com/office/drawing/2014/main" id="{54230757-3008-EE7B-B380-983F6F7AFEE4}"/>
              </a:ext>
            </a:extLst>
          </p:cNvPr>
          <p:cNvSpPr txBox="1"/>
          <p:nvPr/>
        </p:nvSpPr>
        <p:spPr>
          <a:xfrm>
            <a:off x="403041" y="2019441"/>
            <a:ext cx="4737672" cy="4464000"/>
          </a:xfrm>
          <a:prstGeom prst="rect">
            <a:avLst/>
          </a:prstGeom>
          <a:noFill/>
          <a:ln w="12700">
            <a:solidFill>
              <a:schemeClr val="tx1"/>
            </a:solidFill>
          </a:ln>
        </p:spPr>
        <p:txBody>
          <a:bodyPr wrap="square" rtlCol="0">
            <a:spAutoFit/>
          </a:bodyPr>
          <a:lstStyle/>
          <a:p>
            <a:pPr marL="207328" marR="1969452" defTabSz="228600">
              <a:spcAft>
                <a:spcPts val="1000"/>
              </a:spcAft>
              <a:buSzPct val="150000"/>
              <a:defRPr sz="3500">
                <a:latin typeface="Arial"/>
                <a:ea typeface="Arial"/>
                <a:cs typeface="Arial"/>
                <a:sym typeface="Arial"/>
              </a:defRPr>
            </a:pPr>
            <a:r>
              <a:rPr lang="en-GB" sz="2000" b="1" dirty="0">
                <a:latin typeface="Arial" panose="020B0604020202020204" pitchFamily="34" charset="0"/>
                <a:cs typeface="Arial" panose="020B0604020202020204" pitchFamily="34" charset="0"/>
              </a:rPr>
              <a:t>Interbank Network Data</a:t>
            </a:r>
            <a:r>
              <a:rPr lang="en-GB" sz="2000" dirty="0">
                <a:latin typeface="Arial" panose="020B0604020202020204" pitchFamily="34" charset="0"/>
                <a:cs typeface="Arial" panose="020B0604020202020204" pitchFamily="34" charset="0"/>
              </a:rPr>
              <a:t> </a:t>
            </a:r>
          </a:p>
          <a:p>
            <a:pPr marL="171450" indent="-171450">
              <a:buFont typeface="Arial" panose="020B0604020202020204" pitchFamily="34" charset="0"/>
              <a:buChar char="•"/>
            </a:pPr>
            <a:r>
              <a:rPr lang="en-GB" sz="1400" dirty="0">
                <a:latin typeface="Arial" panose="020B0604020202020204" pitchFamily="34" charset="0"/>
                <a:cs typeface="Arial" panose="020B0604020202020204" pitchFamily="34" charset="0"/>
              </a:rPr>
              <a:t>This is crucial for constructing the edges in our graph. Ideally, we want bilateral exposure data – who is exposed to whom and by how much. </a:t>
            </a:r>
          </a:p>
          <a:p>
            <a:pPr marL="171450" indent="-171450">
              <a:buFont typeface="Arial" panose="020B0604020202020204" pitchFamily="34" charset="0"/>
              <a:buChar char="•"/>
            </a:pPr>
            <a:endParaRPr lang="en-GB" sz="14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GB" sz="1400" dirty="0">
                <a:latin typeface="Arial" panose="020B0604020202020204" pitchFamily="34" charset="0"/>
                <a:cs typeface="Arial" panose="020B0604020202020204" pitchFamily="34" charset="0"/>
              </a:rPr>
              <a:t>This data is the most sensitive and typically not publicly disclosed except in aggregated forms</a:t>
            </a:r>
          </a:p>
          <a:p>
            <a:pPr marL="171450" indent="-171450">
              <a:buFont typeface="Arial" panose="020B0604020202020204" pitchFamily="34" charset="0"/>
              <a:buChar char="•"/>
            </a:pPr>
            <a:endParaRPr lang="en-GB" sz="14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GB" sz="1400" b="1" dirty="0">
                <a:latin typeface="Arial" panose="020B0604020202020204" pitchFamily="34" charset="0"/>
                <a:cs typeface="Arial" panose="020B0604020202020204" pitchFamily="34" charset="0"/>
              </a:rPr>
              <a:t>Regulatory datasets</a:t>
            </a:r>
            <a:r>
              <a:rPr lang="en-GB" sz="1400" dirty="0">
                <a:latin typeface="Arial" panose="020B0604020202020204" pitchFamily="34" charset="0"/>
                <a:cs typeface="Arial" panose="020B0604020202020204" pitchFamily="34" charset="0"/>
              </a:rPr>
              <a:t>: In some jurisdictions, regulators have published anonymized interbank networks. For example, the ECB has published research using the EBA large exposure data, which is a matrix of significant interbank loans above a threshold (though not fully public, research papers sometimes include summary). The Bank of England and OFR in the U.S. have also studied interbank networks (e.g., using confidential supervisory data).</a:t>
            </a:r>
          </a:p>
          <a:p>
            <a:pPr marL="285750" indent="-285750">
              <a:buFont typeface="Arial" panose="020B0604020202020204" pitchFamily="34" charset="0"/>
              <a:buChar char="•"/>
            </a:pPr>
            <a:endParaRPr lang="en-GB" sz="1400" dirty="0">
              <a:latin typeface="Arial" panose="020B0604020202020204" pitchFamily="34" charset="0"/>
              <a:cs typeface="Arial" panose="020B0604020202020204" pitchFamily="34" charset="0"/>
            </a:endParaRPr>
          </a:p>
          <a:p>
            <a:pPr marL="378778" marR="1969452" indent="-171450" defTabSz="228600">
              <a:spcAft>
                <a:spcPts val="1000"/>
              </a:spcAft>
              <a:buSzPct val="150000"/>
              <a:buFont typeface="Arial" panose="020B0604020202020204" pitchFamily="34" charset="0"/>
              <a:buChar char="•"/>
              <a:defRPr sz="3500">
                <a:latin typeface="Arial"/>
                <a:ea typeface="Arial"/>
                <a:cs typeface="Arial"/>
                <a:sym typeface="Arial"/>
              </a:defRPr>
            </a:pPr>
            <a:endParaRPr lang="en-GB" sz="32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834436EC-B5EC-9006-4793-65CAAAACCA4F}"/>
              </a:ext>
            </a:extLst>
          </p:cNvPr>
          <p:cNvSpPr txBox="1"/>
          <p:nvPr/>
        </p:nvSpPr>
        <p:spPr>
          <a:xfrm>
            <a:off x="5347272" y="1425646"/>
            <a:ext cx="6257954" cy="5057795"/>
          </a:xfrm>
          <a:prstGeom prst="rect">
            <a:avLst/>
          </a:prstGeom>
          <a:noFill/>
          <a:ln w="12700">
            <a:solidFill>
              <a:schemeClr val="tx1"/>
            </a:solidFill>
          </a:ln>
        </p:spPr>
        <p:txBody>
          <a:bodyPr wrap="square" rtlCol="0">
            <a:spAutoFit/>
          </a:bodyPr>
          <a:lstStyle/>
          <a:p>
            <a:pPr marL="207328" marR="1969452" defTabSz="228600">
              <a:spcAft>
                <a:spcPts val="1000"/>
              </a:spcAft>
              <a:buSzPct val="150000"/>
              <a:defRPr sz="3500">
                <a:latin typeface="Arial"/>
                <a:ea typeface="Arial"/>
                <a:cs typeface="Arial"/>
                <a:sym typeface="Arial"/>
              </a:defRPr>
            </a:pPr>
            <a:r>
              <a:rPr lang="en-GB" sz="1900" b="1" dirty="0"/>
              <a:t>Bank Financial Statements and </a:t>
            </a:r>
            <a:r>
              <a:rPr lang="en-GB" sz="1900" b="1" dirty="0">
                <a:latin typeface="Arial" panose="020B0604020202020204" pitchFamily="34" charset="0"/>
                <a:cs typeface="Arial" panose="020B0604020202020204" pitchFamily="34" charset="0"/>
              </a:rPr>
              <a:t>Regulatory Data</a:t>
            </a:r>
          </a:p>
          <a:p>
            <a:pPr marL="285750" indent="-285750">
              <a:buFont typeface="Arial" panose="020B0604020202020204" pitchFamily="34" charset="0"/>
              <a:buChar char="•"/>
            </a:pPr>
            <a:r>
              <a:rPr lang="en-GB" sz="1200" dirty="0">
                <a:latin typeface="Arial" panose="020B0604020202020204" pitchFamily="34" charset="0"/>
                <a:cs typeface="Arial" panose="020B0604020202020204" pitchFamily="34" charset="0"/>
              </a:rPr>
              <a:t>This forms the core information for each node (institution) in the network. We need balance sheet and income statement data for banks, especially:</a:t>
            </a:r>
          </a:p>
          <a:p>
            <a:pPr marL="285750" indent="-285750">
              <a:buFont typeface="Arial" panose="020B0604020202020204" pitchFamily="34" charset="0"/>
              <a:buChar char="•"/>
            </a:pPr>
            <a:endParaRPr lang="en-GB" sz="1200"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GB" sz="1200" i="1" dirty="0">
                <a:latin typeface="Arial" panose="020B0604020202020204" pitchFamily="34" charset="0"/>
                <a:cs typeface="Arial" panose="020B0604020202020204" pitchFamily="34" charset="0"/>
              </a:rPr>
              <a:t>Capital Adequacy:</a:t>
            </a:r>
            <a:r>
              <a:rPr lang="en-GB" sz="1200" dirty="0">
                <a:latin typeface="Arial" panose="020B0604020202020204" pitchFamily="34" charset="0"/>
                <a:cs typeface="Arial" panose="020B0604020202020204" pitchFamily="34" charset="0"/>
              </a:rPr>
              <a:t> Equity, Tier 1 capital, risk-weighted assets.</a:t>
            </a:r>
          </a:p>
          <a:p>
            <a:pPr marL="742950" lvl="1" indent="-285750">
              <a:buFont typeface="Arial" panose="020B0604020202020204" pitchFamily="34" charset="0"/>
              <a:buChar char="•"/>
            </a:pPr>
            <a:r>
              <a:rPr lang="en-GB" sz="1200" i="1" dirty="0">
                <a:latin typeface="Arial" panose="020B0604020202020204" pitchFamily="34" charset="0"/>
                <a:cs typeface="Arial" panose="020B0604020202020204" pitchFamily="34" charset="0"/>
              </a:rPr>
              <a:t>Asset/Liability Composition:</a:t>
            </a:r>
            <a:r>
              <a:rPr lang="en-GB" sz="1200" dirty="0">
                <a:latin typeface="Arial" panose="020B0604020202020204" pitchFamily="34" charset="0"/>
                <a:cs typeface="Arial" panose="020B0604020202020204" pitchFamily="34" charset="0"/>
              </a:rPr>
              <a:t> Total assets, total liabilities, breakdown of assets (loans, securities) and liabilities (deposits, interbank borrowings).</a:t>
            </a:r>
          </a:p>
          <a:p>
            <a:pPr marL="742950" lvl="1" indent="-285750">
              <a:buFont typeface="Arial" panose="020B0604020202020204" pitchFamily="34" charset="0"/>
              <a:buChar char="•"/>
            </a:pPr>
            <a:r>
              <a:rPr lang="en-GB" sz="1200" i="1" dirty="0">
                <a:latin typeface="Arial" panose="020B0604020202020204" pitchFamily="34" charset="0"/>
                <a:cs typeface="Arial" panose="020B0604020202020204" pitchFamily="34" charset="0"/>
              </a:rPr>
              <a:t>Liquidity and Funding:</a:t>
            </a:r>
            <a:r>
              <a:rPr lang="en-GB" sz="1200" dirty="0">
                <a:latin typeface="Arial" panose="020B0604020202020204" pitchFamily="34" charset="0"/>
                <a:cs typeface="Arial" panose="020B0604020202020204" pitchFamily="34" charset="0"/>
              </a:rPr>
              <a:t> Short-term funding amounts, liquidity ratios, cash reserves.</a:t>
            </a:r>
          </a:p>
          <a:p>
            <a:pPr marL="742950" lvl="1" indent="-285750">
              <a:buFont typeface="Arial" panose="020B0604020202020204" pitchFamily="34" charset="0"/>
              <a:buChar char="•"/>
            </a:pPr>
            <a:r>
              <a:rPr lang="en-GB" sz="1200" i="1" dirty="0">
                <a:latin typeface="Arial" panose="020B0604020202020204" pitchFamily="34" charset="0"/>
                <a:cs typeface="Arial" panose="020B0604020202020204" pitchFamily="34" charset="0"/>
              </a:rPr>
              <a:t>Interbank Exposures (aggregate):</a:t>
            </a:r>
            <a:r>
              <a:rPr lang="en-GB" sz="1200" dirty="0">
                <a:latin typeface="Arial" panose="020B0604020202020204" pitchFamily="34" charset="0"/>
                <a:cs typeface="Arial" panose="020B0604020202020204" pitchFamily="34" charset="0"/>
              </a:rPr>
              <a:t> How much each bank has lent to or borrowed from other banks in total.</a:t>
            </a:r>
          </a:p>
          <a:p>
            <a:pPr marL="742950" lvl="1" indent="-285750">
              <a:buFont typeface="Arial" panose="020B0604020202020204" pitchFamily="34" charset="0"/>
              <a:buChar char="•"/>
            </a:pPr>
            <a:r>
              <a:rPr lang="en-GB" sz="1200" i="1" dirty="0">
                <a:latin typeface="Arial" panose="020B0604020202020204" pitchFamily="34" charset="0"/>
                <a:cs typeface="Arial" panose="020B0604020202020204" pitchFamily="34" charset="0"/>
              </a:rPr>
              <a:t>Other metrics:</a:t>
            </a:r>
            <a:r>
              <a:rPr lang="en-GB" sz="1200" dirty="0">
                <a:latin typeface="Arial" panose="020B0604020202020204" pitchFamily="34" charset="0"/>
                <a:cs typeface="Arial" panose="020B0604020202020204" pitchFamily="34" charset="0"/>
              </a:rPr>
              <a:t> NPL (non-performing loan) ratios, provisions, etc. that might indicate risk.</a:t>
            </a:r>
          </a:p>
          <a:p>
            <a:pPr marL="207328" marR="1969452" defTabSz="228600">
              <a:spcAft>
                <a:spcPts val="1000"/>
              </a:spcAft>
              <a:buSzPct val="150000"/>
              <a:defRPr sz="3500">
                <a:latin typeface="Arial"/>
                <a:ea typeface="Arial"/>
                <a:cs typeface="Arial"/>
                <a:sym typeface="Arial"/>
              </a:defRPr>
            </a:pPr>
            <a:endParaRPr lang="en-GB" sz="1200" dirty="0"/>
          </a:p>
          <a:p>
            <a:r>
              <a:rPr lang="en-GB" sz="1200" b="1" dirty="0">
                <a:latin typeface="Arial" panose="020B0604020202020204" pitchFamily="34" charset="0"/>
                <a:cs typeface="Arial" panose="020B0604020202020204" pitchFamily="34" charset="0"/>
              </a:rPr>
              <a:t>Sources</a:t>
            </a:r>
            <a:r>
              <a:rPr lang="en-GB" sz="1200" dirty="0">
                <a:latin typeface="Arial" panose="020B0604020202020204" pitchFamily="34" charset="0"/>
                <a:cs typeface="Arial" panose="020B0604020202020204" pitchFamily="34" charset="0"/>
              </a:rPr>
              <a:t>: A primary source for this is </a:t>
            </a:r>
            <a:r>
              <a:rPr lang="en-GB" sz="1200" b="1" dirty="0">
                <a:latin typeface="Arial" panose="020B0604020202020204" pitchFamily="34" charset="0"/>
                <a:cs typeface="Arial" panose="020B0604020202020204" pitchFamily="34" charset="0"/>
              </a:rPr>
              <a:t>S&amp;P Global Market Intelligence (SNL Financial) </a:t>
            </a:r>
            <a:r>
              <a:rPr lang="en-GB" sz="1200" dirty="0">
                <a:latin typeface="Arial" panose="020B0604020202020204" pitchFamily="34" charset="0"/>
                <a:cs typeface="Arial" panose="020B0604020202020204" pitchFamily="34" charset="0"/>
              </a:rPr>
              <a:t>or </a:t>
            </a:r>
            <a:r>
              <a:rPr lang="en-GB" sz="1200" b="1" dirty="0">
                <a:latin typeface="Arial" panose="020B0604020202020204" pitchFamily="34" charset="0"/>
                <a:cs typeface="Arial" panose="020B0604020202020204" pitchFamily="34" charset="0"/>
              </a:rPr>
              <a:t>Moody’s </a:t>
            </a:r>
            <a:r>
              <a:rPr lang="en-GB" sz="1200" b="1" dirty="0" err="1">
                <a:latin typeface="Arial" panose="020B0604020202020204" pitchFamily="34" charset="0"/>
                <a:cs typeface="Arial" panose="020B0604020202020204" pitchFamily="34" charset="0"/>
              </a:rPr>
              <a:t>BankFocus</a:t>
            </a:r>
            <a:r>
              <a:rPr lang="en-GB" sz="1200" b="1" dirty="0">
                <a:latin typeface="Arial" panose="020B0604020202020204" pitchFamily="34" charset="0"/>
                <a:cs typeface="Arial" panose="020B0604020202020204" pitchFamily="34" charset="0"/>
              </a:rPr>
              <a:t> (Orbis) </a:t>
            </a:r>
            <a:r>
              <a:rPr lang="en-GB" sz="1200" dirty="0">
                <a:latin typeface="Arial" panose="020B0604020202020204" pitchFamily="34" charset="0"/>
                <a:cs typeface="Arial" panose="020B0604020202020204" pitchFamily="34" charset="0"/>
              </a:rPr>
              <a:t>– commercial databases that compile detailed financials for banks globally.</a:t>
            </a:r>
          </a:p>
          <a:p>
            <a:endParaRPr lang="en-GB" sz="1200" dirty="0">
              <a:latin typeface="Arial" panose="020B0604020202020204" pitchFamily="34" charset="0"/>
              <a:cs typeface="Arial" panose="020B0604020202020204" pitchFamily="34" charset="0"/>
            </a:endParaRPr>
          </a:p>
          <a:p>
            <a:r>
              <a:rPr lang="en-GB" sz="1200" dirty="0">
                <a:latin typeface="Arial" panose="020B0604020202020204" pitchFamily="34" charset="0"/>
                <a:cs typeface="Arial" panose="020B0604020202020204" pitchFamily="34" charset="0"/>
              </a:rPr>
              <a:t>These datasets often have yearly or quarterly data for all major banks (public and many private). Public sources include regulatory disclosures: for example, </a:t>
            </a:r>
            <a:r>
              <a:rPr lang="en-GB" sz="1200" b="1" dirty="0">
                <a:latin typeface="Arial" panose="020B0604020202020204" pitchFamily="34" charset="0"/>
                <a:cs typeface="Arial" panose="020B0604020202020204" pitchFamily="34" charset="0"/>
              </a:rPr>
              <a:t>the European Banking Authority (EBA)</a:t>
            </a:r>
            <a:r>
              <a:rPr lang="en-GB" sz="1200" dirty="0">
                <a:latin typeface="Arial" panose="020B0604020202020204" pitchFamily="34" charset="0"/>
                <a:cs typeface="Arial" panose="020B0604020202020204" pitchFamily="34" charset="0"/>
              </a:rPr>
              <a:t> publishes a </a:t>
            </a:r>
            <a:r>
              <a:rPr lang="en-GB" sz="1200" i="1" dirty="0">
                <a:latin typeface="Arial" panose="020B0604020202020204" pitchFamily="34" charset="0"/>
                <a:cs typeface="Arial" panose="020B0604020202020204" pitchFamily="34" charset="0"/>
              </a:rPr>
              <a:t>Transparency Exercise</a:t>
            </a:r>
            <a:r>
              <a:rPr lang="en-GB" sz="1200" dirty="0">
                <a:latin typeface="Arial" panose="020B0604020202020204" pitchFamily="34" charset="0"/>
                <a:cs typeface="Arial" panose="020B0604020202020204" pitchFamily="34" charset="0"/>
              </a:rPr>
              <a:t> dataset (balance sheet and risk metrics for large EU banks) and results of stress tests. </a:t>
            </a:r>
          </a:p>
          <a:p>
            <a:pPr marL="378778" marR="1969452" indent="-171450" defTabSz="228600">
              <a:spcAft>
                <a:spcPts val="1000"/>
              </a:spcAft>
              <a:buSzPct val="150000"/>
              <a:buFont typeface="Arial" panose="020B0604020202020204" pitchFamily="34" charset="0"/>
              <a:buChar char="•"/>
              <a:defRPr sz="3500">
                <a:latin typeface="Arial"/>
                <a:ea typeface="Arial"/>
                <a:cs typeface="Arial"/>
                <a:sym typeface="Arial"/>
              </a:defRPr>
            </a:pPr>
            <a:endParaRPr lang="en-GB" sz="1600" dirty="0"/>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21A4BC-3273-6377-1274-7F94E0311436}"/>
            </a:ext>
          </a:extLst>
        </p:cNvPr>
        <p:cNvGrpSpPr/>
        <p:nvPr/>
      </p:nvGrpSpPr>
      <p:grpSpPr>
        <a:xfrm>
          <a:off x="0" y="0"/>
          <a:ext cx="0" cy="0"/>
          <a:chOff x="0" y="0"/>
          <a:chExt cx="0" cy="0"/>
        </a:xfrm>
      </p:grpSpPr>
      <p:sp>
        <p:nvSpPr>
          <p:cNvPr id="198" name="Contributions">
            <a:extLst>
              <a:ext uri="{FF2B5EF4-FFF2-40B4-BE49-F238E27FC236}">
                <a16:creationId xmlns:a16="http://schemas.microsoft.com/office/drawing/2014/main" id="{32EE813B-377D-E8C8-B6D9-6AF0F194E9FC}"/>
              </a:ext>
            </a:extLst>
          </p:cNvPr>
          <p:cNvSpPr txBox="1">
            <a:spLocks noGrp="1"/>
          </p:cNvSpPr>
          <p:nvPr>
            <p:ph type="ctrTitle"/>
          </p:nvPr>
        </p:nvSpPr>
        <p:spPr>
          <a:xfrm>
            <a:off x="609600" y="1200150"/>
            <a:ext cx="10972800" cy="4578450"/>
          </a:xfrm>
          <a:prstGeom prst="rect">
            <a:avLst/>
          </a:prstGeom>
        </p:spPr>
        <p:txBody>
          <a:bodyPr anchor="t"/>
          <a:lstStyle/>
          <a:p>
            <a:pPr marL="207328" defTabSz="228600">
              <a:lnSpc>
                <a:spcPct val="100000"/>
              </a:lnSpc>
              <a:defRPr sz="7000" b="1" spc="0">
                <a:solidFill>
                  <a:srgbClr val="00546A"/>
                </a:solidFill>
                <a:latin typeface="Arial"/>
                <a:ea typeface="Arial"/>
                <a:cs typeface="Arial"/>
                <a:sym typeface="Arial"/>
              </a:defRPr>
            </a:pPr>
            <a:r>
              <a:rPr sz="4400" dirty="0"/>
              <a:t>Contributions</a:t>
            </a:r>
            <a:r>
              <a:rPr lang="en-US" sz="4400" dirty="0"/>
              <a:t> to Science (academic)</a:t>
            </a:r>
            <a:endParaRPr sz="4400" dirty="0"/>
          </a:p>
          <a:p>
            <a:pPr defTabSz="228600">
              <a:lnSpc>
                <a:spcPct val="100000"/>
              </a:lnSpc>
              <a:defRPr sz="1800" spc="0">
                <a:latin typeface="Arial"/>
                <a:ea typeface="Arial"/>
                <a:cs typeface="Arial"/>
                <a:sym typeface="Arial"/>
              </a:defRPr>
            </a:pPr>
            <a:endParaRPr dirty="0"/>
          </a:p>
        </p:txBody>
      </p:sp>
      <p:pic>
        <p:nvPicPr>
          <p:cNvPr id="199" name="UCL Branding" descr="UCL Branding">
            <a:extLst>
              <a:ext uri="{FF2B5EF4-FFF2-40B4-BE49-F238E27FC236}">
                <a16:creationId xmlns:a16="http://schemas.microsoft.com/office/drawing/2014/main" id="{D524E91D-F064-EDEB-9A50-9B873A5CC1C8}"/>
              </a:ext>
            </a:extLst>
          </p:cNvPr>
          <p:cNvPicPr>
            <a:picLocks noChangeAspect="1"/>
          </p:cNvPicPr>
          <p:nvPr/>
        </p:nvPicPr>
        <p:blipFill>
          <a:blip r:embed="rId2"/>
          <a:stretch>
            <a:fillRect/>
          </a:stretch>
        </p:blipFill>
        <p:spPr>
          <a:xfrm>
            <a:off x="0" y="0"/>
            <a:ext cx="12192000" cy="545456"/>
          </a:xfrm>
          <a:prstGeom prst="rect">
            <a:avLst/>
          </a:prstGeom>
          <a:ln w="12700">
            <a:miter lim="400000"/>
          </a:ln>
        </p:spPr>
      </p:pic>
      <p:sp>
        <p:nvSpPr>
          <p:cNvPr id="200" name="10">
            <a:extLst>
              <a:ext uri="{FF2B5EF4-FFF2-40B4-BE49-F238E27FC236}">
                <a16:creationId xmlns:a16="http://schemas.microsoft.com/office/drawing/2014/main" id="{97301B18-A629-6AB9-B8BD-31F302F4C44E}"/>
              </a:ext>
            </a:extLst>
          </p:cNvPr>
          <p:cNvSpPr txBox="1"/>
          <p:nvPr/>
        </p:nvSpPr>
        <p:spPr>
          <a:xfrm>
            <a:off x="11413759" y="6198422"/>
            <a:ext cx="4697440" cy="5063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marL="414655" marR="3938904" algn="l" defTabSz="457200">
              <a:lnSpc>
                <a:spcPct val="200000"/>
              </a:lnSpc>
              <a:defRPr sz="3500">
                <a:latin typeface="Arial"/>
                <a:ea typeface="Arial"/>
                <a:cs typeface="Arial"/>
                <a:sym typeface="Arial"/>
              </a:defRPr>
            </a:lvl1pPr>
          </a:lstStyle>
          <a:p>
            <a:r>
              <a:rPr lang="en-GB" sz="1750" dirty="0"/>
              <a:t>9</a:t>
            </a:r>
            <a:endParaRPr sz="1750" dirty="0"/>
          </a:p>
        </p:txBody>
      </p:sp>
      <p:sp>
        <p:nvSpPr>
          <p:cNvPr id="201" name="Point 1…">
            <a:extLst>
              <a:ext uri="{FF2B5EF4-FFF2-40B4-BE49-F238E27FC236}">
                <a16:creationId xmlns:a16="http://schemas.microsoft.com/office/drawing/2014/main" id="{19B72F84-695B-B113-4638-5132D7C98712}"/>
              </a:ext>
            </a:extLst>
          </p:cNvPr>
          <p:cNvSpPr txBox="1"/>
          <p:nvPr/>
        </p:nvSpPr>
        <p:spPr>
          <a:xfrm>
            <a:off x="610661" y="2108688"/>
            <a:ext cx="12960374" cy="36522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marL="588328" marR="1969452" indent="-381000" defTabSz="228600">
              <a:spcAft>
                <a:spcPts val="1000"/>
              </a:spcAft>
              <a:buSzPct val="150000"/>
              <a:buChar char="•"/>
              <a:defRPr sz="3500">
                <a:latin typeface="Arial"/>
                <a:ea typeface="Arial"/>
                <a:cs typeface="Arial"/>
                <a:sym typeface="Arial"/>
              </a:defRPr>
            </a:pPr>
            <a:r>
              <a:rPr lang="en-GB" sz="2000" dirty="0"/>
              <a:t>Advancing Network-Based Risk Modelling</a:t>
            </a:r>
            <a:endParaRPr sz="2000" dirty="0"/>
          </a:p>
          <a:p>
            <a:pPr marL="861377" marR="1969452" lvl="1" indent="-381000" defTabSz="228600">
              <a:spcAft>
                <a:spcPts val="1000"/>
              </a:spcAft>
              <a:buSzPct val="150000"/>
              <a:buChar char="•"/>
              <a:defRPr sz="3500">
                <a:latin typeface="Arial"/>
                <a:ea typeface="Arial"/>
                <a:cs typeface="Arial"/>
                <a:sym typeface="Arial"/>
              </a:defRPr>
            </a:pPr>
            <a:r>
              <a:rPr lang="en-GB" sz="1600" dirty="0"/>
              <a:t>This research provides a novel integration of </a:t>
            </a:r>
            <a:r>
              <a:rPr lang="en-GB" sz="1600" b="1" dirty="0"/>
              <a:t>network theory and machine learning</a:t>
            </a:r>
            <a:r>
              <a:rPr lang="en-GB" sz="1600" dirty="0"/>
              <a:t>, demonstrating how Graph Neural Networks can be applied to financial systems to improve systemic risk analysis.</a:t>
            </a:r>
            <a:endParaRPr sz="1600" dirty="0"/>
          </a:p>
          <a:p>
            <a:pPr marL="861377" marR="1969452" lvl="1" indent="-381000" defTabSz="228600">
              <a:spcAft>
                <a:spcPts val="1000"/>
              </a:spcAft>
              <a:buSzPct val="150000"/>
              <a:buChar char="•"/>
              <a:defRPr sz="3500">
                <a:latin typeface="Arial"/>
                <a:ea typeface="Arial"/>
                <a:cs typeface="Arial"/>
                <a:sym typeface="Arial"/>
              </a:defRPr>
            </a:pPr>
            <a:r>
              <a:rPr lang="en-GB" sz="1600" dirty="0"/>
              <a:t>Previous studies of systemic risk often took two separate approaches – </a:t>
            </a:r>
            <a:r>
              <a:rPr lang="en-GB" sz="1600" b="1" dirty="0"/>
              <a:t>network models</a:t>
            </a:r>
            <a:r>
              <a:rPr lang="en-GB" sz="1600" dirty="0"/>
              <a:t> using topological metrics or </a:t>
            </a:r>
            <a:r>
              <a:rPr lang="en-GB" sz="1600" b="1" dirty="0"/>
              <a:t>machine learning models</a:t>
            </a:r>
            <a:r>
              <a:rPr lang="en-GB" sz="1600" dirty="0"/>
              <a:t> using node features – but rarely combined both effectively</a:t>
            </a:r>
          </a:p>
          <a:p>
            <a:pPr marL="588328" marR="1969452" indent="-381000" defTabSz="228600">
              <a:spcAft>
                <a:spcPts val="1000"/>
              </a:spcAft>
              <a:buSzPct val="150000"/>
              <a:buChar char="•"/>
              <a:defRPr sz="3500">
                <a:latin typeface="Arial"/>
                <a:ea typeface="Arial"/>
                <a:cs typeface="Arial"/>
                <a:sym typeface="Arial"/>
              </a:defRPr>
            </a:pPr>
            <a:r>
              <a:rPr lang="en-GB" sz="2000" dirty="0"/>
              <a:t>Insights on Financial Contagion</a:t>
            </a:r>
            <a:endParaRPr sz="2000" dirty="0"/>
          </a:p>
          <a:p>
            <a:pPr marL="861377" marR="1969452" lvl="1" indent="-381000" defTabSz="228600">
              <a:spcAft>
                <a:spcPts val="1000"/>
              </a:spcAft>
              <a:buSzPct val="150000"/>
              <a:buChar char="•"/>
              <a:defRPr sz="3500">
                <a:latin typeface="Arial"/>
                <a:ea typeface="Arial"/>
                <a:cs typeface="Arial"/>
                <a:sym typeface="Arial"/>
              </a:defRPr>
            </a:pPr>
            <a:r>
              <a:rPr lang="en-GB" sz="1600" dirty="0"/>
              <a:t>Our analysis of containment strategies (capital injection, liquidity provision, network isolation) in a controlled setting adds to academic understanding of </a:t>
            </a:r>
            <a:r>
              <a:rPr lang="en-GB" sz="1600" b="1" dirty="0"/>
              <a:t>macroprudential policy efficacy</a:t>
            </a:r>
            <a:r>
              <a:rPr lang="en-GB" sz="1600" dirty="0"/>
              <a:t>.</a:t>
            </a:r>
            <a:endParaRPr sz="1600" dirty="0"/>
          </a:p>
          <a:p>
            <a:pPr marL="861377" marR="1969452" lvl="1" indent="-381000" defTabSz="228600">
              <a:spcAft>
                <a:spcPts val="1000"/>
              </a:spcAft>
              <a:buSzPct val="150000"/>
              <a:buChar char="•"/>
              <a:defRPr sz="3500">
                <a:latin typeface="Arial"/>
                <a:ea typeface="Arial"/>
                <a:cs typeface="Arial"/>
                <a:sym typeface="Arial"/>
              </a:defRPr>
            </a:pPr>
            <a:r>
              <a:rPr lang="en-GB" sz="1600" dirty="0"/>
              <a:t>We also introduced the concept of using learned models to approximate contagion processes</a:t>
            </a:r>
            <a:endParaRPr sz="1600" dirty="0"/>
          </a:p>
          <a:p>
            <a:pPr marL="861377" marR="1969452" lvl="1" indent="-381000" defTabSz="228600">
              <a:spcAft>
                <a:spcPts val="1000"/>
              </a:spcAft>
              <a:buSzPct val="150000"/>
              <a:buChar char="•"/>
              <a:defRPr sz="3500">
                <a:latin typeface="Arial"/>
                <a:ea typeface="Arial"/>
                <a:cs typeface="Arial"/>
                <a:sym typeface="Arial"/>
              </a:defRPr>
            </a:pPr>
            <a:r>
              <a:rPr lang="en-GB" sz="1600" dirty="0"/>
              <a:t>using a tool like GNN in policy simulation is innovative – it suggests regulators could employ AI models to evaluate interventions quickly, a contribution to the emerging literature on </a:t>
            </a:r>
            <a:r>
              <a:rPr lang="en-GB" sz="1600" b="1" dirty="0"/>
              <a:t>algorithmic stress testing</a:t>
            </a:r>
            <a:r>
              <a:rPr lang="en-GB" sz="1600" dirty="0"/>
              <a:t>.</a:t>
            </a:r>
            <a:endParaRPr sz="1600" dirty="0"/>
          </a:p>
        </p:txBody>
      </p:sp>
    </p:spTree>
    <p:extLst>
      <p:ext uri="{BB962C8B-B14F-4D97-AF65-F5344CB8AC3E}">
        <p14:creationId xmlns:p14="http://schemas.microsoft.com/office/powerpoint/2010/main" val="3098161374"/>
      </p:ext>
    </p:extLst>
  </p:cSld>
  <p:clrMapOvr>
    <a:masterClrMapping/>
  </p:clrMapOvr>
  <p:transition spd="me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1925</Words>
  <Application>Microsoft Office PowerPoint</Application>
  <PresentationFormat>Widescreen</PresentationFormat>
  <Paragraphs>147</Paragraphs>
  <Slides>10</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Aptos</vt:lpstr>
      <vt:lpstr>Arial</vt:lpstr>
      <vt:lpstr>Calibri</vt:lpstr>
      <vt:lpstr>Calibri Light</vt:lpstr>
      <vt:lpstr>Graphik Medium</vt:lpstr>
      <vt:lpstr>Graphik Semibold</vt:lpstr>
      <vt:lpstr>Wingdings</vt:lpstr>
      <vt:lpstr>Office Theme</vt:lpstr>
      <vt:lpstr>Systemic Risk Containment with Graph Neural Networks   Sofian Othmane 15th February 2025  Academic Supervisor: Prof Philip Treleaven     </vt:lpstr>
      <vt:lpstr>Research Motivations</vt:lpstr>
      <vt:lpstr>Research Objectives</vt:lpstr>
      <vt:lpstr>Research Methodology &amp; Structure </vt:lpstr>
      <vt:lpstr>Experiment 1: Predicting Systemic Risk using GNN </vt:lpstr>
      <vt:lpstr>Experiment 2: Propagating Shocks in Financial Networks </vt:lpstr>
      <vt:lpstr>Experiment 3: Evaluating Containment Strategies  </vt:lpstr>
      <vt:lpstr>Data </vt:lpstr>
      <vt:lpstr>Contributions to Science (academic) </vt:lpstr>
      <vt:lpstr>Impact Statement (business/industry)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Treleaven, Philip</dc:creator>
  <cp:lastModifiedBy>Sofian Othmane</cp:lastModifiedBy>
  <cp:revision>12</cp:revision>
  <dcterms:created xsi:type="dcterms:W3CDTF">2023-05-17T17:08:02Z</dcterms:created>
  <dcterms:modified xsi:type="dcterms:W3CDTF">2025-02-26T23:35:14Z</dcterms:modified>
</cp:coreProperties>
</file>