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8229600" cx="14630400"/>
  <p:notesSz cx="8229600" cy="14630400"/>
  <p:embeddedFontLst>
    <p:embeddedFont>
      <p:font typeface="Montserrat"/>
      <p:regular r:id="rId18"/>
      <p:bold r:id="rId19"/>
      <p:italic r:id="rId20"/>
      <p:boldItalic r:id="rId21"/>
    </p:embeddedFont>
    <p:embeddedFont>
      <p:font typeface="Barlow"/>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5bqgStpQGLPHxDB5/4Qf7kFHw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7.xml"/><Relationship Id="rId22" Type="http://schemas.openxmlformats.org/officeDocument/2006/relationships/font" Target="fonts/Barlow-bold.fntdata"/><Relationship Id="rId10" Type="http://schemas.openxmlformats.org/officeDocument/2006/relationships/slide" Target="slides/slide6.xml"/><Relationship Id="rId21" Type="http://schemas.openxmlformats.org/officeDocument/2006/relationships/font" Target="fonts/Montserrat-boldItalic.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Barlow-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bold.fntdata"/><Relationship Id="rId6" Type="http://schemas.openxmlformats.org/officeDocument/2006/relationships/slide" Target="slides/slide2.xml"/><Relationship Id="rId18"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6d9ce74e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6d9ce74ee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326d9ce74ee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6d9ce74e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6d9ce74e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326d9ce74ee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6d9ce74e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6d9ce74e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26d9ce74ee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pic>
        <p:nvPicPr>
          <p:cNvPr descr="preencoded.png" id="11" name="Google Shape;11;p1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2" name="Google Shape;12;p12"/>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1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46" name="Shape 46"/>
        <p:cNvGrpSpPr/>
        <p:nvPr/>
      </p:nvGrpSpPr>
      <p:grpSpPr>
        <a:xfrm>
          <a:off x="0" y="0"/>
          <a:ext cx="0" cy="0"/>
          <a:chOff x="0" y="0"/>
          <a:chExt cx="0" cy="0"/>
        </a:xfrm>
      </p:grpSpPr>
      <p:pic>
        <p:nvPicPr>
          <p:cNvPr descr="preencoded.png" id="47" name="Google Shape;47;p21"/>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8" name="Google Shape;48;p21"/>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21">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pic>
        <p:nvPicPr>
          <p:cNvPr descr="preencoded.png" id="15" name="Google Shape;15;p1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6" name="Google Shape;16;p13"/>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1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pic>
        <p:nvPicPr>
          <p:cNvPr descr="preencoded.png" id="19" name="Google Shape;19;p1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0" name="Google Shape;20;p14"/>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1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pic>
        <p:nvPicPr>
          <p:cNvPr descr="preencoded.png" id="23" name="Google Shape;23;p15"/>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4" name="Google Shape;24;p15"/>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15">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pic>
        <p:nvPicPr>
          <p:cNvPr descr="preencoded.png" id="27" name="Google Shape;27;p16"/>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8" name="Google Shape;28;p16"/>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16">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pic>
        <p:nvPicPr>
          <p:cNvPr descr="preencoded.png" id="31" name="Google Shape;31;p17"/>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2" name="Google Shape;32;p17"/>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17">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pic>
        <p:nvPicPr>
          <p:cNvPr descr="preencoded.png" id="35" name="Google Shape;35;p18"/>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6" name="Google Shape;36;p18"/>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18">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pic>
        <p:nvPicPr>
          <p:cNvPr descr="preencoded.png" id="39" name="Google Shape;39;p19"/>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0" name="Google Shape;40;p19"/>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19">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pic>
        <p:nvPicPr>
          <p:cNvPr descr="preencoded.png" id="43" name="Google Shape;43;p20"/>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4" name="Google Shape;44;p20"/>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20">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35.png"/><Relationship Id="rId5"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34.png"/><Relationship Id="rId7"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p:nvPr/>
        </p:nvSpPr>
        <p:spPr>
          <a:xfrm>
            <a:off x="758309" y="1531620"/>
            <a:ext cx="7627382" cy="2138124"/>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Présentation Projet Cyna - Sprint 1 : Backend et Base de Données</a:t>
            </a:r>
            <a:endParaRPr b="0" i="0" sz="4450" u="none" cap="none" strike="noStrike"/>
          </a:p>
        </p:txBody>
      </p:sp>
      <p:sp>
        <p:nvSpPr>
          <p:cNvPr id="57" name="Google Shape;57;p1"/>
          <p:cNvSpPr/>
          <p:nvPr/>
        </p:nvSpPr>
        <p:spPr>
          <a:xfrm>
            <a:off x="758309" y="3994666"/>
            <a:ext cx="7627382" cy="208026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Dans cette présentation, je vais vous exposer notre compréhension initiale du projet, en me concentrant sur les aspects backend et base de données, ainsi que nos plans pour ce premier sprint "Test &amp; Learn".</a:t>
            </a:r>
            <a:endParaRPr b="0" i="0" sz="1700" u="none" cap="none" strike="noStrike"/>
          </a:p>
        </p:txBody>
      </p:sp>
      <p:sp>
        <p:nvSpPr>
          <p:cNvPr id="58" name="Google Shape;58;p1"/>
          <p:cNvSpPr/>
          <p:nvPr/>
        </p:nvSpPr>
        <p:spPr>
          <a:xfrm>
            <a:off x="758309" y="6334839"/>
            <a:ext cx="346591" cy="346591"/>
          </a:xfrm>
          <a:prstGeom prst="roundRect">
            <a:avLst>
              <a:gd fmla="val 26380043"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9" name="Google Shape;59;p1"/>
          <p:cNvPicPr preferRelativeResize="0"/>
          <p:nvPr/>
        </p:nvPicPr>
        <p:blipFill rotWithShape="1">
          <a:blip r:embed="rId3">
            <a:alphaModFix/>
          </a:blip>
          <a:srcRect b="0" l="0" r="0" t="0"/>
          <a:stretch/>
        </p:blipFill>
        <p:spPr>
          <a:xfrm>
            <a:off x="765929" y="6342459"/>
            <a:ext cx="331351" cy="331351"/>
          </a:xfrm>
          <a:prstGeom prst="rect">
            <a:avLst/>
          </a:prstGeom>
          <a:noFill/>
          <a:ln>
            <a:noFill/>
          </a:ln>
        </p:spPr>
      </p:pic>
      <p:sp>
        <p:nvSpPr>
          <p:cNvPr id="60" name="Google Shape;60;p1"/>
          <p:cNvSpPr/>
          <p:nvPr/>
        </p:nvSpPr>
        <p:spPr>
          <a:xfrm>
            <a:off x="1213128" y="6318647"/>
            <a:ext cx="1306473" cy="379214"/>
          </a:xfrm>
          <a:prstGeom prst="rect">
            <a:avLst/>
          </a:prstGeom>
          <a:noFill/>
          <a:ln>
            <a:noFill/>
          </a:ln>
        </p:spPr>
        <p:txBody>
          <a:bodyPr anchorCtr="0" anchor="t" bIns="0" lIns="0" spcFirstLastPara="1" rIns="0" wrap="square" tIns="0">
            <a:noAutofit/>
          </a:bodyPr>
          <a:lstStyle/>
          <a:p>
            <a:pPr indent="0" lvl="0" marL="0" marR="0" rtl="0" algn="l">
              <a:lnSpc>
                <a:spcPct val="140476"/>
              </a:lnSpc>
              <a:spcBef>
                <a:spcPts val="0"/>
              </a:spcBef>
              <a:spcAft>
                <a:spcPts val="0"/>
              </a:spcAft>
              <a:buClr>
                <a:srgbClr val="272525"/>
              </a:buClr>
              <a:buSzPts val="2100"/>
              <a:buFont typeface="Montserrat"/>
              <a:buNone/>
            </a:pPr>
            <a:r>
              <a:rPr b="1" i="0" lang="en-US" sz="2100" u="none" cap="none" strike="noStrike">
                <a:solidFill>
                  <a:srgbClr val="272525"/>
                </a:solidFill>
                <a:latin typeface="Montserrat"/>
                <a:ea typeface="Montserrat"/>
                <a:cs typeface="Montserrat"/>
                <a:sym typeface="Montserrat"/>
              </a:rPr>
              <a:t>par SIFLY</a:t>
            </a:r>
            <a:endParaRPr b="0" i="0" sz="2100" u="none" cap="none" strike="noStrike"/>
          </a:p>
        </p:txBody>
      </p:sp>
      <p:sp>
        <p:nvSpPr>
          <p:cNvPr id="61" name="Google Shape;61;p1"/>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p:nvPr/>
        </p:nvSpPr>
        <p:spPr>
          <a:xfrm>
            <a:off x="603647" y="701635"/>
            <a:ext cx="4579263" cy="567333"/>
          </a:xfrm>
          <a:prstGeom prst="rect">
            <a:avLst/>
          </a:prstGeom>
          <a:noFill/>
          <a:ln>
            <a:noFill/>
          </a:ln>
        </p:spPr>
        <p:txBody>
          <a:bodyPr anchorCtr="0" anchor="t" bIns="0" lIns="0" spcFirstLastPara="1" rIns="0" wrap="square" tIns="0">
            <a:noAutofit/>
          </a:bodyPr>
          <a:lstStyle/>
          <a:p>
            <a:pPr indent="0" lvl="0" marL="0" marR="0" rtl="0" algn="l">
              <a:lnSpc>
                <a:spcPct val="125352"/>
              </a:lnSpc>
              <a:spcBef>
                <a:spcPts val="0"/>
              </a:spcBef>
              <a:spcAft>
                <a:spcPts val="0"/>
              </a:spcAft>
              <a:buClr>
                <a:srgbClr val="7068F4"/>
              </a:buClr>
              <a:buSzPts val="3550"/>
              <a:buFont typeface="Barlow"/>
              <a:buNone/>
            </a:pPr>
            <a:r>
              <a:rPr b="1" i="0" lang="en-US" sz="3550" u="none" cap="none" strike="noStrike">
                <a:solidFill>
                  <a:srgbClr val="7068F4"/>
                </a:solidFill>
                <a:latin typeface="Barlow"/>
                <a:ea typeface="Barlow"/>
                <a:cs typeface="Barlow"/>
                <a:sym typeface="Barlow"/>
              </a:rPr>
              <a:t>Étude des User Stories</a:t>
            </a:r>
            <a:endParaRPr b="0" i="0" sz="3550" u="none" cap="none" strike="noStrike"/>
          </a:p>
        </p:txBody>
      </p:sp>
      <p:sp>
        <p:nvSpPr>
          <p:cNvPr id="170" name="Google Shape;170;p7"/>
          <p:cNvSpPr/>
          <p:nvPr/>
        </p:nvSpPr>
        <p:spPr>
          <a:xfrm>
            <a:off x="603647" y="5812869"/>
            <a:ext cx="13423106" cy="22860"/>
          </a:xfrm>
          <a:prstGeom prst="roundRect">
            <a:avLst>
              <a:gd fmla="val 67904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3904774" y="5209282"/>
            <a:ext cx="22860" cy="603647"/>
          </a:xfrm>
          <a:prstGeom prst="roundRect">
            <a:avLst>
              <a:gd fmla="val 67904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3722251" y="5618857"/>
            <a:ext cx="388025" cy="388025"/>
          </a:xfrm>
          <a:prstGeom prst="roundRect">
            <a:avLst>
              <a:gd fmla="val 40005" name="adj"/>
            </a:avLst>
          </a:prstGeom>
          <a:solidFill>
            <a:srgbClr val="EEEFF5"/>
          </a:solidFill>
          <a:ln>
            <a:noFill/>
          </a:ln>
          <a:effectLst>
            <a:outerShdw blurRad="41910" rotWithShape="0" algn="bl" dir="13500000" dist="2032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3867983" y="5676721"/>
            <a:ext cx="96441" cy="27229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100"/>
              <a:buFont typeface="Barlow"/>
              <a:buNone/>
            </a:pPr>
            <a:r>
              <a:rPr b="1" i="0" lang="en-US" sz="2100" u="none" cap="none" strike="noStrike">
                <a:solidFill>
                  <a:srgbClr val="272525"/>
                </a:solidFill>
                <a:latin typeface="Barlow"/>
                <a:ea typeface="Barlow"/>
                <a:cs typeface="Barlow"/>
                <a:sym typeface="Barlow"/>
              </a:rPr>
              <a:t>1</a:t>
            </a:r>
            <a:endParaRPr b="0" i="0" sz="2100" u="none" cap="none" strike="noStrike"/>
          </a:p>
        </p:txBody>
      </p:sp>
      <p:sp>
        <p:nvSpPr>
          <p:cNvPr id="174" name="Google Shape;174;p7"/>
          <p:cNvSpPr/>
          <p:nvPr/>
        </p:nvSpPr>
        <p:spPr>
          <a:xfrm>
            <a:off x="2781657" y="3821787"/>
            <a:ext cx="2269331" cy="283607"/>
          </a:xfrm>
          <a:prstGeom prst="rect">
            <a:avLst/>
          </a:prstGeom>
          <a:noFill/>
          <a:ln>
            <a:noFill/>
          </a:ln>
        </p:spPr>
        <p:txBody>
          <a:bodyPr anchorCtr="0" anchor="t" bIns="0" lIns="0" spcFirstLastPara="1" rIns="0" wrap="square" tIns="0">
            <a:noAutofit/>
          </a:bodyPr>
          <a:lstStyle/>
          <a:p>
            <a:pPr indent="0" lvl="0" marL="0" marR="0" rtl="0" algn="ctr">
              <a:lnSpc>
                <a:spcPct val="125714"/>
              </a:lnSpc>
              <a:spcBef>
                <a:spcPts val="0"/>
              </a:spcBef>
              <a:spcAft>
                <a:spcPts val="0"/>
              </a:spcAft>
              <a:buClr>
                <a:srgbClr val="272525"/>
              </a:buClr>
              <a:buSzPts val="1750"/>
              <a:buFont typeface="Barlow"/>
              <a:buNone/>
            </a:pPr>
            <a:r>
              <a:rPr b="1" i="0" lang="en-US" sz="1750" u="none" cap="none" strike="noStrike">
                <a:solidFill>
                  <a:srgbClr val="272525"/>
                </a:solidFill>
                <a:latin typeface="Barlow"/>
                <a:ea typeface="Barlow"/>
                <a:cs typeface="Barlow"/>
                <a:sym typeface="Barlow"/>
              </a:rPr>
              <a:t>Analyse des exemples</a:t>
            </a:r>
            <a:endParaRPr b="0" i="0" sz="1750" u="none" cap="none" strike="noStrike"/>
          </a:p>
        </p:txBody>
      </p:sp>
      <p:sp>
        <p:nvSpPr>
          <p:cNvPr id="175" name="Google Shape;175;p7"/>
          <p:cNvSpPr/>
          <p:nvPr/>
        </p:nvSpPr>
        <p:spPr>
          <a:xfrm>
            <a:off x="776049" y="4208859"/>
            <a:ext cx="6280547" cy="827961"/>
          </a:xfrm>
          <a:prstGeom prst="rect">
            <a:avLst/>
          </a:prstGeom>
          <a:noFill/>
          <a:ln>
            <a:noFill/>
          </a:ln>
        </p:spPr>
        <p:txBody>
          <a:bodyPr anchorCtr="0" anchor="t" bIns="0" lIns="0" spcFirstLastPara="1" rIns="0" wrap="square" tIns="0">
            <a:noAutofit/>
          </a:bodyPr>
          <a:lstStyle/>
          <a:p>
            <a:pPr indent="0" lvl="0" marL="0" marR="0" rtl="0" algn="ctr">
              <a:lnSpc>
                <a:spcPct val="159259"/>
              </a:lnSpc>
              <a:spcBef>
                <a:spcPts val="0"/>
              </a:spcBef>
              <a:spcAft>
                <a:spcPts val="0"/>
              </a:spcAft>
              <a:buClr>
                <a:srgbClr val="272525"/>
              </a:buClr>
              <a:buSzPts val="1350"/>
              <a:buFont typeface="Montserrat"/>
              <a:buNone/>
            </a:pPr>
            <a:r>
              <a:rPr b="0" i="0" lang="en-US" sz="1350" u="none" cap="none" strike="noStrike">
                <a:solidFill>
                  <a:srgbClr val="272525"/>
                </a:solidFill>
                <a:latin typeface="Montserrat"/>
                <a:ea typeface="Montserrat"/>
                <a:cs typeface="Montserrat"/>
                <a:sym typeface="Montserrat"/>
              </a:rPr>
              <a:t>Les exemples de User Stories fournis (Front Web Prospect et API Inscription) nous aident à comprendre le format attendu et les critères de la "Definition of Done".</a:t>
            </a:r>
            <a:endParaRPr b="0" i="0" sz="1350" u="none" cap="none" strike="noStrike"/>
          </a:p>
        </p:txBody>
      </p:sp>
      <p:sp>
        <p:nvSpPr>
          <p:cNvPr id="176" name="Google Shape;176;p7"/>
          <p:cNvSpPr/>
          <p:nvPr/>
        </p:nvSpPr>
        <p:spPr>
          <a:xfrm>
            <a:off x="7303651" y="5812810"/>
            <a:ext cx="22860" cy="603647"/>
          </a:xfrm>
          <a:prstGeom prst="roundRect">
            <a:avLst>
              <a:gd fmla="val 67904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7121128" y="5618857"/>
            <a:ext cx="388025" cy="388025"/>
          </a:xfrm>
          <a:prstGeom prst="roundRect">
            <a:avLst>
              <a:gd fmla="val 40005" name="adj"/>
            </a:avLst>
          </a:prstGeom>
          <a:solidFill>
            <a:srgbClr val="EEEFF5"/>
          </a:solidFill>
          <a:ln>
            <a:noFill/>
          </a:ln>
          <a:effectLst>
            <a:outerShdw blurRad="41910" rotWithShape="0" algn="bl" dir="13500000" dist="2032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7238881" y="5676721"/>
            <a:ext cx="152519" cy="27229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100"/>
              <a:buFont typeface="Barlow"/>
              <a:buNone/>
            </a:pPr>
            <a:r>
              <a:rPr b="1" i="0" lang="en-US" sz="2100" u="none" cap="none" strike="noStrike">
                <a:solidFill>
                  <a:srgbClr val="272525"/>
                </a:solidFill>
                <a:latin typeface="Barlow"/>
                <a:ea typeface="Barlow"/>
                <a:cs typeface="Barlow"/>
                <a:sym typeface="Barlow"/>
              </a:rPr>
              <a:t>2</a:t>
            </a:r>
            <a:endParaRPr b="0" i="0" sz="2100" u="none" cap="none" strike="noStrike"/>
          </a:p>
        </p:txBody>
      </p:sp>
      <p:sp>
        <p:nvSpPr>
          <p:cNvPr id="179" name="Google Shape;179;p7"/>
          <p:cNvSpPr/>
          <p:nvPr/>
        </p:nvSpPr>
        <p:spPr>
          <a:xfrm>
            <a:off x="5914311" y="6588919"/>
            <a:ext cx="2801660" cy="283607"/>
          </a:xfrm>
          <a:prstGeom prst="rect">
            <a:avLst/>
          </a:prstGeom>
          <a:noFill/>
          <a:ln>
            <a:noFill/>
          </a:ln>
        </p:spPr>
        <p:txBody>
          <a:bodyPr anchorCtr="0" anchor="t" bIns="0" lIns="0" spcFirstLastPara="1" rIns="0" wrap="square" tIns="0">
            <a:noAutofit/>
          </a:bodyPr>
          <a:lstStyle/>
          <a:p>
            <a:pPr indent="0" lvl="0" marL="0" marR="0" rtl="0" algn="ctr">
              <a:lnSpc>
                <a:spcPct val="125714"/>
              </a:lnSpc>
              <a:spcBef>
                <a:spcPts val="0"/>
              </a:spcBef>
              <a:spcAft>
                <a:spcPts val="0"/>
              </a:spcAft>
              <a:buClr>
                <a:srgbClr val="272525"/>
              </a:buClr>
              <a:buSzPts val="1750"/>
              <a:buFont typeface="Barlow"/>
              <a:buNone/>
            </a:pPr>
            <a:r>
              <a:rPr b="1" i="0" lang="en-US" sz="1750" u="none" cap="none" strike="noStrike">
                <a:solidFill>
                  <a:srgbClr val="272525"/>
                </a:solidFill>
                <a:latin typeface="Barlow"/>
                <a:ea typeface="Barlow"/>
                <a:cs typeface="Barlow"/>
                <a:sym typeface="Barlow"/>
              </a:rPr>
              <a:t>Importance pour le backend</a:t>
            </a:r>
            <a:endParaRPr b="0" i="0" sz="1750" u="none" cap="none" strike="noStrike"/>
          </a:p>
        </p:txBody>
      </p:sp>
      <p:sp>
        <p:nvSpPr>
          <p:cNvPr id="180" name="Google Shape;180;p7"/>
          <p:cNvSpPr/>
          <p:nvPr/>
        </p:nvSpPr>
        <p:spPr>
          <a:xfrm>
            <a:off x="4174927" y="6975991"/>
            <a:ext cx="6280547" cy="551974"/>
          </a:xfrm>
          <a:prstGeom prst="rect">
            <a:avLst/>
          </a:prstGeom>
          <a:noFill/>
          <a:ln>
            <a:noFill/>
          </a:ln>
        </p:spPr>
        <p:txBody>
          <a:bodyPr anchorCtr="0" anchor="t" bIns="0" lIns="0" spcFirstLastPara="1" rIns="0" wrap="square" tIns="0">
            <a:noAutofit/>
          </a:bodyPr>
          <a:lstStyle/>
          <a:p>
            <a:pPr indent="0" lvl="0" marL="0" marR="0" rtl="0" algn="ctr">
              <a:lnSpc>
                <a:spcPct val="159259"/>
              </a:lnSpc>
              <a:spcBef>
                <a:spcPts val="0"/>
              </a:spcBef>
              <a:spcAft>
                <a:spcPts val="0"/>
              </a:spcAft>
              <a:buClr>
                <a:srgbClr val="272525"/>
              </a:buClr>
              <a:buSzPts val="1350"/>
              <a:buFont typeface="Montserrat"/>
              <a:buNone/>
            </a:pPr>
            <a:r>
              <a:rPr b="0" i="0" lang="en-US" sz="1350" u="none" cap="none" strike="noStrike">
                <a:solidFill>
                  <a:srgbClr val="272525"/>
                </a:solidFill>
                <a:latin typeface="Montserrat"/>
                <a:ea typeface="Montserrat"/>
                <a:cs typeface="Montserrat"/>
                <a:sym typeface="Montserrat"/>
              </a:rPr>
              <a:t>Les User Stories guideront le développement des endpoints de l'API et la conception des tables de la base de données.</a:t>
            </a:r>
            <a:endParaRPr b="0" i="0" sz="1350" u="none" cap="none" strike="noStrike"/>
          </a:p>
        </p:txBody>
      </p:sp>
      <p:sp>
        <p:nvSpPr>
          <p:cNvPr id="181" name="Google Shape;181;p7"/>
          <p:cNvSpPr/>
          <p:nvPr/>
        </p:nvSpPr>
        <p:spPr>
          <a:xfrm>
            <a:off x="10702528" y="5209282"/>
            <a:ext cx="22860" cy="603647"/>
          </a:xfrm>
          <a:prstGeom prst="roundRect">
            <a:avLst>
              <a:gd fmla="val 67904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10520005" y="5618857"/>
            <a:ext cx="388025" cy="388025"/>
          </a:xfrm>
          <a:prstGeom prst="roundRect">
            <a:avLst>
              <a:gd fmla="val 40005" name="adj"/>
            </a:avLst>
          </a:prstGeom>
          <a:solidFill>
            <a:srgbClr val="EEEFF5"/>
          </a:solidFill>
          <a:ln>
            <a:noFill/>
          </a:ln>
          <a:effectLst>
            <a:outerShdw blurRad="41910" rotWithShape="0" algn="bl" dir="13500000" dist="2032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10640497" y="5676721"/>
            <a:ext cx="147042" cy="27229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100"/>
              <a:buFont typeface="Barlow"/>
              <a:buNone/>
            </a:pPr>
            <a:r>
              <a:rPr b="1" i="0" lang="en-US" sz="2100" u="none" cap="none" strike="noStrike">
                <a:solidFill>
                  <a:srgbClr val="272525"/>
                </a:solidFill>
                <a:latin typeface="Barlow"/>
                <a:ea typeface="Barlow"/>
                <a:cs typeface="Barlow"/>
                <a:sym typeface="Barlow"/>
              </a:rPr>
              <a:t>3</a:t>
            </a:r>
            <a:endParaRPr b="0" i="0" sz="2100" u="none" cap="none" strike="noStrike"/>
          </a:p>
        </p:txBody>
      </p:sp>
      <p:sp>
        <p:nvSpPr>
          <p:cNvPr id="184" name="Google Shape;184;p7"/>
          <p:cNvSpPr/>
          <p:nvPr/>
        </p:nvSpPr>
        <p:spPr>
          <a:xfrm>
            <a:off x="7965519" y="1613892"/>
            <a:ext cx="5497116" cy="283607"/>
          </a:xfrm>
          <a:prstGeom prst="rect">
            <a:avLst/>
          </a:prstGeom>
          <a:noFill/>
          <a:ln>
            <a:noFill/>
          </a:ln>
        </p:spPr>
        <p:txBody>
          <a:bodyPr anchorCtr="0" anchor="t" bIns="0" lIns="0" spcFirstLastPara="1" rIns="0" wrap="square" tIns="0">
            <a:noAutofit/>
          </a:bodyPr>
          <a:lstStyle/>
          <a:p>
            <a:pPr indent="0" lvl="0" marL="0" marR="0" rtl="0" algn="ctr">
              <a:lnSpc>
                <a:spcPct val="125714"/>
              </a:lnSpc>
              <a:spcBef>
                <a:spcPts val="0"/>
              </a:spcBef>
              <a:spcAft>
                <a:spcPts val="0"/>
              </a:spcAft>
              <a:buClr>
                <a:srgbClr val="272525"/>
              </a:buClr>
              <a:buSzPts val="1750"/>
              <a:buFont typeface="Barlow"/>
              <a:buNone/>
            </a:pPr>
            <a:r>
              <a:rPr b="1" i="0" lang="en-US" sz="1750" u="none" cap="none" strike="noStrike">
                <a:solidFill>
                  <a:srgbClr val="272525"/>
                </a:solidFill>
                <a:latin typeface="Barlow"/>
                <a:ea typeface="Barlow"/>
                <a:cs typeface="Barlow"/>
                <a:sym typeface="Barlow"/>
              </a:rPr>
              <a:t>Exemple d'adaptation d'une User Story pour le backend</a:t>
            </a:r>
            <a:endParaRPr b="0" i="0" sz="1750" u="none" cap="none" strike="noStrike"/>
          </a:p>
        </p:txBody>
      </p:sp>
      <p:sp>
        <p:nvSpPr>
          <p:cNvPr id="185" name="Google Shape;185;p7"/>
          <p:cNvSpPr/>
          <p:nvPr/>
        </p:nvSpPr>
        <p:spPr>
          <a:xfrm>
            <a:off x="7573804" y="2000964"/>
            <a:ext cx="6280547" cy="3035856"/>
          </a:xfrm>
          <a:prstGeom prst="rect">
            <a:avLst/>
          </a:prstGeom>
          <a:noFill/>
          <a:ln>
            <a:noFill/>
          </a:ln>
        </p:spPr>
        <p:txBody>
          <a:bodyPr anchorCtr="0" anchor="t" bIns="0" lIns="0" spcFirstLastPara="1" rIns="0" wrap="square" tIns="0">
            <a:noAutofit/>
          </a:bodyPr>
          <a:lstStyle/>
          <a:p>
            <a:pPr indent="0" lvl="0" marL="0" marR="0" rtl="0" algn="ctr">
              <a:lnSpc>
                <a:spcPct val="159259"/>
              </a:lnSpc>
              <a:spcBef>
                <a:spcPts val="0"/>
              </a:spcBef>
              <a:spcAft>
                <a:spcPts val="0"/>
              </a:spcAft>
              <a:buClr>
                <a:srgbClr val="272525"/>
              </a:buClr>
              <a:buSzPts val="1350"/>
              <a:buFont typeface="Montserrat"/>
              <a:buNone/>
            </a:pPr>
            <a:r>
              <a:rPr b="0" i="0" lang="en-US" sz="1350" u="none" cap="none" strike="noStrike">
                <a:solidFill>
                  <a:srgbClr val="272525"/>
                </a:solidFill>
                <a:latin typeface="Montserrat"/>
                <a:ea typeface="Montserrat"/>
                <a:cs typeface="Montserrat"/>
                <a:sym typeface="Montserrat"/>
              </a:rPr>
              <a:t>En tant que : Utilisateur (client), Je veux : Pouvoir m'inscrire sur le site, Afin de : Pouvoir passer des commandes, Critères d'Acceptation (Definition of Done) : Un endpoint d'API \`POST /api/inscription\` est créé, L'endpoint accepte les données d'inscription (email, mot de passe, etc.) au format JSON, L'endpoint valide les données d'entrée, L'endpoint crée un nouvel utilisateur dans la base de données, L'endpoint renvoie un code de statut 201 (Created) en cas de succès, L'endpoint renvoie un code de statut 400 (Bad Request) en cas de données invalides, L'endpoint renvoie un code de statut 500 (Internal Server Error) en cas d'erreur interne, Des tests unitaires et d'intégration sont écrits pour l'endpoint, La documentation de l'API (OpenAPI) est mise à jour.</a:t>
            </a:r>
            <a:endParaRPr b="0" i="0" sz="1350" u="none" cap="none" strike="noStrike"/>
          </a:p>
        </p:txBody>
      </p:sp>
      <p:sp>
        <p:nvSpPr>
          <p:cNvPr id="186" name="Google Shape;186;p7"/>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p:nvPr/>
        </p:nvSpPr>
        <p:spPr>
          <a:xfrm>
            <a:off x="758309" y="635079"/>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Défis et Questions</a:t>
            </a:r>
            <a:endParaRPr b="0" i="0" sz="4450" u="none" cap="none" strike="noStrike"/>
          </a:p>
        </p:txBody>
      </p:sp>
      <p:pic>
        <p:nvPicPr>
          <p:cNvPr descr="preencoded.png" id="193" name="Google Shape;193;p8"/>
          <p:cNvPicPr preferRelativeResize="0"/>
          <p:nvPr/>
        </p:nvPicPr>
        <p:blipFill rotWithShape="1">
          <a:blip r:embed="rId3">
            <a:alphaModFix/>
          </a:blip>
          <a:srcRect b="0" l="0" r="0" t="0"/>
          <a:stretch/>
        </p:blipFill>
        <p:spPr>
          <a:xfrm>
            <a:off x="758309" y="1672709"/>
            <a:ext cx="541615" cy="541615"/>
          </a:xfrm>
          <a:prstGeom prst="rect">
            <a:avLst/>
          </a:prstGeom>
          <a:noFill/>
          <a:ln>
            <a:noFill/>
          </a:ln>
        </p:spPr>
      </p:pic>
      <p:sp>
        <p:nvSpPr>
          <p:cNvPr id="194" name="Google Shape;194;p8"/>
          <p:cNvSpPr/>
          <p:nvPr/>
        </p:nvSpPr>
        <p:spPr>
          <a:xfrm>
            <a:off x="758309" y="2430899"/>
            <a:ext cx="3651171" cy="71247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Clarification du périmètre du sprint</a:t>
            </a:r>
            <a:endParaRPr b="0" i="0" sz="2200" u="none" cap="none" strike="noStrike"/>
          </a:p>
        </p:txBody>
      </p:sp>
      <p:sp>
        <p:nvSpPr>
          <p:cNvPr id="195" name="Google Shape;195;p8"/>
          <p:cNvSpPr/>
          <p:nvPr/>
        </p:nvSpPr>
        <p:spPr>
          <a:xfrm>
            <a:off x="758309" y="3273266"/>
            <a:ext cx="3651171" cy="104013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Quelle est la profondeur attendue de l'implémentation pour ce sprint "Test &amp; Learn" ?</a:t>
            </a:r>
            <a:endParaRPr b="0" i="0" sz="1700" u="none" cap="none" strike="noStrike"/>
          </a:p>
        </p:txBody>
      </p:sp>
      <p:pic>
        <p:nvPicPr>
          <p:cNvPr descr="preencoded.png" id="196" name="Google Shape;196;p8"/>
          <p:cNvPicPr preferRelativeResize="0"/>
          <p:nvPr/>
        </p:nvPicPr>
        <p:blipFill rotWithShape="1">
          <a:blip r:embed="rId4">
            <a:alphaModFix/>
          </a:blip>
          <a:srcRect b="0" l="0" r="0" t="0"/>
          <a:stretch/>
        </p:blipFill>
        <p:spPr>
          <a:xfrm>
            <a:off x="4734401" y="1672709"/>
            <a:ext cx="541615" cy="541615"/>
          </a:xfrm>
          <a:prstGeom prst="rect">
            <a:avLst/>
          </a:prstGeom>
          <a:noFill/>
          <a:ln>
            <a:noFill/>
          </a:ln>
        </p:spPr>
      </p:pic>
      <p:sp>
        <p:nvSpPr>
          <p:cNvPr id="197" name="Google Shape;197;p8"/>
          <p:cNvSpPr/>
          <p:nvPr/>
        </p:nvSpPr>
        <p:spPr>
          <a:xfrm>
            <a:off x="4734401" y="2430899"/>
            <a:ext cx="3651290" cy="71247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Exigences spécifiques pour le DSP</a:t>
            </a:r>
            <a:endParaRPr b="0" i="0" sz="2200" u="none" cap="none" strike="noStrike"/>
          </a:p>
        </p:txBody>
      </p:sp>
      <p:sp>
        <p:nvSpPr>
          <p:cNvPr id="198" name="Google Shape;198;p8"/>
          <p:cNvSpPr/>
          <p:nvPr/>
        </p:nvSpPr>
        <p:spPr>
          <a:xfrm>
            <a:off x="4734401" y="3273266"/>
            <a:ext cx="3651290" cy="104013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Y a-t-il un modèle ou des sections obligatoires à inclure dans le DSP ?</a:t>
            </a:r>
            <a:endParaRPr b="0" i="0" sz="1700" u="none" cap="none" strike="noStrike"/>
          </a:p>
        </p:txBody>
      </p:sp>
      <p:pic>
        <p:nvPicPr>
          <p:cNvPr descr="preencoded.png" id="199" name="Google Shape;199;p8"/>
          <p:cNvPicPr preferRelativeResize="0"/>
          <p:nvPr/>
        </p:nvPicPr>
        <p:blipFill rotWithShape="1">
          <a:blip r:embed="rId5">
            <a:alphaModFix/>
          </a:blip>
          <a:srcRect b="0" l="0" r="0" t="0"/>
          <a:stretch/>
        </p:blipFill>
        <p:spPr>
          <a:xfrm>
            <a:off x="758309" y="4963358"/>
            <a:ext cx="541615" cy="541615"/>
          </a:xfrm>
          <a:prstGeom prst="rect">
            <a:avLst/>
          </a:prstGeom>
          <a:noFill/>
          <a:ln>
            <a:noFill/>
          </a:ln>
        </p:spPr>
      </p:pic>
      <p:sp>
        <p:nvSpPr>
          <p:cNvPr id="200" name="Google Shape;200;p8"/>
          <p:cNvSpPr/>
          <p:nvPr/>
        </p:nvSpPr>
        <p:spPr>
          <a:xfrm>
            <a:off x="758309" y="5721548"/>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Outils recommandés</a:t>
            </a:r>
            <a:endParaRPr b="0" i="0" sz="2200" u="none" cap="none" strike="noStrike"/>
          </a:p>
        </p:txBody>
      </p:sp>
      <p:sp>
        <p:nvSpPr>
          <p:cNvPr id="201" name="Google Shape;201;p8"/>
          <p:cNvSpPr/>
          <p:nvPr/>
        </p:nvSpPr>
        <p:spPr>
          <a:xfrm>
            <a:off x="758309" y="6207681"/>
            <a:ext cx="3651171" cy="138684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Y a-t-il des outils spécifiques recommandés pour la gestion de projet, la documentation ou le suivi du temps ?</a:t>
            </a:r>
            <a:endParaRPr b="0" i="0" sz="1700" u="none" cap="none" strike="noStrike"/>
          </a:p>
        </p:txBody>
      </p:sp>
      <p:sp>
        <p:nvSpPr>
          <p:cNvPr id="202" name="Google Shape;202;p8"/>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
          <p:cNvSpPr/>
          <p:nvPr/>
        </p:nvSpPr>
        <p:spPr>
          <a:xfrm>
            <a:off x="567214" y="445651"/>
            <a:ext cx="4265533" cy="533162"/>
          </a:xfrm>
          <a:prstGeom prst="rect">
            <a:avLst/>
          </a:prstGeom>
          <a:noFill/>
          <a:ln>
            <a:noFill/>
          </a:ln>
        </p:spPr>
        <p:txBody>
          <a:bodyPr anchorCtr="0" anchor="t" bIns="0" lIns="0" spcFirstLastPara="1" rIns="0" wrap="square" tIns="0">
            <a:noAutofit/>
          </a:bodyPr>
          <a:lstStyle/>
          <a:p>
            <a:pPr indent="0" lvl="0" marL="0" marR="0" rtl="0" algn="l">
              <a:lnSpc>
                <a:spcPct val="123880"/>
              </a:lnSpc>
              <a:spcBef>
                <a:spcPts val="0"/>
              </a:spcBef>
              <a:spcAft>
                <a:spcPts val="0"/>
              </a:spcAft>
              <a:buClr>
                <a:srgbClr val="7068F4"/>
              </a:buClr>
              <a:buSzPts val="3350"/>
              <a:buFont typeface="Barlow"/>
              <a:buNone/>
            </a:pPr>
            <a:r>
              <a:rPr b="1" i="0" lang="en-US" sz="3350" u="none" cap="none" strike="noStrike">
                <a:solidFill>
                  <a:srgbClr val="7068F4"/>
                </a:solidFill>
                <a:latin typeface="Barlow"/>
                <a:ea typeface="Barlow"/>
                <a:cs typeface="Barlow"/>
                <a:sym typeface="Barlow"/>
              </a:rPr>
              <a:t>Prochaines Étapes</a:t>
            </a:r>
            <a:endParaRPr b="0" i="0" sz="3350" u="none" cap="none" strike="noStrike"/>
          </a:p>
        </p:txBody>
      </p:sp>
      <p:pic>
        <p:nvPicPr>
          <p:cNvPr descr="preencoded.png" id="209" name="Google Shape;209;p9"/>
          <p:cNvPicPr preferRelativeResize="0"/>
          <p:nvPr/>
        </p:nvPicPr>
        <p:blipFill rotWithShape="1">
          <a:blip r:embed="rId3">
            <a:alphaModFix/>
          </a:blip>
          <a:srcRect b="0" l="0" r="0" t="0"/>
          <a:stretch/>
        </p:blipFill>
        <p:spPr>
          <a:xfrm>
            <a:off x="567214" y="1302901"/>
            <a:ext cx="810339" cy="1296710"/>
          </a:xfrm>
          <a:prstGeom prst="rect">
            <a:avLst/>
          </a:prstGeom>
          <a:noFill/>
          <a:ln>
            <a:noFill/>
          </a:ln>
        </p:spPr>
      </p:pic>
      <p:sp>
        <p:nvSpPr>
          <p:cNvPr id="210" name="Google Shape;210;p9"/>
          <p:cNvSpPr/>
          <p:nvPr/>
        </p:nvSpPr>
        <p:spPr>
          <a:xfrm>
            <a:off x="1620679" y="1464945"/>
            <a:ext cx="3062764" cy="266462"/>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272525"/>
              </a:buClr>
              <a:buSzPts val="1650"/>
              <a:buFont typeface="Barlow"/>
              <a:buNone/>
            </a:pPr>
            <a:r>
              <a:rPr b="1" i="0" lang="en-US" sz="1650" u="none" cap="none" strike="noStrike">
                <a:solidFill>
                  <a:srgbClr val="272525"/>
                </a:solidFill>
                <a:latin typeface="Barlow"/>
                <a:ea typeface="Barlow"/>
                <a:cs typeface="Barlow"/>
                <a:sym typeface="Barlow"/>
              </a:rPr>
              <a:t>Finalisation des environnements</a:t>
            </a:r>
            <a:endParaRPr b="0" i="0" sz="1650" u="none" cap="none" strike="noStrike"/>
          </a:p>
        </p:txBody>
      </p:sp>
      <p:sp>
        <p:nvSpPr>
          <p:cNvPr id="211" name="Google Shape;211;p9"/>
          <p:cNvSpPr/>
          <p:nvPr/>
        </p:nvSpPr>
        <p:spPr>
          <a:xfrm>
            <a:off x="1620679" y="1828562"/>
            <a:ext cx="12442508" cy="259199"/>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272525"/>
              </a:buClr>
              <a:buSzPts val="1250"/>
              <a:buFont typeface="Montserrat"/>
              <a:buNone/>
            </a:pPr>
            <a:r>
              <a:rPr b="0" i="0" lang="en-US" sz="1250" u="none" cap="none" strike="noStrike">
                <a:solidFill>
                  <a:srgbClr val="272525"/>
                </a:solidFill>
                <a:latin typeface="Montserrat"/>
                <a:ea typeface="Montserrat"/>
                <a:cs typeface="Montserrat"/>
                <a:sym typeface="Montserrat"/>
              </a:rPr>
              <a:t>Finaliser la configuration des environnements de développement.</a:t>
            </a:r>
            <a:endParaRPr b="0" i="0" sz="1250" u="none" cap="none" strike="noStrike"/>
          </a:p>
        </p:txBody>
      </p:sp>
      <p:pic>
        <p:nvPicPr>
          <p:cNvPr descr="preencoded.png" id="212" name="Google Shape;212;p9"/>
          <p:cNvPicPr preferRelativeResize="0"/>
          <p:nvPr/>
        </p:nvPicPr>
        <p:blipFill rotWithShape="1">
          <a:blip r:embed="rId4">
            <a:alphaModFix/>
          </a:blip>
          <a:srcRect b="0" l="0" r="0" t="0"/>
          <a:stretch/>
        </p:blipFill>
        <p:spPr>
          <a:xfrm>
            <a:off x="567214" y="2599611"/>
            <a:ext cx="810339" cy="1296710"/>
          </a:xfrm>
          <a:prstGeom prst="rect">
            <a:avLst/>
          </a:prstGeom>
          <a:noFill/>
          <a:ln>
            <a:noFill/>
          </a:ln>
        </p:spPr>
      </p:pic>
      <p:sp>
        <p:nvSpPr>
          <p:cNvPr id="213" name="Google Shape;213;p9"/>
          <p:cNvSpPr/>
          <p:nvPr/>
        </p:nvSpPr>
        <p:spPr>
          <a:xfrm>
            <a:off x="1620679" y="2761655"/>
            <a:ext cx="3754874" cy="266462"/>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272525"/>
              </a:buClr>
              <a:buSzPts val="1650"/>
              <a:buFont typeface="Barlow"/>
              <a:buNone/>
            </a:pPr>
            <a:r>
              <a:rPr b="1" i="0" lang="en-US" sz="1650" u="none" cap="none" strike="noStrike">
                <a:solidFill>
                  <a:srgbClr val="272525"/>
                </a:solidFill>
                <a:latin typeface="Barlow"/>
                <a:ea typeface="Barlow"/>
                <a:cs typeface="Barlow"/>
                <a:sym typeface="Barlow"/>
              </a:rPr>
              <a:t>Développement des premiers endpoints</a:t>
            </a:r>
            <a:endParaRPr b="0" i="0" sz="1650" u="none" cap="none" strike="noStrike"/>
          </a:p>
        </p:txBody>
      </p:sp>
      <p:sp>
        <p:nvSpPr>
          <p:cNvPr id="214" name="Google Shape;214;p9"/>
          <p:cNvSpPr/>
          <p:nvPr/>
        </p:nvSpPr>
        <p:spPr>
          <a:xfrm>
            <a:off x="1620679" y="3125272"/>
            <a:ext cx="12442508" cy="259199"/>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272525"/>
              </a:buClr>
              <a:buSzPts val="1250"/>
              <a:buFont typeface="Montserrat"/>
              <a:buNone/>
            </a:pPr>
            <a:r>
              <a:rPr b="0" i="0" lang="en-US" sz="1250" u="none" cap="none" strike="noStrike">
                <a:solidFill>
                  <a:srgbClr val="272525"/>
                </a:solidFill>
                <a:latin typeface="Montserrat"/>
                <a:ea typeface="Montserrat"/>
                <a:cs typeface="Montserrat"/>
                <a:sym typeface="Montserrat"/>
              </a:rPr>
              <a:t>Commencer le développement des premiers endpoints de l'API (par exemple, l'inscription et l'authentification).</a:t>
            </a:r>
            <a:endParaRPr b="0" i="0" sz="1250" u="none" cap="none" strike="noStrike"/>
          </a:p>
        </p:txBody>
      </p:sp>
      <p:pic>
        <p:nvPicPr>
          <p:cNvPr descr="preencoded.png" id="215" name="Google Shape;215;p9"/>
          <p:cNvPicPr preferRelativeResize="0"/>
          <p:nvPr/>
        </p:nvPicPr>
        <p:blipFill rotWithShape="1">
          <a:blip r:embed="rId5">
            <a:alphaModFix/>
          </a:blip>
          <a:srcRect b="0" l="0" r="0" t="0"/>
          <a:stretch/>
        </p:blipFill>
        <p:spPr>
          <a:xfrm>
            <a:off x="567214" y="3896320"/>
            <a:ext cx="810339" cy="1296710"/>
          </a:xfrm>
          <a:prstGeom prst="rect">
            <a:avLst/>
          </a:prstGeom>
          <a:noFill/>
          <a:ln>
            <a:noFill/>
          </a:ln>
        </p:spPr>
      </p:pic>
      <p:sp>
        <p:nvSpPr>
          <p:cNvPr id="216" name="Google Shape;216;p9"/>
          <p:cNvSpPr/>
          <p:nvPr/>
        </p:nvSpPr>
        <p:spPr>
          <a:xfrm>
            <a:off x="1620679" y="4058364"/>
            <a:ext cx="3785354" cy="266462"/>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272525"/>
              </a:buClr>
              <a:buSzPts val="1650"/>
              <a:buFont typeface="Barlow"/>
              <a:buNone/>
            </a:pPr>
            <a:r>
              <a:rPr b="1" i="0" lang="en-US" sz="1650" u="none" cap="none" strike="noStrike">
                <a:solidFill>
                  <a:srgbClr val="272525"/>
                </a:solidFill>
                <a:latin typeface="Barlow"/>
                <a:ea typeface="Barlow"/>
                <a:cs typeface="Barlow"/>
                <a:sym typeface="Barlow"/>
              </a:rPr>
              <a:t>Affiner le schéma de la base de données</a:t>
            </a:r>
            <a:endParaRPr b="0" i="0" sz="1650" u="none" cap="none" strike="noStrike"/>
          </a:p>
        </p:txBody>
      </p:sp>
      <p:sp>
        <p:nvSpPr>
          <p:cNvPr id="217" name="Google Shape;217;p9"/>
          <p:cNvSpPr/>
          <p:nvPr/>
        </p:nvSpPr>
        <p:spPr>
          <a:xfrm>
            <a:off x="1620679" y="4421981"/>
            <a:ext cx="12442508" cy="259199"/>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272525"/>
              </a:buClr>
              <a:buSzPts val="1250"/>
              <a:buFont typeface="Montserrat"/>
              <a:buNone/>
            </a:pPr>
            <a:r>
              <a:rPr b="0" i="0" lang="en-US" sz="1250" u="none" cap="none" strike="noStrike">
                <a:solidFill>
                  <a:srgbClr val="272525"/>
                </a:solidFill>
                <a:latin typeface="Montserrat"/>
                <a:ea typeface="Montserrat"/>
                <a:cs typeface="Montserrat"/>
                <a:sym typeface="Montserrat"/>
              </a:rPr>
              <a:t>Affiner le schéma de la base de données.</a:t>
            </a:r>
            <a:endParaRPr b="0" i="0" sz="1250" u="none" cap="none" strike="noStrike"/>
          </a:p>
        </p:txBody>
      </p:sp>
      <p:pic>
        <p:nvPicPr>
          <p:cNvPr descr="preencoded.png" id="218" name="Google Shape;218;p9"/>
          <p:cNvPicPr preferRelativeResize="0"/>
          <p:nvPr/>
        </p:nvPicPr>
        <p:blipFill rotWithShape="1">
          <a:blip r:embed="rId6">
            <a:alphaModFix/>
          </a:blip>
          <a:srcRect b="0" l="0" r="0" t="0"/>
          <a:stretch/>
        </p:blipFill>
        <p:spPr>
          <a:xfrm>
            <a:off x="567214" y="5193030"/>
            <a:ext cx="810339" cy="1296710"/>
          </a:xfrm>
          <a:prstGeom prst="rect">
            <a:avLst/>
          </a:prstGeom>
          <a:noFill/>
          <a:ln>
            <a:noFill/>
          </a:ln>
        </p:spPr>
      </p:pic>
      <p:sp>
        <p:nvSpPr>
          <p:cNvPr id="219" name="Google Shape;219;p9"/>
          <p:cNvSpPr/>
          <p:nvPr/>
        </p:nvSpPr>
        <p:spPr>
          <a:xfrm>
            <a:off x="1620679" y="5355074"/>
            <a:ext cx="3268266" cy="266462"/>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272525"/>
              </a:buClr>
              <a:buSzPts val="1650"/>
              <a:buFont typeface="Barlow"/>
              <a:buNone/>
            </a:pPr>
            <a:r>
              <a:rPr b="1" i="0" lang="en-US" sz="1650" u="none" cap="none" strike="noStrike">
                <a:solidFill>
                  <a:srgbClr val="272525"/>
                </a:solidFill>
                <a:latin typeface="Barlow"/>
                <a:ea typeface="Barlow"/>
                <a:cs typeface="Barlow"/>
                <a:sym typeface="Barlow"/>
              </a:rPr>
              <a:t>Rédiger les premières User Stories</a:t>
            </a:r>
            <a:endParaRPr b="0" i="0" sz="1650" u="none" cap="none" strike="noStrike"/>
          </a:p>
        </p:txBody>
      </p:sp>
      <p:sp>
        <p:nvSpPr>
          <p:cNvPr id="220" name="Google Shape;220;p9"/>
          <p:cNvSpPr/>
          <p:nvPr/>
        </p:nvSpPr>
        <p:spPr>
          <a:xfrm>
            <a:off x="1620679" y="5718691"/>
            <a:ext cx="12442508" cy="259199"/>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272525"/>
              </a:buClr>
              <a:buSzPts val="1250"/>
              <a:buFont typeface="Montserrat"/>
              <a:buNone/>
            </a:pPr>
            <a:r>
              <a:rPr b="0" i="0" lang="en-US" sz="1250" u="none" cap="none" strike="noStrike">
                <a:solidFill>
                  <a:srgbClr val="272525"/>
                </a:solidFill>
                <a:latin typeface="Montserrat"/>
                <a:ea typeface="Montserrat"/>
                <a:cs typeface="Montserrat"/>
                <a:sym typeface="Montserrat"/>
              </a:rPr>
              <a:t>Rédiger les premières User Stories liées au backend.</a:t>
            </a:r>
            <a:endParaRPr b="0" i="0" sz="1250" u="none" cap="none" strike="noStrike"/>
          </a:p>
        </p:txBody>
      </p:sp>
      <p:pic>
        <p:nvPicPr>
          <p:cNvPr descr="preencoded.png" id="221" name="Google Shape;221;p9"/>
          <p:cNvPicPr preferRelativeResize="0"/>
          <p:nvPr/>
        </p:nvPicPr>
        <p:blipFill rotWithShape="1">
          <a:blip r:embed="rId7">
            <a:alphaModFix/>
          </a:blip>
          <a:srcRect b="0" l="0" r="0" t="0"/>
          <a:stretch/>
        </p:blipFill>
        <p:spPr>
          <a:xfrm>
            <a:off x="567214" y="6489740"/>
            <a:ext cx="810339" cy="1296710"/>
          </a:xfrm>
          <a:prstGeom prst="rect">
            <a:avLst/>
          </a:prstGeom>
          <a:noFill/>
          <a:ln>
            <a:noFill/>
          </a:ln>
        </p:spPr>
      </p:pic>
      <p:sp>
        <p:nvSpPr>
          <p:cNvPr id="222" name="Google Shape;222;p9"/>
          <p:cNvSpPr/>
          <p:nvPr/>
        </p:nvSpPr>
        <p:spPr>
          <a:xfrm>
            <a:off x="1620679" y="6651784"/>
            <a:ext cx="3017401" cy="266462"/>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272525"/>
              </a:buClr>
              <a:buSzPts val="1650"/>
              <a:buFont typeface="Barlow"/>
              <a:buNone/>
            </a:pPr>
            <a:r>
              <a:rPr b="1" i="0" lang="en-US" sz="1650" u="none" cap="none" strike="noStrike">
                <a:solidFill>
                  <a:srgbClr val="272525"/>
                </a:solidFill>
                <a:latin typeface="Barlow"/>
                <a:ea typeface="Barlow"/>
                <a:cs typeface="Barlow"/>
                <a:sym typeface="Barlow"/>
              </a:rPr>
              <a:t>Commencer la rédaction du DSP</a:t>
            </a:r>
            <a:endParaRPr b="0" i="0" sz="1650" u="none" cap="none" strike="noStrike"/>
          </a:p>
        </p:txBody>
      </p:sp>
      <p:sp>
        <p:nvSpPr>
          <p:cNvPr id="223" name="Google Shape;223;p9"/>
          <p:cNvSpPr/>
          <p:nvPr/>
        </p:nvSpPr>
        <p:spPr>
          <a:xfrm>
            <a:off x="1620679" y="7015401"/>
            <a:ext cx="12442508" cy="259199"/>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272525"/>
              </a:buClr>
              <a:buSzPts val="1250"/>
              <a:buFont typeface="Montserrat"/>
              <a:buNone/>
            </a:pPr>
            <a:r>
              <a:rPr b="0" i="0" lang="en-US" sz="1250" u="none" cap="none" strike="noStrike">
                <a:solidFill>
                  <a:srgbClr val="272525"/>
                </a:solidFill>
                <a:latin typeface="Montserrat"/>
                <a:ea typeface="Montserrat"/>
                <a:cs typeface="Montserrat"/>
                <a:sym typeface="Montserrat"/>
              </a:rPr>
              <a:t>Commencer la rédaction du DSP.</a:t>
            </a:r>
            <a:endParaRPr b="0" i="0" sz="1250" u="none" cap="none" strike="noStrike"/>
          </a:p>
        </p:txBody>
      </p:sp>
      <p:sp>
        <p:nvSpPr>
          <p:cNvPr id="224" name="Google Shape;224;p9"/>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p:nvPr/>
        </p:nvSpPr>
        <p:spPr>
          <a:xfrm>
            <a:off x="6244709" y="2729151"/>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Conclusion</a:t>
            </a:r>
            <a:endParaRPr b="0" i="0" sz="4450" u="none" cap="none" strike="noStrike"/>
          </a:p>
        </p:txBody>
      </p:sp>
      <p:sp>
        <p:nvSpPr>
          <p:cNvPr id="231" name="Google Shape;231;p10"/>
          <p:cNvSpPr/>
          <p:nvPr/>
        </p:nvSpPr>
        <p:spPr>
          <a:xfrm>
            <a:off x="6244709" y="3766780"/>
            <a:ext cx="7627382" cy="173355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Nous avons une bonne compréhension des objectifs de ce premier sprint et des attentes concernant le backend et la base de données. Je suis prêt à m'investir pleinement dans ce projet et à collaborer efficacement avec mes coéquipiers. Je suis ouvert à vos questions et suggestions pour améliorer notre approche. Merci de votre attention !</a:t>
            </a:r>
            <a:endParaRPr b="0" i="0" sz="1700" u="none" cap="none" strike="noStrike"/>
          </a:p>
        </p:txBody>
      </p:sp>
      <p:sp>
        <p:nvSpPr>
          <p:cNvPr id="232" name="Google Shape;232;p10"/>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p:nvPr/>
        </p:nvSpPr>
        <p:spPr>
          <a:xfrm>
            <a:off x="758309" y="2410420"/>
            <a:ext cx="637460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Compréhension du Projet</a:t>
            </a:r>
            <a:endParaRPr b="0" i="0" sz="4450" u="none" cap="none" strike="noStrike"/>
          </a:p>
        </p:txBody>
      </p:sp>
      <p:sp>
        <p:nvSpPr>
          <p:cNvPr id="68" name="Google Shape;68;p2"/>
          <p:cNvSpPr/>
          <p:nvPr/>
        </p:nvSpPr>
        <p:spPr>
          <a:xfrm>
            <a:off x="758309" y="3664625"/>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7068F4"/>
              </a:buClr>
              <a:buSzPts val="2200"/>
              <a:buFont typeface="Barlow"/>
              <a:buNone/>
            </a:pPr>
            <a:r>
              <a:rPr b="1" i="0" lang="en-US" sz="2200" u="none" cap="none" strike="noStrike">
                <a:solidFill>
                  <a:srgbClr val="7068F4"/>
                </a:solidFill>
                <a:latin typeface="Barlow"/>
                <a:ea typeface="Barlow"/>
                <a:cs typeface="Barlow"/>
                <a:sym typeface="Barlow"/>
              </a:rPr>
              <a:t>Référence au PDF</a:t>
            </a:r>
            <a:endParaRPr b="0" i="0" sz="2200" u="none" cap="none" strike="noStrike"/>
          </a:p>
        </p:txBody>
      </p:sp>
      <p:sp>
        <p:nvSpPr>
          <p:cNvPr id="69" name="Google Shape;69;p2"/>
          <p:cNvSpPr/>
          <p:nvPr/>
        </p:nvSpPr>
        <p:spPr>
          <a:xfrm>
            <a:off x="758309" y="4237434"/>
            <a:ext cx="4018359" cy="138684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Nous avons étudié le document fourni et compris que ce sprint vise à explorer, apprendre et poser les fondations du projet.</a:t>
            </a:r>
            <a:endParaRPr b="0" i="0" sz="1700" u="none" cap="none" strike="noStrike"/>
          </a:p>
        </p:txBody>
      </p:sp>
      <p:sp>
        <p:nvSpPr>
          <p:cNvPr id="70" name="Google Shape;70;p2"/>
          <p:cNvSpPr/>
          <p:nvPr/>
        </p:nvSpPr>
        <p:spPr>
          <a:xfrm>
            <a:off x="5312926" y="3664625"/>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7068F4"/>
              </a:buClr>
              <a:buSzPts val="2200"/>
              <a:buFont typeface="Barlow"/>
              <a:buNone/>
            </a:pPr>
            <a:r>
              <a:rPr b="1" i="0" lang="en-US" sz="2200" u="none" cap="none" strike="noStrike">
                <a:solidFill>
                  <a:srgbClr val="7068F4"/>
                </a:solidFill>
                <a:latin typeface="Barlow"/>
                <a:ea typeface="Barlow"/>
                <a:cs typeface="Barlow"/>
                <a:sym typeface="Barlow"/>
              </a:rPr>
              <a:t>Focus Backend</a:t>
            </a:r>
            <a:endParaRPr b="0" i="0" sz="2200" u="none" cap="none" strike="noStrike"/>
          </a:p>
        </p:txBody>
      </p:sp>
      <p:sp>
        <p:nvSpPr>
          <p:cNvPr id="71" name="Google Shape;71;p2"/>
          <p:cNvSpPr/>
          <p:nvPr/>
        </p:nvSpPr>
        <p:spPr>
          <a:xfrm>
            <a:off x="5312926" y="4237434"/>
            <a:ext cx="4018359" cy="138684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Mon rôle est de concevoir et développer l'infrastructure qui supportera les fonctionnalités de l'application.</a:t>
            </a:r>
            <a:endParaRPr b="0" i="0" sz="1700" u="none" cap="none" strike="noStrike"/>
          </a:p>
        </p:txBody>
      </p:sp>
      <p:sp>
        <p:nvSpPr>
          <p:cNvPr id="72" name="Google Shape;72;p2"/>
          <p:cNvSpPr/>
          <p:nvPr/>
        </p:nvSpPr>
        <p:spPr>
          <a:xfrm>
            <a:off x="9867543" y="3664625"/>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7068F4"/>
              </a:buClr>
              <a:buSzPts val="2200"/>
              <a:buFont typeface="Barlow"/>
              <a:buNone/>
            </a:pPr>
            <a:r>
              <a:rPr b="1" i="0" lang="en-US" sz="2200" u="none" cap="none" strike="noStrike">
                <a:solidFill>
                  <a:srgbClr val="7068F4"/>
                </a:solidFill>
                <a:latin typeface="Barlow"/>
                <a:ea typeface="Barlow"/>
                <a:cs typeface="Barlow"/>
                <a:sym typeface="Barlow"/>
              </a:rPr>
              <a:t>Base de données</a:t>
            </a:r>
            <a:endParaRPr b="0" i="0" sz="2200" u="none" cap="none" strike="noStrike"/>
          </a:p>
        </p:txBody>
      </p:sp>
      <p:sp>
        <p:nvSpPr>
          <p:cNvPr id="73" name="Google Shape;73;p2"/>
          <p:cNvSpPr/>
          <p:nvPr/>
        </p:nvSpPr>
        <p:spPr>
          <a:xfrm>
            <a:off x="9867543" y="4237434"/>
            <a:ext cx="4018359" cy="138684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La base de données sera cruciale pour stocker et gérer les informations des utilisateurs, produits, commandes, etc.</a:t>
            </a:r>
            <a:endParaRPr b="0" i="0" sz="1700" u="none" cap="none" strike="noStrike"/>
          </a:p>
        </p:txBody>
      </p:sp>
      <p:sp>
        <p:nvSpPr>
          <p:cNvPr id="74" name="Google Shape;74;p2"/>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p:nvPr/>
        </p:nvSpPr>
        <p:spPr>
          <a:xfrm>
            <a:off x="758309" y="1543645"/>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Choix Technologiques</a:t>
            </a:r>
            <a:endParaRPr b="0" i="0" sz="4450" u="none" cap="none" strike="noStrike"/>
          </a:p>
        </p:txBody>
      </p:sp>
      <p:sp>
        <p:nvSpPr>
          <p:cNvPr id="81" name="Google Shape;81;p3"/>
          <p:cNvSpPr/>
          <p:nvPr/>
        </p:nvSpPr>
        <p:spPr>
          <a:xfrm>
            <a:off x="758309" y="2797850"/>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7068F4"/>
              </a:buClr>
              <a:buSzPts val="2200"/>
              <a:buFont typeface="Barlow"/>
              <a:buNone/>
            </a:pPr>
            <a:r>
              <a:rPr b="1" i="0" lang="en-US" sz="2200" u="none" cap="none" strike="noStrike">
                <a:solidFill>
                  <a:srgbClr val="7068F4"/>
                </a:solidFill>
                <a:latin typeface="Barlow"/>
                <a:ea typeface="Barlow"/>
                <a:cs typeface="Barlow"/>
                <a:sym typeface="Barlow"/>
              </a:rPr>
              <a:t>Backend</a:t>
            </a:r>
            <a:endParaRPr b="0" i="0" sz="2200" u="none" cap="none" strike="noStrike"/>
          </a:p>
        </p:txBody>
      </p:sp>
      <p:sp>
        <p:nvSpPr>
          <p:cNvPr id="82" name="Google Shape;82;p3"/>
          <p:cNvSpPr/>
          <p:nvPr/>
        </p:nvSpPr>
        <p:spPr>
          <a:xfrm>
            <a:off x="758309" y="3370659"/>
            <a:ext cx="2881908" cy="34671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Python avec FastAPI.</a:t>
            </a:r>
            <a:endParaRPr b="0" i="0" sz="1700" u="none" cap="none" strike="noStrike"/>
          </a:p>
        </p:txBody>
      </p:sp>
      <p:sp>
        <p:nvSpPr>
          <p:cNvPr id="83" name="Google Shape;83;p3"/>
          <p:cNvSpPr/>
          <p:nvPr/>
        </p:nvSpPr>
        <p:spPr>
          <a:xfrm>
            <a:off x="4176474" y="2797850"/>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7068F4"/>
              </a:buClr>
              <a:buSzPts val="2200"/>
              <a:buFont typeface="Barlow"/>
              <a:buNone/>
            </a:pPr>
            <a:r>
              <a:rPr b="1" i="0" lang="en-US" sz="2200" u="none" cap="none" strike="noStrike">
                <a:solidFill>
                  <a:srgbClr val="7068F4"/>
                </a:solidFill>
                <a:latin typeface="Barlow"/>
                <a:ea typeface="Barlow"/>
                <a:cs typeface="Barlow"/>
                <a:sym typeface="Barlow"/>
              </a:rPr>
              <a:t>Justification</a:t>
            </a:r>
            <a:endParaRPr b="0" i="0" sz="2200" u="none" cap="none" strike="noStrike"/>
          </a:p>
        </p:txBody>
      </p:sp>
      <p:sp>
        <p:nvSpPr>
          <p:cNvPr id="84" name="Google Shape;84;p3"/>
          <p:cNvSpPr/>
          <p:nvPr/>
        </p:nvSpPr>
        <p:spPr>
          <a:xfrm>
            <a:off x="4176474" y="3370659"/>
            <a:ext cx="2881908" cy="277368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Performance élevée, facilité de développement (syntaxe claire, typage), documentation générée automatiquement (OpenAPI), large communauté et écosystème riche.</a:t>
            </a:r>
            <a:endParaRPr b="0" i="0" sz="1700" u="none" cap="none" strike="noStrike"/>
          </a:p>
        </p:txBody>
      </p:sp>
      <p:sp>
        <p:nvSpPr>
          <p:cNvPr id="85" name="Google Shape;85;p3"/>
          <p:cNvSpPr/>
          <p:nvPr/>
        </p:nvSpPr>
        <p:spPr>
          <a:xfrm>
            <a:off x="7594640" y="2797850"/>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7068F4"/>
              </a:buClr>
              <a:buSzPts val="2200"/>
              <a:buFont typeface="Barlow"/>
              <a:buNone/>
            </a:pPr>
            <a:r>
              <a:rPr b="1" i="0" lang="en-US" sz="2200" u="none" cap="none" strike="noStrike">
                <a:solidFill>
                  <a:srgbClr val="7068F4"/>
                </a:solidFill>
                <a:latin typeface="Barlow"/>
                <a:ea typeface="Barlow"/>
                <a:cs typeface="Barlow"/>
                <a:sym typeface="Barlow"/>
              </a:rPr>
              <a:t>Base de Données</a:t>
            </a:r>
            <a:endParaRPr b="0" i="0" sz="2200" u="none" cap="none" strike="noStrike"/>
          </a:p>
        </p:txBody>
      </p:sp>
      <p:sp>
        <p:nvSpPr>
          <p:cNvPr id="86" name="Google Shape;86;p3"/>
          <p:cNvSpPr/>
          <p:nvPr/>
        </p:nvSpPr>
        <p:spPr>
          <a:xfrm>
            <a:off x="7594640" y="3370659"/>
            <a:ext cx="2881908" cy="34671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PostgreSQL ou MySQL.</a:t>
            </a:r>
            <a:endParaRPr b="0" i="0" sz="1700" u="none" cap="none" strike="noStrike"/>
          </a:p>
        </p:txBody>
      </p:sp>
      <p:sp>
        <p:nvSpPr>
          <p:cNvPr id="87" name="Google Shape;87;p3"/>
          <p:cNvSpPr/>
          <p:nvPr/>
        </p:nvSpPr>
        <p:spPr>
          <a:xfrm>
            <a:off x="11012805" y="2797850"/>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7068F4"/>
              </a:buClr>
              <a:buSzPts val="2200"/>
              <a:buFont typeface="Barlow"/>
              <a:buNone/>
            </a:pPr>
            <a:r>
              <a:rPr b="1" i="0" lang="en-US" sz="2200" u="none" cap="none" strike="noStrike">
                <a:solidFill>
                  <a:srgbClr val="7068F4"/>
                </a:solidFill>
                <a:latin typeface="Barlow"/>
                <a:ea typeface="Barlow"/>
                <a:cs typeface="Barlow"/>
                <a:sym typeface="Barlow"/>
              </a:rPr>
              <a:t>Justification</a:t>
            </a:r>
            <a:endParaRPr b="0" i="0" sz="2200" u="none" cap="none" strike="noStrike"/>
          </a:p>
        </p:txBody>
      </p:sp>
      <p:sp>
        <p:nvSpPr>
          <p:cNvPr id="88" name="Google Shape;88;p3"/>
          <p:cNvSpPr/>
          <p:nvPr/>
        </p:nvSpPr>
        <p:spPr>
          <a:xfrm>
            <a:off x="11012805" y="3370659"/>
            <a:ext cx="2881908" cy="312039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PostgreSQL: Puissant, robuste, respecte les normes SQL, extensions comme PostGIS (pour des fonctionnalités géospatiales si besoin). MySQL: Populaire, fiable, performant, large communauté.</a:t>
            </a:r>
            <a:endParaRPr b="0" i="0" sz="1700" u="none" cap="none" strike="noStrike"/>
          </a:p>
        </p:txBody>
      </p:sp>
      <p:sp>
        <p:nvSpPr>
          <p:cNvPr id="89" name="Google Shape;89;p3"/>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g326d9ce74ee_0_10"/>
          <p:cNvPicPr preferRelativeResize="0"/>
          <p:nvPr/>
        </p:nvPicPr>
        <p:blipFill>
          <a:blip r:embed="rId3">
            <a:alphaModFix/>
          </a:blip>
          <a:stretch>
            <a:fillRect/>
          </a:stretch>
        </p:blipFill>
        <p:spPr>
          <a:xfrm>
            <a:off x="3690075" y="2655750"/>
            <a:ext cx="5037199" cy="4378026"/>
          </a:xfrm>
          <a:prstGeom prst="rect">
            <a:avLst/>
          </a:prstGeom>
          <a:noFill/>
          <a:ln>
            <a:noFill/>
          </a:ln>
        </p:spPr>
      </p:pic>
      <p:sp>
        <p:nvSpPr>
          <p:cNvPr id="96" name="Google Shape;96;g326d9ce74ee_0_10"/>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a:off x="758309" y="1068705"/>
            <a:ext cx="10753844"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Planification Initiale de la Base de Données</a:t>
            </a:r>
            <a:endParaRPr b="0" i="0" sz="4450" u="none" cap="none" strike="noStrike"/>
          </a:p>
        </p:txBody>
      </p:sp>
      <p:pic>
        <p:nvPicPr>
          <p:cNvPr descr="preencoded.png" id="103" name="Google Shape;103;p4"/>
          <p:cNvPicPr preferRelativeResize="0"/>
          <p:nvPr/>
        </p:nvPicPr>
        <p:blipFill rotWithShape="1">
          <a:blip r:embed="rId3">
            <a:alphaModFix/>
          </a:blip>
          <a:srcRect b="0" l="0" r="0" t="0"/>
          <a:stretch/>
        </p:blipFill>
        <p:spPr>
          <a:xfrm>
            <a:off x="2954774" y="2214682"/>
            <a:ext cx="2163723" cy="1612702"/>
          </a:xfrm>
          <a:prstGeom prst="rect">
            <a:avLst/>
          </a:prstGeom>
          <a:noFill/>
          <a:ln>
            <a:noFill/>
          </a:ln>
        </p:spPr>
      </p:pic>
      <p:sp>
        <p:nvSpPr>
          <p:cNvPr id="104" name="Google Shape;104;p4"/>
          <p:cNvSpPr/>
          <p:nvPr/>
        </p:nvSpPr>
        <p:spPr>
          <a:xfrm>
            <a:off x="3988594" y="3013710"/>
            <a:ext cx="95845" cy="433388"/>
          </a:xfrm>
          <a:prstGeom prst="rect">
            <a:avLst/>
          </a:prstGeom>
          <a:noFill/>
          <a:ln>
            <a:noFill/>
          </a:ln>
        </p:spPr>
        <p:txBody>
          <a:bodyPr anchorCtr="0" anchor="t" bIns="0" lIns="0" spcFirstLastPara="1" rIns="0" wrap="square" tIns="0">
            <a:noAutofit/>
          </a:bodyPr>
          <a:lstStyle/>
          <a:p>
            <a:pPr indent="0" lvl="0" marL="0" marR="0" rtl="0" algn="ctr">
              <a:lnSpc>
                <a:spcPct val="161904"/>
              </a:lnSpc>
              <a:spcBef>
                <a:spcPts val="0"/>
              </a:spcBef>
              <a:spcAft>
                <a:spcPts val="0"/>
              </a:spcAft>
              <a:buClr>
                <a:srgbClr val="272525"/>
              </a:buClr>
              <a:buSzPts val="2100"/>
              <a:buFont typeface="Barlow"/>
              <a:buNone/>
            </a:pPr>
            <a:r>
              <a:rPr b="1" i="0" lang="en-US" sz="2100" u="none" cap="none" strike="noStrike">
                <a:solidFill>
                  <a:srgbClr val="272525"/>
                </a:solidFill>
                <a:latin typeface="Barlow"/>
                <a:ea typeface="Barlow"/>
                <a:cs typeface="Barlow"/>
                <a:sym typeface="Barlow"/>
              </a:rPr>
              <a:t>1</a:t>
            </a:r>
            <a:endParaRPr b="0" i="0" sz="2100" u="none" cap="none" strike="noStrike"/>
          </a:p>
        </p:txBody>
      </p:sp>
      <p:sp>
        <p:nvSpPr>
          <p:cNvPr id="105" name="Google Shape;105;p4"/>
          <p:cNvSpPr/>
          <p:nvPr/>
        </p:nvSpPr>
        <p:spPr>
          <a:xfrm>
            <a:off x="5335072" y="2431256"/>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Entités Principales</a:t>
            </a:r>
            <a:endParaRPr b="0" i="0" sz="2200" u="none" cap="none" strike="noStrike"/>
          </a:p>
        </p:txBody>
      </p:sp>
      <p:sp>
        <p:nvSpPr>
          <p:cNvPr id="106" name="Google Shape;106;p4"/>
          <p:cNvSpPr/>
          <p:nvPr/>
        </p:nvSpPr>
        <p:spPr>
          <a:xfrm>
            <a:off x="5335072" y="2917388"/>
            <a:ext cx="8320445" cy="69342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Utilisateurs (Clients, Administrateurs), Produits, Catégories, Commandes, Paniers, Paiements, Adresses de livraison.</a:t>
            </a:r>
            <a:endParaRPr b="0" i="0" sz="1700" u="none" cap="none" strike="noStrike"/>
          </a:p>
        </p:txBody>
      </p:sp>
      <p:sp>
        <p:nvSpPr>
          <p:cNvPr id="107" name="Google Shape;107;p4"/>
          <p:cNvSpPr/>
          <p:nvPr/>
        </p:nvSpPr>
        <p:spPr>
          <a:xfrm>
            <a:off x="5172551" y="3839170"/>
            <a:ext cx="8645485" cy="15240"/>
          </a:xfrm>
          <a:prstGeom prst="roundRect">
            <a:avLst>
              <a:gd fmla="val 127950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08" name="Google Shape;108;p4"/>
          <p:cNvPicPr preferRelativeResize="0"/>
          <p:nvPr/>
        </p:nvPicPr>
        <p:blipFill rotWithShape="1">
          <a:blip r:embed="rId4">
            <a:alphaModFix/>
          </a:blip>
          <a:srcRect b="0" l="0" r="0" t="0"/>
          <a:stretch/>
        </p:blipFill>
        <p:spPr>
          <a:xfrm>
            <a:off x="1872972" y="3881438"/>
            <a:ext cx="4327446" cy="1612702"/>
          </a:xfrm>
          <a:prstGeom prst="rect">
            <a:avLst/>
          </a:prstGeom>
          <a:noFill/>
          <a:ln>
            <a:noFill/>
          </a:ln>
        </p:spPr>
      </p:pic>
      <p:sp>
        <p:nvSpPr>
          <p:cNvPr id="109" name="Google Shape;109;p4"/>
          <p:cNvSpPr/>
          <p:nvPr/>
        </p:nvSpPr>
        <p:spPr>
          <a:xfrm>
            <a:off x="3960733" y="4471035"/>
            <a:ext cx="151686" cy="433388"/>
          </a:xfrm>
          <a:prstGeom prst="rect">
            <a:avLst/>
          </a:prstGeom>
          <a:noFill/>
          <a:ln>
            <a:noFill/>
          </a:ln>
        </p:spPr>
        <p:txBody>
          <a:bodyPr anchorCtr="0" anchor="t" bIns="0" lIns="0" spcFirstLastPara="1" rIns="0" wrap="square" tIns="0">
            <a:noAutofit/>
          </a:bodyPr>
          <a:lstStyle/>
          <a:p>
            <a:pPr indent="0" lvl="0" marL="0" marR="0" rtl="0" algn="ctr">
              <a:lnSpc>
                <a:spcPct val="161904"/>
              </a:lnSpc>
              <a:spcBef>
                <a:spcPts val="0"/>
              </a:spcBef>
              <a:spcAft>
                <a:spcPts val="0"/>
              </a:spcAft>
              <a:buClr>
                <a:srgbClr val="272525"/>
              </a:buClr>
              <a:buSzPts val="2100"/>
              <a:buFont typeface="Barlow"/>
              <a:buNone/>
            </a:pPr>
            <a:r>
              <a:rPr b="1" i="0" lang="en-US" sz="2100" u="none" cap="none" strike="noStrike">
                <a:solidFill>
                  <a:srgbClr val="272525"/>
                </a:solidFill>
                <a:latin typeface="Barlow"/>
                <a:ea typeface="Barlow"/>
                <a:cs typeface="Barlow"/>
                <a:sym typeface="Barlow"/>
              </a:rPr>
              <a:t>2</a:t>
            </a:r>
            <a:endParaRPr b="0" i="0" sz="2100" u="none" cap="none" strike="noStrike"/>
          </a:p>
        </p:txBody>
      </p:sp>
      <p:sp>
        <p:nvSpPr>
          <p:cNvPr id="110" name="Google Shape;110;p4"/>
          <p:cNvSpPr/>
          <p:nvPr/>
        </p:nvSpPr>
        <p:spPr>
          <a:xfrm>
            <a:off x="6416993" y="4098012"/>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Relations</a:t>
            </a:r>
            <a:endParaRPr b="0" i="0" sz="2200" u="none" cap="none" strike="noStrike"/>
          </a:p>
        </p:txBody>
      </p:sp>
      <p:sp>
        <p:nvSpPr>
          <p:cNvPr id="111" name="Google Shape;111;p4"/>
          <p:cNvSpPr/>
          <p:nvPr/>
        </p:nvSpPr>
        <p:spPr>
          <a:xfrm>
            <a:off x="6416993" y="4584144"/>
            <a:ext cx="7238524" cy="69342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Une attention particulière sera portée aux relations entre ces entités pour assurer la cohérence et l'intégrité des données.</a:t>
            </a:r>
            <a:endParaRPr b="0" i="0" sz="1700" u="none" cap="none" strike="noStrike"/>
          </a:p>
        </p:txBody>
      </p:sp>
      <p:sp>
        <p:nvSpPr>
          <p:cNvPr id="112" name="Google Shape;112;p4"/>
          <p:cNvSpPr/>
          <p:nvPr/>
        </p:nvSpPr>
        <p:spPr>
          <a:xfrm>
            <a:off x="6254472" y="5505926"/>
            <a:ext cx="7563564" cy="15240"/>
          </a:xfrm>
          <a:prstGeom prst="roundRect">
            <a:avLst>
              <a:gd fmla="val 127950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13" name="Google Shape;113;p4"/>
          <p:cNvPicPr preferRelativeResize="0"/>
          <p:nvPr/>
        </p:nvPicPr>
        <p:blipFill rotWithShape="1">
          <a:blip r:embed="rId5">
            <a:alphaModFix/>
          </a:blip>
          <a:srcRect b="0" l="0" r="0" t="0"/>
          <a:stretch/>
        </p:blipFill>
        <p:spPr>
          <a:xfrm>
            <a:off x="791051" y="5548193"/>
            <a:ext cx="6491288" cy="1612702"/>
          </a:xfrm>
          <a:prstGeom prst="rect">
            <a:avLst/>
          </a:prstGeom>
          <a:noFill/>
          <a:ln>
            <a:noFill/>
          </a:ln>
        </p:spPr>
      </p:pic>
      <p:sp>
        <p:nvSpPr>
          <p:cNvPr id="114" name="Google Shape;114;p4"/>
          <p:cNvSpPr/>
          <p:nvPr/>
        </p:nvSpPr>
        <p:spPr>
          <a:xfrm>
            <a:off x="3963591" y="6137791"/>
            <a:ext cx="146209" cy="433388"/>
          </a:xfrm>
          <a:prstGeom prst="rect">
            <a:avLst/>
          </a:prstGeom>
          <a:noFill/>
          <a:ln>
            <a:noFill/>
          </a:ln>
        </p:spPr>
        <p:txBody>
          <a:bodyPr anchorCtr="0" anchor="t" bIns="0" lIns="0" spcFirstLastPara="1" rIns="0" wrap="square" tIns="0">
            <a:noAutofit/>
          </a:bodyPr>
          <a:lstStyle/>
          <a:p>
            <a:pPr indent="0" lvl="0" marL="0" marR="0" rtl="0" algn="ctr">
              <a:lnSpc>
                <a:spcPct val="161904"/>
              </a:lnSpc>
              <a:spcBef>
                <a:spcPts val="0"/>
              </a:spcBef>
              <a:spcAft>
                <a:spcPts val="0"/>
              </a:spcAft>
              <a:buClr>
                <a:srgbClr val="272525"/>
              </a:buClr>
              <a:buSzPts val="2100"/>
              <a:buFont typeface="Barlow"/>
              <a:buNone/>
            </a:pPr>
            <a:r>
              <a:rPr b="1" i="0" lang="en-US" sz="2100" u="none" cap="none" strike="noStrike">
                <a:solidFill>
                  <a:srgbClr val="272525"/>
                </a:solidFill>
                <a:latin typeface="Barlow"/>
                <a:ea typeface="Barlow"/>
                <a:cs typeface="Barlow"/>
                <a:sym typeface="Barlow"/>
              </a:rPr>
              <a:t>3</a:t>
            </a:r>
            <a:endParaRPr b="0" i="0" sz="2100" u="none" cap="none" strike="noStrike"/>
          </a:p>
        </p:txBody>
      </p:sp>
      <p:sp>
        <p:nvSpPr>
          <p:cNvPr id="115" name="Google Shape;115;p4"/>
          <p:cNvSpPr/>
          <p:nvPr/>
        </p:nvSpPr>
        <p:spPr>
          <a:xfrm>
            <a:off x="7498913" y="5764768"/>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Schéma préliminaire</a:t>
            </a:r>
            <a:endParaRPr b="0" i="0" sz="2200" u="none" cap="none" strike="noStrike"/>
          </a:p>
        </p:txBody>
      </p:sp>
      <p:sp>
        <p:nvSpPr>
          <p:cNvPr id="116" name="Google Shape;116;p4"/>
          <p:cNvSpPr/>
          <p:nvPr/>
        </p:nvSpPr>
        <p:spPr>
          <a:xfrm>
            <a:off x="7498913" y="6250900"/>
            <a:ext cx="6156603" cy="69342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Un schéma préliminaire de la base de données est en cours d'élaboration.</a:t>
            </a:r>
            <a:endParaRPr b="0" i="0" sz="1700" u="none" cap="none" strike="noStrike"/>
          </a:p>
        </p:txBody>
      </p:sp>
      <p:sp>
        <p:nvSpPr>
          <p:cNvPr id="117" name="Google Shape;117;p4"/>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326d9ce74ee_0_15"/>
          <p:cNvPicPr preferRelativeResize="0"/>
          <p:nvPr/>
        </p:nvPicPr>
        <p:blipFill>
          <a:blip r:embed="rId3">
            <a:alphaModFix/>
          </a:blip>
          <a:stretch>
            <a:fillRect/>
          </a:stretch>
        </p:blipFill>
        <p:spPr>
          <a:xfrm>
            <a:off x="2835650" y="152400"/>
            <a:ext cx="6756204" cy="7924803"/>
          </a:xfrm>
          <a:prstGeom prst="rect">
            <a:avLst/>
          </a:prstGeom>
          <a:noFill/>
          <a:ln>
            <a:noFill/>
          </a:ln>
        </p:spPr>
      </p:pic>
      <p:sp>
        <p:nvSpPr>
          <p:cNvPr id="124" name="Google Shape;124;g326d9ce74ee_0_15"/>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p:nvPr/>
        </p:nvSpPr>
        <p:spPr>
          <a:xfrm>
            <a:off x="758309" y="1361361"/>
            <a:ext cx="7627382" cy="1425416"/>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Mise en Place de l'Environnement</a:t>
            </a:r>
            <a:endParaRPr b="0" i="0" sz="4450" u="none" cap="none" strike="noStrike"/>
          </a:p>
        </p:txBody>
      </p:sp>
      <p:sp>
        <p:nvSpPr>
          <p:cNvPr id="131" name="Google Shape;131;p5"/>
          <p:cNvSpPr/>
          <p:nvPr/>
        </p:nvSpPr>
        <p:spPr>
          <a:xfrm>
            <a:off x="758309" y="3355419"/>
            <a:ext cx="487442" cy="487442"/>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941427" y="3428048"/>
            <a:ext cx="121087" cy="3420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650"/>
              <a:buFont typeface="Barlow"/>
              <a:buNone/>
            </a:pPr>
            <a:r>
              <a:rPr b="1" i="0" lang="en-US" sz="2650" u="none" cap="none" strike="noStrike">
                <a:solidFill>
                  <a:srgbClr val="272525"/>
                </a:solidFill>
                <a:latin typeface="Barlow"/>
                <a:ea typeface="Barlow"/>
                <a:cs typeface="Barlow"/>
                <a:sym typeface="Barlow"/>
              </a:rPr>
              <a:t>1</a:t>
            </a:r>
            <a:endParaRPr b="0" i="0" sz="2650" u="none" cap="none" strike="noStrike"/>
          </a:p>
        </p:txBody>
      </p:sp>
      <p:sp>
        <p:nvSpPr>
          <p:cNvPr id="133" name="Google Shape;133;p5"/>
          <p:cNvSpPr/>
          <p:nvPr/>
        </p:nvSpPr>
        <p:spPr>
          <a:xfrm>
            <a:off x="1462326" y="3355419"/>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GIT</a:t>
            </a:r>
            <a:endParaRPr b="0" i="0" sz="2200" u="none" cap="none" strike="noStrike"/>
          </a:p>
        </p:txBody>
      </p:sp>
      <p:sp>
        <p:nvSpPr>
          <p:cNvPr id="134" name="Google Shape;134;p5"/>
          <p:cNvSpPr/>
          <p:nvPr/>
        </p:nvSpPr>
        <p:spPr>
          <a:xfrm>
            <a:off x="1462326" y="3841552"/>
            <a:ext cx="3001447" cy="138684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Création d'un dépôt GIT dédié au backend sur la forge logicielle (GitHub, GitLab, etc.) de l'école.</a:t>
            </a:r>
            <a:endParaRPr b="0" i="0" sz="1700" u="none" cap="none" strike="noStrike"/>
          </a:p>
        </p:txBody>
      </p:sp>
      <p:sp>
        <p:nvSpPr>
          <p:cNvPr id="135" name="Google Shape;135;p5"/>
          <p:cNvSpPr/>
          <p:nvPr/>
        </p:nvSpPr>
        <p:spPr>
          <a:xfrm>
            <a:off x="4680347" y="3355419"/>
            <a:ext cx="487442" cy="487442"/>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4828223" y="3428048"/>
            <a:ext cx="191572" cy="3420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650"/>
              <a:buFont typeface="Barlow"/>
              <a:buNone/>
            </a:pPr>
            <a:r>
              <a:rPr b="1" i="0" lang="en-US" sz="2650" u="none" cap="none" strike="noStrike">
                <a:solidFill>
                  <a:srgbClr val="272525"/>
                </a:solidFill>
                <a:latin typeface="Barlow"/>
                <a:ea typeface="Barlow"/>
                <a:cs typeface="Barlow"/>
                <a:sym typeface="Barlow"/>
              </a:rPr>
              <a:t>2</a:t>
            </a:r>
            <a:endParaRPr b="0" i="0" sz="2650" u="none" cap="none" strike="noStrike"/>
          </a:p>
        </p:txBody>
      </p:sp>
      <p:sp>
        <p:nvSpPr>
          <p:cNvPr id="137" name="Google Shape;137;p5"/>
          <p:cNvSpPr/>
          <p:nvPr/>
        </p:nvSpPr>
        <p:spPr>
          <a:xfrm>
            <a:off x="5309413" y="3355419"/>
            <a:ext cx="2850600" cy="3561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Structure du projet</a:t>
            </a:r>
            <a:endParaRPr b="0" i="0" sz="2200" u="none" cap="none" strike="noStrike"/>
          </a:p>
        </p:txBody>
      </p:sp>
      <p:sp>
        <p:nvSpPr>
          <p:cNvPr id="138" name="Google Shape;138;p5"/>
          <p:cNvSpPr/>
          <p:nvPr/>
        </p:nvSpPr>
        <p:spPr>
          <a:xfrm>
            <a:off x="5384363" y="3841552"/>
            <a:ext cx="3001447" cy="138684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Mise en place d'une structure de projet claire et cohérente pour le code FastAPI.</a:t>
            </a:r>
            <a:endParaRPr b="0" i="0" sz="1700" u="none" cap="none" strike="noStrike"/>
          </a:p>
        </p:txBody>
      </p:sp>
      <p:sp>
        <p:nvSpPr>
          <p:cNvPr id="139" name="Google Shape;139;p5"/>
          <p:cNvSpPr/>
          <p:nvPr/>
        </p:nvSpPr>
        <p:spPr>
          <a:xfrm>
            <a:off x="758309" y="5688687"/>
            <a:ext cx="487442" cy="487442"/>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909638" y="5761315"/>
            <a:ext cx="184666" cy="3420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650"/>
              <a:buFont typeface="Barlow"/>
              <a:buNone/>
            </a:pPr>
            <a:r>
              <a:rPr b="1" i="0" lang="en-US" sz="2650" u="none" cap="none" strike="noStrike">
                <a:solidFill>
                  <a:srgbClr val="272525"/>
                </a:solidFill>
                <a:latin typeface="Barlow"/>
                <a:ea typeface="Barlow"/>
                <a:cs typeface="Barlow"/>
                <a:sym typeface="Barlow"/>
              </a:rPr>
              <a:t>3</a:t>
            </a:r>
            <a:endParaRPr b="0" i="0" sz="2650" u="none" cap="none" strike="noStrike"/>
          </a:p>
        </p:txBody>
      </p:sp>
      <p:sp>
        <p:nvSpPr>
          <p:cNvPr id="141" name="Google Shape;141;p5"/>
          <p:cNvSpPr/>
          <p:nvPr/>
        </p:nvSpPr>
        <p:spPr>
          <a:xfrm>
            <a:off x="1462326" y="5688687"/>
            <a:ext cx="4322564"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Environnement de développement</a:t>
            </a:r>
            <a:endParaRPr b="0" i="0" sz="2200" u="none" cap="none" strike="noStrike"/>
          </a:p>
        </p:txBody>
      </p:sp>
      <p:sp>
        <p:nvSpPr>
          <p:cNvPr id="142" name="Google Shape;142;p5"/>
          <p:cNvSpPr/>
          <p:nvPr/>
        </p:nvSpPr>
        <p:spPr>
          <a:xfrm>
            <a:off x="1462326" y="6174819"/>
            <a:ext cx="6923400" cy="6933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Configuration d'environnements de développement locaux (avec des conteneurs Docker par exemple).</a:t>
            </a:r>
            <a:endParaRPr b="0" i="0" sz="1700" u="none" cap="none" strike="noStrike"/>
          </a:p>
        </p:txBody>
      </p:sp>
      <p:sp>
        <p:nvSpPr>
          <p:cNvPr id="143" name="Google Shape;143;p5"/>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3501384" y="1561731"/>
            <a:ext cx="7627500" cy="14253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Document de Suivi de Projet (DSP)</a:t>
            </a:r>
            <a:endParaRPr b="0" i="0" sz="4450" u="none" cap="none" strike="noStrike"/>
          </a:p>
        </p:txBody>
      </p:sp>
      <p:sp>
        <p:nvSpPr>
          <p:cNvPr id="150" name="Google Shape;150;p6"/>
          <p:cNvSpPr/>
          <p:nvPr/>
        </p:nvSpPr>
        <p:spPr>
          <a:xfrm>
            <a:off x="3501384" y="3312068"/>
            <a:ext cx="3705600" cy="3355800"/>
          </a:xfrm>
          <a:prstGeom prst="roundRect">
            <a:avLst>
              <a:gd fmla="val 5811"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3717959" y="3528643"/>
            <a:ext cx="3272400" cy="7125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Compréhension du rôle du DSP</a:t>
            </a:r>
            <a:endParaRPr b="0" i="0" sz="2200" u="none" cap="none" strike="noStrike"/>
          </a:p>
        </p:txBody>
      </p:sp>
      <p:sp>
        <p:nvSpPr>
          <p:cNvPr id="152" name="Google Shape;152;p6"/>
          <p:cNvSpPr/>
          <p:nvPr/>
        </p:nvSpPr>
        <p:spPr>
          <a:xfrm>
            <a:off x="3717959" y="4371011"/>
            <a:ext cx="3272400" cy="13869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Le DSP servira à documenter les décisions, l'architecture, le suivi de l'avancement, et les problèmes rencontrés.</a:t>
            </a:r>
            <a:endParaRPr b="0" i="0" sz="1700" u="none" cap="none" strike="noStrike"/>
          </a:p>
        </p:txBody>
      </p:sp>
      <p:sp>
        <p:nvSpPr>
          <p:cNvPr id="153" name="Google Shape;153;p6"/>
          <p:cNvSpPr/>
          <p:nvPr/>
        </p:nvSpPr>
        <p:spPr>
          <a:xfrm>
            <a:off x="7423422" y="3312068"/>
            <a:ext cx="3705600" cy="3355800"/>
          </a:xfrm>
          <a:prstGeom prst="roundRect">
            <a:avLst>
              <a:gd fmla="val 5811"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7639997" y="3528643"/>
            <a:ext cx="3272400" cy="7125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Sections clés pour le backend</a:t>
            </a:r>
            <a:endParaRPr b="0" i="0" sz="2200" u="none" cap="none" strike="noStrike"/>
          </a:p>
        </p:txBody>
      </p:sp>
      <p:sp>
        <p:nvSpPr>
          <p:cNvPr id="155" name="Google Shape;155;p6"/>
          <p:cNvSpPr/>
          <p:nvPr/>
        </p:nvSpPr>
        <p:spPr>
          <a:xfrm>
            <a:off x="7639997" y="4371011"/>
            <a:ext cx="3272400" cy="20802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Choix technologiques et justifications, architecture de l'API, modèle de données, décisions importantes et justifications, suivi des tâches et responsabilités.</a:t>
            </a:r>
            <a:endParaRPr b="0" i="0" sz="1700" u="none" cap="none" strike="noStrike"/>
          </a:p>
        </p:txBody>
      </p:sp>
      <p:sp>
        <p:nvSpPr>
          <p:cNvPr id="156" name="Google Shape;156;p6"/>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326d9ce74ee_0_23"/>
          <p:cNvPicPr preferRelativeResize="0"/>
          <p:nvPr/>
        </p:nvPicPr>
        <p:blipFill>
          <a:blip r:embed="rId3">
            <a:alphaModFix/>
          </a:blip>
          <a:stretch>
            <a:fillRect/>
          </a:stretch>
        </p:blipFill>
        <p:spPr>
          <a:xfrm>
            <a:off x="152400" y="568375"/>
            <a:ext cx="14325601" cy="7092851"/>
          </a:xfrm>
          <a:prstGeom prst="rect">
            <a:avLst/>
          </a:prstGeom>
          <a:noFill/>
          <a:ln>
            <a:noFill/>
          </a:ln>
        </p:spPr>
      </p:pic>
      <p:sp>
        <p:nvSpPr>
          <p:cNvPr id="163" name="Google Shape;163;g326d9ce74ee_0_23"/>
          <p:cNvSpPr/>
          <p:nvPr/>
        </p:nvSpPr>
        <p:spPr>
          <a:xfrm>
            <a:off x="12879550" y="7755900"/>
            <a:ext cx="1633800" cy="473700"/>
          </a:xfrm>
          <a:prstGeom prst="rect">
            <a:avLst/>
          </a:prstGeom>
          <a:solidFill>
            <a:srgbClr val="EEEF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2025-01-17T12:23:10Z</dcterms:created>
  <dc:creator>PptxGenJS</dc:creator>
</cp:coreProperties>
</file>