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A638754-2EB1-6746-8D67-08FE14A175E0}">
          <p14:sldIdLst>
            <p14:sldId id="256"/>
            <p14:sldId id="265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60E3C-A110-BB4C-8C71-5909940225DA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A9E5C-5D5D-424D-9EC6-64461B1BC6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16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Créer</a:t>
            </a:r>
            <a:r>
              <a:rPr lang="fr-FR" baseline="0" dirty="0" smtClean="0"/>
              <a:t> un nouveau dossier git : git 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 «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folder</a:t>
            </a:r>
            <a:r>
              <a:rPr lang="fr-FR" baseline="0" dirty="0" smtClean="0"/>
              <a:t>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A9E5C-5D5D-424D-9EC6-64461B1BC63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3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02/01/17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02/01/17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02/01/17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02/01/17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02/01/17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02/01/17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02/01/17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02/01/17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02/01/17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02/01/17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02/01/17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02/01/17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activities/hello-worl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616824" y="3207347"/>
            <a:ext cx="3657295" cy="70363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Helvetica"/>
                <a:cs typeface="Helvetica"/>
              </a:rPr>
              <a:t>GIT / GITHUB </a:t>
            </a:r>
            <a:endParaRPr lang="fr-FR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619476" y="6292080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Helvetica"/>
                <a:cs typeface="Helvetica"/>
              </a:rPr>
              <a:t>3/01/2017</a:t>
            </a:r>
            <a:endParaRPr lang="fr-FR" dirty="0">
              <a:latin typeface="Helvetica"/>
              <a:cs typeface="Helvetica"/>
            </a:endParaRPr>
          </a:p>
        </p:txBody>
      </p:sp>
      <p:pic>
        <p:nvPicPr>
          <p:cNvPr id="9" name="Image 8" descr="heisen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42" y="213775"/>
            <a:ext cx="2993572" cy="2993572"/>
          </a:xfrm>
          <a:prstGeom prst="rect">
            <a:avLst/>
          </a:prstGeom>
        </p:spPr>
      </p:pic>
      <p:pic>
        <p:nvPicPr>
          <p:cNvPr id="10" name="Image 9" descr="github-bb449e0ffbacbcb7f9c703db85b1cf0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02" y="3910977"/>
            <a:ext cx="5431702" cy="20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0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623" y="349617"/>
            <a:ext cx="8229600" cy="5321385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Voir les log : git log</a:t>
            </a: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Se déplacer dans les log : 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git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checkout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id + nom  du fichier 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git master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git reverse (pas très conseiller).</a:t>
            </a:r>
          </a:p>
          <a:p>
            <a:pPr lvl="1"/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buFont typeface="Arial"/>
              <a:buChar char="•"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Gestion des branches :</a:t>
            </a:r>
          </a:p>
          <a:p>
            <a:pPr lvl="1">
              <a:buFont typeface="Arial"/>
              <a:buChar char="•"/>
            </a:pP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g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it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branch</a:t>
            </a: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lvl="1">
              <a:buFont typeface="Arial"/>
              <a:buChar char="•"/>
            </a:pP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g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it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branch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+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name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g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it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chekout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+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name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(changer de branche)</a:t>
            </a:r>
          </a:p>
          <a:p>
            <a:pPr lvl="1">
              <a:buFont typeface="Arial"/>
              <a:buChar char="•"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Git master </a:t>
            </a:r>
          </a:p>
          <a:p>
            <a:pPr lvl="1">
              <a:buFont typeface="Arial"/>
              <a:buChar char="•"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Git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merge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+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name</a:t>
            </a: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lvl="1">
              <a:buFont typeface="Arial"/>
              <a:buChar char="•"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git 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branch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mr-IN" dirty="0" smtClean="0">
                <a:solidFill>
                  <a:srgbClr val="000000"/>
                </a:solidFill>
                <a:latin typeface="Helvetica"/>
                <a:cs typeface="Helvetica"/>
              </a:rPr>
              <a:t>–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d +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name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  <a:p>
            <a:pPr lvl="1">
              <a:buFont typeface="Arial"/>
              <a:buChar char="•"/>
            </a:pP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lvl="1"/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14300" indent="0">
              <a:buNone/>
            </a:pP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390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Bibliogaphie</a:t>
            </a: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>
                <a:solidFill>
                  <a:srgbClr val="000000"/>
                </a:solidFill>
                <a:hlinkClick r:id="rId2"/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guide guithub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https</a:t>
            </a:r>
            <a:r>
              <a:rPr lang="fr-FR" dirty="0">
                <a:solidFill>
                  <a:srgbClr val="000000"/>
                </a:solidFill>
              </a:rPr>
              <a:t>://guides.github.com/activities/hello-world</a:t>
            </a:r>
            <a:r>
              <a:rPr lang="fr-FR" dirty="0" smtClean="0">
                <a:solidFill>
                  <a:srgbClr val="000000"/>
                </a:solidFill>
              </a:rPr>
              <a:t>/</a:t>
            </a:r>
          </a:p>
          <a:p>
            <a:endParaRPr lang="fr-FR" dirty="0" smtClean="0">
              <a:solidFill>
                <a:srgbClr val="000000"/>
              </a:solidFill>
            </a:endParaRPr>
          </a:p>
          <a:p>
            <a:r>
              <a:rPr lang="fr-FR" dirty="0" err="1" smtClean="0">
                <a:solidFill>
                  <a:srgbClr val="000000"/>
                </a:solidFill>
              </a:rPr>
              <a:t>Video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grafikart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4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940" y="408372"/>
            <a:ext cx="8260672" cy="1039427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Helvetica"/>
              </a:rPr>
              <a:t>SOMMAIRE</a:t>
            </a:r>
            <a:endParaRPr lang="fr-FR" dirty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3194" y="1825596"/>
            <a:ext cx="2647367" cy="4373563"/>
          </a:xfrm>
        </p:spPr>
        <p:txBody>
          <a:bodyPr/>
          <a:lstStyle/>
          <a:p>
            <a:pPr>
              <a:buFontTx/>
              <a:buChar char="-"/>
            </a:pPr>
            <a:r>
              <a:rPr lang="fr-FR" sz="3200" dirty="0" smtClean="0">
                <a:solidFill>
                  <a:schemeClr val="tx1"/>
                </a:solidFill>
                <a:latin typeface="Helvetica"/>
              </a:rPr>
              <a:t>Contexte </a:t>
            </a:r>
          </a:p>
          <a:p>
            <a:pPr>
              <a:buFontTx/>
              <a:buChar char="-"/>
            </a:pPr>
            <a:r>
              <a:rPr lang="fr-FR" sz="3200" dirty="0">
                <a:solidFill>
                  <a:schemeClr val="tx1"/>
                </a:solidFill>
                <a:latin typeface="Helvetica"/>
              </a:rPr>
              <a:t>I</a:t>
            </a:r>
            <a:r>
              <a:rPr lang="fr-FR" sz="3200" dirty="0" smtClean="0">
                <a:solidFill>
                  <a:schemeClr val="tx1"/>
                </a:solidFill>
                <a:latin typeface="Helvetica"/>
              </a:rPr>
              <a:t>ntérêt   </a:t>
            </a:r>
          </a:p>
          <a:p>
            <a:pPr>
              <a:buFontTx/>
              <a:buChar char="-"/>
            </a:pPr>
            <a:r>
              <a:rPr lang="fr-FR" sz="3200" dirty="0" smtClean="0">
                <a:solidFill>
                  <a:schemeClr val="tx1"/>
                </a:solidFill>
                <a:latin typeface="Helvetica"/>
              </a:rPr>
              <a:t>Installation</a:t>
            </a:r>
          </a:p>
          <a:p>
            <a:pPr>
              <a:buFontTx/>
              <a:buChar char="-"/>
            </a:pPr>
            <a:r>
              <a:rPr lang="fr-FR" sz="3200" dirty="0" smtClean="0">
                <a:solidFill>
                  <a:schemeClr val="tx1"/>
                </a:solidFill>
                <a:latin typeface="Helvetica"/>
              </a:rPr>
              <a:t>Principe </a:t>
            </a:r>
          </a:p>
          <a:p>
            <a:pPr>
              <a:buFontTx/>
              <a:buChar char="-"/>
            </a:pPr>
            <a:r>
              <a:rPr lang="fr-FR" sz="3200" dirty="0" smtClean="0">
                <a:solidFill>
                  <a:schemeClr val="tx1"/>
                </a:solidFill>
                <a:latin typeface="Helvetica"/>
              </a:rPr>
              <a:t>Utilisation </a:t>
            </a:r>
          </a:p>
          <a:p>
            <a:pPr marL="114300" indent="0">
              <a:buNone/>
            </a:pPr>
            <a:r>
              <a:rPr lang="fr-FR" dirty="0" smtClean="0">
                <a:solidFill>
                  <a:schemeClr val="tx1"/>
                </a:solidFill>
                <a:latin typeface="Helvetica"/>
              </a:rPr>
              <a:t> 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  <a:latin typeface="Helvetica"/>
            </a:endParaRPr>
          </a:p>
        </p:txBody>
      </p:sp>
      <p:pic>
        <p:nvPicPr>
          <p:cNvPr id="4" name="Image 3" descr="Nerd_with_Glasses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50" y="408372"/>
            <a:ext cx="743009" cy="7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2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Quest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-ce que git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? </a:t>
            </a: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6128" y="1764007"/>
            <a:ext cx="8229600" cy="33749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-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Outil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permettant de faire du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versionning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.</a:t>
            </a: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14300" indent="0">
              <a:buNone/>
            </a:pP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14300" indent="0">
              <a:buNone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	- Historique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des modifications.</a:t>
            </a:r>
          </a:p>
          <a:p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14300" indent="0">
              <a:buNone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	- Résolution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des conflits par la fusion.</a:t>
            </a:r>
          </a:p>
          <a:p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14300" indent="0">
              <a:buNone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	- Possibilité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d’avoir des branches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.</a:t>
            </a:r>
          </a:p>
          <a:p>
            <a:pPr marL="114300" indent="0">
              <a:buNone/>
            </a:pP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5" name="Image 4" descr="Octopus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20" y="3942677"/>
            <a:ext cx="2915323" cy="29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4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Pourquoi utiliser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git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? </a:t>
            </a: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14300" indent="0">
              <a:buNone/>
            </a:pP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Helvetica"/>
                <a:cs typeface="Helvetica"/>
              </a:rPr>
              <a:t>Sécurité 		      Partage 		Communauté </a:t>
            </a:r>
            <a:endParaRPr lang="fr-FR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Autre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outils de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versionning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: Subversion,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Darcs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,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Mercurial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ect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mr-IN" dirty="0" smtClean="0">
                <a:solidFill>
                  <a:srgbClr val="000000"/>
                </a:solidFill>
                <a:latin typeface="Helvetica"/>
                <a:cs typeface="Helvetica"/>
              </a:rPr>
              <a:t>…</a:t>
            </a: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Image 4" descr="serveimage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8" y="2438986"/>
            <a:ext cx="1608265" cy="1608265"/>
          </a:xfrm>
          <a:prstGeom prst="rect">
            <a:avLst/>
          </a:prstGeom>
        </p:spPr>
      </p:pic>
      <p:pic>
        <p:nvPicPr>
          <p:cNvPr id="6" name="Image 5" descr="Pink_Heart_With_Arrow_Emoj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111" y="2518765"/>
            <a:ext cx="1528486" cy="1528486"/>
          </a:xfrm>
          <a:prstGeom prst="rect">
            <a:avLst/>
          </a:prstGeom>
        </p:spPr>
      </p:pic>
      <p:pic>
        <p:nvPicPr>
          <p:cNvPr id="7" name="Image 6" descr="Earth_Globe_Americas_Emoj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06" y="2547961"/>
            <a:ext cx="1499290" cy="1499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26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0000"/>
                </a:solidFill>
                <a:latin typeface="Helvetica"/>
                <a:cs typeface="Helvetica"/>
              </a:rPr>
              <a:t>installation</a:t>
            </a:r>
            <a:endParaRPr lang="fr-FR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6128" y="2484437"/>
            <a:ext cx="8229600" cy="4373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-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Instalation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de git pour mac ,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windoxs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,linux : </a:t>
            </a: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411480" lvl="1" indent="0">
              <a:buNone/>
            </a:pPr>
            <a:r>
              <a:rPr lang="fr-FR" b="1" dirty="0" smtClean="0">
                <a:solidFill>
                  <a:srgbClr val="000000"/>
                </a:solidFill>
                <a:latin typeface="Helvetica"/>
                <a:cs typeface="Helvetica"/>
              </a:rPr>
              <a:t>- </a:t>
            </a:r>
            <a:r>
              <a:rPr lang="fr-FR" b="1" dirty="0" err="1" smtClean="0">
                <a:solidFill>
                  <a:srgbClr val="000000"/>
                </a:solidFill>
                <a:latin typeface="Helvetica"/>
                <a:cs typeface="Helvetica"/>
              </a:rPr>
              <a:t>https</a:t>
            </a:r>
            <a:r>
              <a:rPr lang="fr-FR" b="1" dirty="0">
                <a:solidFill>
                  <a:srgbClr val="000000"/>
                </a:solidFill>
                <a:latin typeface="Helvetica"/>
                <a:cs typeface="Helvetica"/>
              </a:rPr>
              <a:t>://git-scm.com/book/fr/v1/Démarrage-rapide-Installation-de-</a:t>
            </a:r>
            <a:r>
              <a:rPr lang="fr-FR" b="1" dirty="0" smtClean="0">
                <a:solidFill>
                  <a:srgbClr val="000000"/>
                </a:solidFill>
                <a:latin typeface="Helvetica"/>
                <a:cs typeface="Helvetica"/>
              </a:rPr>
              <a:t>Git</a:t>
            </a:r>
          </a:p>
          <a:p>
            <a:pPr marL="411480" lvl="1" indent="0">
              <a:buNone/>
            </a:pP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411480" lvl="1" indent="0">
              <a:buNone/>
            </a:pP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411480" lvl="1" indent="0">
              <a:buNone/>
            </a:pP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411480" lvl="1" indent="0">
              <a:buNone/>
            </a:pP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>
              <a:solidFill>
                <a:srgbClr val="000000"/>
              </a:solidFill>
            </a:endParaRPr>
          </a:p>
          <a:p>
            <a:pPr lvl="1"/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1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26731" y="376325"/>
            <a:ext cx="7803472" cy="1039427"/>
          </a:xfrm>
        </p:spPr>
        <p:txBody>
          <a:bodyPr/>
          <a:lstStyle/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Choisir son dépôt distant </a:t>
            </a: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77687"/>
            <a:ext cx="8229600" cy="4373563"/>
          </a:xfrm>
        </p:spPr>
        <p:txBody>
          <a:bodyPr/>
          <a:lstStyle/>
          <a:p>
            <a:pPr marL="114300" indent="0">
              <a:buNone/>
            </a:pP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14300" indent="0">
              <a:buNone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-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Github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,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Bitbucket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,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Gitlab</a:t>
            </a:r>
            <a:r>
              <a:rPr lang="mr-IN" dirty="0" smtClean="0">
                <a:solidFill>
                  <a:srgbClr val="000000"/>
                </a:solidFill>
                <a:latin typeface="Helvetica"/>
                <a:cs typeface="Helvetica"/>
              </a:rPr>
              <a:t>…</a:t>
            </a: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14300" indent="0">
              <a:buNone/>
            </a:pP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Github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: Gratuit , open source, nb illimités de collaborateurs.</a:t>
            </a:r>
          </a:p>
          <a:p>
            <a:pPr marL="114300" indent="0">
              <a:buNone/>
            </a:pP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14300" indent="0">
              <a:buNone/>
            </a:pP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Bitbucket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: Gratuit, projet privé, nb de collaborateurs restreint.</a:t>
            </a:r>
          </a:p>
          <a:p>
            <a:pPr marL="114300" indent="0">
              <a:buNone/>
            </a:pP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114300" indent="0">
              <a:buNone/>
            </a:pP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4" name="Image 3" descr="GitHubVSBitbuck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42" y="4475335"/>
            <a:ext cx="4352458" cy="2251271"/>
          </a:xfrm>
          <a:prstGeom prst="rect">
            <a:avLst/>
          </a:prstGeom>
        </p:spPr>
      </p:pic>
      <p:pic>
        <p:nvPicPr>
          <p:cNvPr id="5" name="Image 4" descr="Emoji_Sun_Behind_Cloud_Emoj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69" y="376326"/>
            <a:ext cx="1145134" cy="11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5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Préalable a savoir</a:t>
            </a: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Utilisation du terminal :</a:t>
            </a: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En linux :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Créer un dossier :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mkdir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mondossier</a:t>
            </a: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Créer un fichier :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touch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texte.txt</a:t>
            </a: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Changer de répertoire : cd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mondossier</a:t>
            </a: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L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ister les fichiers dans un dossier :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Ls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P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our savoir ou on se trouve :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Pwd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Première utilisation </a:t>
            </a: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1251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Créer un dépôt git avec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github</a:t>
            </a: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1- git clone (+http links or </a:t>
            </a:r>
            <a:r>
              <a:rPr lang="fr-FR" dirty="0" err="1">
                <a:solidFill>
                  <a:srgbClr val="000000"/>
                </a:solidFill>
                <a:latin typeface="Helvetica"/>
                <a:cs typeface="Helvetica"/>
              </a:rPr>
              <a:t>ssh</a:t>
            </a: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 url),  pour récupérer les donnés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.</a:t>
            </a: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-  git </a:t>
            </a:r>
            <a:r>
              <a:rPr lang="fr-FR" dirty="0" err="1">
                <a:solidFill>
                  <a:srgbClr val="000000"/>
                </a:solidFill>
                <a:latin typeface="Helvetica"/>
                <a:cs typeface="Helvetica"/>
              </a:rPr>
              <a:t>status</a:t>
            </a: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 , pour voir l’état de votre dépôt local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.</a:t>
            </a: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3- git </a:t>
            </a:r>
            <a:r>
              <a:rPr lang="fr-FR" dirty="0" err="1">
                <a:solidFill>
                  <a:srgbClr val="000000"/>
                </a:solidFill>
                <a:latin typeface="Helvetica"/>
                <a:cs typeface="Helvetica"/>
              </a:rPr>
              <a:t>add</a:t>
            </a: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 « </a:t>
            </a:r>
            <a:r>
              <a:rPr lang="fr-FR" dirty="0" err="1">
                <a:solidFill>
                  <a:srgbClr val="000000"/>
                </a:solidFill>
                <a:latin typeface="Helvetica"/>
                <a:cs typeface="Helvetica"/>
              </a:rPr>
              <a:t>name</a:t>
            </a: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/>
                <a:cs typeface="Helvetica"/>
              </a:rPr>
              <a:t>folder</a:t>
            </a: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 » ou (-A ou </a:t>
            </a:r>
            <a:r>
              <a:rPr lang="fr-FR" dirty="0" err="1">
                <a:solidFill>
                  <a:srgbClr val="000000"/>
                </a:solidFill>
                <a:latin typeface="Helvetica"/>
                <a:cs typeface="Helvetica"/>
              </a:rPr>
              <a:t>add</a:t>
            </a:r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 . ),  pour ajouter un ou plusieurs  ficher.  </a:t>
            </a:r>
            <a:endParaRPr lang="fr-FR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4- git commit -m « message », les fichiers modifiés sont modifié avec un message explicatif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.</a:t>
            </a:r>
          </a:p>
          <a:p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fr-FR" dirty="0">
                <a:solidFill>
                  <a:srgbClr val="000000"/>
                </a:solidFill>
                <a:latin typeface="Helvetica"/>
                <a:cs typeface="Helvetica"/>
              </a:rPr>
              <a:t>5- git push pour envoyer sur le serveur.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6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Interface </a:t>
            </a:r>
            <a:r>
              <a:rPr lang="fr-FR" dirty="0" err="1" smtClean="0">
                <a:solidFill>
                  <a:srgbClr val="000000"/>
                </a:solidFill>
                <a:latin typeface="Helvetica"/>
                <a:cs typeface="Helvetica"/>
              </a:rPr>
              <a:t>Github</a:t>
            </a:r>
            <a:r>
              <a:rPr lang="fr-FR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endParaRPr lang="fr-FR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8" name="Image 7" descr="Capture d’écran 2017-01-02 à 09.5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241" y="2632391"/>
            <a:ext cx="10277758" cy="2569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53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Apothicaire.thmx</Template>
  <TotalTime>739</TotalTime>
  <Words>289</Words>
  <Application>Microsoft Macintosh PowerPoint</Application>
  <PresentationFormat>Présentation à l'écran (4:3)</PresentationFormat>
  <Paragraphs>87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Apothicaire</vt:lpstr>
      <vt:lpstr>GIT / GITHUB </vt:lpstr>
      <vt:lpstr>SOMMAIRE</vt:lpstr>
      <vt:lpstr>Quest-ce que git ? </vt:lpstr>
      <vt:lpstr>Pourquoi utiliser git ? </vt:lpstr>
      <vt:lpstr>installation</vt:lpstr>
      <vt:lpstr>Choisir son dépôt distant </vt:lpstr>
      <vt:lpstr>Préalable a savoir</vt:lpstr>
      <vt:lpstr>Première utilisation </vt:lpstr>
      <vt:lpstr>Interface Github </vt:lpstr>
      <vt:lpstr>Présentation PowerPoint</vt:lpstr>
      <vt:lpstr>Bibliogaphie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</dc:title>
  <dc:creator>vielle vielle</dc:creator>
  <cp:lastModifiedBy>vielle vielle</cp:lastModifiedBy>
  <cp:revision>16</cp:revision>
  <dcterms:created xsi:type="dcterms:W3CDTF">2017-01-01T21:58:09Z</dcterms:created>
  <dcterms:modified xsi:type="dcterms:W3CDTF">2017-01-02T13:56:56Z</dcterms:modified>
</cp:coreProperties>
</file>