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D4773E-757D-45BA-8AEA-F04A94558CF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7672F06-7735-4177-87FB-AB3A85107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26DF6DC-22A8-4D37-BBA8-B3C1BAA6AC5D}"/>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5" name="Espace réservé du pied de page 4">
            <a:extLst>
              <a:ext uri="{FF2B5EF4-FFF2-40B4-BE49-F238E27FC236}">
                <a16:creationId xmlns:a16="http://schemas.microsoft.com/office/drawing/2014/main" id="{5AA11ACF-BAA2-4B2B-BDE2-85643CF07C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D57495-9038-4CC9-86E6-DD5E6541F522}"/>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379206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A196D-56BF-4D89-8645-96390A0F659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EC0CF51-6CAB-4CE7-89DA-C2EC963E529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F92D685-ACD6-4E20-B6BA-87A022FE113A}"/>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5" name="Espace réservé du pied de page 4">
            <a:extLst>
              <a:ext uri="{FF2B5EF4-FFF2-40B4-BE49-F238E27FC236}">
                <a16:creationId xmlns:a16="http://schemas.microsoft.com/office/drawing/2014/main" id="{163A05BB-B21F-4078-963A-92E15989B92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11788D-4994-4069-8105-F5C78DE75842}"/>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316187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E537938-D442-489E-8F9D-E9A20D416C1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553F0B-7163-4B10-92E8-9F9B1349895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6B0D5D-FCE6-4A0D-9A52-3123F0EB6F28}"/>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5" name="Espace réservé du pied de page 4">
            <a:extLst>
              <a:ext uri="{FF2B5EF4-FFF2-40B4-BE49-F238E27FC236}">
                <a16:creationId xmlns:a16="http://schemas.microsoft.com/office/drawing/2014/main" id="{9E3BC318-247B-4C8C-9AB6-6C49B635BA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7EA013-C12F-4F0B-9F33-C344C9F85A99}"/>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216341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1C797-27BF-4D57-B793-7743CD4DA3A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0B4E829-EF47-432A-ABD8-43B3EC40B1D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132E87-35AC-4568-B49A-8EF603FE11A3}"/>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5" name="Espace réservé du pied de page 4">
            <a:extLst>
              <a:ext uri="{FF2B5EF4-FFF2-40B4-BE49-F238E27FC236}">
                <a16:creationId xmlns:a16="http://schemas.microsoft.com/office/drawing/2014/main" id="{CFE498F2-7993-4C0D-9B74-54ACB607C8D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02EB6A8-8028-48D8-94F5-2863871E3A36}"/>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140280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05AFB0-4B2D-4685-91E5-E30612E7149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5984E99-5B57-449B-8F2B-9BB368BBC0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5515433-6D55-4DC5-94E3-E44F45EA07FA}"/>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5" name="Espace réservé du pied de page 4">
            <a:extLst>
              <a:ext uri="{FF2B5EF4-FFF2-40B4-BE49-F238E27FC236}">
                <a16:creationId xmlns:a16="http://schemas.microsoft.com/office/drawing/2014/main" id="{12D335B0-A3FA-4080-B888-7B1067A013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423B56A-3268-40B6-BF2F-C9924D9312DA}"/>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371552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26D82-A82C-4F41-9F91-63AB906FF69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3986996-03C8-4C98-9458-2028F69B825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CEB5CBF-6028-4D17-A9B6-90C4FE7FB84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5C7E0FC-CAAD-4936-9005-4336E1AF89A6}"/>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6" name="Espace réservé du pied de page 5">
            <a:extLst>
              <a:ext uri="{FF2B5EF4-FFF2-40B4-BE49-F238E27FC236}">
                <a16:creationId xmlns:a16="http://schemas.microsoft.com/office/drawing/2014/main" id="{5E1A31CC-51EB-461F-8F17-6F6670B25FB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FDFCB51-CD8E-410E-9FD1-7EE7D930C203}"/>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2503502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FFBF8C-CEEB-4D43-B6EB-46DE5913766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EACE483-58F9-4F7B-9F72-9472899E0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B8235A2-21D7-4AB0-841F-F71D58708E6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637E6E6-8BA5-4E2F-B240-3D900552DF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5C0C2DB-B6B8-4506-8AC0-76107FDD5D77}"/>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DE98CD2-2328-4265-9C8F-F9C4B2874C41}"/>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8" name="Espace réservé du pied de page 7">
            <a:extLst>
              <a:ext uri="{FF2B5EF4-FFF2-40B4-BE49-F238E27FC236}">
                <a16:creationId xmlns:a16="http://schemas.microsoft.com/office/drawing/2014/main" id="{3C739A66-DDCC-4BDD-9DD9-10F4E861204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F7F4CB-AA37-47B9-972B-284D46B78E28}"/>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363103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61F7F3-F37B-497A-A424-AF6D736E4A1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D3D8FA6-77FB-45A2-8D22-310151C96913}"/>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4" name="Espace réservé du pied de page 3">
            <a:extLst>
              <a:ext uri="{FF2B5EF4-FFF2-40B4-BE49-F238E27FC236}">
                <a16:creationId xmlns:a16="http://schemas.microsoft.com/office/drawing/2014/main" id="{81D3814F-7B7B-436A-97F6-025EE875969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EE4946A-8CBF-4C33-A2FA-2186774FD6F7}"/>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385870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D363841-ED7D-405D-8F2D-111D0912A5DC}"/>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3" name="Espace réservé du pied de page 2">
            <a:extLst>
              <a:ext uri="{FF2B5EF4-FFF2-40B4-BE49-F238E27FC236}">
                <a16:creationId xmlns:a16="http://schemas.microsoft.com/office/drawing/2014/main" id="{7AA6A03D-83CC-40BA-9FE7-98118B93001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0910A61-CC1C-453E-BC35-E20CC5481773}"/>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260939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C669B2-F6E4-4DE6-A2C6-A8AB4331373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851197-AB12-408D-9F06-2A5CA5498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AB5F9A8-505A-4831-A7B2-7409C967E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FFA8274-1ADF-48D6-8854-DC36EF1B4CBD}"/>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6" name="Espace réservé du pied de page 5">
            <a:extLst>
              <a:ext uri="{FF2B5EF4-FFF2-40B4-BE49-F238E27FC236}">
                <a16:creationId xmlns:a16="http://schemas.microsoft.com/office/drawing/2014/main" id="{3B7660D9-6397-4AE0-BC27-C0D25174BFD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BEA520E-15AA-49E7-9C05-503F554C5244}"/>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4246483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3819D-3294-4E46-8FD5-C4C6B11835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C6D0E8D-E2A1-4A79-9F22-553C926A5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1B24094-B0FA-44D6-AB50-2FC645775F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CDF8357-AFD5-4CA1-B882-F0772160B40B}"/>
              </a:ext>
            </a:extLst>
          </p:cNvPr>
          <p:cNvSpPr>
            <a:spLocks noGrp="1"/>
          </p:cNvSpPr>
          <p:nvPr>
            <p:ph type="dt" sz="half" idx="10"/>
          </p:nvPr>
        </p:nvSpPr>
        <p:spPr/>
        <p:txBody>
          <a:bodyPr/>
          <a:lstStyle/>
          <a:p>
            <a:fld id="{798079FF-34BE-4BD8-9605-8BC2081482A7}" type="datetimeFigureOut">
              <a:rPr lang="fr-FR" smtClean="0"/>
              <a:t>18/10/2021</a:t>
            </a:fld>
            <a:endParaRPr lang="fr-FR"/>
          </a:p>
        </p:txBody>
      </p:sp>
      <p:sp>
        <p:nvSpPr>
          <p:cNvPr id="6" name="Espace réservé du pied de page 5">
            <a:extLst>
              <a:ext uri="{FF2B5EF4-FFF2-40B4-BE49-F238E27FC236}">
                <a16:creationId xmlns:a16="http://schemas.microsoft.com/office/drawing/2014/main" id="{2CA374B6-CE8E-4F76-9642-3C36EC3A3F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1238C8-3AF1-409C-B9D3-F76652099768}"/>
              </a:ext>
            </a:extLst>
          </p:cNvPr>
          <p:cNvSpPr>
            <a:spLocks noGrp="1"/>
          </p:cNvSpPr>
          <p:nvPr>
            <p:ph type="sldNum" sz="quarter" idx="12"/>
          </p:nvPr>
        </p:nvSpPr>
        <p:spPr/>
        <p:txBody>
          <a:bodyPr/>
          <a:lstStyle/>
          <a:p>
            <a:fld id="{CC5D7847-53EB-48E6-A83D-C568705E9084}" type="slidenum">
              <a:rPr lang="fr-FR" smtClean="0"/>
              <a:t>‹N°›</a:t>
            </a:fld>
            <a:endParaRPr lang="fr-FR"/>
          </a:p>
        </p:txBody>
      </p:sp>
    </p:spTree>
    <p:extLst>
      <p:ext uri="{BB962C8B-B14F-4D97-AF65-F5344CB8AC3E}">
        <p14:creationId xmlns:p14="http://schemas.microsoft.com/office/powerpoint/2010/main" val="326252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2F6C7E4-8E62-43F0-B470-F0480DFD3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7211BEF-2560-4D2E-AB19-58F06C515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C7D2E6-C147-4C87-90E7-2015C1F15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079FF-34BE-4BD8-9605-8BC2081482A7}" type="datetimeFigureOut">
              <a:rPr lang="fr-FR" smtClean="0"/>
              <a:t>18/10/2021</a:t>
            </a:fld>
            <a:endParaRPr lang="fr-FR"/>
          </a:p>
        </p:txBody>
      </p:sp>
      <p:sp>
        <p:nvSpPr>
          <p:cNvPr id="5" name="Espace réservé du pied de page 4">
            <a:extLst>
              <a:ext uri="{FF2B5EF4-FFF2-40B4-BE49-F238E27FC236}">
                <a16:creationId xmlns:a16="http://schemas.microsoft.com/office/drawing/2014/main" id="{556A55E8-184D-4083-AC9A-0A333BAA9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DDAAB6D7-73F9-420D-901A-F5FD5780B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5D7847-53EB-48E6-A83D-C568705E9084}" type="slidenum">
              <a:rPr lang="fr-FR" smtClean="0"/>
              <a:t>‹N°›</a:t>
            </a:fld>
            <a:endParaRPr lang="fr-FR"/>
          </a:p>
        </p:txBody>
      </p:sp>
    </p:spTree>
    <p:extLst>
      <p:ext uri="{BB962C8B-B14F-4D97-AF65-F5344CB8AC3E}">
        <p14:creationId xmlns:p14="http://schemas.microsoft.com/office/powerpoint/2010/main" val="390667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174984-D004-4A14-81C0-41D8826A78B0}"/>
              </a:ext>
            </a:extLst>
          </p:cNvPr>
          <p:cNvSpPr>
            <a:spLocks noGrp="1"/>
          </p:cNvSpPr>
          <p:nvPr>
            <p:ph type="ctrTitle"/>
          </p:nvPr>
        </p:nvSpPr>
        <p:spPr/>
        <p:txBody>
          <a:bodyPr/>
          <a:lstStyle/>
          <a:p>
            <a:r>
              <a:rPr lang="fr-FR" b="0" i="0" dirty="0">
                <a:solidFill>
                  <a:srgbClr val="0F0F19"/>
                </a:solidFill>
                <a:effectLst/>
                <a:latin typeface="Montserrat" panose="020B0604020202020204" pitchFamily="2" charset="0"/>
              </a:rPr>
              <a:t>Relational RDBMS </a:t>
            </a:r>
            <a:endParaRPr lang="fr-FR" dirty="0"/>
          </a:p>
        </p:txBody>
      </p:sp>
      <p:sp>
        <p:nvSpPr>
          <p:cNvPr id="3" name="Sous-titre 2">
            <a:extLst>
              <a:ext uri="{FF2B5EF4-FFF2-40B4-BE49-F238E27FC236}">
                <a16:creationId xmlns:a16="http://schemas.microsoft.com/office/drawing/2014/main" id="{430D6D76-ABCD-47B3-ABBE-2FFB16BF7FC6}"/>
              </a:ext>
            </a:extLst>
          </p:cNvPr>
          <p:cNvSpPr>
            <a:spLocks noGrp="1"/>
          </p:cNvSpPr>
          <p:nvPr>
            <p:ph type="subTitle" idx="1"/>
          </p:nvPr>
        </p:nvSpPr>
        <p:spPr>
          <a:xfrm>
            <a:off x="1524000" y="4396362"/>
            <a:ext cx="9144000" cy="1655762"/>
          </a:xfrm>
        </p:spPr>
        <p:txBody>
          <a:bodyPr/>
          <a:lstStyle/>
          <a:p>
            <a:r>
              <a:rPr lang="en-US" b="0" i="0" dirty="0">
                <a:solidFill>
                  <a:srgbClr val="10162F"/>
                </a:solidFill>
                <a:effectLst/>
                <a:latin typeface="Apercu"/>
              </a:rPr>
              <a:t>A </a:t>
            </a:r>
            <a:r>
              <a:rPr lang="en-US" b="0" i="1" dirty="0">
                <a:solidFill>
                  <a:srgbClr val="10162F"/>
                </a:solidFill>
                <a:effectLst/>
                <a:latin typeface="Apercu"/>
              </a:rPr>
              <a:t>relational database</a:t>
            </a:r>
            <a:r>
              <a:rPr lang="en-US" b="0" i="0" dirty="0">
                <a:solidFill>
                  <a:srgbClr val="10162F"/>
                </a:solidFill>
                <a:effectLst/>
                <a:latin typeface="Apercu"/>
              </a:rPr>
              <a:t> is a type of database. It uses a structure that allows us to identify and access data </a:t>
            </a:r>
            <a:r>
              <a:rPr lang="en-US" b="0" i="1" dirty="0">
                <a:solidFill>
                  <a:srgbClr val="10162F"/>
                </a:solidFill>
                <a:effectLst/>
                <a:latin typeface="Apercu"/>
              </a:rPr>
              <a:t>in relation</a:t>
            </a:r>
            <a:r>
              <a:rPr lang="en-US" b="0" i="0" dirty="0">
                <a:solidFill>
                  <a:srgbClr val="10162F"/>
                </a:solidFill>
                <a:effectLst/>
                <a:latin typeface="Apercu"/>
              </a:rPr>
              <a:t> to another piece of data in the database. Often, data in a relational database is organized into tables.</a:t>
            </a:r>
            <a:endParaRPr lang="fr-FR" dirty="0"/>
          </a:p>
        </p:txBody>
      </p:sp>
    </p:spTree>
    <p:extLst>
      <p:ext uri="{BB962C8B-B14F-4D97-AF65-F5344CB8AC3E}">
        <p14:creationId xmlns:p14="http://schemas.microsoft.com/office/powerpoint/2010/main" val="2098233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47D9E-DD5F-4819-85DD-2920BB56B1D0}"/>
              </a:ext>
            </a:extLst>
          </p:cNvPr>
          <p:cNvSpPr>
            <a:spLocks noGrp="1"/>
          </p:cNvSpPr>
          <p:nvPr>
            <p:ph type="title"/>
          </p:nvPr>
        </p:nvSpPr>
        <p:spPr/>
        <p:txBody>
          <a:bodyPr/>
          <a:lstStyle/>
          <a:p>
            <a:pPr algn="ctr"/>
            <a:r>
              <a:rPr lang="fr-FR" b="0" i="0" dirty="0">
                <a:solidFill>
                  <a:srgbClr val="0F0F19"/>
                </a:solidFill>
                <a:effectLst/>
                <a:latin typeface="Montserrat" panose="00000500000000000000" pitchFamily="2" charset="0"/>
              </a:rPr>
              <a:t>MySQL</a:t>
            </a:r>
            <a:endParaRPr lang="fr-FR" dirty="0"/>
          </a:p>
        </p:txBody>
      </p:sp>
      <p:sp>
        <p:nvSpPr>
          <p:cNvPr id="3" name="Espace réservé du contenu 2">
            <a:extLst>
              <a:ext uri="{FF2B5EF4-FFF2-40B4-BE49-F238E27FC236}">
                <a16:creationId xmlns:a16="http://schemas.microsoft.com/office/drawing/2014/main" id="{8F9AA3BF-B02F-4300-BD96-66FDE0E0D7E9}"/>
              </a:ext>
            </a:extLst>
          </p:cNvPr>
          <p:cNvSpPr>
            <a:spLocks noGrp="1"/>
          </p:cNvSpPr>
          <p:nvPr>
            <p:ph idx="1"/>
          </p:nvPr>
        </p:nvSpPr>
        <p:spPr/>
        <p:txBody>
          <a:bodyPr>
            <a:noAutofit/>
          </a:bodyPr>
          <a:lstStyle/>
          <a:p>
            <a:pPr marL="0" indent="0" algn="ctr">
              <a:buNone/>
            </a:pPr>
            <a:r>
              <a:rPr lang="en-US" sz="1800" b="0" i="0" dirty="0">
                <a:solidFill>
                  <a:srgbClr val="333333"/>
                </a:solidFill>
                <a:effectLst/>
                <a:latin typeface="Arial" panose="020B0604020202020204" pitchFamily="34" charset="0"/>
                <a:cs typeface="Arial" panose="020B0604020202020204" pitchFamily="34" charset="0"/>
              </a:rPr>
              <a:t>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endParaRPr lang="en-US" sz="1800" dirty="0">
              <a:solidFill>
                <a:srgbClr val="333333"/>
              </a:solidFill>
              <a:latin typeface="Arial" panose="020B0604020202020204" pitchFamily="34" charset="0"/>
              <a:cs typeface="Arial" panose="020B0604020202020204" pitchFamily="34" charset="0"/>
            </a:endParaRPr>
          </a:p>
          <a:p>
            <a:pPr marL="0" indent="0">
              <a:lnSpc>
                <a:spcPct val="70000"/>
              </a:lnSpc>
              <a:buNone/>
            </a:pPr>
            <a:r>
              <a:rPr lang="en-US" sz="1700" b="1" dirty="0">
                <a:solidFill>
                  <a:srgbClr val="333333"/>
                </a:solidFill>
                <a:latin typeface="Arial" panose="020B0604020202020204" pitchFamily="34" charset="0"/>
                <a:cs typeface="Arial" panose="020B0604020202020204" pitchFamily="34" charset="0"/>
              </a:rPr>
              <a:t>Functionalities : </a:t>
            </a:r>
          </a:p>
          <a:p>
            <a:r>
              <a:rPr lang="fr-FR" sz="1600" i="0" dirty="0" err="1">
                <a:solidFill>
                  <a:srgbClr val="333333"/>
                </a:solidFill>
                <a:effectLst/>
                <a:latin typeface="Arial" panose="020B0604020202020204" pitchFamily="34" charset="0"/>
                <a:cs typeface="Arial" panose="020B0604020202020204" pitchFamily="34" charset="0"/>
              </a:rPr>
              <a:t>Easy</a:t>
            </a:r>
            <a:r>
              <a:rPr lang="fr-FR" sz="1600" i="0" dirty="0">
                <a:solidFill>
                  <a:srgbClr val="333333"/>
                </a:solidFill>
                <a:effectLst/>
                <a:latin typeface="Arial" panose="020B0604020202020204" pitchFamily="34" charset="0"/>
                <a:cs typeface="Arial" panose="020B0604020202020204" pitchFamily="34" charset="0"/>
              </a:rPr>
              <a:t> to use</a:t>
            </a:r>
            <a:endParaRPr lang="en-US" sz="1600" i="0" dirty="0">
              <a:solidFill>
                <a:srgbClr val="333333"/>
              </a:solidFill>
              <a:effectLst/>
              <a:latin typeface="Arial" panose="020B0604020202020204" pitchFamily="34" charset="0"/>
              <a:cs typeface="Arial" panose="020B0604020202020204" pitchFamily="34" charset="0"/>
            </a:endParaRPr>
          </a:p>
          <a:p>
            <a:r>
              <a:rPr lang="fr-FR" sz="1600" i="0" dirty="0">
                <a:solidFill>
                  <a:srgbClr val="333333"/>
                </a:solidFill>
                <a:effectLst/>
                <a:latin typeface="Arial" panose="020B0604020202020204" pitchFamily="34" charset="0"/>
                <a:cs typeface="Arial" panose="020B0604020202020204" pitchFamily="34" charset="0"/>
              </a:rPr>
              <a:t>It </a:t>
            </a:r>
            <a:r>
              <a:rPr lang="fr-FR" sz="1600" i="0" dirty="0" err="1">
                <a:solidFill>
                  <a:srgbClr val="333333"/>
                </a:solidFill>
                <a:effectLst/>
                <a:latin typeface="Arial" panose="020B0604020202020204" pitchFamily="34" charset="0"/>
                <a:cs typeface="Arial" panose="020B0604020202020204" pitchFamily="34" charset="0"/>
              </a:rPr>
              <a:t>is</a:t>
            </a:r>
            <a:r>
              <a:rPr lang="fr-FR" sz="1600" i="0" dirty="0">
                <a:solidFill>
                  <a:srgbClr val="333333"/>
                </a:solidFill>
                <a:effectLst/>
                <a:latin typeface="Arial" panose="020B0604020202020204" pitchFamily="34" charset="0"/>
                <a:cs typeface="Arial" panose="020B0604020202020204" pitchFamily="34" charset="0"/>
              </a:rPr>
              <a:t> </a:t>
            </a:r>
            <a:r>
              <a:rPr lang="fr-FR" sz="1600" i="0" dirty="0" err="1">
                <a:solidFill>
                  <a:srgbClr val="333333"/>
                </a:solidFill>
                <a:effectLst/>
                <a:latin typeface="Arial" panose="020B0604020202020204" pitchFamily="34" charset="0"/>
                <a:cs typeface="Arial" panose="020B0604020202020204" pitchFamily="34" charset="0"/>
              </a:rPr>
              <a:t>secure</a:t>
            </a:r>
            <a:endParaRPr lang="en-US" sz="1600" dirty="0">
              <a:solidFill>
                <a:srgbClr val="333333"/>
              </a:solidFill>
              <a:latin typeface="Arial" panose="020B0604020202020204" pitchFamily="34" charset="0"/>
              <a:cs typeface="Arial" panose="020B0604020202020204" pitchFamily="34" charset="0"/>
            </a:endParaRPr>
          </a:p>
          <a:p>
            <a:r>
              <a:rPr lang="fr-FR" sz="1600" i="0" dirty="0">
                <a:solidFill>
                  <a:srgbClr val="333333"/>
                </a:solidFill>
                <a:effectLst/>
                <a:latin typeface="Arial" panose="020B0604020202020204" pitchFamily="34" charset="0"/>
                <a:cs typeface="Arial" panose="020B0604020202020204" pitchFamily="34" charset="0"/>
              </a:rPr>
              <a:t>Client/ Server Architecture</a:t>
            </a:r>
            <a:endParaRPr lang="en-US" sz="1600" i="0" dirty="0">
              <a:solidFill>
                <a:srgbClr val="333333"/>
              </a:solidFill>
              <a:effectLst/>
              <a:latin typeface="Arial" panose="020B0604020202020204" pitchFamily="34" charset="0"/>
              <a:cs typeface="Arial" panose="020B0604020202020204" pitchFamily="34" charset="0"/>
            </a:endParaRPr>
          </a:p>
          <a:p>
            <a:r>
              <a:rPr lang="fr-FR" sz="1600" i="0" dirty="0">
                <a:solidFill>
                  <a:srgbClr val="333333"/>
                </a:solidFill>
                <a:effectLst/>
                <a:latin typeface="Arial" panose="020B0604020202020204" pitchFamily="34" charset="0"/>
                <a:cs typeface="Arial" panose="020B0604020202020204" pitchFamily="34" charset="0"/>
              </a:rPr>
              <a:t>It </a:t>
            </a:r>
            <a:r>
              <a:rPr lang="fr-FR" sz="1600" i="0" dirty="0" err="1">
                <a:solidFill>
                  <a:srgbClr val="333333"/>
                </a:solidFill>
                <a:effectLst/>
                <a:latin typeface="Arial" panose="020B0604020202020204" pitchFamily="34" charset="0"/>
                <a:cs typeface="Arial" panose="020B0604020202020204" pitchFamily="34" charset="0"/>
              </a:rPr>
              <a:t>is</a:t>
            </a:r>
            <a:r>
              <a:rPr lang="fr-FR" sz="1600" i="0" dirty="0">
                <a:solidFill>
                  <a:srgbClr val="333333"/>
                </a:solidFill>
                <a:effectLst/>
                <a:latin typeface="Arial" panose="020B0604020202020204" pitchFamily="34" charset="0"/>
                <a:cs typeface="Arial" panose="020B0604020202020204" pitchFamily="34" charset="0"/>
              </a:rPr>
              <a:t> scalable</a:t>
            </a:r>
            <a:endParaRPr lang="en-US" sz="1600" dirty="0">
              <a:solidFill>
                <a:srgbClr val="333333"/>
              </a:solidFill>
              <a:latin typeface="Arial" panose="020B0604020202020204" pitchFamily="34" charset="0"/>
              <a:cs typeface="Arial" panose="020B0604020202020204" pitchFamily="34" charset="0"/>
            </a:endParaRPr>
          </a:p>
          <a:p>
            <a:r>
              <a:rPr lang="fr-FR" sz="1600" i="0" dirty="0">
                <a:solidFill>
                  <a:srgbClr val="333333"/>
                </a:solidFill>
                <a:effectLst/>
                <a:latin typeface="Arial" panose="020B0604020202020204" pitchFamily="34" charset="0"/>
                <a:cs typeface="Arial" panose="020B0604020202020204" pitchFamily="34" charset="0"/>
              </a:rPr>
              <a:t>High </a:t>
            </a:r>
            <a:r>
              <a:rPr lang="fr-FR" sz="1600" i="0" dirty="0" err="1">
                <a:solidFill>
                  <a:srgbClr val="333333"/>
                </a:solidFill>
                <a:effectLst/>
                <a:latin typeface="Arial" panose="020B0604020202020204" pitchFamily="34" charset="0"/>
                <a:cs typeface="Arial" panose="020B0604020202020204" pitchFamily="34" charset="0"/>
              </a:rPr>
              <a:t>Flexibility</a:t>
            </a:r>
            <a:endParaRPr lang="en-US" sz="1600" i="0" dirty="0">
              <a:solidFill>
                <a:srgbClr val="333333"/>
              </a:solidFill>
              <a:effectLst/>
              <a:latin typeface="Arial" panose="020B0604020202020204" pitchFamily="34" charset="0"/>
              <a:cs typeface="Arial" panose="020B0604020202020204" pitchFamily="34" charset="0"/>
            </a:endParaRPr>
          </a:p>
          <a:p>
            <a:r>
              <a:rPr lang="en-US" sz="1600" i="0" dirty="0">
                <a:solidFill>
                  <a:srgbClr val="333333"/>
                </a:solidFill>
                <a:effectLst/>
                <a:latin typeface="Arial" panose="020B0604020202020204" pitchFamily="34" charset="0"/>
                <a:cs typeface="Arial" panose="020B0604020202020204" pitchFamily="34" charset="0"/>
              </a:rPr>
              <a:t>Compatible on many operating systems</a:t>
            </a:r>
          </a:p>
          <a:p>
            <a:r>
              <a:rPr lang="fr-FR" sz="1600" i="0" dirty="0">
                <a:solidFill>
                  <a:srgbClr val="333333"/>
                </a:solidFill>
                <a:effectLst/>
                <a:latin typeface="Arial" panose="020B0604020202020204" pitchFamily="34" charset="0"/>
                <a:cs typeface="Arial" panose="020B0604020202020204" pitchFamily="34" charset="0"/>
              </a:rPr>
              <a:t>High Performance</a:t>
            </a:r>
          </a:p>
          <a:p>
            <a:r>
              <a:rPr lang="fr-FR" sz="1600" i="0" dirty="0">
                <a:solidFill>
                  <a:srgbClr val="333333"/>
                </a:solidFill>
                <a:effectLst/>
                <a:latin typeface="Arial" panose="020B0604020202020204" pitchFamily="34" charset="0"/>
                <a:cs typeface="Arial" panose="020B0604020202020204" pitchFamily="34" charset="0"/>
              </a:rPr>
              <a:t>High </a:t>
            </a:r>
            <a:r>
              <a:rPr lang="fr-FR" sz="1600" i="0" dirty="0" err="1">
                <a:solidFill>
                  <a:srgbClr val="333333"/>
                </a:solidFill>
                <a:effectLst/>
                <a:latin typeface="Arial" panose="020B0604020202020204" pitchFamily="34" charset="0"/>
                <a:cs typeface="Arial" panose="020B0604020202020204" pitchFamily="34" charset="0"/>
              </a:rPr>
              <a:t>Productivity</a:t>
            </a:r>
            <a:endParaRPr lang="fr-F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98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92D1B2-2CEA-49AF-ABC8-10FCB41C6A7A}"/>
              </a:ext>
            </a:extLst>
          </p:cNvPr>
          <p:cNvSpPr>
            <a:spLocks noGrp="1"/>
          </p:cNvSpPr>
          <p:nvPr>
            <p:ph type="title"/>
          </p:nvPr>
        </p:nvSpPr>
        <p:spPr/>
        <p:txBody>
          <a:bodyPr/>
          <a:lstStyle/>
          <a:p>
            <a:pPr algn="ctr"/>
            <a:r>
              <a:rPr lang="fr-FR" b="0" i="0" dirty="0">
                <a:solidFill>
                  <a:srgbClr val="0F0F19"/>
                </a:solidFill>
                <a:effectLst/>
                <a:latin typeface="Montserrat" panose="00000500000000000000" pitchFamily="2" charset="0"/>
              </a:rPr>
              <a:t>PostgreSQL</a:t>
            </a:r>
            <a:endParaRPr lang="fr-FR" dirty="0"/>
          </a:p>
        </p:txBody>
      </p:sp>
      <p:sp>
        <p:nvSpPr>
          <p:cNvPr id="3" name="Espace réservé du contenu 2">
            <a:extLst>
              <a:ext uri="{FF2B5EF4-FFF2-40B4-BE49-F238E27FC236}">
                <a16:creationId xmlns:a16="http://schemas.microsoft.com/office/drawing/2014/main" id="{85E32770-4480-4D8B-B142-40CAFFA32FA9}"/>
              </a:ext>
            </a:extLst>
          </p:cNvPr>
          <p:cNvSpPr>
            <a:spLocks noGrp="1"/>
          </p:cNvSpPr>
          <p:nvPr>
            <p:ph idx="1"/>
          </p:nvPr>
        </p:nvSpPr>
        <p:spPr/>
        <p:txBody>
          <a:bodyPr>
            <a:normAutofit fontScale="92500" lnSpcReduction="20000"/>
          </a:bodyPr>
          <a:lstStyle/>
          <a:p>
            <a:pPr marL="0" indent="0" algn="ctr">
              <a:buNone/>
            </a:pPr>
            <a:r>
              <a:rPr lang="en-US" sz="1800" dirty="0">
                <a:solidFill>
                  <a:srgbClr val="333333"/>
                </a:solidFill>
                <a:latin typeface="Arial" panose="020B0604020202020204" pitchFamily="34" charset="0"/>
                <a:cs typeface="Arial" panose="020B0604020202020204" pitchFamily="34" charset="0"/>
              </a:rPr>
              <a:t>PostgreSQL is an advanced, enterprise-class, and open-source relational database system. PostgreSQL supports both SQL (relational) and JSON (non-relational) querying.</a:t>
            </a:r>
          </a:p>
          <a:p>
            <a:pPr marL="0" indent="0" algn="ctr">
              <a:buNone/>
            </a:pPr>
            <a:r>
              <a:rPr lang="en-US" sz="1800" dirty="0">
                <a:solidFill>
                  <a:srgbClr val="333333"/>
                </a:solidFill>
                <a:latin typeface="Arial" panose="020B0604020202020204" pitchFamily="34" charset="0"/>
                <a:cs typeface="Arial" panose="020B0604020202020204" pitchFamily="34" charset="0"/>
              </a:rPr>
              <a:t>PostgreSQL is a highly stable database backed by more than 20 years of development by the open-source community.</a:t>
            </a:r>
            <a:endParaRPr lang="fr-FR" sz="1800" dirty="0">
              <a:solidFill>
                <a:srgbClr val="333333"/>
              </a:solidFill>
              <a:latin typeface="Arial" panose="020B0604020202020204" pitchFamily="34" charset="0"/>
              <a:cs typeface="Arial" panose="020B0604020202020204" pitchFamily="34" charset="0"/>
            </a:endParaRPr>
          </a:p>
          <a:p>
            <a:pPr algn="l">
              <a:buFont typeface="Arial" panose="020B0604020202020204" pitchFamily="34" charset="0"/>
              <a:buChar char="•"/>
            </a:pPr>
            <a:endParaRPr lang="fr-FR" sz="1800" dirty="0">
              <a:solidFill>
                <a:srgbClr val="333333"/>
              </a:solidFill>
              <a:latin typeface="Arial" panose="020B0604020202020204" pitchFamily="34" charset="0"/>
              <a:cs typeface="Arial" panose="020B0604020202020204" pitchFamily="34" charset="0"/>
            </a:endParaRPr>
          </a:p>
          <a:p>
            <a:pPr marL="0" indent="0">
              <a:buNone/>
            </a:pPr>
            <a:r>
              <a:rPr lang="en-US" sz="1800" b="1" dirty="0">
                <a:solidFill>
                  <a:srgbClr val="333333"/>
                </a:solidFill>
                <a:latin typeface="Arial" panose="020B0604020202020204" pitchFamily="34" charset="0"/>
                <a:cs typeface="Arial" panose="020B0604020202020204" pitchFamily="34" charset="0"/>
              </a:rPr>
              <a:t>Functionalities : </a:t>
            </a:r>
            <a:endParaRPr lang="fr-FR" sz="1800" b="1" dirty="0">
              <a:solidFill>
                <a:srgbClr val="333333"/>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fr-FR" sz="1800" dirty="0">
                <a:solidFill>
                  <a:srgbClr val="333333"/>
                </a:solidFill>
                <a:latin typeface="Arial" panose="020B0604020202020204" pitchFamily="34" charset="0"/>
                <a:cs typeface="Arial" panose="020B0604020202020204" pitchFamily="34" charset="0"/>
              </a:rPr>
              <a:t>User-</a:t>
            </a:r>
            <a:r>
              <a:rPr lang="fr-FR" sz="1800" dirty="0" err="1">
                <a:solidFill>
                  <a:srgbClr val="333333"/>
                </a:solidFill>
                <a:latin typeface="Arial" panose="020B0604020202020204" pitchFamily="34" charset="0"/>
                <a:cs typeface="Arial" panose="020B0604020202020204" pitchFamily="34" charset="0"/>
              </a:rPr>
              <a:t>defined</a:t>
            </a:r>
            <a:r>
              <a:rPr lang="fr-FR" sz="1800" dirty="0">
                <a:solidFill>
                  <a:srgbClr val="333333"/>
                </a:solidFill>
                <a:latin typeface="Arial" panose="020B0604020202020204" pitchFamily="34" charset="0"/>
                <a:cs typeface="Arial" panose="020B0604020202020204" pitchFamily="34" charset="0"/>
              </a:rPr>
              <a:t> types</a:t>
            </a:r>
          </a:p>
          <a:p>
            <a:pPr algn="l">
              <a:buFont typeface="Arial" panose="020B0604020202020204" pitchFamily="34" charset="0"/>
              <a:buChar char="•"/>
            </a:pPr>
            <a:r>
              <a:rPr lang="fr-FR" sz="1800" dirty="0">
                <a:solidFill>
                  <a:srgbClr val="333333"/>
                </a:solidFill>
                <a:latin typeface="Arial" panose="020B0604020202020204" pitchFamily="34" charset="0"/>
                <a:cs typeface="Arial" panose="020B0604020202020204" pitchFamily="34" charset="0"/>
              </a:rPr>
              <a:t>Table </a:t>
            </a:r>
            <a:r>
              <a:rPr lang="fr-FR" sz="1800" dirty="0" err="1">
                <a:solidFill>
                  <a:srgbClr val="333333"/>
                </a:solidFill>
                <a:latin typeface="Arial" panose="020B0604020202020204" pitchFamily="34" charset="0"/>
                <a:cs typeface="Arial" panose="020B0604020202020204" pitchFamily="34" charset="0"/>
              </a:rPr>
              <a:t>inheritance</a:t>
            </a:r>
            <a:endParaRPr lang="fr-FR" sz="1800" dirty="0">
              <a:solidFill>
                <a:srgbClr val="333333"/>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fr-FR" sz="1800" dirty="0" err="1">
                <a:solidFill>
                  <a:srgbClr val="333333"/>
                </a:solidFill>
                <a:latin typeface="Arial" panose="020B0604020202020204" pitchFamily="34" charset="0"/>
                <a:cs typeface="Arial" panose="020B0604020202020204" pitchFamily="34" charset="0"/>
              </a:rPr>
              <a:t>Sophisticated</a:t>
            </a:r>
            <a:r>
              <a:rPr lang="fr-FR" sz="1800" dirty="0">
                <a:solidFill>
                  <a:srgbClr val="333333"/>
                </a:solidFill>
                <a:latin typeface="Arial" panose="020B0604020202020204" pitchFamily="34" charset="0"/>
                <a:cs typeface="Arial" panose="020B0604020202020204" pitchFamily="34" charset="0"/>
              </a:rPr>
              <a:t> </a:t>
            </a:r>
            <a:r>
              <a:rPr lang="fr-FR" sz="1800" dirty="0" err="1">
                <a:solidFill>
                  <a:srgbClr val="333333"/>
                </a:solidFill>
                <a:latin typeface="Arial" panose="020B0604020202020204" pitchFamily="34" charset="0"/>
                <a:cs typeface="Arial" panose="020B0604020202020204" pitchFamily="34" charset="0"/>
              </a:rPr>
              <a:t>locking</a:t>
            </a:r>
            <a:r>
              <a:rPr lang="fr-FR" sz="1800" dirty="0">
                <a:solidFill>
                  <a:srgbClr val="333333"/>
                </a:solidFill>
                <a:latin typeface="Arial" panose="020B0604020202020204" pitchFamily="34" charset="0"/>
                <a:cs typeface="Arial" panose="020B0604020202020204" pitchFamily="34" charset="0"/>
              </a:rPr>
              <a:t> </a:t>
            </a:r>
            <a:r>
              <a:rPr lang="fr-FR" sz="1800" dirty="0" err="1">
                <a:solidFill>
                  <a:srgbClr val="333333"/>
                </a:solidFill>
                <a:latin typeface="Arial" panose="020B0604020202020204" pitchFamily="34" charset="0"/>
                <a:cs typeface="Arial" panose="020B0604020202020204" pitchFamily="34" charset="0"/>
              </a:rPr>
              <a:t>mechanism</a:t>
            </a:r>
            <a:endParaRPr lang="fr-FR" sz="1800" dirty="0">
              <a:solidFill>
                <a:srgbClr val="333333"/>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fr-FR" sz="1800" dirty="0" err="1">
                <a:solidFill>
                  <a:srgbClr val="333333"/>
                </a:solidFill>
                <a:latin typeface="Arial" panose="020B0604020202020204" pitchFamily="34" charset="0"/>
                <a:cs typeface="Arial" panose="020B0604020202020204" pitchFamily="34" charset="0"/>
              </a:rPr>
              <a:t>Foreign</a:t>
            </a:r>
            <a:r>
              <a:rPr lang="fr-FR" sz="1800" dirty="0">
                <a:solidFill>
                  <a:srgbClr val="333333"/>
                </a:solidFill>
                <a:latin typeface="Arial" panose="020B0604020202020204" pitchFamily="34" charset="0"/>
                <a:cs typeface="Arial" panose="020B0604020202020204" pitchFamily="34" charset="0"/>
              </a:rPr>
              <a:t> key </a:t>
            </a:r>
            <a:r>
              <a:rPr lang="fr-FR" sz="1800" dirty="0" err="1">
                <a:solidFill>
                  <a:srgbClr val="333333"/>
                </a:solidFill>
                <a:latin typeface="Arial" panose="020B0604020202020204" pitchFamily="34" charset="0"/>
                <a:cs typeface="Arial" panose="020B0604020202020204" pitchFamily="34" charset="0"/>
              </a:rPr>
              <a:t>referential</a:t>
            </a:r>
            <a:r>
              <a:rPr lang="fr-FR" sz="1800" dirty="0">
                <a:solidFill>
                  <a:srgbClr val="333333"/>
                </a:solidFill>
                <a:latin typeface="Arial" panose="020B0604020202020204" pitchFamily="34" charset="0"/>
                <a:cs typeface="Arial" panose="020B0604020202020204" pitchFamily="34" charset="0"/>
              </a:rPr>
              <a:t> integrity</a:t>
            </a:r>
          </a:p>
          <a:p>
            <a:pPr algn="l">
              <a:buFont typeface="Arial" panose="020B0604020202020204" pitchFamily="34" charset="0"/>
              <a:buChar char="•"/>
            </a:pPr>
            <a:r>
              <a:rPr lang="fr-FR" sz="1800" dirty="0">
                <a:solidFill>
                  <a:srgbClr val="333333"/>
                </a:solidFill>
                <a:latin typeface="Arial" panose="020B0604020202020204" pitchFamily="34" charset="0"/>
                <a:cs typeface="Arial" panose="020B0604020202020204" pitchFamily="34" charset="0"/>
              </a:rPr>
              <a:t>Views, </a:t>
            </a:r>
            <a:r>
              <a:rPr lang="fr-FR" sz="1800" dirty="0" err="1">
                <a:solidFill>
                  <a:srgbClr val="333333"/>
                </a:solidFill>
                <a:latin typeface="Arial" panose="020B0604020202020204" pitchFamily="34" charset="0"/>
                <a:cs typeface="Arial" panose="020B0604020202020204" pitchFamily="34" charset="0"/>
              </a:rPr>
              <a:t>rules</a:t>
            </a:r>
            <a:r>
              <a:rPr lang="fr-FR" sz="1800" dirty="0">
                <a:solidFill>
                  <a:srgbClr val="333333"/>
                </a:solidFill>
                <a:latin typeface="Arial" panose="020B0604020202020204" pitchFamily="34" charset="0"/>
                <a:cs typeface="Arial" panose="020B0604020202020204" pitchFamily="34" charset="0"/>
              </a:rPr>
              <a:t>, subquery</a:t>
            </a:r>
          </a:p>
          <a:p>
            <a:pPr algn="l">
              <a:buFont typeface="Arial" panose="020B0604020202020204" pitchFamily="34" charset="0"/>
              <a:buChar char="•"/>
            </a:pPr>
            <a:r>
              <a:rPr lang="fr-FR" sz="1800" dirty="0" err="1">
                <a:solidFill>
                  <a:srgbClr val="333333"/>
                </a:solidFill>
                <a:latin typeface="Arial" panose="020B0604020202020204" pitchFamily="34" charset="0"/>
                <a:cs typeface="Arial" panose="020B0604020202020204" pitchFamily="34" charset="0"/>
              </a:rPr>
              <a:t>Nested</a:t>
            </a:r>
            <a:r>
              <a:rPr lang="fr-FR" sz="1800" dirty="0">
                <a:solidFill>
                  <a:srgbClr val="333333"/>
                </a:solidFill>
                <a:latin typeface="Arial" panose="020B0604020202020204" pitchFamily="34" charset="0"/>
                <a:cs typeface="Arial" panose="020B0604020202020204" pitchFamily="34" charset="0"/>
              </a:rPr>
              <a:t> transactions (</a:t>
            </a:r>
            <a:r>
              <a:rPr lang="fr-FR" sz="1800" dirty="0" err="1">
                <a:solidFill>
                  <a:srgbClr val="333333"/>
                </a:solidFill>
                <a:latin typeface="Arial" panose="020B0604020202020204" pitchFamily="34" charset="0"/>
                <a:cs typeface="Arial" panose="020B0604020202020204" pitchFamily="34" charset="0"/>
              </a:rPr>
              <a:t>savepoints</a:t>
            </a:r>
            <a:r>
              <a:rPr lang="fr-FR" sz="1800" dirty="0">
                <a:solidFill>
                  <a:srgbClr val="333333"/>
                </a:solidFill>
                <a:latin typeface="Arial" panose="020B0604020202020204" pitchFamily="34" charset="0"/>
                <a:cs typeface="Arial" panose="020B0604020202020204" pitchFamily="34" charset="0"/>
              </a:rPr>
              <a:t>)</a:t>
            </a:r>
          </a:p>
          <a:p>
            <a:pPr algn="l">
              <a:buFont typeface="Arial" panose="020B0604020202020204" pitchFamily="34" charset="0"/>
              <a:buChar char="•"/>
            </a:pPr>
            <a:r>
              <a:rPr lang="fr-FR" sz="1800" dirty="0">
                <a:solidFill>
                  <a:srgbClr val="333333"/>
                </a:solidFill>
                <a:latin typeface="Arial" panose="020B0604020202020204" pitchFamily="34" charset="0"/>
                <a:cs typeface="Arial" panose="020B0604020202020204" pitchFamily="34" charset="0"/>
              </a:rPr>
              <a:t>Multi-version </a:t>
            </a:r>
            <a:r>
              <a:rPr lang="fr-FR" sz="1800" dirty="0" err="1">
                <a:solidFill>
                  <a:srgbClr val="333333"/>
                </a:solidFill>
                <a:latin typeface="Arial" panose="020B0604020202020204" pitchFamily="34" charset="0"/>
                <a:cs typeface="Arial" panose="020B0604020202020204" pitchFamily="34" charset="0"/>
              </a:rPr>
              <a:t>concurrency</a:t>
            </a:r>
            <a:r>
              <a:rPr lang="fr-FR" sz="1800" dirty="0">
                <a:solidFill>
                  <a:srgbClr val="333333"/>
                </a:solidFill>
                <a:latin typeface="Arial" panose="020B0604020202020204" pitchFamily="34" charset="0"/>
                <a:cs typeface="Arial" panose="020B0604020202020204" pitchFamily="34" charset="0"/>
              </a:rPr>
              <a:t> control (MVCC)</a:t>
            </a:r>
          </a:p>
          <a:p>
            <a:pPr algn="l">
              <a:buFont typeface="Arial" panose="020B0604020202020204" pitchFamily="34" charset="0"/>
              <a:buChar char="•"/>
            </a:pPr>
            <a:r>
              <a:rPr lang="fr-FR" sz="1800" dirty="0" err="1">
                <a:solidFill>
                  <a:srgbClr val="333333"/>
                </a:solidFill>
                <a:latin typeface="Arial" panose="020B0604020202020204" pitchFamily="34" charset="0"/>
                <a:cs typeface="Arial" panose="020B0604020202020204" pitchFamily="34" charset="0"/>
              </a:rPr>
              <a:t>Asynchronous</a:t>
            </a:r>
            <a:r>
              <a:rPr lang="fr-FR" sz="1800" dirty="0">
                <a:solidFill>
                  <a:srgbClr val="333333"/>
                </a:solidFill>
                <a:latin typeface="Arial" panose="020B0604020202020204" pitchFamily="34" charset="0"/>
                <a:cs typeface="Arial" panose="020B0604020202020204" pitchFamily="34" charset="0"/>
              </a:rPr>
              <a:t> </a:t>
            </a:r>
            <a:r>
              <a:rPr lang="fr-FR" sz="1800" dirty="0" err="1">
                <a:solidFill>
                  <a:srgbClr val="333333"/>
                </a:solidFill>
                <a:latin typeface="Arial" panose="020B0604020202020204" pitchFamily="34" charset="0"/>
                <a:cs typeface="Arial" panose="020B0604020202020204" pitchFamily="34" charset="0"/>
              </a:rPr>
              <a:t>replication</a:t>
            </a:r>
            <a:endParaRPr lang="fr-FR" sz="1800" dirty="0">
              <a:solidFill>
                <a:srgbClr val="3333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934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66E9D2-661D-4684-BF26-4A6C7F912037}"/>
              </a:ext>
            </a:extLst>
          </p:cNvPr>
          <p:cNvSpPr>
            <a:spLocks noGrp="1"/>
          </p:cNvSpPr>
          <p:nvPr>
            <p:ph type="title"/>
          </p:nvPr>
        </p:nvSpPr>
        <p:spPr/>
        <p:txBody>
          <a:bodyPr/>
          <a:lstStyle/>
          <a:p>
            <a:pPr algn="ctr"/>
            <a:r>
              <a:rPr lang="fr-FR" b="0" i="0" dirty="0">
                <a:solidFill>
                  <a:srgbClr val="0F0F19"/>
                </a:solidFill>
                <a:effectLst/>
                <a:latin typeface="Montserrat" panose="00000500000000000000" pitchFamily="2" charset="0"/>
              </a:rPr>
              <a:t>SQL SERVER</a:t>
            </a:r>
            <a:endParaRPr lang="fr-FR" dirty="0"/>
          </a:p>
        </p:txBody>
      </p:sp>
      <p:sp>
        <p:nvSpPr>
          <p:cNvPr id="3" name="Espace réservé du contenu 2">
            <a:extLst>
              <a:ext uri="{FF2B5EF4-FFF2-40B4-BE49-F238E27FC236}">
                <a16:creationId xmlns:a16="http://schemas.microsoft.com/office/drawing/2014/main" id="{49EE456E-CA49-4557-89ED-72C36822EDA4}"/>
              </a:ext>
            </a:extLst>
          </p:cNvPr>
          <p:cNvSpPr>
            <a:spLocks noGrp="1"/>
          </p:cNvSpPr>
          <p:nvPr>
            <p:ph idx="1"/>
          </p:nvPr>
        </p:nvSpPr>
        <p:spPr/>
        <p:txBody>
          <a:bodyPr>
            <a:normAutofit fontScale="92500" lnSpcReduction="20000"/>
          </a:bodyPr>
          <a:lstStyle/>
          <a:p>
            <a:pPr marL="0" indent="0" algn="ctr">
              <a:buNone/>
            </a:pPr>
            <a:r>
              <a:rPr lang="en-US" sz="1800" dirty="0">
                <a:solidFill>
                  <a:srgbClr val="333333"/>
                </a:solidFill>
                <a:latin typeface="Arial" panose="020B0604020202020204" pitchFamily="34" charset="0"/>
                <a:cs typeface="Arial" panose="020B0604020202020204" pitchFamily="34" charset="0"/>
              </a:rPr>
              <a:t>Microsoft owns SQL Server. Like Oracle DB, the code is close sourced.</a:t>
            </a:r>
          </a:p>
          <a:p>
            <a:pPr marL="0" indent="0" algn="ctr">
              <a:buNone/>
            </a:pPr>
            <a:r>
              <a:rPr lang="en-US" sz="1800" dirty="0">
                <a:solidFill>
                  <a:srgbClr val="333333"/>
                </a:solidFill>
                <a:latin typeface="Arial" panose="020B0604020202020204" pitchFamily="34" charset="0"/>
                <a:cs typeface="Arial" panose="020B0604020202020204" pitchFamily="34" charset="0"/>
              </a:rPr>
              <a:t>Large enterprise applications mostly use SQL Server.</a:t>
            </a:r>
          </a:p>
          <a:p>
            <a:pPr marL="0" indent="0" algn="ctr">
              <a:buNone/>
            </a:pPr>
            <a:r>
              <a:rPr lang="en-US" sz="1800" dirty="0">
                <a:solidFill>
                  <a:srgbClr val="333333"/>
                </a:solidFill>
                <a:latin typeface="Arial" panose="020B0604020202020204" pitchFamily="34" charset="0"/>
                <a:cs typeface="Arial" panose="020B0604020202020204" pitchFamily="34" charset="0"/>
              </a:rPr>
              <a:t>Microsoft offers a free entry-level version called Express but can become very expensive as you scale your application.</a:t>
            </a:r>
            <a:endParaRPr lang="fr-FR" sz="1800" dirty="0">
              <a:solidFill>
                <a:srgbClr val="333333"/>
              </a:solidFill>
              <a:latin typeface="Arial" panose="020B0604020202020204" pitchFamily="34" charset="0"/>
              <a:cs typeface="Arial" panose="020B0604020202020204" pitchFamily="34" charset="0"/>
            </a:endParaRPr>
          </a:p>
          <a:p>
            <a:pPr marL="0" indent="0" algn="ctr">
              <a:buNone/>
            </a:pPr>
            <a:endParaRPr lang="en-US" sz="1800" dirty="0">
              <a:solidFill>
                <a:srgbClr val="333333"/>
              </a:solidFill>
              <a:latin typeface="Arial" panose="020B0604020202020204" pitchFamily="34" charset="0"/>
              <a:cs typeface="Arial" panose="020B0604020202020204" pitchFamily="34" charset="0"/>
            </a:endParaRPr>
          </a:p>
          <a:p>
            <a:pPr marL="0" indent="0">
              <a:buNone/>
            </a:pPr>
            <a:r>
              <a:rPr lang="en-US" sz="1800" b="1" dirty="0">
                <a:solidFill>
                  <a:srgbClr val="333333"/>
                </a:solidFill>
                <a:latin typeface="Arial" panose="020B0604020202020204" pitchFamily="34" charset="0"/>
                <a:cs typeface="Arial" panose="020B0604020202020204" pitchFamily="34" charset="0"/>
              </a:rPr>
              <a:t>Functionalities :</a:t>
            </a:r>
          </a:p>
          <a:p>
            <a:pPr marL="0" indent="0">
              <a:buNone/>
            </a:pPr>
            <a:r>
              <a:rPr lang="en-US" sz="1800" dirty="0">
                <a:solidFill>
                  <a:srgbClr val="333333"/>
                </a:solidFill>
                <a:latin typeface="Arial" panose="020B0604020202020204" pitchFamily="34" charset="0"/>
                <a:cs typeface="Arial" panose="020B0604020202020204" pitchFamily="34" charset="0"/>
              </a:rPr>
              <a:t>Manage both structured and unstructured data</a:t>
            </a:r>
          </a:p>
          <a:p>
            <a:pPr marL="0" indent="0">
              <a:buNone/>
            </a:pPr>
            <a:r>
              <a:rPr lang="en-US" sz="1800" dirty="0">
                <a:solidFill>
                  <a:srgbClr val="333333"/>
                </a:solidFill>
                <a:latin typeface="Arial" panose="020B0604020202020204" pitchFamily="34" charset="0"/>
                <a:cs typeface="Arial" panose="020B0604020202020204" pitchFamily="34" charset="0"/>
              </a:rPr>
              <a:t>AI across all your data</a:t>
            </a:r>
          </a:p>
          <a:p>
            <a:pPr marL="0" indent="0">
              <a:buNone/>
            </a:pPr>
            <a:r>
              <a:rPr lang="fr-FR" sz="1800" dirty="0">
                <a:solidFill>
                  <a:srgbClr val="333333"/>
                </a:solidFill>
                <a:latin typeface="Arial" panose="020B0604020202020204" pitchFamily="34" charset="0"/>
                <a:cs typeface="Arial" panose="020B0604020202020204" pitchFamily="34" charset="0"/>
              </a:rPr>
              <a:t>Run SQL Server </a:t>
            </a:r>
            <a:r>
              <a:rPr lang="fr-FR" sz="1800" dirty="0" err="1">
                <a:solidFill>
                  <a:srgbClr val="333333"/>
                </a:solidFill>
                <a:latin typeface="Arial" panose="020B0604020202020204" pitchFamily="34" charset="0"/>
                <a:cs typeface="Arial" panose="020B0604020202020204" pitchFamily="34" charset="0"/>
              </a:rPr>
              <a:t>anywhere</a:t>
            </a:r>
            <a:endParaRPr lang="en-US" sz="1800" dirty="0">
              <a:solidFill>
                <a:srgbClr val="333333"/>
              </a:solidFill>
              <a:latin typeface="Arial" panose="020B0604020202020204" pitchFamily="34" charset="0"/>
              <a:cs typeface="Arial" panose="020B0604020202020204" pitchFamily="34" charset="0"/>
            </a:endParaRPr>
          </a:p>
          <a:p>
            <a:pPr marL="0" indent="0">
              <a:buNone/>
            </a:pPr>
            <a:r>
              <a:rPr lang="fr-FR" sz="1800" dirty="0">
                <a:solidFill>
                  <a:srgbClr val="333333"/>
                </a:solidFill>
                <a:latin typeface="Arial" panose="020B0604020202020204" pitchFamily="34" charset="0"/>
                <a:cs typeface="Arial" panose="020B0604020202020204" pitchFamily="34" charset="0"/>
              </a:rPr>
              <a:t>#1 in performance</a:t>
            </a:r>
            <a:endParaRPr lang="en-US" sz="1800" dirty="0">
              <a:solidFill>
                <a:srgbClr val="333333"/>
              </a:solidFill>
              <a:latin typeface="Arial" panose="020B0604020202020204" pitchFamily="34" charset="0"/>
              <a:cs typeface="Arial" panose="020B0604020202020204" pitchFamily="34" charset="0"/>
            </a:endParaRPr>
          </a:p>
          <a:p>
            <a:pPr marL="0" indent="0">
              <a:buNone/>
            </a:pPr>
            <a:r>
              <a:rPr lang="fr-FR" sz="1800" dirty="0">
                <a:solidFill>
                  <a:srgbClr val="333333"/>
                </a:solidFill>
                <a:latin typeface="Arial" panose="020B0604020202020204" pitchFamily="34" charset="0"/>
                <a:cs typeface="Arial" panose="020B0604020202020204" pitchFamily="34" charset="0"/>
              </a:rPr>
              <a:t>Intelligent </a:t>
            </a:r>
            <a:r>
              <a:rPr lang="fr-FR" sz="1800" dirty="0" err="1">
                <a:solidFill>
                  <a:srgbClr val="333333"/>
                </a:solidFill>
                <a:latin typeface="Arial" panose="020B0604020202020204" pitchFamily="34" charset="0"/>
                <a:cs typeface="Arial" panose="020B0604020202020204" pitchFamily="34" charset="0"/>
              </a:rPr>
              <a:t>database</a:t>
            </a:r>
            <a:r>
              <a:rPr lang="fr-FR" sz="1800" dirty="0">
                <a:solidFill>
                  <a:srgbClr val="333333"/>
                </a:solidFill>
                <a:latin typeface="Arial" panose="020B0604020202020204" pitchFamily="34" charset="0"/>
                <a:cs typeface="Arial" panose="020B0604020202020204" pitchFamily="34" charset="0"/>
              </a:rPr>
              <a:t> </a:t>
            </a:r>
            <a:r>
              <a:rPr lang="fr-FR" sz="1800" dirty="0" err="1">
                <a:solidFill>
                  <a:srgbClr val="333333"/>
                </a:solidFill>
                <a:latin typeface="Arial" panose="020B0604020202020204" pitchFamily="34" charset="0"/>
                <a:cs typeface="Arial" panose="020B0604020202020204" pitchFamily="34" charset="0"/>
              </a:rPr>
              <a:t>capabilities</a:t>
            </a:r>
            <a:endParaRPr lang="en-US" sz="1800" dirty="0">
              <a:solidFill>
                <a:srgbClr val="333333"/>
              </a:solidFill>
              <a:latin typeface="Arial" panose="020B0604020202020204" pitchFamily="34" charset="0"/>
              <a:cs typeface="Arial" panose="020B0604020202020204" pitchFamily="34" charset="0"/>
            </a:endParaRPr>
          </a:p>
          <a:p>
            <a:pPr marL="0" indent="0">
              <a:buNone/>
            </a:pPr>
            <a:r>
              <a:rPr lang="fr-FR" sz="1800" dirty="0" err="1">
                <a:solidFill>
                  <a:srgbClr val="333333"/>
                </a:solidFill>
                <a:latin typeface="Arial" panose="020B0604020202020204" pitchFamily="34" charset="0"/>
                <a:cs typeface="Arial" panose="020B0604020202020204" pitchFamily="34" charset="0"/>
              </a:rPr>
              <a:t>Built-in</a:t>
            </a:r>
            <a:r>
              <a:rPr lang="fr-FR" sz="1800" dirty="0">
                <a:solidFill>
                  <a:srgbClr val="333333"/>
                </a:solidFill>
                <a:latin typeface="Arial" panose="020B0604020202020204" pitchFamily="34" charset="0"/>
                <a:cs typeface="Arial" panose="020B0604020202020204" pitchFamily="34" charset="0"/>
              </a:rPr>
              <a:t> </a:t>
            </a:r>
            <a:r>
              <a:rPr lang="fr-FR" sz="1800" dirty="0" err="1">
                <a:solidFill>
                  <a:srgbClr val="333333"/>
                </a:solidFill>
                <a:latin typeface="Arial" panose="020B0604020202020204" pitchFamily="34" charset="0"/>
                <a:cs typeface="Arial" panose="020B0604020202020204" pitchFamily="34" charset="0"/>
              </a:rPr>
              <a:t>security</a:t>
            </a:r>
            <a:r>
              <a:rPr lang="fr-FR" sz="1800" dirty="0">
                <a:solidFill>
                  <a:srgbClr val="333333"/>
                </a:solidFill>
                <a:latin typeface="Arial" panose="020B0604020202020204" pitchFamily="34" charset="0"/>
                <a:cs typeface="Arial" panose="020B0604020202020204" pitchFamily="34" charset="0"/>
              </a:rPr>
              <a:t> and compliance</a:t>
            </a:r>
          </a:p>
          <a:p>
            <a:pPr marL="0" indent="0">
              <a:buNone/>
            </a:pPr>
            <a:r>
              <a:rPr lang="fr-FR" sz="1800" dirty="0">
                <a:solidFill>
                  <a:srgbClr val="333333"/>
                </a:solidFill>
                <a:latin typeface="Arial" panose="020B0604020202020204" pitchFamily="34" charset="0"/>
                <a:cs typeface="Arial" panose="020B0604020202020204" pitchFamily="34" charset="0"/>
              </a:rPr>
              <a:t>Always </a:t>
            </a:r>
            <a:r>
              <a:rPr lang="fr-FR" sz="1800" dirty="0" err="1">
                <a:solidFill>
                  <a:srgbClr val="333333"/>
                </a:solidFill>
                <a:latin typeface="Arial" panose="020B0604020202020204" pitchFamily="34" charset="0"/>
                <a:cs typeface="Arial" panose="020B0604020202020204" pitchFamily="34" charset="0"/>
              </a:rPr>
              <a:t>encrypted</a:t>
            </a:r>
            <a:r>
              <a:rPr lang="fr-FR" sz="1800" dirty="0">
                <a:solidFill>
                  <a:srgbClr val="333333"/>
                </a:solidFill>
                <a:latin typeface="Arial" panose="020B0604020202020204" pitchFamily="34" charset="0"/>
                <a:cs typeface="Arial" panose="020B0604020202020204" pitchFamily="34" charset="0"/>
              </a:rPr>
              <a:t> data enclaves</a:t>
            </a:r>
          </a:p>
          <a:p>
            <a:pPr marL="0" indent="0">
              <a:buNone/>
            </a:pPr>
            <a:r>
              <a:rPr lang="fr-FR" sz="1800" dirty="0" err="1">
                <a:solidFill>
                  <a:srgbClr val="333333"/>
                </a:solidFill>
                <a:latin typeface="Arial" panose="020B0604020202020204" pitchFamily="34" charset="0"/>
                <a:cs typeface="Arial" panose="020B0604020202020204" pitchFamily="34" charset="0"/>
              </a:rPr>
              <a:t>Connect</a:t>
            </a:r>
            <a:r>
              <a:rPr lang="fr-FR" sz="1800" dirty="0">
                <a:solidFill>
                  <a:srgbClr val="333333"/>
                </a:solidFill>
                <a:latin typeface="Arial" panose="020B0604020202020204" pitchFamily="34" charset="0"/>
                <a:cs typeface="Arial" panose="020B0604020202020204" pitchFamily="34" charset="0"/>
              </a:rPr>
              <a:t> all </a:t>
            </a:r>
            <a:r>
              <a:rPr lang="fr-FR" sz="1800" dirty="0" err="1">
                <a:solidFill>
                  <a:srgbClr val="333333"/>
                </a:solidFill>
                <a:latin typeface="Arial" panose="020B0604020202020204" pitchFamily="34" charset="0"/>
                <a:cs typeface="Arial" panose="020B0604020202020204" pitchFamily="34" charset="0"/>
              </a:rPr>
              <a:t>your</a:t>
            </a:r>
            <a:r>
              <a:rPr lang="fr-FR" sz="1800" dirty="0">
                <a:solidFill>
                  <a:srgbClr val="333333"/>
                </a:solidFill>
                <a:latin typeface="Arial" panose="020B0604020202020204" pitchFamily="34" charset="0"/>
                <a:cs typeface="Arial" panose="020B0604020202020204" pitchFamily="34" charset="0"/>
              </a:rPr>
              <a:t> data</a:t>
            </a:r>
            <a:r>
              <a:rPr lang="en-US" sz="1800" dirty="0">
                <a:solidFill>
                  <a:srgbClr val="333333"/>
                </a:solidFill>
                <a:latin typeface="Arial" panose="020B0604020202020204" pitchFamily="34" charset="0"/>
                <a:cs typeface="Arial" panose="020B0604020202020204" pitchFamily="34" charset="0"/>
              </a:rPr>
              <a:t> </a:t>
            </a:r>
            <a:endParaRPr lang="fr-FR" sz="1800" dirty="0">
              <a:solidFill>
                <a:srgbClr val="333333"/>
              </a:solidFill>
              <a:latin typeface="Arial" panose="020B0604020202020204" pitchFamily="34" charset="0"/>
              <a:cs typeface="Arial" panose="020B0604020202020204" pitchFamily="34" charset="0"/>
            </a:endParaRPr>
          </a:p>
          <a:p>
            <a:pPr marL="0" indent="0" algn="ctr">
              <a:buNone/>
            </a:pPr>
            <a:endParaRPr lang="fr-FR" sz="1800" dirty="0">
              <a:solidFill>
                <a:srgbClr val="3333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652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151FA0-7DD0-43EA-9F36-A9E5A24F03FA}"/>
              </a:ext>
            </a:extLst>
          </p:cNvPr>
          <p:cNvSpPr>
            <a:spLocks noGrp="1"/>
          </p:cNvSpPr>
          <p:nvPr>
            <p:ph type="title"/>
          </p:nvPr>
        </p:nvSpPr>
        <p:spPr/>
        <p:txBody>
          <a:bodyPr/>
          <a:lstStyle/>
          <a:p>
            <a:pPr algn="ctr"/>
            <a:r>
              <a:rPr lang="fr-FR" dirty="0"/>
              <a:t>Comparaison</a:t>
            </a:r>
          </a:p>
        </p:txBody>
      </p:sp>
      <p:sp>
        <p:nvSpPr>
          <p:cNvPr id="5" name="Espace réservé du contenu 4">
            <a:extLst>
              <a:ext uri="{FF2B5EF4-FFF2-40B4-BE49-F238E27FC236}">
                <a16:creationId xmlns:a16="http://schemas.microsoft.com/office/drawing/2014/main" id="{846B344D-8AD0-4647-9570-5E093C869A0F}"/>
              </a:ext>
            </a:extLst>
          </p:cNvPr>
          <p:cNvSpPr>
            <a:spLocks noGrp="1"/>
          </p:cNvSpPr>
          <p:nvPr>
            <p:ph idx="1"/>
          </p:nvPr>
        </p:nvSpPr>
        <p:spPr/>
        <p:txBody>
          <a:bodyPr>
            <a:normAutofit/>
          </a:bodyPr>
          <a:lstStyle/>
          <a:p>
            <a:pPr marL="0" indent="0" algn="ctr">
              <a:buNone/>
            </a:pPr>
            <a:r>
              <a:rPr lang="en-US" sz="1700" dirty="0">
                <a:solidFill>
                  <a:srgbClr val="333333"/>
                </a:solidFill>
                <a:latin typeface="Arial" panose="020B0604020202020204" pitchFamily="34" charset="0"/>
                <a:cs typeface="Arial" panose="020B0604020202020204" pitchFamily="34" charset="0"/>
              </a:rPr>
              <a:t>In general, both MySQL and PostgreSQL databases fully support ACID and can handle large amounts of data and high levels of query concurrency.</a:t>
            </a:r>
          </a:p>
          <a:p>
            <a:r>
              <a:rPr lang="en-US" sz="1700" dirty="0">
                <a:solidFill>
                  <a:srgbClr val="333333"/>
                </a:solidFill>
                <a:latin typeface="Arial" panose="020B0604020202020204" pitchFamily="34" charset="0"/>
                <a:cs typeface="Arial" panose="020B0604020202020204" pitchFamily="34" charset="0"/>
              </a:rPr>
              <a:t>PostgreSQL is more feature-rich and extensible and maybe a better choice for extreme cases.</a:t>
            </a:r>
          </a:p>
          <a:p>
            <a:r>
              <a:rPr lang="en-US" sz="1700" dirty="0">
                <a:solidFill>
                  <a:srgbClr val="333333"/>
                </a:solidFill>
                <a:latin typeface="Arial" panose="020B0604020202020204" pitchFamily="34" charset="0"/>
                <a:cs typeface="Arial" panose="020B0604020202020204" pitchFamily="34" charset="0"/>
              </a:rPr>
              <a:t>MySQL is much more popular, suits web applications and e-commerce projects, there are much more blogposts/support/documentation then for PostgreSQL.</a:t>
            </a:r>
          </a:p>
          <a:p>
            <a:r>
              <a:rPr lang="en-US" sz="1700" dirty="0">
                <a:solidFill>
                  <a:srgbClr val="333333"/>
                </a:solidFill>
                <a:latin typeface="Arial" panose="020B0604020202020204" pitchFamily="34" charset="0"/>
                <a:cs typeface="Arial" panose="020B0604020202020204" pitchFamily="34" charset="0"/>
              </a:rPr>
              <a:t>For environments with high number of connections - PostgreSQL might need a lot of memory, because each connection has its own memory. However, there are solutions to overcome this issue, like </a:t>
            </a:r>
            <a:r>
              <a:rPr lang="en-US" sz="1700" dirty="0" err="1">
                <a:solidFill>
                  <a:srgbClr val="333333"/>
                </a:solidFill>
                <a:latin typeface="Arial" panose="020B0604020202020204" pitchFamily="34" charset="0"/>
                <a:cs typeface="Arial" panose="020B0604020202020204" pitchFamily="34" charset="0"/>
              </a:rPr>
              <a:t>PgBouncers</a:t>
            </a:r>
            <a:r>
              <a:rPr lang="en-US" sz="1700" dirty="0">
                <a:solidFill>
                  <a:srgbClr val="333333"/>
                </a:solidFill>
                <a:latin typeface="Arial" panose="020B0604020202020204" pitchFamily="34" charset="0"/>
                <a:cs typeface="Arial" panose="020B0604020202020204" pitchFamily="34" charset="0"/>
              </a:rPr>
              <a:t>, external connection pools.</a:t>
            </a:r>
          </a:p>
          <a:p>
            <a:r>
              <a:rPr lang="en-US" sz="1700" dirty="0">
                <a:solidFill>
                  <a:srgbClr val="333333"/>
                </a:solidFill>
                <a:latin typeface="Arial" panose="020B0604020202020204" pitchFamily="34" charset="0"/>
                <a:cs typeface="Arial" panose="020B0604020202020204" pitchFamily="34" charset="0"/>
              </a:rPr>
              <a:t>Manual partition management in PostgreSQL requires too much overhead and updates that move rows from one partition to another will fail.</a:t>
            </a:r>
          </a:p>
          <a:p>
            <a:r>
              <a:rPr lang="en-US" sz="1700" dirty="0">
                <a:solidFill>
                  <a:srgbClr val="333333"/>
                </a:solidFill>
                <a:latin typeface="Arial" panose="020B0604020202020204" pitchFamily="34" charset="0"/>
                <a:cs typeface="Arial" panose="020B0604020202020204" pitchFamily="34" charset="0"/>
              </a:rPr>
              <a:t>There is 1 CPU per query limitation in MySQL and only the nested-loop join algorithm which make MySQL a less optimal choice for data warehouse systems.</a:t>
            </a:r>
          </a:p>
          <a:p>
            <a:r>
              <a:rPr lang="en-US" sz="1700" dirty="0">
                <a:solidFill>
                  <a:srgbClr val="333333"/>
                </a:solidFill>
                <a:latin typeface="Arial" panose="020B0604020202020204" pitchFamily="34" charset="0"/>
                <a:cs typeface="Arial" panose="020B0604020202020204" pitchFamily="34" charset="0"/>
              </a:rPr>
              <a:t>If check constraint functionality is important - there are none in MySQL.</a:t>
            </a:r>
          </a:p>
          <a:p>
            <a:pPr marL="0" indent="0" algn="ctr">
              <a:buNone/>
            </a:pPr>
            <a:endParaRPr lang="fr-FR" sz="1700" dirty="0">
              <a:solidFill>
                <a:srgbClr val="33333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516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456</Words>
  <Application>Microsoft Office PowerPoint</Application>
  <PresentationFormat>Grand écran</PresentationFormat>
  <Paragraphs>48</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Apercu</vt:lpstr>
      <vt:lpstr>Arial</vt:lpstr>
      <vt:lpstr>Calibri</vt:lpstr>
      <vt:lpstr>Calibri Light</vt:lpstr>
      <vt:lpstr>Montserrat</vt:lpstr>
      <vt:lpstr>Thème Office</vt:lpstr>
      <vt:lpstr>Relational RDBMS </vt:lpstr>
      <vt:lpstr>MySQL</vt:lpstr>
      <vt:lpstr>PostgreSQL</vt:lpstr>
      <vt:lpstr>SQL SERVER</vt:lpstr>
      <vt:lpstr>Comparaison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RDBMS </dc:title>
  <dc:creator>sofiane abdelhedi</dc:creator>
  <cp:lastModifiedBy>sofiane abdelhedi</cp:lastModifiedBy>
  <cp:revision>6</cp:revision>
  <dcterms:created xsi:type="dcterms:W3CDTF">2021-10-18T22:32:43Z</dcterms:created>
  <dcterms:modified xsi:type="dcterms:W3CDTF">2021-10-18T22:45:21Z</dcterms:modified>
</cp:coreProperties>
</file>