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9" r:id="rId9"/>
    <p:sldId id="262" r:id="rId10"/>
    <p:sldId id="265" r:id="rId11"/>
    <p:sldId id="267" r:id="rId12"/>
    <p:sldId id="271" r:id="rId13"/>
    <p:sldId id="266" r:id="rId14"/>
    <p:sldId id="268" r:id="rId15"/>
    <p:sldId id="272" r:id="rId16"/>
    <p:sldId id="270" r:id="rId17"/>
    <p:sldId id="273" r:id="rId18"/>
    <p:sldId id="275" r:id="rId19"/>
    <p:sldId id="276" r:id="rId20"/>
    <p:sldId id="277" r:id="rId21"/>
    <p:sldId id="285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7" r:id="rId30"/>
    <p:sldId id="289" r:id="rId31"/>
    <p:sldId id="288" r:id="rId32"/>
    <p:sldId id="286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7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3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4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7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7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25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zalando.it/donna-hom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scarpa da ginnastica, scarpa, Scarpa da passeggio, vestiti&#10;&#10;Il contenuto generato dall'IA potrebbe non essere corretto.">
            <a:extLst>
              <a:ext uri="{FF2B5EF4-FFF2-40B4-BE49-F238E27FC236}">
                <a16:creationId xmlns:a16="http://schemas.microsoft.com/office/drawing/2014/main" id="{97189646-6936-B352-92D7-9621399C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50" b="19000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B1820BC-4ACC-B5F0-54B1-0219B8A30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406" y="305688"/>
            <a:ext cx="10174092" cy="1973717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Analisi produzione scarpe sportive </a:t>
            </a:r>
            <a:r>
              <a:rPr lang="it-IT" sz="5400" dirty="0" err="1"/>
              <a:t>mizuno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706EF1-430B-6989-FF46-9244AAF6B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068" y="4089236"/>
            <a:ext cx="5792278" cy="1166251"/>
          </a:xfrm>
        </p:spPr>
        <p:txBody>
          <a:bodyPr>
            <a:noAutofit/>
          </a:bodyPr>
          <a:lstStyle/>
          <a:p>
            <a:pPr algn="r"/>
            <a:r>
              <a:rPr lang="it-IT" sz="3200" dirty="0"/>
              <a:t>Anno 2024/2025 tra i primi 10 marchi sportivi </a:t>
            </a:r>
            <a:r>
              <a:rPr lang="it-IT" sz="3200" b="1" u="sng" dirty="0"/>
              <a:t>nel mondo</a:t>
            </a:r>
          </a:p>
          <a:p>
            <a:pPr algn="r"/>
            <a:endParaRPr lang="it-IT" sz="3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Elementi grafici, grafica, Carattere, logo&#10;&#10;Il contenuto generato dall'IA potrebbe non essere corretto.">
            <a:extLst>
              <a:ext uri="{FF2B5EF4-FFF2-40B4-BE49-F238E27FC236}">
                <a16:creationId xmlns:a16="http://schemas.microsoft.com/office/drawing/2014/main" id="{6E91095C-4DE6-D9B3-ED64-71987B16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/>
          <a:stretch/>
        </p:blipFill>
        <p:spPr>
          <a:xfrm>
            <a:off x="10747603" y="5934313"/>
            <a:ext cx="1368185" cy="8176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C12C56D-197E-1373-5459-E4D93D5813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463250" y="2257229"/>
            <a:ext cx="3094948" cy="3664014"/>
          </a:xfrm>
          <a:prstGeom prst="rect">
            <a:avLst/>
          </a:prstGeom>
        </p:spPr>
      </p:pic>
      <p:sp>
        <p:nvSpPr>
          <p:cNvPr id="10" name="Freccia a sinistra 9">
            <a:extLst>
              <a:ext uri="{FF2B5EF4-FFF2-40B4-BE49-F238E27FC236}">
                <a16:creationId xmlns:a16="http://schemas.microsoft.com/office/drawing/2014/main" id="{22705615-5A84-DA73-6348-F8899F6F54C4}"/>
              </a:ext>
            </a:extLst>
          </p:cNvPr>
          <p:cNvSpPr/>
          <p:nvPr/>
        </p:nvSpPr>
        <p:spPr>
          <a:xfrm>
            <a:off x="3617246" y="5102931"/>
            <a:ext cx="501445" cy="334297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83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AE2BE-70E6-C7A0-A702-60E7FCD64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3783663-68F9-B5BE-1901-CD26639742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8D3AA0AC-3468-228C-A489-4A17925AA6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D205BD87-4D70-612E-3D4F-C1E81CFE53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pic>
        <p:nvPicPr>
          <p:cNvPr id="2" name="Immagine 1" descr="Immagine che contiene testo, schermata, numero&#10;&#10;Il contenuto generato dall'IA potrebbe non essere corretto.">
            <a:extLst>
              <a:ext uri="{FF2B5EF4-FFF2-40B4-BE49-F238E27FC236}">
                <a16:creationId xmlns:a16="http://schemas.microsoft.com/office/drawing/2014/main" id="{FB1788A5-F6CB-E312-D60E-1AC1F4CF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90" y="185252"/>
            <a:ext cx="7998142" cy="64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3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20B1-6FB3-5ABD-CC26-982EA597B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85BAA1B-A130-5ECC-A175-BE297F6CBD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D9572D2-0F28-D453-A2CD-1D4EBF1D7B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126D41F4-E742-2BCD-30A7-F9A001644F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9B2453-D9E4-6FA2-CEAF-B2D47D1F6010}"/>
              </a:ext>
            </a:extLst>
          </p:cNvPr>
          <p:cNvSpPr txBox="1"/>
          <p:nvPr/>
        </p:nvSpPr>
        <p:spPr>
          <a:xfrm>
            <a:off x="0" y="87440"/>
            <a:ext cx="12192000" cy="138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spc="600" dirty="0"/>
              <a:t>Da questo grafico possiamo vedere la densità di prezzi di ogni brand. </a:t>
            </a:r>
          </a:p>
          <a:p>
            <a:pPr algn="ctr"/>
            <a:r>
              <a:rPr lang="it-IT" sz="2800" b="1" spc="600" dirty="0"/>
              <a:t>La Mizuno ha una densità maggiore nei prezzi alti.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3DF6409-CE11-26E1-FB7A-262B43647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4" y="1716293"/>
            <a:ext cx="10861111" cy="48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1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25CEA-D973-62F0-2910-337B0FA43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585590C6-B980-A088-227B-CAABBFA4D1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0C5A73F9-274B-AE97-E81B-E8A627763E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A0098CD-647F-2691-88B0-4A8769D3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C4A654-1F27-512E-CF8B-B6AF0DFAD85C}"/>
              </a:ext>
            </a:extLst>
          </p:cNvPr>
          <p:cNvSpPr txBox="1"/>
          <p:nvPr/>
        </p:nvSpPr>
        <p:spPr>
          <a:xfrm>
            <a:off x="-431799" y="87440"/>
            <a:ext cx="12669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spc="600" dirty="0"/>
              <a:t>Possiamo controllare come ci posizioniamo in confronto ai prezzi dei competitor</a:t>
            </a:r>
          </a:p>
        </p:txBody>
      </p:sp>
      <p:pic>
        <p:nvPicPr>
          <p:cNvPr id="3" name="Immagine 2" descr="Immagine che contiene Diagramma, linea, schermata, testo&#10;&#10;Il contenuto generato dall'IA potrebbe non essere corretto.">
            <a:extLst>
              <a:ext uri="{FF2B5EF4-FFF2-40B4-BE49-F238E27FC236}">
                <a16:creationId xmlns:a16="http://schemas.microsoft.com/office/drawing/2014/main" id="{D69A59D2-3329-A54A-1D14-B22680B73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5" y="1041547"/>
            <a:ext cx="11424110" cy="581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7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622AD-275D-6F28-0D6B-C4AEAEA47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54D654B8-BD7B-1855-7C9B-A662607D94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40FB08EC-3E93-A523-0000-C293DE6F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AE8DFF5F-F65D-8543-9AE3-790E86DF78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15505A9-57E8-6AB0-C85A-FA2E71F07525}"/>
              </a:ext>
            </a:extLst>
          </p:cNvPr>
          <p:cNvSpPr/>
          <p:nvPr/>
        </p:nvSpPr>
        <p:spPr>
          <a:xfrm>
            <a:off x="883919" y="1215777"/>
            <a:ext cx="10363200" cy="44602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C3246E-3E8D-331E-62BA-DC6AF26B2171}"/>
              </a:ext>
            </a:extLst>
          </p:cNvPr>
          <p:cNvSpPr txBox="1"/>
          <p:nvPr/>
        </p:nvSpPr>
        <p:spPr>
          <a:xfrm>
            <a:off x="-477520" y="3075057"/>
            <a:ext cx="1266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spc="600" dirty="0"/>
              <a:t>ANALIZIAMO LA PRODUZIONE</a:t>
            </a:r>
          </a:p>
        </p:txBody>
      </p:sp>
    </p:spTree>
    <p:extLst>
      <p:ext uri="{BB962C8B-B14F-4D97-AF65-F5344CB8AC3E}">
        <p14:creationId xmlns:p14="http://schemas.microsoft.com/office/powerpoint/2010/main" val="191212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094E0-321F-A105-8472-7C3884120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93F0F3E-8837-3157-048D-8DC9559C7A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40C8A673-A802-AF30-2B01-0AA0A7D881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D9F8C50A-5149-76A8-0341-A7170825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pic>
        <p:nvPicPr>
          <p:cNvPr id="4" name="Immagine 3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42AE2002-C2D5-CD81-8F9C-5C20B7486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60" y="1681794"/>
            <a:ext cx="8631080" cy="487140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C2CD24-5A7E-D66D-EC6B-6B4C6DBE653E}"/>
              </a:ext>
            </a:extLst>
          </p:cNvPr>
          <p:cNvSpPr txBox="1"/>
          <p:nvPr/>
        </p:nvSpPr>
        <p:spPr>
          <a:xfrm>
            <a:off x="-431799" y="87440"/>
            <a:ext cx="12669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spc="600" dirty="0"/>
              <a:t>Da questo grafico possiamo vedere i modelli più prodotti per ogni brand. </a:t>
            </a:r>
          </a:p>
          <a:p>
            <a:pPr algn="ctr"/>
            <a:r>
              <a:rPr lang="it-IT" sz="2800" b="1" spc="600" dirty="0"/>
              <a:t>Mizuno si posiziona al quinto posto</a:t>
            </a:r>
          </a:p>
        </p:txBody>
      </p:sp>
    </p:spTree>
    <p:extLst>
      <p:ext uri="{BB962C8B-B14F-4D97-AF65-F5344CB8AC3E}">
        <p14:creationId xmlns:p14="http://schemas.microsoft.com/office/powerpoint/2010/main" val="63856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BC61-8718-04D1-C989-6DEC1B622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A894717-711F-1A90-39FB-882AF3D25F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15657E6-756A-90A2-940B-974F14CF4E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1A7C8644-D9A3-3928-D5A3-E4149219CF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F297CD-54C2-EC08-4CAD-39997B7BDBA3}"/>
              </a:ext>
            </a:extLst>
          </p:cNvPr>
          <p:cNvSpPr txBox="1"/>
          <p:nvPr/>
        </p:nvSpPr>
        <p:spPr>
          <a:xfrm>
            <a:off x="31710" y="103195"/>
            <a:ext cx="11742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spc="600" dirty="0"/>
              <a:t>La categoria che produciamo maggiormente è quella delle scarpe da pallavolo, quella che produciamo meno è quella delle scarpe da calcio</a:t>
            </a:r>
          </a:p>
        </p:txBody>
      </p:sp>
      <p:pic>
        <p:nvPicPr>
          <p:cNvPr id="3" name="Immagine 2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E2AEA31F-2121-16A9-A057-21F023B59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13" y="1162850"/>
            <a:ext cx="7983064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4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10E32-13B9-92C1-CFD3-2C0CF21A4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57C2F4B1-83C9-3002-A547-229F79B581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A9D265E-D717-866E-6566-0FBCB48D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8E4C1F4-07B5-BD53-23A5-640E0993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57F589-C3DE-5ADF-C306-053CD00165B8}"/>
              </a:ext>
            </a:extLst>
          </p:cNvPr>
          <p:cNvSpPr txBox="1"/>
          <p:nvPr/>
        </p:nvSpPr>
        <p:spPr>
          <a:xfrm>
            <a:off x="-431799" y="162559"/>
            <a:ext cx="12669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spc="600" dirty="0"/>
              <a:t>DISTRIBUZIONI, PERCENTUALI DI CATEGORIE E DI TAGLIE PER OGNI BRAND</a:t>
            </a:r>
          </a:p>
          <a:p>
            <a:pPr algn="ctr"/>
            <a:r>
              <a:rPr lang="it-IT" sz="1600" b="1" spc="600" dirty="0"/>
              <a:t>Come si può notare dai grafici, siamo carenti di prodotti, dovremmo aumentare la produzione di modelli</a:t>
            </a:r>
          </a:p>
        </p:txBody>
      </p:sp>
      <p:pic>
        <p:nvPicPr>
          <p:cNvPr id="3" name="Immagine 2" descr="Immagine che contiene testo, diagramma, schermata, Policromia&#10;&#10;Il contenuto generato dall'IA potrebbe non essere corretto.">
            <a:extLst>
              <a:ext uri="{FF2B5EF4-FFF2-40B4-BE49-F238E27FC236}">
                <a16:creationId xmlns:a16="http://schemas.microsoft.com/office/drawing/2014/main" id="{E99171A7-26F6-FC0B-1480-C60DD07DF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"/>
          <a:stretch/>
        </p:blipFill>
        <p:spPr>
          <a:xfrm>
            <a:off x="1" y="1771668"/>
            <a:ext cx="12191998" cy="43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6B4C-211C-1E87-300C-9575128AB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CB68188-A518-15C2-6AE2-7AEEDBD350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D70C82CE-AA2F-344A-14D2-32CFAD6759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187A4707-C9DF-0AD9-6B4A-C22C590161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B83DF0-7778-D1CB-533B-499BB6EC839E}"/>
              </a:ext>
            </a:extLst>
          </p:cNvPr>
          <p:cNvSpPr txBox="1"/>
          <p:nvPr/>
        </p:nvSpPr>
        <p:spPr>
          <a:xfrm>
            <a:off x="31710" y="103195"/>
            <a:ext cx="11742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spc="600" dirty="0"/>
              <a:t>La categoria che produciamo maggiormente è quella delle scarpe da pallavolo, quella che produciamo meno è quella delle scarpe da calcio</a:t>
            </a:r>
          </a:p>
        </p:txBody>
      </p:sp>
      <p:pic>
        <p:nvPicPr>
          <p:cNvPr id="3" name="Immagine 2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03A179F0-CD2C-6425-1D22-9A9EBAD18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07" y="1118858"/>
            <a:ext cx="7983064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4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E2981-6653-9844-65FF-1399DD74D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A5F1917-565B-D683-0B75-4B8033F20F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D350D88E-A52D-03BA-74D0-9178BF7C7E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50E94B66-ED9A-906C-42EE-8250BC7947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22F308-F236-0816-6B3E-CFB2D15C0AEB}"/>
              </a:ext>
            </a:extLst>
          </p:cNvPr>
          <p:cNvSpPr txBox="1"/>
          <p:nvPr/>
        </p:nvSpPr>
        <p:spPr>
          <a:xfrm>
            <a:off x="31710" y="103195"/>
            <a:ext cx="11742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spc="600" dirty="0"/>
              <a:t>Tra tutti i brand le scarpe da corsa su strada sono quelle</a:t>
            </a:r>
          </a:p>
          <a:p>
            <a:pPr algn="ctr"/>
            <a:r>
              <a:rPr lang="it-IT" sz="2000" b="1" spc="600" dirty="0"/>
              <a:t> più prodotte</a:t>
            </a:r>
          </a:p>
        </p:txBody>
      </p:sp>
      <p:pic>
        <p:nvPicPr>
          <p:cNvPr id="4" name="Immagine 3" descr="Immagine che contiene testo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C45F077E-A09B-9273-3A0B-C209669E3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57" y="914276"/>
            <a:ext cx="9225886" cy="57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6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D7546-969F-AF6A-2EE7-6C90BD0F0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AF760DE-0DC5-218B-C69C-3172438864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CA135AF-7D4A-E10F-32BE-30C350B4C5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40FE12A2-F017-A6C9-46E7-C8D066CF02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137D627-BBA6-FF62-35F5-F84603619786}"/>
              </a:ext>
            </a:extLst>
          </p:cNvPr>
          <p:cNvSpPr/>
          <p:nvPr/>
        </p:nvSpPr>
        <p:spPr>
          <a:xfrm>
            <a:off x="883919" y="1215777"/>
            <a:ext cx="10363200" cy="44602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5E0F52-5325-C6B0-397A-A5F3BFD7D160}"/>
              </a:ext>
            </a:extLst>
          </p:cNvPr>
          <p:cNvSpPr txBox="1"/>
          <p:nvPr/>
        </p:nvSpPr>
        <p:spPr>
          <a:xfrm>
            <a:off x="-477520" y="3075057"/>
            <a:ext cx="1266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spc="600" dirty="0"/>
              <a:t>ANALIZIAMO LE TAGLIE</a:t>
            </a:r>
          </a:p>
        </p:txBody>
      </p:sp>
    </p:spTree>
    <p:extLst>
      <p:ext uri="{BB962C8B-B14F-4D97-AF65-F5344CB8AC3E}">
        <p14:creationId xmlns:p14="http://schemas.microsoft.com/office/powerpoint/2010/main" val="269092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F82F85-0626-21D6-2EC8-D3B4C96AF84D}"/>
              </a:ext>
            </a:extLst>
          </p:cNvPr>
          <p:cNvSpPr txBox="1"/>
          <p:nvPr/>
        </p:nvSpPr>
        <p:spPr>
          <a:xfrm>
            <a:off x="8003457" y="-52307"/>
            <a:ext cx="5326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+mj-lt"/>
              </a:rPr>
              <a:t>*Le categorie valgono per tutte le marche prese in considerazione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60AA7A4-DD8C-3FD0-DB4B-F7AB5917F444}"/>
              </a:ext>
            </a:extLst>
          </p:cNvPr>
          <p:cNvSpPr txBox="1"/>
          <p:nvPr/>
        </p:nvSpPr>
        <p:spPr>
          <a:xfrm>
            <a:off x="5962023" y="1795549"/>
            <a:ext cx="62299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t-IT" sz="2000" dirty="0">
                <a:solidFill>
                  <a:schemeClr val="bg1"/>
                </a:solidFill>
                <a:latin typeface="+mj-lt"/>
              </a:rPr>
              <a:t>- Categoria (sport di riferimento del modello di scarpa)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60C8BF-59F3-D00D-F60B-56600E5BBDCF}"/>
              </a:ext>
            </a:extLst>
          </p:cNvPr>
          <p:cNvSpPr txBox="1"/>
          <p:nvPr/>
        </p:nvSpPr>
        <p:spPr>
          <a:xfrm>
            <a:off x="5962022" y="2353584"/>
            <a:ext cx="6229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t-IT" sz="2000" dirty="0">
                <a:solidFill>
                  <a:schemeClr val="bg1"/>
                </a:solidFill>
                <a:latin typeface="+mj-lt"/>
              </a:rPr>
              <a:t>- Taglia (da 35 a 52.5) 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F11744F-345E-6C82-7D32-893F8D9CA378}"/>
              </a:ext>
            </a:extLst>
          </p:cNvPr>
          <p:cNvSpPr txBox="1"/>
          <p:nvPr/>
        </p:nvSpPr>
        <p:spPr>
          <a:xfrm>
            <a:off x="5995840" y="2910340"/>
            <a:ext cx="4565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t-IT" sz="2000" dirty="0">
                <a:solidFill>
                  <a:schemeClr val="bg1"/>
                </a:solidFill>
                <a:latin typeface="+mj-lt"/>
              </a:rPr>
              <a:t>- Genere (Uomo, Donna, Unisex)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CF0B5D5-E184-659D-F29E-CFFBA9908F73}"/>
              </a:ext>
            </a:extLst>
          </p:cNvPr>
          <p:cNvSpPr txBox="1"/>
          <p:nvPr/>
        </p:nvSpPr>
        <p:spPr>
          <a:xfrm>
            <a:off x="6005672" y="3505442"/>
            <a:ext cx="5545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t-IT" sz="2000" dirty="0">
                <a:solidFill>
                  <a:schemeClr val="bg1"/>
                </a:solidFill>
                <a:latin typeface="+mj-lt"/>
              </a:rPr>
              <a:t>- Modello (più di 150 articoli disponibili)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85223A1-8AC6-6E13-00AA-7097495BBFFF}"/>
              </a:ext>
            </a:extLst>
          </p:cNvPr>
          <p:cNvSpPr txBox="1"/>
          <p:nvPr/>
        </p:nvSpPr>
        <p:spPr>
          <a:xfrm>
            <a:off x="6015504" y="4062600"/>
            <a:ext cx="2083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t-IT" sz="2000" dirty="0">
                <a:solidFill>
                  <a:schemeClr val="bg1"/>
                </a:solidFill>
                <a:latin typeface="+mj-lt"/>
              </a:rPr>
              <a:t>- Colori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0EE29E6-57CD-0683-5E6E-93386788B3CA}"/>
              </a:ext>
            </a:extLst>
          </p:cNvPr>
          <p:cNvSpPr txBox="1"/>
          <p:nvPr/>
        </p:nvSpPr>
        <p:spPr>
          <a:xfrm>
            <a:off x="6015504" y="4615227"/>
            <a:ext cx="423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t-IT" sz="2000" dirty="0">
                <a:solidFill>
                  <a:schemeClr val="bg1"/>
                </a:solidFill>
                <a:latin typeface="+mj-lt"/>
              </a:rPr>
              <a:t>- Collezione(primavera/estate)</a:t>
            </a:r>
          </a:p>
        </p:txBody>
      </p:sp>
      <p:pic>
        <p:nvPicPr>
          <p:cNvPr id="24" name="Immagine 23" descr="Immagine che contiene Elementi grafici, grafica, Carattere, logo&#10;&#10;Il contenuto generato dall'IA potrebbe non essere corretto.">
            <a:extLst>
              <a:ext uri="{FF2B5EF4-FFF2-40B4-BE49-F238E27FC236}">
                <a16:creationId xmlns:a16="http://schemas.microsoft.com/office/drawing/2014/main" id="{091CAED2-E4CE-707B-D25B-FB7F8C4A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/>
          <a:stretch/>
        </p:blipFill>
        <p:spPr>
          <a:xfrm>
            <a:off x="10753620" y="5948515"/>
            <a:ext cx="1399337" cy="836223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6CD31944-9DEB-4A9B-757B-DC3F92981E27}"/>
              </a:ext>
            </a:extLst>
          </p:cNvPr>
          <p:cNvSpPr/>
          <p:nvPr/>
        </p:nvSpPr>
        <p:spPr>
          <a:xfrm>
            <a:off x="-203399" y="-52307"/>
            <a:ext cx="5955270" cy="69103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1010884-E7A0-3A92-DF54-30F924A450E1}"/>
              </a:ext>
            </a:extLst>
          </p:cNvPr>
          <p:cNvSpPr txBox="1"/>
          <p:nvPr/>
        </p:nvSpPr>
        <p:spPr>
          <a:xfrm>
            <a:off x="1042219" y="2308274"/>
            <a:ext cx="36084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spc="600" dirty="0">
                <a:solidFill>
                  <a:schemeClr val="tx1"/>
                </a:solidFill>
                <a:latin typeface="+mj-lt"/>
              </a:rPr>
              <a:t>FONTI E DATI RACCOLTI PER OGNI BRAND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D7D9913A-C252-01A9-04E8-9B4A613E056C}"/>
              </a:ext>
            </a:extLst>
          </p:cNvPr>
          <p:cNvSpPr/>
          <p:nvPr/>
        </p:nvSpPr>
        <p:spPr>
          <a:xfrm>
            <a:off x="2300748" y="3824748"/>
            <a:ext cx="1012723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3" name="Immagine 32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4990AA17-7FEE-287C-FCA5-A693C8B7AE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399" y="-52307"/>
            <a:ext cx="5955270" cy="6910307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D405A53-C43D-6C68-C674-2CF4EF67A851}"/>
              </a:ext>
            </a:extLst>
          </p:cNvPr>
          <p:cNvSpPr txBox="1"/>
          <p:nvPr/>
        </p:nvSpPr>
        <p:spPr>
          <a:xfrm>
            <a:off x="5751871" y="6177043"/>
            <a:ext cx="6767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Fonti: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sito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ufficiale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Zalando</a:t>
            </a:r>
          </a:p>
          <a:p>
            <a:pPr marL="285750" lvl="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+mj-lt"/>
              </a:rPr>
              <a:t>         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+mj-lt"/>
                <a:hlinkClick r:id="rId4"/>
              </a:rPr>
              <a:t>https://www.zalando.it/donna-home/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lvl="0"/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409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1B866-4E19-E0A6-96C9-98D200304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3D211D33-A90F-A214-8988-104733EA6A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8998A0B-4DC5-D7BF-D3DB-575F1F26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87AEC75-EEE7-15E6-31B7-51130F30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5FBBB4-A1AC-3E33-1C85-2DB9633DF736}"/>
              </a:ext>
            </a:extLst>
          </p:cNvPr>
          <p:cNvSpPr txBox="1"/>
          <p:nvPr/>
        </p:nvSpPr>
        <p:spPr>
          <a:xfrm>
            <a:off x="1087979" y="1823840"/>
            <a:ext cx="39360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spc="600" dirty="0"/>
              <a:t>Con questo grafico possiamo vedere </a:t>
            </a:r>
          </a:p>
          <a:p>
            <a:pPr algn="ctr"/>
            <a:r>
              <a:rPr lang="it-IT" sz="2800" b="1" spc="600" dirty="0"/>
              <a:t>Le percentuali di taglie prodotte dai brand</a:t>
            </a:r>
          </a:p>
        </p:txBody>
      </p:sp>
      <p:pic>
        <p:nvPicPr>
          <p:cNvPr id="3" name="Immagine 2" descr="Immagine che contiene testo, schermata, Policromia, design&#10;&#10;Il contenuto generato dall'IA potrebbe non essere corretto.">
            <a:extLst>
              <a:ext uri="{FF2B5EF4-FFF2-40B4-BE49-F238E27FC236}">
                <a16:creationId xmlns:a16="http://schemas.microsoft.com/office/drawing/2014/main" id="{6B160034-A514-C4C2-876A-FAC1270DC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552" y="0"/>
            <a:ext cx="5724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08851-F892-F2D2-6937-54FE6E3F7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3EB9A18-B968-AE05-3E43-5EF25E3E0B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69A8E4B-E2BE-B12F-795E-7F2BF93C71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135688A9-340C-FB9C-42F8-6098E15C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D38AF3D-9CBB-1087-4AAD-738C70B61DB9}"/>
              </a:ext>
            </a:extLst>
          </p:cNvPr>
          <p:cNvSpPr txBox="1"/>
          <p:nvPr/>
        </p:nvSpPr>
        <p:spPr>
          <a:xfrm>
            <a:off x="-1" y="7363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spc="600" dirty="0"/>
              <a:t>Questo grafico indica il numero di taglie che produce ogni brand</a:t>
            </a:r>
          </a:p>
        </p:txBody>
      </p:sp>
      <p:pic>
        <p:nvPicPr>
          <p:cNvPr id="4" name="Immagine 3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7F86E2F2-AF15-0F34-28DA-273475348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07" y="543993"/>
            <a:ext cx="6435722" cy="5178380"/>
          </a:xfrm>
          <a:prstGeom prst="rect">
            <a:avLst/>
          </a:prstGeom>
        </p:spPr>
      </p:pic>
      <p:pic>
        <p:nvPicPr>
          <p:cNvPr id="8" name="Immagine 7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B71FEB6E-CC34-B26F-F730-A311E06E1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94"/>
          <a:stretch/>
        </p:blipFill>
        <p:spPr>
          <a:xfrm>
            <a:off x="3878256" y="5898293"/>
            <a:ext cx="4435487" cy="88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8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A2BA2-F0D9-E088-4450-D816DAEFE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B4C98980-9BFB-709F-8F53-629B66FF9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0B7F0FF1-920E-B6DB-3A7A-3D138CD760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50B9C39E-39A3-30E5-E1D0-A149598A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22CE78-A8FC-BFF2-FAD5-4B2F0614B67A}"/>
              </a:ext>
            </a:extLst>
          </p:cNvPr>
          <p:cNvSpPr txBox="1"/>
          <p:nvPr/>
        </p:nvSpPr>
        <p:spPr>
          <a:xfrm>
            <a:off x="31710" y="103195"/>
            <a:ext cx="11742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spc="600" dirty="0"/>
              <a:t>Grazie a questo grafico possiamo vedere le taglie più prodotte delle categorie di sport</a:t>
            </a:r>
          </a:p>
        </p:txBody>
      </p:sp>
      <p:pic>
        <p:nvPicPr>
          <p:cNvPr id="3" name="Immagine 2" descr="Immagine che contiene testo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F6C38D6C-ACDD-2FB8-C881-1D9DE2D75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48" y="1152879"/>
            <a:ext cx="10269383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77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8CC1-349C-C388-CAB2-55171AC2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37A5A26-8534-53FB-C7CD-58E396059B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B2E1F4E6-1F8A-004C-5B4A-5F1F1751D3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16DEAF06-7CA8-A2D5-2C3F-A054AC6D9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E9296A-5607-8229-81EE-FB6484037397}"/>
              </a:ext>
            </a:extLst>
          </p:cNvPr>
          <p:cNvSpPr txBox="1"/>
          <p:nvPr/>
        </p:nvSpPr>
        <p:spPr>
          <a:xfrm>
            <a:off x="224749" y="413097"/>
            <a:ext cx="11742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spc="600" dirty="0"/>
              <a:t>Taglie più prodotte nei modelli da uomo e da donna</a:t>
            </a:r>
          </a:p>
        </p:txBody>
      </p:sp>
      <p:pic>
        <p:nvPicPr>
          <p:cNvPr id="4" name="Immagine 3" descr="Immagine che contiene testo, diagramma, schermata, cerchio&#10;&#10;Il contenuto generato dall'IA potrebbe non essere corretto.">
            <a:extLst>
              <a:ext uri="{FF2B5EF4-FFF2-40B4-BE49-F238E27FC236}">
                <a16:creationId xmlns:a16="http://schemas.microsoft.com/office/drawing/2014/main" id="{0214557F-4D03-E108-CEE5-AEA23DC5E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3" y="1349415"/>
            <a:ext cx="5169334" cy="4970250"/>
          </a:xfrm>
          <a:prstGeom prst="rect">
            <a:avLst/>
          </a:prstGeom>
        </p:spPr>
      </p:pic>
      <p:pic>
        <p:nvPicPr>
          <p:cNvPr id="8" name="Immagine 7" descr="Immagine che contiene testo, diagramma, schermata, creatività&#10;&#10;Il contenuto generato dall'IA potrebbe non essere corretto.">
            <a:extLst>
              <a:ext uri="{FF2B5EF4-FFF2-40B4-BE49-F238E27FC236}">
                <a16:creationId xmlns:a16="http://schemas.microsoft.com/office/drawing/2014/main" id="{6C3A2C19-3B31-F80B-EF30-CA4446943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5" y="1349416"/>
            <a:ext cx="5060172" cy="49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59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E6D76-5939-19DB-B3AB-FC0732A3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453763A6-ACEB-71D7-2A0D-C66D93D63E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B3BC8B90-945C-55E1-C7E0-A09E169704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DB9840CA-D98B-5AC3-CFC2-8E9BA08E21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pic>
        <p:nvPicPr>
          <p:cNvPr id="4" name="Immagine 3" descr="Immagine che contiene testo, schermata, Rettangolo, quadrato&#10;&#10;Il contenuto generato dall'IA potrebbe non essere corretto.">
            <a:extLst>
              <a:ext uri="{FF2B5EF4-FFF2-40B4-BE49-F238E27FC236}">
                <a16:creationId xmlns:a16="http://schemas.microsoft.com/office/drawing/2014/main" id="{F04D54D2-9D0E-43B8-CD28-2D66E8545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53" y="0"/>
            <a:ext cx="9050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97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2F617-9250-3168-5820-61A074F5A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6B4333E-BEA4-9740-C687-7CFD7AC751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2767385-F772-B66E-1D0A-76AF8866FA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B1D454D-19B3-2ADF-FF63-6BFB4EA6B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pic>
        <p:nvPicPr>
          <p:cNvPr id="4" name="Immagine 3" descr="Immagine che contiene testo, schermata, Rettangolo, linea&#10;&#10;Il contenuto generato dall'IA potrebbe non essere corretto.">
            <a:extLst>
              <a:ext uri="{FF2B5EF4-FFF2-40B4-BE49-F238E27FC236}">
                <a16:creationId xmlns:a16="http://schemas.microsoft.com/office/drawing/2014/main" id="{BCD75621-8B43-82E9-29E2-FFA04919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30" y="0"/>
            <a:ext cx="9351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8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17B35-FEAC-EC2D-56AD-0A13FF72F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7BF4F0B-F5C7-524A-7F01-C03EE6B823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016F8903-069E-3911-7567-0326F8A5C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1A07BC3A-CF71-5794-5705-4B3647943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37F9746-84F5-97C8-333F-4206F6126E21}"/>
              </a:ext>
            </a:extLst>
          </p:cNvPr>
          <p:cNvSpPr/>
          <p:nvPr/>
        </p:nvSpPr>
        <p:spPr>
          <a:xfrm>
            <a:off x="883919" y="1215777"/>
            <a:ext cx="10363200" cy="44602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1AEDA8-30F0-7F7A-95C3-DD49673E48D5}"/>
              </a:ext>
            </a:extLst>
          </p:cNvPr>
          <p:cNvSpPr txBox="1"/>
          <p:nvPr/>
        </p:nvSpPr>
        <p:spPr>
          <a:xfrm>
            <a:off x="-269241" y="2976734"/>
            <a:ext cx="1266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spc="600" dirty="0"/>
              <a:t>ANALIZIAMO I COLORI</a:t>
            </a:r>
          </a:p>
        </p:txBody>
      </p:sp>
    </p:spTree>
    <p:extLst>
      <p:ext uri="{BB962C8B-B14F-4D97-AF65-F5344CB8AC3E}">
        <p14:creationId xmlns:p14="http://schemas.microsoft.com/office/powerpoint/2010/main" val="2244047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01227-0394-289D-BF16-080202A48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949F819-C278-21A1-4DCD-3C206004A1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E0A0514-0D98-70B7-F95B-884816F8E0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435F6FAC-DD0A-CE9D-6814-89E881CCDC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pic>
        <p:nvPicPr>
          <p:cNvPr id="3" name="Immagine 2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4AC711AD-CFD5-9138-661F-37600FF0F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01" y="956328"/>
            <a:ext cx="8122675" cy="556983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D5220B-3162-2EDC-624D-A607ECCD6AFE}"/>
              </a:ext>
            </a:extLst>
          </p:cNvPr>
          <p:cNvSpPr txBox="1"/>
          <p:nvPr/>
        </p:nvSpPr>
        <p:spPr>
          <a:xfrm>
            <a:off x="1988328" y="216554"/>
            <a:ext cx="858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spc="600" dirty="0">
                <a:latin typeface="+mj-lt"/>
              </a:rPr>
              <a:t>Colori più prodotti nei modelli da uomo </a:t>
            </a:r>
          </a:p>
        </p:txBody>
      </p:sp>
    </p:spTree>
    <p:extLst>
      <p:ext uri="{BB962C8B-B14F-4D97-AF65-F5344CB8AC3E}">
        <p14:creationId xmlns:p14="http://schemas.microsoft.com/office/powerpoint/2010/main" val="938902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F1169-49B3-177D-E0CD-825A121FA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70AE42E-675E-2AB4-9BB2-D671F106BB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B5990A9D-6788-6EAD-02B1-19FC1E30A7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A6EC484B-92C0-F397-2540-7652A361E9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pic>
        <p:nvPicPr>
          <p:cNvPr id="7" name="Immagine 6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050951CC-8672-CC1B-6B18-B676FBAE9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33" y="1067366"/>
            <a:ext cx="7467534" cy="544158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13777D5-DEBB-82CA-3901-76D482B04D4E}"/>
              </a:ext>
            </a:extLst>
          </p:cNvPr>
          <p:cNvSpPr txBox="1"/>
          <p:nvPr/>
        </p:nvSpPr>
        <p:spPr>
          <a:xfrm>
            <a:off x="2038883" y="272073"/>
            <a:ext cx="8727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spc="600" dirty="0">
                <a:latin typeface="+mj-lt"/>
              </a:rPr>
              <a:t>Colori più prodotti nei modelli da donna</a:t>
            </a:r>
          </a:p>
        </p:txBody>
      </p:sp>
    </p:spTree>
    <p:extLst>
      <p:ext uri="{BB962C8B-B14F-4D97-AF65-F5344CB8AC3E}">
        <p14:creationId xmlns:p14="http://schemas.microsoft.com/office/powerpoint/2010/main" val="1597798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3C773-CFF1-EE9A-8722-1BC91BFB9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4A6D0711-C34F-A54E-0536-B711013AEA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21C93733-7665-2228-4A1E-4687CE5DAC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D7AF31B9-516F-ED50-DC41-540B334B21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EFD0C7-81AD-EE4B-6E9E-62F9577B0649}"/>
              </a:ext>
            </a:extLst>
          </p:cNvPr>
          <p:cNvSpPr txBox="1"/>
          <p:nvPr/>
        </p:nvSpPr>
        <p:spPr>
          <a:xfrm>
            <a:off x="3228587" y="191875"/>
            <a:ext cx="8727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spc="600" dirty="0">
                <a:latin typeface="+mj-lt"/>
              </a:rPr>
              <a:t>Colori unici per ogni brand</a:t>
            </a:r>
          </a:p>
        </p:txBody>
      </p:sp>
      <p:pic>
        <p:nvPicPr>
          <p:cNvPr id="3" name="Immagine 2" descr="Immagine che contiene testo, schermata, schermo, software&#10;&#10;Il contenuto generato dall'IA potrebbe non essere corretto.">
            <a:extLst>
              <a:ext uri="{FF2B5EF4-FFF2-40B4-BE49-F238E27FC236}">
                <a16:creationId xmlns:a16="http://schemas.microsoft.com/office/drawing/2014/main" id="{AE6DE954-B75A-9B8F-B78E-D18F15FAA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7"/>
          <a:stretch/>
        </p:blipFill>
        <p:spPr>
          <a:xfrm>
            <a:off x="2836271" y="828313"/>
            <a:ext cx="6342475" cy="5044061"/>
          </a:xfrm>
          <a:prstGeom prst="rect">
            <a:avLst/>
          </a:prstGeom>
        </p:spPr>
      </p:pic>
      <p:pic>
        <p:nvPicPr>
          <p:cNvPr id="5" name="Immagine 4" descr="Immagine che contiene testo, schermata, schermo, software&#10;&#10;Il contenuto generato dall'IA potrebbe non essere corretto.">
            <a:extLst>
              <a:ext uri="{FF2B5EF4-FFF2-40B4-BE49-F238E27FC236}">
                <a16:creationId xmlns:a16="http://schemas.microsoft.com/office/drawing/2014/main" id="{93B4FFF1-2618-05B7-4F5C-14B732C2E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32"/>
          <a:stretch/>
        </p:blipFill>
        <p:spPr>
          <a:xfrm>
            <a:off x="3794419" y="5929299"/>
            <a:ext cx="4426177" cy="8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5EBF45-02BE-E04B-8DFB-6C527AC8E5DF}"/>
              </a:ext>
            </a:extLst>
          </p:cNvPr>
          <p:cNvSpPr txBox="1">
            <a:spLocks/>
          </p:cNvSpPr>
          <p:nvPr/>
        </p:nvSpPr>
        <p:spPr>
          <a:xfrm>
            <a:off x="1043180" y="1524000"/>
            <a:ext cx="4009639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I competitor più importanti per noi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1E93E-7B42-0E99-9B76-F457B79BCDB5}"/>
              </a:ext>
            </a:extLst>
          </p:cNvPr>
          <p:cNvSpPr txBox="1"/>
          <p:nvPr/>
        </p:nvSpPr>
        <p:spPr>
          <a:xfrm>
            <a:off x="7188680" y="762000"/>
            <a:ext cx="3897332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buSzPct val="85000"/>
            </a:pPr>
            <a:r>
              <a:rPr lang="en-US" sz="2000" dirty="0">
                <a:latin typeface="+mj-lt"/>
              </a:rPr>
              <a:t>- </a:t>
            </a:r>
            <a:r>
              <a:rPr lang="en-US" sz="2000" b="1" dirty="0">
                <a:latin typeface="+mj-lt"/>
              </a:rPr>
              <a:t>Under </a:t>
            </a:r>
            <a:r>
              <a:rPr lang="en-US" sz="2000" b="1" dirty="0" err="1">
                <a:latin typeface="+mj-lt"/>
              </a:rPr>
              <a:t>Armour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(STATI UNITI)</a:t>
            </a:r>
          </a:p>
          <a:p>
            <a:pPr>
              <a:lnSpc>
                <a:spcPct val="120000"/>
              </a:lnSpc>
              <a:spcBef>
                <a:spcPts val="100"/>
              </a:spcBef>
              <a:buSzPct val="85000"/>
            </a:pPr>
            <a:r>
              <a:rPr lang="en-US" sz="2000" dirty="0">
                <a:latin typeface="+mj-lt"/>
              </a:rPr>
              <a:t>- </a:t>
            </a:r>
            <a:r>
              <a:rPr lang="en-US" sz="2000" b="1" dirty="0">
                <a:latin typeface="+mj-lt"/>
              </a:rPr>
              <a:t>Puma</a:t>
            </a:r>
            <a:r>
              <a:rPr lang="en-US" sz="2000" dirty="0">
                <a:latin typeface="+mj-lt"/>
              </a:rPr>
              <a:t>(GERMANIA)</a:t>
            </a:r>
          </a:p>
          <a:p>
            <a:pPr>
              <a:lnSpc>
                <a:spcPct val="120000"/>
              </a:lnSpc>
              <a:spcBef>
                <a:spcPts val="100"/>
              </a:spcBef>
              <a:buSzPct val="85000"/>
            </a:pPr>
            <a:r>
              <a:rPr lang="en-US" sz="2000" dirty="0">
                <a:latin typeface="+mj-lt"/>
              </a:rPr>
              <a:t>- </a:t>
            </a:r>
            <a:r>
              <a:rPr lang="en-US" sz="2000" b="1" dirty="0">
                <a:latin typeface="+mj-lt"/>
              </a:rPr>
              <a:t>New Balance</a:t>
            </a:r>
            <a:r>
              <a:rPr lang="en-US" sz="2000" dirty="0">
                <a:latin typeface="+mj-lt"/>
              </a:rPr>
              <a:t>(STATI UNITI &amp; UK)</a:t>
            </a:r>
          </a:p>
          <a:p>
            <a:pPr>
              <a:lnSpc>
                <a:spcPct val="120000"/>
              </a:lnSpc>
              <a:spcBef>
                <a:spcPts val="100"/>
              </a:spcBef>
              <a:buSzPct val="85000"/>
            </a:pPr>
            <a:r>
              <a:rPr lang="en-US" sz="2000" b="1" dirty="0">
                <a:latin typeface="+mj-lt"/>
              </a:rPr>
              <a:t>- Asics</a:t>
            </a:r>
            <a:r>
              <a:rPr lang="en-US" sz="2000" dirty="0">
                <a:latin typeface="+mj-lt"/>
              </a:rPr>
              <a:t> (GIAPPONE)</a:t>
            </a:r>
          </a:p>
          <a:p>
            <a:pPr>
              <a:lnSpc>
                <a:spcPct val="120000"/>
              </a:lnSpc>
              <a:spcBef>
                <a:spcPts val="100"/>
              </a:spcBef>
              <a:buSzPct val="85000"/>
            </a:pPr>
            <a:endParaRPr lang="en-US" sz="2000" dirty="0"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SzPct val="85000"/>
              <a:buNone/>
            </a:pPr>
            <a:r>
              <a:rPr lang="en-US" sz="2000" dirty="0" err="1">
                <a:latin typeface="+mj-lt"/>
              </a:rPr>
              <a:t>Questi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sono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 competitor </a:t>
            </a:r>
            <a:r>
              <a:rPr lang="en-US" sz="2000" dirty="0" err="1">
                <a:latin typeface="+mj-lt"/>
              </a:rPr>
              <a:t>più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rilevanti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abbiamo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scelto</a:t>
            </a:r>
            <a:r>
              <a:rPr lang="en-US" sz="2000" dirty="0">
                <a:latin typeface="+mj-lt"/>
              </a:rPr>
              <a:t> per </a:t>
            </a:r>
            <a:r>
              <a:rPr lang="en-US" sz="2000" dirty="0" err="1">
                <a:latin typeface="+mj-lt"/>
              </a:rPr>
              <a:t>condurre</a:t>
            </a:r>
            <a:r>
              <a:rPr lang="en-US" sz="2000" dirty="0">
                <a:latin typeface="+mj-lt"/>
              </a:rPr>
              <a:t> la nostra </a:t>
            </a:r>
            <a:r>
              <a:rPr lang="en-US" sz="2000" dirty="0" err="1">
                <a:latin typeface="+mj-lt"/>
              </a:rPr>
              <a:t>analisi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comparativa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risultati</a:t>
            </a:r>
            <a:r>
              <a:rPr lang="en-US" sz="2000" dirty="0">
                <a:latin typeface="+mj-lt"/>
              </a:rPr>
              <a:t>. </a:t>
            </a:r>
            <a:r>
              <a:rPr lang="en-US" sz="2000" dirty="0" err="1">
                <a:latin typeface="+mj-lt"/>
              </a:rPr>
              <a:t>L'obiettivo</a:t>
            </a:r>
            <a:r>
              <a:rPr lang="en-US" sz="2000" dirty="0">
                <a:latin typeface="+mj-lt"/>
              </a:rPr>
              <a:t> è </a:t>
            </a:r>
            <a:r>
              <a:rPr lang="en-US" sz="2000" dirty="0" err="1">
                <a:latin typeface="+mj-lt"/>
              </a:rPr>
              <a:t>quello</a:t>
            </a:r>
            <a:r>
              <a:rPr lang="en-US" sz="2000" dirty="0">
                <a:latin typeface="+mj-lt"/>
              </a:rPr>
              <a:t> di </a:t>
            </a:r>
            <a:r>
              <a:rPr lang="en-US" sz="2000" dirty="0" err="1">
                <a:latin typeface="+mj-lt"/>
              </a:rPr>
              <a:t>individuare</a:t>
            </a:r>
            <a:r>
              <a:rPr lang="en-US" sz="2000" dirty="0">
                <a:latin typeface="+mj-lt"/>
              </a:rPr>
              <a:t> un </a:t>
            </a:r>
            <a:r>
              <a:rPr lang="en-US" sz="2000" dirty="0" err="1">
                <a:latin typeface="+mj-lt"/>
              </a:rPr>
              <a:t>valore</a:t>
            </a:r>
            <a:r>
              <a:rPr lang="en-US" sz="2000" dirty="0">
                <a:latin typeface="+mj-lt"/>
              </a:rPr>
              <a:t> di </a:t>
            </a:r>
            <a:r>
              <a:rPr lang="en-US" sz="2000" dirty="0" err="1">
                <a:latin typeface="+mj-lt"/>
              </a:rPr>
              <a:t>riferimento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intermedio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che</a:t>
            </a:r>
            <a:r>
              <a:rPr lang="en-US" sz="2000" dirty="0">
                <a:latin typeface="+mj-lt"/>
              </a:rPr>
              <a:t> ci </a:t>
            </a:r>
            <a:r>
              <a:rPr lang="en-US" sz="2000" dirty="0" err="1">
                <a:latin typeface="+mj-lt"/>
              </a:rPr>
              <a:t>consenta</a:t>
            </a:r>
            <a:r>
              <a:rPr lang="en-US" sz="2000" dirty="0">
                <a:latin typeface="+mj-lt"/>
              </a:rPr>
              <a:t> di </a:t>
            </a:r>
            <a:r>
              <a:rPr lang="en-US" sz="2000" dirty="0" err="1">
                <a:latin typeface="+mj-lt"/>
              </a:rPr>
              <a:t>identificare</a:t>
            </a:r>
            <a:r>
              <a:rPr lang="en-US" sz="2000" dirty="0">
                <a:latin typeface="+mj-lt"/>
              </a:rPr>
              <a:t> le </a:t>
            </a:r>
            <a:r>
              <a:rPr lang="en-US" sz="2000" dirty="0" err="1">
                <a:latin typeface="+mj-lt"/>
              </a:rPr>
              <a:t>aree</a:t>
            </a:r>
            <a:r>
              <a:rPr lang="en-US" sz="2000" dirty="0">
                <a:latin typeface="+mj-lt"/>
              </a:rPr>
              <a:t> di </a:t>
            </a:r>
            <a:r>
              <a:rPr lang="en-US" sz="2000" dirty="0" err="1">
                <a:latin typeface="+mj-lt"/>
              </a:rPr>
              <a:t>miglioramento</a:t>
            </a:r>
            <a:r>
              <a:rPr lang="en-US" sz="2000" dirty="0">
                <a:latin typeface="+mj-lt"/>
              </a:rPr>
              <a:t> e </a:t>
            </a:r>
            <a:r>
              <a:rPr lang="en-US" sz="2000" dirty="0" err="1">
                <a:latin typeface="+mj-lt"/>
              </a:rPr>
              <a:t>consolidare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gli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aspetti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già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performanti</a:t>
            </a:r>
            <a:r>
              <a:rPr lang="en-US" sz="2000" dirty="0">
                <a:latin typeface="+mj-lt"/>
              </a:rPr>
              <a:t>.</a:t>
            </a:r>
          </a:p>
        </p:txBody>
      </p:sp>
      <p:pic>
        <p:nvPicPr>
          <p:cNvPr id="3" name="Immagine 2" descr="Immagine che contiene Carattere, Elementi grafici, logo, grafica&#10;&#10;Il contenuto generato dall'IA potrebbe non essere corretto.">
            <a:extLst>
              <a:ext uri="{FF2B5EF4-FFF2-40B4-BE49-F238E27FC236}">
                <a16:creationId xmlns:a16="http://schemas.microsoft.com/office/drawing/2014/main" id="{0F448F77-326C-C55F-BC17-6E3CCAE6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36" y="5795240"/>
            <a:ext cx="908431" cy="908431"/>
          </a:xfrm>
          <a:prstGeom prst="rect">
            <a:avLst/>
          </a:prstGeom>
        </p:spPr>
      </p:pic>
      <p:pic>
        <p:nvPicPr>
          <p:cNvPr id="5" name="Immagine 4" descr="Immagine che contiene simbolo, clipart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166BAAF5-C114-2D69-55D4-DB95B4479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03" y="5914591"/>
            <a:ext cx="908431" cy="533276"/>
          </a:xfrm>
          <a:prstGeom prst="rect">
            <a:avLst/>
          </a:prstGeom>
        </p:spPr>
      </p:pic>
      <p:pic>
        <p:nvPicPr>
          <p:cNvPr id="4" name="Immagine 3" descr="Immagine che contiene logo&#10;&#10;Il contenuto generato dall'IA potrebbe non essere corretto.">
            <a:extLst>
              <a:ext uri="{FF2B5EF4-FFF2-40B4-BE49-F238E27FC236}">
                <a16:creationId xmlns:a16="http://schemas.microsoft.com/office/drawing/2014/main" id="{983A3899-9F2E-BAE0-C735-C8247BE99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00" y="5997198"/>
            <a:ext cx="908431" cy="508721"/>
          </a:xfrm>
          <a:prstGeom prst="rect">
            <a:avLst/>
          </a:prstGeom>
        </p:spPr>
      </p:pic>
      <p:pic>
        <p:nvPicPr>
          <p:cNvPr id="6" name="Immagine 5" descr="Immagine che contiene Carattere, log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84B19D5A-B8D0-BDD0-1F78-EE0F0F3BB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303" y="6024109"/>
            <a:ext cx="914208" cy="511956"/>
          </a:xfrm>
          <a:prstGeom prst="rect">
            <a:avLst/>
          </a:prstGeom>
        </p:spPr>
      </p:pic>
      <p:pic>
        <p:nvPicPr>
          <p:cNvPr id="10" name="Immagine 9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8D10F5D5-A7A7-4519-2987-E4935616EA7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89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31AF-256C-6A6D-DF56-2B6B6A773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C59F837-BBE6-C4C0-73D7-6F56C5A3A9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1E475109-8023-F98D-A1D1-DE3D56480E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9452F0FF-4892-8949-0467-D4904CE02D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41512B9-D1F2-B08C-B34A-E8CD8B554AC5}"/>
              </a:ext>
            </a:extLst>
          </p:cNvPr>
          <p:cNvSpPr/>
          <p:nvPr/>
        </p:nvSpPr>
        <p:spPr>
          <a:xfrm>
            <a:off x="883919" y="1215777"/>
            <a:ext cx="10363200" cy="44602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33F082-0D69-0151-62E7-F82E075DF03C}"/>
              </a:ext>
            </a:extLst>
          </p:cNvPr>
          <p:cNvSpPr txBox="1"/>
          <p:nvPr/>
        </p:nvSpPr>
        <p:spPr>
          <a:xfrm>
            <a:off x="-269241" y="3006230"/>
            <a:ext cx="1266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spc="600" dirty="0"/>
              <a:t>INNOVAZIONE E TECNOLOGIE</a:t>
            </a:r>
          </a:p>
        </p:txBody>
      </p:sp>
    </p:spTree>
    <p:extLst>
      <p:ext uri="{BB962C8B-B14F-4D97-AF65-F5344CB8AC3E}">
        <p14:creationId xmlns:p14="http://schemas.microsoft.com/office/powerpoint/2010/main" val="592585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738CC-2BBB-ACE9-0800-B0DF3577E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12E2C35-A8CE-B2D5-2604-D2AC05C158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8F87790E-1595-C4EB-B699-7738022C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480EB890-2760-D7DE-7CE4-8B5A5B2AC2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BF92970D-0573-1269-77A5-0B7D801F03B0}"/>
              </a:ext>
            </a:extLst>
          </p:cNvPr>
          <p:cNvSpPr/>
          <p:nvPr/>
        </p:nvSpPr>
        <p:spPr>
          <a:xfrm>
            <a:off x="1622978" y="1756986"/>
            <a:ext cx="8946044" cy="4893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A60EA37-16A4-1710-0539-8043F85B3E3F}"/>
              </a:ext>
            </a:extLst>
          </p:cNvPr>
          <p:cNvSpPr txBox="1"/>
          <p:nvPr/>
        </p:nvSpPr>
        <p:spPr>
          <a:xfrm>
            <a:off x="206477" y="0"/>
            <a:ext cx="1210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spc="300" dirty="0"/>
              <a:t>QUESTO GRAFICO RAPPRESENTA IL NUMERO DI TECNOLOGIE UTILIZZATE PER OGNI BRAND SULLA PRODUZIONE DELLE SCARPE SPORTIVE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244D9B-6291-6957-A2FD-3075B1FE4FC9}"/>
              </a:ext>
            </a:extLst>
          </p:cNvPr>
          <p:cNvSpPr txBox="1"/>
          <p:nvPr/>
        </p:nvSpPr>
        <p:spPr>
          <a:xfrm>
            <a:off x="254491" y="744387"/>
            <a:ext cx="1184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300" dirty="0"/>
              <a:t>Possiamo notare come la Mizuno sia l’azienda con più tecnologie e innovazioni tra i vari competitor.</a:t>
            </a:r>
          </a:p>
          <a:p>
            <a:pPr algn="ctr"/>
            <a:r>
              <a:rPr lang="it-IT" spc="300" dirty="0"/>
              <a:t> Questo è un significativo punto di forza</a:t>
            </a:r>
          </a:p>
        </p:txBody>
      </p:sp>
      <p:pic>
        <p:nvPicPr>
          <p:cNvPr id="12" name="Immagine 11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B6D891C0-1FB5-8747-82C1-F86D6D20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79" y="1980583"/>
            <a:ext cx="6904909" cy="467016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C89BD430-92FE-E0D2-8CC0-8B91DCC42833}"/>
              </a:ext>
            </a:extLst>
          </p:cNvPr>
          <p:cNvSpPr/>
          <p:nvPr/>
        </p:nvSpPr>
        <p:spPr>
          <a:xfrm>
            <a:off x="4211811" y="2052077"/>
            <a:ext cx="3918483" cy="422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8C652D-CB27-711F-A763-C3AFBEC267D1}"/>
              </a:ext>
            </a:extLst>
          </p:cNvPr>
          <p:cNvSpPr txBox="1"/>
          <p:nvPr/>
        </p:nvSpPr>
        <p:spPr>
          <a:xfrm>
            <a:off x="4510733" y="2093613"/>
            <a:ext cx="493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INNOVAZIONE E TECNOLOGIE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C55EB99-0023-C751-07EC-AED2CC8C1B74}"/>
              </a:ext>
            </a:extLst>
          </p:cNvPr>
          <p:cNvSpPr/>
          <p:nvPr/>
        </p:nvSpPr>
        <p:spPr>
          <a:xfrm>
            <a:off x="9146902" y="4395056"/>
            <a:ext cx="1013192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Numero di tecnologie</a:t>
            </a:r>
          </a:p>
        </p:txBody>
      </p:sp>
    </p:spTree>
    <p:extLst>
      <p:ext uri="{BB962C8B-B14F-4D97-AF65-F5344CB8AC3E}">
        <p14:creationId xmlns:p14="http://schemas.microsoft.com/office/powerpoint/2010/main" val="1591863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E10AF-7E95-0268-F306-A65ED113C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242AE974-29BF-6D70-1120-6D8ED01758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1240B65D-EE06-BBE1-139C-8B897C074E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2626E095-F9FF-2188-96F1-38A3DA41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CB59703-826A-FF7B-8DA3-A351F6A35FE6}"/>
              </a:ext>
            </a:extLst>
          </p:cNvPr>
          <p:cNvSpPr/>
          <p:nvPr/>
        </p:nvSpPr>
        <p:spPr>
          <a:xfrm>
            <a:off x="870155" y="569611"/>
            <a:ext cx="10451690" cy="57275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C66CC4-9A76-DAF9-8A4B-19D8F2C56084}"/>
              </a:ext>
            </a:extLst>
          </p:cNvPr>
          <p:cNvSpPr txBox="1"/>
          <p:nvPr/>
        </p:nvSpPr>
        <p:spPr>
          <a:xfrm>
            <a:off x="-238760" y="717093"/>
            <a:ext cx="1266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spc="600" dirty="0"/>
              <a:t>CONCLUSIONI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0A7B7E-7BA5-CB9E-F50D-811FBFDDF7B9}"/>
              </a:ext>
            </a:extLst>
          </p:cNvPr>
          <p:cNvSpPr txBox="1"/>
          <p:nvPr/>
        </p:nvSpPr>
        <p:spPr>
          <a:xfrm>
            <a:off x="1702045" y="2048395"/>
            <a:ext cx="87879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spc="300" dirty="0"/>
              <a:t>In conclusione, la nostra azienda, pur avendo tecnologie avanzate, produce pochi modelli. </a:t>
            </a:r>
          </a:p>
          <a:p>
            <a:pPr algn="ctr"/>
            <a:r>
              <a:rPr lang="it-IT" sz="2000" spc="300" dirty="0"/>
              <a:t>Questo rappresenta un'opportunità per ampliare l'offerta e attrarre un pubblico più vasto.</a:t>
            </a:r>
          </a:p>
          <a:p>
            <a:pPr algn="ctr"/>
            <a:r>
              <a:rPr lang="it-IT" sz="2000" spc="300" dirty="0"/>
              <a:t>Inoltre, dobbiamo espandere la nostra presenza nelle diverse categorie sportive per raggiungere tutti i segmenti di mercato. </a:t>
            </a:r>
          </a:p>
          <a:p>
            <a:pPr algn="ctr"/>
            <a:endParaRPr lang="it-IT" sz="2000" spc="300" dirty="0"/>
          </a:p>
          <a:p>
            <a:pPr algn="ctr"/>
            <a:endParaRPr lang="it-IT" sz="2000" spc="300" dirty="0"/>
          </a:p>
          <a:p>
            <a:pPr algn="ctr"/>
            <a:r>
              <a:rPr lang="it-IT" sz="2000" spc="300" dirty="0"/>
              <a:t>In sintesi, per crescere è essenziale diversificare i prodotti e sfruttare al massimo le nostre tecnologie, così da rafforzare la competitività e aprire nuove opportunità</a:t>
            </a:r>
          </a:p>
        </p:txBody>
      </p:sp>
    </p:spTree>
    <p:extLst>
      <p:ext uri="{BB962C8B-B14F-4D97-AF65-F5344CB8AC3E}">
        <p14:creationId xmlns:p14="http://schemas.microsoft.com/office/powerpoint/2010/main" val="172433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2881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DAF1B5-71AF-FD01-E49D-151BD196621A}"/>
              </a:ext>
            </a:extLst>
          </p:cNvPr>
          <p:cNvSpPr txBox="1"/>
          <p:nvPr/>
        </p:nvSpPr>
        <p:spPr>
          <a:xfrm>
            <a:off x="7485386" y="234971"/>
            <a:ext cx="3897332" cy="291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SzPct val="85000"/>
              <a:buFont typeface="+mj-lt"/>
              <a:buAutoNum type="arabicPeriod"/>
            </a:pPr>
            <a:r>
              <a:rPr lang="en-US" sz="1700" b="1" dirty="0">
                <a:latin typeface="+mj-lt"/>
              </a:rPr>
              <a:t>Scraping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85000"/>
              <a:buFont typeface="+mj-lt"/>
              <a:buAutoNum type="arabicPeriod"/>
            </a:pPr>
            <a:r>
              <a:rPr lang="en-US" sz="1700" b="1" dirty="0" err="1">
                <a:latin typeface="+mj-lt"/>
              </a:rPr>
              <a:t>Creazione</a:t>
            </a:r>
            <a:r>
              <a:rPr lang="en-US" sz="1700" b="1" dirty="0">
                <a:latin typeface="+mj-lt"/>
              </a:rPr>
              <a:t> del database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85000"/>
              <a:buFont typeface="+mj-lt"/>
              <a:buAutoNum type="arabicPeriod"/>
            </a:pPr>
            <a:r>
              <a:rPr lang="en-US" sz="1700" b="1" dirty="0" err="1">
                <a:latin typeface="+mj-lt"/>
              </a:rPr>
              <a:t>Pulizia</a:t>
            </a:r>
            <a:r>
              <a:rPr lang="en-US" sz="1700" b="1" dirty="0">
                <a:latin typeface="+mj-lt"/>
              </a:rPr>
              <a:t> del database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85000"/>
              <a:buFont typeface="+mj-lt"/>
              <a:buAutoNum type="arabicPeriod"/>
            </a:pPr>
            <a:r>
              <a:rPr lang="en-US" sz="1700" b="1" dirty="0" err="1">
                <a:latin typeface="+mj-lt"/>
              </a:rPr>
              <a:t>Divisione</a:t>
            </a:r>
            <a:r>
              <a:rPr lang="en-US" sz="1700" b="1" dirty="0">
                <a:latin typeface="+mj-lt"/>
              </a:rPr>
              <a:t> in </a:t>
            </a:r>
            <a:r>
              <a:rPr lang="en-US" sz="1700" b="1" dirty="0" err="1">
                <a:latin typeface="+mj-lt"/>
              </a:rPr>
              <a:t>categorie</a:t>
            </a:r>
            <a:r>
              <a:rPr lang="en-US" sz="1700" b="1" dirty="0">
                <a:latin typeface="+mj-lt"/>
              </a:rPr>
              <a:t>, </a:t>
            </a:r>
            <a:r>
              <a:rPr lang="en-US" sz="1700" b="1" dirty="0" err="1">
                <a:latin typeface="+mj-lt"/>
              </a:rPr>
              <a:t>taglie</a:t>
            </a:r>
            <a:r>
              <a:rPr lang="en-US" sz="1700" b="1" dirty="0">
                <a:latin typeface="+mj-lt"/>
              </a:rPr>
              <a:t>, </a:t>
            </a:r>
            <a:r>
              <a:rPr lang="en-US" sz="1700" b="1" dirty="0" err="1">
                <a:latin typeface="+mj-lt"/>
              </a:rPr>
              <a:t>colori</a:t>
            </a:r>
            <a:r>
              <a:rPr lang="en-US" sz="1700" b="1" dirty="0">
                <a:latin typeface="+mj-lt"/>
              </a:rPr>
              <a:t>…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85000"/>
              <a:buFont typeface="+mj-lt"/>
              <a:buAutoNum type="arabicPeriod"/>
            </a:pPr>
            <a:r>
              <a:rPr lang="en-US" sz="1700" b="1" dirty="0" err="1">
                <a:latin typeface="+mj-lt"/>
              </a:rPr>
              <a:t>Analisi</a:t>
            </a:r>
            <a:endParaRPr lang="en-US" sz="1700" b="1" dirty="0">
              <a:latin typeface="+mj-lt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85000"/>
              <a:buFont typeface="+mj-lt"/>
              <a:buAutoNum type="arabicPeriod"/>
            </a:pPr>
            <a:r>
              <a:rPr lang="en-US" sz="1700" b="1" dirty="0" err="1">
                <a:latin typeface="+mj-lt"/>
              </a:rPr>
              <a:t>Creazione</a:t>
            </a:r>
            <a:r>
              <a:rPr lang="en-US" sz="1700" b="1" dirty="0">
                <a:latin typeface="+mj-lt"/>
              </a:rPr>
              <a:t> </a:t>
            </a:r>
            <a:r>
              <a:rPr lang="en-US" sz="1700" b="1" dirty="0" err="1">
                <a:latin typeface="+mj-lt"/>
              </a:rPr>
              <a:t>dei</a:t>
            </a:r>
            <a:r>
              <a:rPr lang="en-US" sz="1700" b="1" dirty="0">
                <a:latin typeface="+mj-lt"/>
              </a:rPr>
              <a:t> </a:t>
            </a:r>
            <a:r>
              <a:rPr lang="en-US" sz="1700" b="1" dirty="0" err="1">
                <a:latin typeface="+mj-lt"/>
              </a:rPr>
              <a:t>grafici</a:t>
            </a:r>
            <a:endParaRPr lang="en-US" sz="1700" b="1" dirty="0">
              <a:latin typeface="+mj-lt"/>
            </a:endParaRPr>
          </a:p>
        </p:txBody>
      </p:sp>
      <p:pic>
        <p:nvPicPr>
          <p:cNvPr id="3" name="Immagine 2" descr="Immagine che contiene testo, Carattere, numero, documento&#10;&#10;Il contenuto generato dall'IA potrebbe non essere corretto.">
            <a:extLst>
              <a:ext uri="{FF2B5EF4-FFF2-40B4-BE49-F238E27FC236}">
                <a16:creationId xmlns:a16="http://schemas.microsoft.com/office/drawing/2014/main" id="{C37D5E2D-3A85-D792-351D-FA634D189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94" y="3154153"/>
            <a:ext cx="12240394" cy="379988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6E4D936-8F31-AE59-B703-BF13C02C223B}"/>
              </a:ext>
            </a:extLst>
          </p:cNvPr>
          <p:cNvSpPr txBox="1"/>
          <p:nvPr/>
        </p:nvSpPr>
        <p:spPr>
          <a:xfrm>
            <a:off x="1317520" y="1072393"/>
            <a:ext cx="3008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spc="600" dirty="0">
                <a:solidFill>
                  <a:schemeClr val="bg1"/>
                </a:solidFill>
                <a:latin typeface="+mj-lt"/>
              </a:rPr>
              <a:t>FASI </a:t>
            </a:r>
          </a:p>
          <a:p>
            <a:pPr algn="ctr"/>
            <a:r>
              <a:rPr lang="it-IT" sz="2800" b="1" spc="600" dirty="0">
                <a:solidFill>
                  <a:schemeClr val="bg1"/>
                </a:solidFill>
                <a:latin typeface="+mj-lt"/>
              </a:rPr>
              <a:t>DI LAVORAZIONE</a:t>
            </a:r>
          </a:p>
        </p:txBody>
      </p:sp>
      <p:pic>
        <p:nvPicPr>
          <p:cNvPr id="13" name="Immagine 1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CD351D3-8D65-DB79-88AD-6F24E76E2A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17" b="57276"/>
          <a:stretch/>
        </p:blipFill>
        <p:spPr>
          <a:xfrm>
            <a:off x="0" y="0"/>
            <a:ext cx="6096000" cy="31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37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1FBE7EB-5D08-B21A-4AB9-1EBE69D5A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b="11166"/>
          <a:stretch/>
        </p:blipFill>
        <p:spPr>
          <a:xfrm>
            <a:off x="4906296" y="0"/>
            <a:ext cx="7285704" cy="3137466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B58741A-A9E9-9093-48AC-644875590166}"/>
              </a:ext>
            </a:extLst>
          </p:cNvPr>
          <p:cNvSpPr/>
          <p:nvPr/>
        </p:nvSpPr>
        <p:spPr>
          <a:xfrm>
            <a:off x="0" y="0"/>
            <a:ext cx="4906297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398B8-3092-15B0-C15A-A555A348849D}"/>
              </a:ext>
            </a:extLst>
          </p:cNvPr>
          <p:cNvSpPr txBox="1"/>
          <p:nvPr/>
        </p:nvSpPr>
        <p:spPr>
          <a:xfrm>
            <a:off x="996298" y="2305615"/>
            <a:ext cx="2808785" cy="2246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spc="600" dirty="0">
                <a:latin typeface="+mj-lt"/>
              </a:rPr>
              <a:t>STATISTICHE GENERALI DEI PREZZI PER OGNI BRAND</a:t>
            </a:r>
          </a:p>
        </p:txBody>
      </p:sp>
      <p:pic>
        <p:nvPicPr>
          <p:cNvPr id="7" name="Immagine 6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FE43453F-657B-5C00-6FF8-25C756F17B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86"/>
          <a:stretch/>
        </p:blipFill>
        <p:spPr>
          <a:xfrm>
            <a:off x="0" y="0"/>
            <a:ext cx="4906297" cy="6858000"/>
          </a:xfrm>
          <a:prstGeom prst="rect">
            <a:avLst/>
          </a:prstGeom>
        </p:spPr>
      </p:pic>
      <p:pic>
        <p:nvPicPr>
          <p:cNvPr id="10" name="Immagine 9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1A55E0F2-1DF7-0D33-2DDD-79958CD1D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7" y="3137466"/>
            <a:ext cx="7285704" cy="37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0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48CB-AB66-CC21-38B8-EE4A75CF1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0E7D78A-4CD3-7FE2-F228-A4B23DACD8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20F42D3B-FCF5-F8D0-758E-7CB3B5109D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529EC2DE-2DF2-33D8-3ADE-2DE2E38B31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3F3826F-F73A-31D6-E55F-C00E43D13A22}"/>
              </a:ext>
            </a:extLst>
          </p:cNvPr>
          <p:cNvSpPr txBox="1"/>
          <p:nvPr/>
        </p:nvSpPr>
        <p:spPr>
          <a:xfrm>
            <a:off x="1526214" y="84069"/>
            <a:ext cx="456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spc="600" dirty="0"/>
              <a:t>Classifica dei 5 brand che producono di più</a:t>
            </a:r>
          </a:p>
        </p:txBody>
      </p:sp>
      <p:pic>
        <p:nvPicPr>
          <p:cNvPr id="4" name="Immagine 3" descr="Immagine che contiene testo, schermata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CCAEE858-2424-62F9-3DDD-63A99D126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85" y="791956"/>
            <a:ext cx="9369030" cy="591100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AFD770-BE3B-D7FC-9DB4-39E394CFB9BD}"/>
              </a:ext>
            </a:extLst>
          </p:cNvPr>
          <p:cNvSpPr txBox="1"/>
          <p:nvPr/>
        </p:nvSpPr>
        <p:spPr>
          <a:xfrm>
            <a:off x="6707631" y="84069"/>
            <a:ext cx="4112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spc="600" dirty="0"/>
              <a:t>Classifica dei brand con i prezzi più alti</a:t>
            </a:r>
          </a:p>
        </p:txBody>
      </p:sp>
    </p:spTree>
    <p:extLst>
      <p:ext uri="{BB962C8B-B14F-4D97-AF65-F5344CB8AC3E}">
        <p14:creationId xmlns:p14="http://schemas.microsoft.com/office/powerpoint/2010/main" val="16967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A7012E4-16B9-7D4E-93EE-95F6E41C95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testo, schermata, documento, numero&#10;&#10;Il contenuto generato dall'IA potrebbe non essere corretto.">
            <a:extLst>
              <a:ext uri="{FF2B5EF4-FFF2-40B4-BE49-F238E27FC236}">
                <a16:creationId xmlns:a16="http://schemas.microsoft.com/office/drawing/2014/main" id="{8ADC3686-F5C1-ADAC-AEE8-0EDBA41F01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74659" cy="6858000"/>
          </a:xfrm>
          <a:prstGeom prst="rect">
            <a:avLst/>
          </a:prstGeom>
        </p:spPr>
      </p:pic>
      <p:pic>
        <p:nvPicPr>
          <p:cNvPr id="11" name="Immagine 10" descr="Immagine che contiene testo, schermata, documento, numero&#10;&#10;Il contenuto generato dall'IA potrebbe non essere corretto.">
            <a:extLst>
              <a:ext uri="{FF2B5EF4-FFF2-40B4-BE49-F238E27FC236}">
                <a16:creationId xmlns:a16="http://schemas.microsoft.com/office/drawing/2014/main" id="{4A00B201-FAD3-B263-CE58-5383DECEDD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59" y="0"/>
            <a:ext cx="6017341" cy="6858000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692F9F80-AC05-4207-1626-0A0261835ADF}"/>
              </a:ext>
            </a:extLst>
          </p:cNvPr>
          <p:cNvSpPr/>
          <p:nvPr/>
        </p:nvSpPr>
        <p:spPr>
          <a:xfrm>
            <a:off x="962579" y="1414698"/>
            <a:ext cx="10424160" cy="41859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6386658-8ECE-6273-5F3F-BF3A5AAA8AB7}"/>
              </a:ext>
            </a:extLst>
          </p:cNvPr>
          <p:cNvSpPr txBox="1"/>
          <p:nvPr/>
        </p:nvSpPr>
        <p:spPr>
          <a:xfrm>
            <a:off x="2185054" y="2999826"/>
            <a:ext cx="7979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spc="600" dirty="0">
                <a:latin typeface="+mj-lt"/>
              </a:rPr>
              <a:t>ANALIZIAMO I PREZZI</a:t>
            </a:r>
          </a:p>
        </p:txBody>
      </p:sp>
    </p:spTree>
    <p:extLst>
      <p:ext uri="{BB962C8B-B14F-4D97-AF65-F5344CB8AC3E}">
        <p14:creationId xmlns:p14="http://schemas.microsoft.com/office/powerpoint/2010/main" val="82784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CE3E0-0289-454F-0854-65C349CFA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DB96BC7-84F9-7A7A-12D0-46539E60DB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 descr="Immagine che contiene testo, schermata, documento, numero&#10;&#10;Il contenuto generato dall'IA potrebbe non essere corretto.">
            <a:extLst>
              <a:ext uri="{FF2B5EF4-FFF2-40B4-BE49-F238E27FC236}">
                <a16:creationId xmlns:a16="http://schemas.microsoft.com/office/drawing/2014/main" id="{722CB0F5-9E83-695C-546A-2E96341F25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174659" cy="6858000"/>
          </a:xfrm>
          <a:prstGeom prst="rect">
            <a:avLst/>
          </a:prstGeom>
        </p:spPr>
      </p:pic>
      <p:pic>
        <p:nvPicPr>
          <p:cNvPr id="11" name="Immagine 10" descr="Immagine che contiene testo, schermata, documento, numero&#10;&#10;Il contenuto generato dall'IA potrebbe non essere corretto.">
            <a:extLst>
              <a:ext uri="{FF2B5EF4-FFF2-40B4-BE49-F238E27FC236}">
                <a16:creationId xmlns:a16="http://schemas.microsoft.com/office/drawing/2014/main" id="{F241B13C-CDD3-523C-58A3-5DF0522E18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59" y="0"/>
            <a:ext cx="6017341" cy="6858000"/>
          </a:xfrm>
          <a:prstGeom prst="rect">
            <a:avLst/>
          </a:prstGeom>
        </p:spPr>
      </p:pic>
      <p:pic>
        <p:nvPicPr>
          <p:cNvPr id="5" name="Immagine 4" descr="Immagine che contiene diagramma, testo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C88CA886-2073-5A28-0E73-8BF071D04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93" y="1002437"/>
            <a:ext cx="9593014" cy="56014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5FE5DAE-F35E-689A-AC06-12D7B8852413}"/>
              </a:ext>
            </a:extLst>
          </p:cNvPr>
          <p:cNvSpPr txBox="1"/>
          <p:nvPr/>
        </p:nvSpPr>
        <p:spPr>
          <a:xfrm>
            <a:off x="1378152" y="225137"/>
            <a:ext cx="959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600" dirty="0">
                <a:latin typeface="+mj-lt"/>
              </a:rPr>
              <a:t>Distribuzione di prezzi per numero di modelli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D1379E4-E56D-0592-636B-EDD392B02DB4}"/>
              </a:ext>
            </a:extLst>
          </p:cNvPr>
          <p:cNvSpPr txBox="1"/>
          <p:nvPr/>
        </p:nvSpPr>
        <p:spPr>
          <a:xfrm rot="16200000">
            <a:off x="862166" y="2824108"/>
            <a:ext cx="1120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modelli</a:t>
            </a:r>
          </a:p>
        </p:txBody>
      </p:sp>
    </p:spTree>
    <p:extLst>
      <p:ext uri="{BB962C8B-B14F-4D97-AF65-F5344CB8AC3E}">
        <p14:creationId xmlns:p14="http://schemas.microsoft.com/office/powerpoint/2010/main" val="175122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1704052F-C079-92E3-BC86-984D5BEE79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874A223-3D82-177A-4EDE-EEA57BBB56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89"/>
          <a:stretch/>
        </p:blipFill>
        <p:spPr>
          <a:xfrm>
            <a:off x="-1" y="0"/>
            <a:ext cx="6289041" cy="6858000"/>
          </a:xfrm>
          <a:prstGeom prst="rect">
            <a:avLst/>
          </a:prstGeom>
        </p:spPr>
      </p:pic>
      <p:pic>
        <p:nvPicPr>
          <p:cNvPr id="17" name="Immagine 1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5ADC349E-7388-C888-56C1-30BA56E2BA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"/>
          <a:stretch/>
        </p:blipFill>
        <p:spPr>
          <a:xfrm>
            <a:off x="6289040" y="0"/>
            <a:ext cx="5902959" cy="6858000"/>
          </a:xfrm>
          <a:prstGeom prst="rect">
            <a:avLst/>
          </a:prstGeom>
        </p:spPr>
      </p:pic>
      <p:pic>
        <p:nvPicPr>
          <p:cNvPr id="5" name="Immagine 4" descr="Immagine che contiene diagramma, Piano, testo, linea&#10;&#10;Il contenuto generato dall'IA potrebbe non essere corretto.">
            <a:extLst>
              <a:ext uri="{FF2B5EF4-FFF2-40B4-BE49-F238E27FC236}">
                <a16:creationId xmlns:a16="http://schemas.microsoft.com/office/drawing/2014/main" id="{DD10A10D-1142-57A3-5509-6DCE92F92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71" y="1035306"/>
            <a:ext cx="11256671" cy="5153148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C3317E2-7AC6-26A8-9886-A94709CA2F7C}"/>
              </a:ext>
            </a:extLst>
          </p:cNvPr>
          <p:cNvSpPr txBox="1"/>
          <p:nvPr/>
        </p:nvSpPr>
        <p:spPr>
          <a:xfrm>
            <a:off x="589280" y="316496"/>
            <a:ext cx="1113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spc="600" dirty="0">
                <a:latin typeface="+mj-lt"/>
              </a:rPr>
              <a:t>Range di prezzo effettivo per ogni categoria sportiva</a:t>
            </a:r>
          </a:p>
        </p:txBody>
      </p:sp>
      <p:pic>
        <p:nvPicPr>
          <p:cNvPr id="19" name="Immagine 18" descr="Immagine che contiene diagramma, Piano, testo, linea&#10;&#10;Il contenuto generato dall'IA potrebbe non essere corretto.">
            <a:extLst>
              <a:ext uri="{FF2B5EF4-FFF2-40B4-BE49-F238E27FC236}">
                <a16:creationId xmlns:a16="http://schemas.microsoft.com/office/drawing/2014/main" id="{6B22CEDF-DBB9-D628-42E6-F211C0956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4" y="1004826"/>
            <a:ext cx="11256671" cy="51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2543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578</Words>
  <Application>Microsoft Office PowerPoint</Application>
  <PresentationFormat>Widescreen</PresentationFormat>
  <Paragraphs>69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6" baseType="lpstr">
      <vt:lpstr>Arial</vt:lpstr>
      <vt:lpstr>Trade Gothic Next Cond</vt:lpstr>
      <vt:lpstr>Trade Gothic Next Light</vt:lpstr>
      <vt:lpstr>PortalVTI</vt:lpstr>
      <vt:lpstr>Analisi produzione scarpe sportive mizuno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Pavese</dc:creator>
  <cp:lastModifiedBy>Alessandro Pavese</cp:lastModifiedBy>
  <cp:revision>1</cp:revision>
  <dcterms:created xsi:type="dcterms:W3CDTF">2025-04-04T10:40:07Z</dcterms:created>
  <dcterms:modified xsi:type="dcterms:W3CDTF">2025-04-04T16:48:25Z</dcterms:modified>
</cp:coreProperties>
</file>