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3" autoAdjust="0"/>
    <p:restoredTop sz="94660"/>
  </p:normalViewPr>
  <p:slideViewPr>
    <p:cSldViewPr>
      <p:cViewPr varScale="1">
        <p:scale>
          <a:sx n="56" d="100"/>
          <a:sy n="56" d="100"/>
        </p:scale>
        <p:origin x="-64" y="-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DE3CE-79BC-4BE1-A6C9-DDEE05AD8D2C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68260-A9B8-4919-A78F-F58EC334F4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317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-72" charset="0"/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6E416F4-8617-408D-A109-1CBC5D4C2425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25112A1-0F3B-4C8D-8E23-39976BA32043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6600" dirty="0" smtClean="0"/>
              <a:t>Chapter </a:t>
            </a:r>
            <a:r>
              <a:rPr lang="en-PH" sz="6600" dirty="0" smtClean="0"/>
              <a:t>10</a:t>
            </a:r>
            <a:endParaRPr lang="en-PH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Managing </a:t>
            </a:r>
            <a:r>
              <a:rPr lang="en-PH" sz="2800" dirty="0" smtClean="0"/>
              <a:t>Engineering Design</a:t>
            </a:r>
            <a:endParaRPr lang="en-PH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116632"/>
            <a:ext cx="57961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Managing Engineering and Technology</a:t>
            </a:r>
            <a:r>
              <a:rPr lang="en-US" sz="1600" b="0" dirty="0" smtClean="0">
                <a:solidFill>
                  <a:schemeClr val="bg1"/>
                </a:solidFill>
              </a:rPr>
              <a:t>  </a:t>
            </a:r>
            <a:br>
              <a:rPr lang="en-US" sz="1600" b="0" dirty="0" smtClean="0">
                <a:solidFill>
                  <a:schemeClr val="bg1"/>
                </a:solidFill>
              </a:rPr>
            </a:br>
            <a:r>
              <a:rPr lang="en-US" sz="1600" b="0" i="1" dirty="0" smtClean="0">
                <a:solidFill>
                  <a:schemeClr val="bg1"/>
                </a:solidFill>
              </a:rPr>
              <a:t>Sixth Edition</a:t>
            </a:r>
            <a:br>
              <a:rPr lang="en-US" sz="1600" b="0" i="1" dirty="0" smtClean="0">
                <a:solidFill>
                  <a:schemeClr val="bg1"/>
                </a:solidFill>
              </a:rPr>
            </a:br>
            <a:r>
              <a:rPr lang="en-PH" sz="1600" dirty="0" smtClean="0">
                <a:solidFill>
                  <a:schemeClr val="bg1"/>
                </a:solidFill>
              </a:rPr>
              <a:t>Lucy C. Morse • Daniel L. Babcock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Systems in Design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Drawing Release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Configuration Management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Design Review Board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Special Considerations in Design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Product liability </a:t>
            </a:r>
          </a:p>
          <a:p>
            <a:pPr eaLnBrk="1" hangingPunct="1"/>
            <a:r>
              <a:rPr lang="en-US"/>
              <a:t>Safety</a:t>
            </a:r>
          </a:p>
          <a:p>
            <a:pPr eaLnBrk="1" hangingPunct="1"/>
            <a:r>
              <a:rPr lang="en-US"/>
              <a:t>Reliability</a:t>
            </a:r>
          </a:p>
          <a:p>
            <a:pPr eaLnBrk="1" hangingPunct="1"/>
            <a:r>
              <a:rPr lang="en-US"/>
              <a:t>Maintainability</a:t>
            </a:r>
          </a:p>
          <a:p>
            <a:pPr eaLnBrk="1" hangingPunct="1"/>
            <a:r>
              <a:rPr lang="en-US"/>
              <a:t>Availability</a:t>
            </a:r>
          </a:p>
          <a:p>
            <a:pPr eaLnBrk="1" hangingPunct="1"/>
            <a:r>
              <a:rPr lang="en-US"/>
              <a:t>Ergonomics</a:t>
            </a:r>
          </a:p>
          <a:p>
            <a:pPr eaLnBrk="1" hangingPunct="1"/>
            <a:r>
              <a:rPr lang="en-US"/>
              <a:t>Producibility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Liability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 eaLnBrk="1" hangingPunct="1"/>
            <a:r>
              <a:rPr lang="en-US"/>
              <a:t>Designer foresee unlikely conditions</a:t>
            </a:r>
          </a:p>
          <a:p>
            <a:pPr eaLnBrk="1" hangingPunct="1"/>
            <a:r>
              <a:rPr lang="en-US"/>
              <a:t>Product contains adequate warnings</a:t>
            </a:r>
          </a:p>
          <a:p>
            <a:pPr eaLnBrk="1" hangingPunct="1"/>
            <a:r>
              <a:rPr lang="en-US"/>
              <a:t>Risks reduced to greatest extent possible</a:t>
            </a:r>
          </a:p>
          <a:p>
            <a:pPr eaLnBrk="1" hangingPunct="1"/>
            <a:r>
              <a:rPr lang="en-US"/>
              <a:t>Meets user’s reasonable expectations of safety</a:t>
            </a:r>
          </a:p>
        </p:txBody>
      </p:sp>
    </p:spTree>
    <p:extLst>
      <p:ext uri="{BB962C8B-B14F-4D97-AF65-F5344CB8AC3E}">
        <p14:creationId xmlns:p14="http://schemas.microsoft.com/office/powerpoint/2010/main" val="5383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Safety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600200"/>
            <a:ext cx="8726487" cy="430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800"/>
              <a:t>Safeguards to Reduce or Eliminate Accidents Influenced By:</a:t>
            </a:r>
            <a:endParaRPr lang="en-US" sz="4000"/>
          </a:p>
          <a:p>
            <a:pPr lvl="1" eaLnBrk="1" hangingPunct="1">
              <a:buFontTx/>
              <a:buChar char="•"/>
            </a:pPr>
            <a:r>
              <a:rPr lang="en-US" sz="3200" b="1"/>
              <a:t>Design</a:t>
            </a:r>
          </a:p>
          <a:p>
            <a:pPr lvl="1" eaLnBrk="1" hangingPunct="1">
              <a:buFontTx/>
              <a:buChar char="•"/>
            </a:pPr>
            <a:r>
              <a:rPr lang="en-US" sz="3200" b="1"/>
              <a:t>Proven materials and components</a:t>
            </a:r>
          </a:p>
          <a:p>
            <a:pPr lvl="1" eaLnBrk="1" hangingPunct="1">
              <a:buFontTx/>
              <a:buChar char="•"/>
            </a:pPr>
            <a:r>
              <a:rPr lang="en-US" sz="3200" b="1"/>
              <a:t>Proven manufacturing methods</a:t>
            </a:r>
          </a:p>
          <a:p>
            <a:pPr lvl="1" eaLnBrk="1" hangingPunct="1">
              <a:buFontTx/>
              <a:buChar char="•"/>
            </a:pPr>
            <a:r>
              <a:rPr lang="en-US" sz="3200" b="1"/>
              <a:t>Clear instruction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74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Reliability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Times" pitchFamily="-72" charset="0"/>
              <a:buChar char="•"/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Probability that the product will perform a specified function</a:t>
            </a:r>
            <a:b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200" b="1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lvl="1" eaLnBrk="1" hangingPunct="1">
              <a:buFont typeface="Times" pitchFamily="-72" charset="0"/>
              <a:buChar char="•"/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Under specified conditions</a:t>
            </a:r>
            <a:b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200" b="1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lvl="1" eaLnBrk="1" hangingPunct="1">
              <a:buFont typeface="Times" pitchFamily="-72" charset="0"/>
              <a:buChar char="•"/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For a stated period of time</a:t>
            </a:r>
            <a:endParaRPr lang="en-US" sz="3600" b="1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Maintainability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Administrative and preparation time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Logistics time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Active maintenance time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Ergonomics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Human Factors engineering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Science of designing machines, products, and systems to maximize the safety, comfort, and efficiency of the people who use them </a:t>
            </a:r>
          </a:p>
        </p:txBody>
      </p:sp>
    </p:spTree>
    <p:extLst>
      <p:ext uri="{BB962C8B-B14F-4D97-AF65-F5344CB8AC3E}">
        <p14:creationId xmlns:p14="http://schemas.microsoft.com/office/powerpoint/2010/main" val="23491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Ergonomics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One of primary goals is prevention of workplace illness and accidents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Use simulations – replicas of workstations, aircraft, cars, trucks ….</a:t>
            </a:r>
          </a:p>
        </p:txBody>
      </p:sp>
    </p:spTree>
    <p:extLst>
      <p:ext uri="{BB962C8B-B14F-4D97-AF65-F5344CB8AC3E}">
        <p14:creationId xmlns:p14="http://schemas.microsoft.com/office/powerpoint/2010/main" val="205049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Value Engineering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/>
              <a:t>What is it?</a:t>
            </a:r>
          </a:p>
          <a:p>
            <a:pPr eaLnBrk="1" hangingPunct="1"/>
            <a:r>
              <a:rPr lang="en-US" b="0"/>
              <a:t>What does it do?</a:t>
            </a:r>
          </a:p>
          <a:p>
            <a:pPr eaLnBrk="1" hangingPunct="1"/>
            <a:r>
              <a:rPr lang="en-US" b="0"/>
              <a:t>What does it cost?</a:t>
            </a:r>
          </a:p>
          <a:p>
            <a:pPr eaLnBrk="1" hangingPunct="1"/>
            <a:r>
              <a:rPr lang="en-US" b="0"/>
              <a:t>What is it worth?</a:t>
            </a:r>
          </a:p>
          <a:p>
            <a:pPr eaLnBrk="1" hangingPunct="1"/>
            <a:r>
              <a:rPr lang="en-US" b="0"/>
              <a:t>What else might do the job?</a:t>
            </a:r>
          </a:p>
          <a:p>
            <a:pPr eaLnBrk="1" hangingPunct="1"/>
            <a:r>
              <a:rPr lang="en-US" b="0"/>
              <a:t>What do alternatives cost?</a:t>
            </a:r>
          </a:p>
        </p:txBody>
      </p:sp>
    </p:spTree>
    <p:extLst>
      <p:ext uri="{BB962C8B-B14F-4D97-AF65-F5344CB8AC3E}">
        <p14:creationId xmlns:p14="http://schemas.microsoft.com/office/powerpoint/2010/main" val="148510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7800" y="1219200"/>
          <a:ext cx="617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2669743" imgH="2090318" progId="">
                  <p:embed/>
                </p:oleObj>
              </mc:Choice>
              <mc:Fallback>
                <p:oleObj name="Visio" r:id="rId3" imgW="2669743" imgH="2090318" progId="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617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1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Product Development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Approval to expend resources and agreement on work to be done</a:t>
            </a:r>
          </a:p>
          <a:p>
            <a:r>
              <a:rPr lang="en-US" dirty="0"/>
              <a:t>Accomplishment of work on stage</a:t>
            </a:r>
          </a:p>
          <a:p>
            <a:r>
              <a:rPr lang="en-US" dirty="0"/>
              <a:t>Complete results</a:t>
            </a:r>
          </a:p>
          <a:p>
            <a:r>
              <a:rPr lang="en-US" dirty="0"/>
              <a:t>Proposed plan for next stage</a:t>
            </a:r>
          </a:p>
          <a:p>
            <a:r>
              <a:rPr lang="en-US" dirty="0"/>
              <a:t>Review – formal or informal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New Product Development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Approval to expend resources and agreement on work to be done</a:t>
            </a:r>
          </a:p>
          <a:p>
            <a:pPr eaLnBrk="1" hangingPunct="1"/>
            <a:r>
              <a:rPr lang="en-US"/>
              <a:t>Accomplishment of work on stage</a:t>
            </a:r>
          </a:p>
          <a:p>
            <a:pPr eaLnBrk="1" hangingPunct="1"/>
            <a:r>
              <a:rPr lang="en-US"/>
              <a:t>Complete results</a:t>
            </a:r>
          </a:p>
          <a:p>
            <a:pPr eaLnBrk="1" hangingPunct="1"/>
            <a:r>
              <a:rPr lang="en-US"/>
              <a:t>Proposed plan for next stage</a:t>
            </a:r>
          </a:p>
          <a:p>
            <a:pPr eaLnBrk="1" hangingPunct="1"/>
            <a:r>
              <a:rPr lang="en-US"/>
              <a:t>Review – formal or informal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46138"/>
            <a:ext cx="7772400" cy="906462"/>
          </a:xfrm>
        </p:spPr>
        <p:txBody>
          <a:bodyPr/>
          <a:lstStyle/>
          <a:p>
            <a:pPr eaLnBrk="1" hangingPunct="1"/>
            <a:r>
              <a:rPr lang="en-US"/>
              <a:t>Engineering Problem Solving Approach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7727950" cy="3962400"/>
          </a:xfrm>
        </p:spPr>
        <p:txBody>
          <a:bodyPr/>
          <a:lstStyle/>
          <a:p>
            <a:pPr eaLnBrk="1" hangingPunct="1"/>
            <a:r>
              <a:rPr lang="en-US"/>
              <a:t>Define the problem</a:t>
            </a:r>
          </a:p>
          <a:p>
            <a:pPr eaLnBrk="1" hangingPunct="1"/>
            <a:r>
              <a:rPr lang="en-US"/>
              <a:t>Collect and analyze the data</a:t>
            </a:r>
          </a:p>
          <a:p>
            <a:pPr eaLnBrk="1" hangingPunct="1"/>
            <a:r>
              <a:rPr lang="en-US"/>
              <a:t>Search for solutions</a:t>
            </a:r>
          </a:p>
          <a:p>
            <a:pPr eaLnBrk="1" hangingPunct="1"/>
            <a:r>
              <a:rPr lang="en-US"/>
              <a:t>Evaluate alternatives</a:t>
            </a:r>
          </a:p>
          <a:p>
            <a:pPr eaLnBrk="1" hangingPunct="1"/>
            <a:r>
              <a:rPr lang="en-US"/>
              <a:t>Select solution and evaluate the impact</a:t>
            </a:r>
          </a:p>
        </p:txBody>
      </p:sp>
    </p:spTree>
    <p:extLst>
      <p:ext uri="{BB962C8B-B14F-4D97-AF65-F5344CB8AC3E}">
        <p14:creationId xmlns:p14="http://schemas.microsoft.com/office/powerpoint/2010/main" val="21124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5" descr="2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1371600" y="2133600"/>
            <a:ext cx="62484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Text Box 1026"/>
          <p:cNvSpPr txBox="1">
            <a:spLocks noChangeArrowheads="1"/>
          </p:cNvSpPr>
          <p:nvPr/>
        </p:nvSpPr>
        <p:spPr bwMode="auto">
          <a:xfrm>
            <a:off x="3124200" y="2133600"/>
            <a:ext cx="2667000" cy="2905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i="1">
                <a:latin typeface="Minion Pro SmBd Ital" pitchFamily="-72" charset="0"/>
              </a:rPr>
              <a:t>Exhibit 1: Typical Product Life Cycle</a:t>
            </a:r>
            <a:endParaRPr lang="en-US" sz="1300" b="1">
              <a:latin typeface="Minion Pro SmBd Ital" pitchFamily="-7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New Product Development  Stages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100"/>
              <a:t>Conceptual </a:t>
            </a:r>
          </a:p>
          <a:p>
            <a:pPr eaLnBrk="1" hangingPunct="1">
              <a:lnSpc>
                <a:spcPct val="90000"/>
              </a:lnSpc>
            </a:pPr>
            <a:r>
              <a:rPr lang="en-US" sz="3100"/>
              <a:t>Technical Feasibility or Concept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3100"/>
              <a:t>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sz="3100"/>
              <a:t>Commercial Validation</a:t>
            </a:r>
          </a:p>
          <a:p>
            <a:pPr eaLnBrk="1" hangingPunct="1">
              <a:lnSpc>
                <a:spcPct val="90000"/>
              </a:lnSpc>
            </a:pPr>
            <a:r>
              <a:rPr lang="en-US" sz="3100"/>
              <a:t>Production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3100"/>
              <a:t>Product Support</a:t>
            </a:r>
          </a:p>
          <a:p>
            <a:pPr eaLnBrk="1" hangingPunct="1">
              <a:lnSpc>
                <a:spcPct val="90000"/>
              </a:lnSpc>
            </a:pPr>
            <a:r>
              <a:rPr lang="en-US" sz="3100"/>
              <a:t>Disposal Stage</a:t>
            </a:r>
            <a:br>
              <a:rPr lang="en-US" sz="310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141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Concurrent Engineering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Set of methods, techniques, and practices, that:</a:t>
            </a:r>
          </a:p>
          <a:p>
            <a:pPr eaLnBrk="1" hangingPunct="1"/>
            <a:r>
              <a:rPr lang="en-US"/>
              <a:t>Consideration within design phase of factors from later in cycle</a:t>
            </a:r>
          </a:p>
          <a:p>
            <a:pPr eaLnBrk="1" hangingPunct="1"/>
            <a:r>
              <a:rPr lang="en-US"/>
              <a:t>Produce design of processes</a:t>
            </a:r>
          </a:p>
          <a:p>
            <a:pPr eaLnBrk="1" hangingPunct="1"/>
            <a:r>
              <a:rPr lang="en-US"/>
              <a:t>Facilitate reduction of time required to translate design into products</a:t>
            </a:r>
          </a:p>
          <a:p>
            <a:pPr eaLnBrk="1" hangingPunct="1"/>
            <a:r>
              <a:rPr lang="en-US"/>
              <a:t>User ability to meet user’s needs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Engineers Must Communicate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Drawings</a:t>
            </a:r>
          </a:p>
          <a:p>
            <a:pPr eaLnBrk="1" hangingPunct="1"/>
            <a:r>
              <a:rPr lang="en-US"/>
              <a:t>Specifications</a:t>
            </a:r>
          </a:p>
          <a:p>
            <a:pPr eaLnBrk="1" hangingPunct="1"/>
            <a:r>
              <a:rPr lang="en-US"/>
              <a:t>Financial Estimates</a:t>
            </a:r>
          </a:p>
          <a:p>
            <a:pPr eaLnBrk="1" hangingPunct="1"/>
            <a:r>
              <a:rPr lang="en-US"/>
              <a:t>Written Reports</a:t>
            </a:r>
          </a:p>
          <a:p>
            <a:pPr eaLnBrk="1" hangingPunct="1"/>
            <a:r>
              <a:rPr lang="en-US"/>
              <a:t>Oral Presentations</a:t>
            </a:r>
          </a:p>
          <a:p>
            <a:pPr eaLnBrk="1" hangingPunct="1"/>
            <a:r>
              <a:rPr lang="en-US"/>
              <a:t>Sales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</TotalTime>
  <Words>297</Words>
  <Application>Microsoft Office PowerPoint</Application>
  <PresentationFormat>On-screen Show (4:3)</PresentationFormat>
  <Paragraphs>87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Urban</vt:lpstr>
      <vt:lpstr>Visio</vt:lpstr>
      <vt:lpstr>Chapter 10</vt:lpstr>
      <vt:lpstr>PowerPoint Presentation</vt:lpstr>
      <vt:lpstr>New Product Development</vt:lpstr>
      <vt:lpstr>New Product Development</vt:lpstr>
      <vt:lpstr>Engineering Problem Solving Approach</vt:lpstr>
      <vt:lpstr>PowerPoint Presentation</vt:lpstr>
      <vt:lpstr>New Product Development  Stages</vt:lpstr>
      <vt:lpstr>Concurrent Engineering</vt:lpstr>
      <vt:lpstr>Engineers Must Communicate</vt:lpstr>
      <vt:lpstr>Control Systems in Design</vt:lpstr>
      <vt:lpstr>Special Considerations in Design</vt:lpstr>
      <vt:lpstr>Liability</vt:lpstr>
      <vt:lpstr>Safety</vt:lpstr>
      <vt:lpstr>Reliability</vt:lpstr>
      <vt:lpstr>Maintainability</vt:lpstr>
      <vt:lpstr>Ergonomics</vt:lpstr>
      <vt:lpstr>Ergonomics</vt:lpstr>
      <vt:lpstr>Value Engineering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John Charles</dc:creator>
  <cp:lastModifiedBy>John Charles</cp:lastModifiedBy>
  <cp:revision>6</cp:revision>
  <dcterms:created xsi:type="dcterms:W3CDTF">2019-03-25T12:55:24Z</dcterms:created>
  <dcterms:modified xsi:type="dcterms:W3CDTF">2019-04-01T19:40:56Z</dcterms:modified>
</cp:coreProperties>
</file>