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80" r:id="rId3"/>
    <p:sldId id="289" r:id="rId4"/>
    <p:sldId id="281"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114" d="100"/>
          <a:sy n="114" d="100"/>
        </p:scale>
        <p:origin x="41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mailto:mp200122d@student.etf.bg.ac.rs" TargetMode="External"/><Relationship Id="rId2" Type="http://schemas.openxmlformats.org/officeDocument/2006/relationships/hyperlink" Target="mailto:ms200350@student.etf.bg.ac.rs"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RADOSTAN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Markovi</a:t>
            </a:r>
            <a:r>
              <a:rPr lang="sr-Latn-RS" dirty="0"/>
              <a:t>ć Sofija</a:t>
            </a:r>
          </a:p>
          <a:p>
            <a:r>
              <a:rPr lang="sr-Latn-RS" dirty="0"/>
              <a:t>Marković Petar</a:t>
            </a:r>
          </a:p>
          <a:p>
            <a:r>
              <a:rPr lang="sr-Latn-RS" dirty="0"/>
              <a:t>Mihajlović Bogdan</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64F7-60EB-2364-6445-01EBAEE75A13}"/>
              </a:ext>
            </a:extLst>
          </p:cNvPr>
          <p:cNvSpPr>
            <a:spLocks noGrp="1"/>
          </p:cNvSpPr>
          <p:nvPr>
            <p:ph type="title"/>
          </p:nvPr>
        </p:nvSpPr>
        <p:spPr/>
        <p:txBody>
          <a:bodyPr/>
          <a:lstStyle/>
          <a:p>
            <a:r>
              <a:rPr lang="sr-Latn-RS" dirty="0"/>
              <a:t>Faza 3</a:t>
            </a:r>
            <a:endParaRPr lang="en-US" dirty="0"/>
          </a:p>
        </p:txBody>
      </p:sp>
      <p:sp>
        <p:nvSpPr>
          <p:cNvPr id="3" name="Text Placeholder 2">
            <a:extLst>
              <a:ext uri="{FF2B5EF4-FFF2-40B4-BE49-F238E27FC236}">
                <a16:creationId xmlns:a16="http://schemas.microsoft.com/office/drawing/2014/main" id="{7FFD0044-BD21-F1AC-0B0E-2875D57BB39B}"/>
              </a:ext>
            </a:extLst>
          </p:cNvPr>
          <p:cNvSpPr>
            <a:spLocks noGrp="1"/>
          </p:cNvSpPr>
          <p:nvPr>
            <p:ph type="body" idx="1"/>
          </p:nvPr>
        </p:nvSpPr>
        <p:spPr/>
        <p:txBody>
          <a:bodyPr/>
          <a:lstStyle/>
          <a:p>
            <a:r>
              <a:rPr lang="sr-Latn-RS" dirty="0"/>
              <a:t>Formalna inspekcija</a:t>
            </a:r>
            <a:endParaRPr lang="en-US" dirty="0"/>
          </a:p>
        </p:txBody>
      </p:sp>
    </p:spTree>
    <p:extLst>
      <p:ext uri="{BB962C8B-B14F-4D97-AF65-F5344CB8AC3E}">
        <p14:creationId xmlns:p14="http://schemas.microsoft.com/office/powerpoint/2010/main" val="73461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D96C-1A18-099F-9EFA-9DE2B4A01C86}"/>
              </a:ext>
            </a:extLst>
          </p:cNvPr>
          <p:cNvSpPr>
            <a:spLocks noGrp="1"/>
          </p:cNvSpPr>
          <p:nvPr>
            <p:ph type="title"/>
          </p:nvPr>
        </p:nvSpPr>
        <p:spPr>
          <a:xfrm>
            <a:off x="4224528" y="934720"/>
            <a:ext cx="6766560" cy="768096"/>
          </a:xfrm>
        </p:spPr>
        <p:txBody>
          <a:bodyPr/>
          <a:lstStyle/>
          <a:p>
            <a:r>
              <a:rPr lang="sr-Latn-RS" dirty="0"/>
              <a:t>Formalna inspekcija</a:t>
            </a:r>
            <a:endParaRPr lang="en-US" dirty="0"/>
          </a:p>
        </p:txBody>
      </p:sp>
      <p:sp>
        <p:nvSpPr>
          <p:cNvPr id="3" name="Content Placeholder 2">
            <a:extLst>
              <a:ext uri="{FF2B5EF4-FFF2-40B4-BE49-F238E27FC236}">
                <a16:creationId xmlns:a16="http://schemas.microsoft.com/office/drawing/2014/main" id="{5A1F227F-8F1A-A374-18BD-D3527E6CA35D}"/>
              </a:ext>
            </a:extLst>
          </p:cNvPr>
          <p:cNvSpPr>
            <a:spLocks noGrp="1"/>
          </p:cNvSpPr>
          <p:nvPr>
            <p:ph idx="1"/>
          </p:nvPr>
        </p:nvSpPr>
        <p:spPr>
          <a:xfrm>
            <a:off x="4224528" y="2910980"/>
            <a:ext cx="6766560" cy="3012300"/>
          </a:xfrm>
        </p:spPr>
        <p:txBody>
          <a:bodyPr/>
          <a:lstStyle/>
          <a:p>
            <a:r>
              <a:rPr lang="sr-Latn-RS" dirty="0"/>
              <a:t>Članovi tima radoSTAN su radili formalnu inspekciju timu e-Renting.</a:t>
            </a:r>
          </a:p>
          <a:p>
            <a:r>
              <a:rPr lang="sr-Latn-RS" dirty="0"/>
              <a:t>Uloge članova tima su bile:</a:t>
            </a:r>
          </a:p>
          <a:p>
            <a:r>
              <a:rPr lang="sr-Latn-RS" dirty="0"/>
              <a:t>Sofija Marković – Inspektor</a:t>
            </a:r>
          </a:p>
          <a:p>
            <a:r>
              <a:rPr lang="sr-Latn-RS" dirty="0"/>
              <a:t>Bogdan Marković – Moderator, inspektor</a:t>
            </a:r>
          </a:p>
          <a:p>
            <a:r>
              <a:rPr lang="sr-Latn-RS" dirty="0"/>
              <a:t>Petar Marković – Zapisničar, inspektor</a:t>
            </a:r>
          </a:p>
          <a:p>
            <a:r>
              <a:rPr lang="sr-Latn-RS" dirty="0"/>
              <a:t>Rezultat ovog dela faze : </a:t>
            </a:r>
          </a:p>
          <a:p>
            <a:pPr marL="285750" indent="-285750">
              <a:buFont typeface="Arial" panose="020B0604020202020204" pitchFamily="34" charset="0"/>
              <a:buChar char="•"/>
            </a:pPr>
            <a:r>
              <a:rPr lang="sr-Latn-RS" dirty="0"/>
              <a:t>Izveštaj o defektima</a:t>
            </a:r>
          </a:p>
          <a:p>
            <a:pPr marL="285750" indent="-285750">
              <a:buFont typeface="Arial" panose="020B0604020202020204" pitchFamily="34" charset="0"/>
              <a:buChar char="•"/>
            </a:pPr>
            <a:r>
              <a:rPr lang="sr-Latn-RS" dirty="0"/>
              <a:t>Izveštaj sa FR sastanka</a:t>
            </a:r>
          </a:p>
          <a:p>
            <a:pPr marL="285750" indent="-285750">
              <a:buFont typeface="Arial" panose="020B0604020202020204" pitchFamily="34" charset="0"/>
              <a:buChar char="•"/>
            </a:pPr>
            <a:r>
              <a:rPr lang="sr-Latn-RS" dirty="0"/>
              <a:t>Logovi inspektora</a:t>
            </a:r>
            <a:endParaRPr lang="en-US" dirty="0"/>
          </a:p>
        </p:txBody>
      </p:sp>
      <p:sp>
        <p:nvSpPr>
          <p:cNvPr id="4" name="Footer Placeholder 3">
            <a:extLst>
              <a:ext uri="{FF2B5EF4-FFF2-40B4-BE49-F238E27FC236}">
                <a16:creationId xmlns:a16="http://schemas.microsoft.com/office/drawing/2014/main" id="{8A8B4FB4-5075-6A4E-7301-0FA2A612F782}"/>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A603A288-2BF5-A7C8-7562-A939F9FBB70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58612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D96C-1A18-099F-9EFA-9DE2B4A01C86}"/>
              </a:ext>
            </a:extLst>
          </p:cNvPr>
          <p:cNvSpPr>
            <a:spLocks noGrp="1"/>
          </p:cNvSpPr>
          <p:nvPr>
            <p:ph type="title"/>
          </p:nvPr>
        </p:nvSpPr>
        <p:spPr>
          <a:xfrm>
            <a:off x="4224528" y="934720"/>
            <a:ext cx="6766560" cy="768096"/>
          </a:xfrm>
        </p:spPr>
        <p:txBody>
          <a:bodyPr/>
          <a:lstStyle/>
          <a:p>
            <a:r>
              <a:rPr lang="sr-Latn-RS" dirty="0"/>
              <a:t>Formalna inspekcija</a:t>
            </a:r>
            <a:endParaRPr lang="en-US" dirty="0"/>
          </a:p>
        </p:txBody>
      </p:sp>
      <p:sp>
        <p:nvSpPr>
          <p:cNvPr id="3" name="Content Placeholder 2">
            <a:extLst>
              <a:ext uri="{FF2B5EF4-FFF2-40B4-BE49-F238E27FC236}">
                <a16:creationId xmlns:a16="http://schemas.microsoft.com/office/drawing/2014/main" id="{5A1F227F-8F1A-A374-18BD-D3527E6CA35D}"/>
              </a:ext>
            </a:extLst>
          </p:cNvPr>
          <p:cNvSpPr>
            <a:spLocks noGrp="1"/>
          </p:cNvSpPr>
          <p:nvPr>
            <p:ph idx="1"/>
          </p:nvPr>
        </p:nvSpPr>
        <p:spPr>
          <a:xfrm>
            <a:off x="4224528" y="2910980"/>
            <a:ext cx="6766560" cy="3012300"/>
          </a:xfrm>
        </p:spPr>
        <p:txBody>
          <a:bodyPr/>
          <a:lstStyle/>
          <a:p>
            <a:r>
              <a:rPr lang="sr-Latn-RS" dirty="0"/>
              <a:t>Članovi tima MajsorNaKlik su radili formalnu inspekciju timu e-Renting.</a:t>
            </a:r>
          </a:p>
          <a:p>
            <a:r>
              <a:rPr lang="sr-Latn-RS" dirty="0"/>
              <a:t>Rezultat ovog dela faze : </a:t>
            </a:r>
          </a:p>
          <a:p>
            <a:pPr marL="285750" indent="-285750">
              <a:buFont typeface="Arial" panose="020B0604020202020204" pitchFamily="34" charset="0"/>
              <a:buChar char="•"/>
            </a:pPr>
            <a:r>
              <a:rPr lang="sr-Latn-RS" dirty="0"/>
              <a:t>Izveštaj o defektima</a:t>
            </a:r>
          </a:p>
          <a:p>
            <a:pPr marL="285750" indent="-285750">
              <a:buFont typeface="Arial" panose="020B0604020202020204" pitchFamily="34" charset="0"/>
              <a:buChar char="•"/>
            </a:pPr>
            <a:endParaRPr lang="sr-Latn-RS" dirty="0"/>
          </a:p>
          <a:p>
            <a:r>
              <a:rPr lang="sr-Latn-RS" dirty="0"/>
              <a:t>Svi otkriveni defekti su otklonjeni.</a:t>
            </a:r>
            <a:endParaRPr lang="en-US" dirty="0"/>
          </a:p>
        </p:txBody>
      </p:sp>
      <p:sp>
        <p:nvSpPr>
          <p:cNvPr id="4" name="Footer Placeholder 3">
            <a:extLst>
              <a:ext uri="{FF2B5EF4-FFF2-40B4-BE49-F238E27FC236}">
                <a16:creationId xmlns:a16="http://schemas.microsoft.com/office/drawing/2014/main" id="{8A8B4FB4-5075-6A4E-7301-0FA2A612F782}"/>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A603A288-2BF5-A7C8-7562-A939F9FBB70A}"/>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56225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405A-B9BD-A0AA-46A5-E0F11B35AB51}"/>
              </a:ext>
            </a:extLst>
          </p:cNvPr>
          <p:cNvSpPr>
            <a:spLocks noGrp="1"/>
          </p:cNvSpPr>
          <p:nvPr>
            <p:ph type="title"/>
          </p:nvPr>
        </p:nvSpPr>
        <p:spPr/>
        <p:txBody>
          <a:bodyPr/>
          <a:lstStyle/>
          <a:p>
            <a:r>
              <a:rPr lang="sr-Latn-RS" dirty="0"/>
              <a:t>Faza 4</a:t>
            </a:r>
            <a:endParaRPr lang="en-US" dirty="0"/>
          </a:p>
        </p:txBody>
      </p:sp>
      <p:sp>
        <p:nvSpPr>
          <p:cNvPr id="3" name="Text Placeholder 2">
            <a:extLst>
              <a:ext uri="{FF2B5EF4-FFF2-40B4-BE49-F238E27FC236}">
                <a16:creationId xmlns:a16="http://schemas.microsoft.com/office/drawing/2014/main" id="{19A41F9A-802F-D111-D962-C0A46107929B}"/>
              </a:ext>
            </a:extLst>
          </p:cNvPr>
          <p:cNvSpPr>
            <a:spLocks noGrp="1"/>
          </p:cNvSpPr>
          <p:nvPr>
            <p:ph type="body" idx="1"/>
          </p:nvPr>
        </p:nvSpPr>
        <p:spPr/>
        <p:txBody>
          <a:bodyPr/>
          <a:lstStyle/>
          <a:p>
            <a:r>
              <a:rPr lang="sr-Latn-RS" dirty="0"/>
              <a:t>Modelovanje baze podataka</a:t>
            </a:r>
            <a:endParaRPr lang="en-US" dirty="0"/>
          </a:p>
        </p:txBody>
      </p:sp>
    </p:spTree>
    <p:extLst>
      <p:ext uri="{BB962C8B-B14F-4D97-AF65-F5344CB8AC3E}">
        <p14:creationId xmlns:p14="http://schemas.microsoft.com/office/powerpoint/2010/main" val="285096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5405-0831-30C2-B9AC-7A00DCCFDD29}"/>
              </a:ext>
            </a:extLst>
          </p:cNvPr>
          <p:cNvSpPr>
            <a:spLocks noGrp="1"/>
          </p:cNvSpPr>
          <p:nvPr>
            <p:ph type="title"/>
          </p:nvPr>
        </p:nvSpPr>
        <p:spPr>
          <a:xfrm>
            <a:off x="4224528" y="1068841"/>
            <a:ext cx="6766560" cy="768096"/>
          </a:xfrm>
        </p:spPr>
        <p:txBody>
          <a:bodyPr/>
          <a:lstStyle/>
          <a:p>
            <a:r>
              <a:rPr lang="sr-Latn-RS" dirty="0"/>
              <a:t>Modelovanje baze podataka</a:t>
            </a:r>
            <a:endParaRPr lang="en-US" dirty="0"/>
          </a:p>
        </p:txBody>
      </p:sp>
      <p:sp>
        <p:nvSpPr>
          <p:cNvPr id="3" name="Content Placeholder 2">
            <a:extLst>
              <a:ext uri="{FF2B5EF4-FFF2-40B4-BE49-F238E27FC236}">
                <a16:creationId xmlns:a16="http://schemas.microsoft.com/office/drawing/2014/main" id="{2516F0F9-771E-D2CF-DDE9-2960DD9E29D9}"/>
              </a:ext>
            </a:extLst>
          </p:cNvPr>
          <p:cNvSpPr>
            <a:spLocks noGrp="1"/>
          </p:cNvSpPr>
          <p:nvPr>
            <p:ph idx="1"/>
          </p:nvPr>
        </p:nvSpPr>
        <p:spPr/>
        <p:txBody>
          <a:bodyPr/>
          <a:lstStyle/>
          <a:p>
            <a:r>
              <a:rPr lang="sr-Latn-RS" dirty="0"/>
              <a:t>U ovoj fazi, u skladu sa ograničenjem o broju članova koji smeju da učestvuju u fazi, modelovanje baze podataka radili su Sofija Marković i Bogdan Mihajlović.</a:t>
            </a:r>
          </a:p>
          <a:p>
            <a:r>
              <a:rPr lang="sr-Latn-RS" dirty="0"/>
              <a:t>Oni su u alatu MySQL Workbanch 8.0 CE, na osnovu funkcionalnih zahteva uočili entitete sistema koji su pretočeni u odgovarajuće tabele i veze među njima koje su pretočene u vezne tabele. Baza podataka je zatim napunjena podacima koji su prikupljeni tehnikom Web scraping-a.</a:t>
            </a:r>
          </a:p>
          <a:p>
            <a:endParaRPr lang="sr-Latn-RS" dirty="0"/>
          </a:p>
          <a:p>
            <a:r>
              <a:rPr lang="sr-Latn-RS" dirty="0"/>
              <a:t>Rezultat ove faze je SQL skripta za generisanje baze podataka sa svim njenim podacima.</a:t>
            </a:r>
            <a:endParaRPr lang="en-US" dirty="0"/>
          </a:p>
        </p:txBody>
      </p:sp>
      <p:sp>
        <p:nvSpPr>
          <p:cNvPr id="4" name="Footer Placeholder 3">
            <a:extLst>
              <a:ext uri="{FF2B5EF4-FFF2-40B4-BE49-F238E27FC236}">
                <a16:creationId xmlns:a16="http://schemas.microsoft.com/office/drawing/2014/main" id="{74164FD7-6CD2-D3F7-B7FD-4F76B7801229}"/>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BE84F43F-B1CE-5025-8C4A-4B9D776A20E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74704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207A-65A8-C8F4-B149-E9A41E88193B}"/>
              </a:ext>
            </a:extLst>
          </p:cNvPr>
          <p:cNvSpPr>
            <a:spLocks noGrp="1"/>
          </p:cNvSpPr>
          <p:nvPr>
            <p:ph type="title"/>
          </p:nvPr>
        </p:nvSpPr>
        <p:spPr/>
        <p:txBody>
          <a:bodyPr/>
          <a:lstStyle/>
          <a:p>
            <a:r>
              <a:rPr lang="sr-Latn-RS" dirty="0"/>
              <a:t>Faza 5</a:t>
            </a:r>
            <a:endParaRPr lang="en-US" dirty="0"/>
          </a:p>
        </p:txBody>
      </p:sp>
      <p:sp>
        <p:nvSpPr>
          <p:cNvPr id="3" name="Text Placeholder 2">
            <a:extLst>
              <a:ext uri="{FF2B5EF4-FFF2-40B4-BE49-F238E27FC236}">
                <a16:creationId xmlns:a16="http://schemas.microsoft.com/office/drawing/2014/main" id="{88FB3944-3977-5C8C-EF3F-4B939DFA3EAC}"/>
              </a:ext>
            </a:extLst>
          </p:cNvPr>
          <p:cNvSpPr>
            <a:spLocks noGrp="1"/>
          </p:cNvSpPr>
          <p:nvPr>
            <p:ph type="body" idx="1"/>
          </p:nvPr>
        </p:nvSpPr>
        <p:spPr/>
        <p:txBody>
          <a:bodyPr/>
          <a:lstStyle/>
          <a:p>
            <a:r>
              <a:rPr lang="sr-Latn-RS" dirty="0"/>
              <a:t>Implementacija veb aplikacije</a:t>
            </a:r>
            <a:endParaRPr lang="en-US" dirty="0"/>
          </a:p>
        </p:txBody>
      </p:sp>
    </p:spTree>
    <p:extLst>
      <p:ext uri="{BB962C8B-B14F-4D97-AF65-F5344CB8AC3E}">
        <p14:creationId xmlns:p14="http://schemas.microsoft.com/office/powerpoint/2010/main" val="260770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9DDD-A270-9EC9-6695-B7FE488E6DC7}"/>
              </a:ext>
            </a:extLst>
          </p:cNvPr>
          <p:cNvSpPr>
            <a:spLocks noGrp="1"/>
          </p:cNvSpPr>
          <p:nvPr>
            <p:ph type="title"/>
          </p:nvPr>
        </p:nvSpPr>
        <p:spPr>
          <a:xfrm>
            <a:off x="4178808" y="861987"/>
            <a:ext cx="6766560" cy="768096"/>
          </a:xfrm>
        </p:spPr>
        <p:txBody>
          <a:bodyPr/>
          <a:lstStyle/>
          <a:p>
            <a:r>
              <a:rPr lang="sr-Latn-RS" dirty="0"/>
              <a:t>Implementacija veb aplikacije</a:t>
            </a:r>
            <a:endParaRPr lang="en-US" dirty="0"/>
          </a:p>
        </p:txBody>
      </p:sp>
      <p:sp>
        <p:nvSpPr>
          <p:cNvPr id="3" name="Content Placeholder 2">
            <a:extLst>
              <a:ext uri="{FF2B5EF4-FFF2-40B4-BE49-F238E27FC236}">
                <a16:creationId xmlns:a16="http://schemas.microsoft.com/office/drawing/2014/main" id="{DDF62A39-01BA-DF20-57B0-4E019BF42B4F}"/>
              </a:ext>
            </a:extLst>
          </p:cNvPr>
          <p:cNvSpPr>
            <a:spLocks noGrp="1"/>
          </p:cNvSpPr>
          <p:nvPr>
            <p:ph idx="1"/>
          </p:nvPr>
        </p:nvSpPr>
        <p:spPr/>
        <p:txBody>
          <a:bodyPr/>
          <a:lstStyle/>
          <a:p>
            <a:r>
              <a:rPr lang="sr-Latn-RS" dirty="0"/>
              <a:t>U ovoj fazi, članovi tima su implementirali veb aplikaciju korišćenjem projektnog uzorka MVC i radnog okvira CodeIgniter4 u programskom jeziku PHP.</a:t>
            </a:r>
          </a:p>
          <a:p>
            <a:r>
              <a:rPr lang="sr-Latn-RS" dirty="0"/>
              <a:t>Implementacija je rađena korišćenjem alata PhpStorm. </a:t>
            </a:r>
          </a:p>
          <a:p>
            <a:endParaRPr lang="sr-Latn-RS" dirty="0"/>
          </a:p>
          <a:p>
            <a:r>
              <a:rPr lang="sr-Latn-RS" dirty="0"/>
              <a:t>Rezultat ove faze je potpuno funkcionalna veb aplikacija koja korisnicima omogućava da pregledaju oglašene nekretnine, ali i da ih sami oglašavaju ukoliko su prijavljeni na sistem.</a:t>
            </a:r>
            <a:endParaRPr lang="en-US" dirty="0"/>
          </a:p>
        </p:txBody>
      </p:sp>
      <p:sp>
        <p:nvSpPr>
          <p:cNvPr id="4" name="Footer Placeholder 3">
            <a:extLst>
              <a:ext uri="{FF2B5EF4-FFF2-40B4-BE49-F238E27FC236}">
                <a16:creationId xmlns:a16="http://schemas.microsoft.com/office/drawing/2014/main" id="{33D21BDB-2207-5851-C583-5B4E6591B710}"/>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6C693072-2438-1444-644A-1FCA34908C6C}"/>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22785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3278-71DE-4084-734A-076F1D6C1A39}"/>
              </a:ext>
            </a:extLst>
          </p:cNvPr>
          <p:cNvSpPr>
            <a:spLocks noGrp="1"/>
          </p:cNvSpPr>
          <p:nvPr>
            <p:ph type="title"/>
          </p:nvPr>
        </p:nvSpPr>
        <p:spPr/>
        <p:txBody>
          <a:bodyPr/>
          <a:lstStyle/>
          <a:p>
            <a:r>
              <a:rPr lang="sr-Latn-RS" dirty="0"/>
              <a:t>Faza 6</a:t>
            </a:r>
            <a:endParaRPr lang="en-US" dirty="0"/>
          </a:p>
        </p:txBody>
      </p:sp>
      <p:sp>
        <p:nvSpPr>
          <p:cNvPr id="3" name="Text Placeholder 2">
            <a:extLst>
              <a:ext uri="{FF2B5EF4-FFF2-40B4-BE49-F238E27FC236}">
                <a16:creationId xmlns:a16="http://schemas.microsoft.com/office/drawing/2014/main" id="{76EA8938-C17D-E186-BEF1-3C7EF4066603}"/>
              </a:ext>
            </a:extLst>
          </p:cNvPr>
          <p:cNvSpPr>
            <a:spLocks noGrp="1"/>
          </p:cNvSpPr>
          <p:nvPr>
            <p:ph type="body" idx="1"/>
          </p:nvPr>
        </p:nvSpPr>
        <p:spPr/>
        <p:txBody>
          <a:bodyPr/>
          <a:lstStyle/>
          <a:p>
            <a:r>
              <a:rPr lang="sr-Latn-RS" dirty="0"/>
              <a:t>Modelovanje veb aplikacije</a:t>
            </a:r>
            <a:endParaRPr lang="en-US" dirty="0"/>
          </a:p>
        </p:txBody>
      </p:sp>
    </p:spTree>
    <p:extLst>
      <p:ext uri="{BB962C8B-B14F-4D97-AF65-F5344CB8AC3E}">
        <p14:creationId xmlns:p14="http://schemas.microsoft.com/office/powerpoint/2010/main" val="40452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55B6-B537-6F4E-C030-DE2EB8046265}"/>
              </a:ext>
            </a:extLst>
          </p:cNvPr>
          <p:cNvSpPr>
            <a:spLocks noGrp="1"/>
          </p:cNvSpPr>
          <p:nvPr>
            <p:ph type="title"/>
          </p:nvPr>
        </p:nvSpPr>
        <p:spPr>
          <a:xfrm>
            <a:off x="4224528" y="1055502"/>
            <a:ext cx="6766560" cy="768096"/>
          </a:xfrm>
        </p:spPr>
        <p:txBody>
          <a:bodyPr/>
          <a:lstStyle/>
          <a:p>
            <a:r>
              <a:rPr lang="sr-Latn-RS" dirty="0"/>
              <a:t>Modelovanje veb aplikacije </a:t>
            </a:r>
            <a:endParaRPr lang="en-US" dirty="0"/>
          </a:p>
        </p:txBody>
      </p:sp>
      <p:sp>
        <p:nvSpPr>
          <p:cNvPr id="3" name="Content Placeholder 2">
            <a:extLst>
              <a:ext uri="{FF2B5EF4-FFF2-40B4-BE49-F238E27FC236}">
                <a16:creationId xmlns:a16="http://schemas.microsoft.com/office/drawing/2014/main" id="{7C939EE7-58D5-A272-906B-18A48E1EA360}"/>
              </a:ext>
            </a:extLst>
          </p:cNvPr>
          <p:cNvSpPr>
            <a:spLocks noGrp="1"/>
          </p:cNvSpPr>
          <p:nvPr>
            <p:ph idx="1"/>
          </p:nvPr>
        </p:nvSpPr>
        <p:spPr/>
        <p:txBody>
          <a:bodyPr/>
          <a:lstStyle/>
          <a:p>
            <a:r>
              <a:rPr lang="sr-Latn-RS" dirty="0"/>
              <a:t>U alatu StarUML, članovi tima, su korišćenjem UML-a napravili klasni dijagram koji predstavlja strukturu sistema i entitete koji ga čine, kao i dijagrame sekvence pridružene svakom od SSU dokumenata iz 2. faze koji opisuju ponašanje sistema.</a:t>
            </a:r>
          </a:p>
          <a:p>
            <a:r>
              <a:rPr lang="sr-Latn-RS" dirty="0"/>
              <a:t>Sofija Marković je pravila klasni UML dijagram, dok je svaki član tima pravio UML dijagram sekvence za svaku svoju funkionalnost.</a:t>
            </a:r>
          </a:p>
          <a:p>
            <a:endParaRPr lang="sr-Latn-RS" dirty="0"/>
          </a:p>
          <a:p>
            <a:r>
              <a:rPr lang="sr-Latn-RS" dirty="0"/>
              <a:t>Rezultat ove faze su klasni UML dijagram i UML dijagrami sekvence kojima se modeluje sistem.</a:t>
            </a:r>
            <a:endParaRPr lang="en-US" dirty="0"/>
          </a:p>
        </p:txBody>
      </p:sp>
      <p:sp>
        <p:nvSpPr>
          <p:cNvPr id="4" name="Footer Placeholder 3">
            <a:extLst>
              <a:ext uri="{FF2B5EF4-FFF2-40B4-BE49-F238E27FC236}">
                <a16:creationId xmlns:a16="http://schemas.microsoft.com/office/drawing/2014/main" id="{DA4AB3F9-0681-D9F5-96EA-88D7EC1A3113}"/>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EFE6DC1A-8116-AC11-F45E-2ACE68CBBA2C}"/>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40080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DCD2-1B41-40DA-A1D9-A90BE441BDF0}"/>
              </a:ext>
            </a:extLst>
          </p:cNvPr>
          <p:cNvSpPr>
            <a:spLocks noGrp="1"/>
          </p:cNvSpPr>
          <p:nvPr>
            <p:ph type="title"/>
          </p:nvPr>
        </p:nvSpPr>
        <p:spPr/>
        <p:txBody>
          <a:bodyPr/>
          <a:lstStyle/>
          <a:p>
            <a:r>
              <a:rPr lang="sr-Latn-RS" dirty="0"/>
              <a:t>Faza 7</a:t>
            </a:r>
            <a:endParaRPr lang="en-US" dirty="0"/>
          </a:p>
        </p:txBody>
      </p:sp>
      <p:sp>
        <p:nvSpPr>
          <p:cNvPr id="3" name="Text Placeholder 2">
            <a:extLst>
              <a:ext uri="{FF2B5EF4-FFF2-40B4-BE49-F238E27FC236}">
                <a16:creationId xmlns:a16="http://schemas.microsoft.com/office/drawing/2014/main" id="{9A8BF286-9D61-6732-DC89-D0DDC6EE0F96}"/>
              </a:ext>
            </a:extLst>
          </p:cNvPr>
          <p:cNvSpPr>
            <a:spLocks noGrp="1"/>
          </p:cNvSpPr>
          <p:nvPr>
            <p:ph type="body" idx="1"/>
          </p:nvPr>
        </p:nvSpPr>
        <p:spPr/>
        <p:txBody>
          <a:bodyPr/>
          <a:lstStyle/>
          <a:p>
            <a:r>
              <a:rPr lang="sr-Latn-RS" dirty="0"/>
              <a:t>Testiranje veb aplikacije</a:t>
            </a:r>
            <a:endParaRPr lang="en-US" dirty="0"/>
          </a:p>
        </p:txBody>
      </p:sp>
    </p:spTree>
    <p:extLst>
      <p:ext uri="{BB962C8B-B14F-4D97-AF65-F5344CB8AC3E}">
        <p14:creationId xmlns:p14="http://schemas.microsoft.com/office/powerpoint/2010/main" val="190321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sr-Latn-RS" dirty="0"/>
              <a:t>Uvod</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sr-Latn-RS" sz="1800" dirty="0"/>
              <a:t>Prezentacija je namenjena pregledu aktivnosti na projektu radoSTAN, koji je deo praktičnog dela nastave na predmetu Principi softverskog inženjerstva, na Elektrotehničkom fakultetu.</a:t>
            </a:r>
            <a:endParaRPr lang="en-US" sz="1800"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err="1"/>
              <a:t>radoSTAN</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382C-D22D-25EE-97BD-5ECE981E8056}"/>
              </a:ext>
            </a:extLst>
          </p:cNvPr>
          <p:cNvSpPr>
            <a:spLocks noGrp="1"/>
          </p:cNvSpPr>
          <p:nvPr>
            <p:ph type="title"/>
          </p:nvPr>
        </p:nvSpPr>
        <p:spPr>
          <a:xfrm>
            <a:off x="4224528" y="1026896"/>
            <a:ext cx="6766560" cy="768096"/>
          </a:xfrm>
        </p:spPr>
        <p:txBody>
          <a:bodyPr/>
          <a:lstStyle/>
          <a:p>
            <a:r>
              <a:rPr lang="sr-Latn-RS" dirty="0"/>
              <a:t>Testiranje Veb aplikacije</a:t>
            </a:r>
            <a:endParaRPr lang="en-US" dirty="0"/>
          </a:p>
        </p:txBody>
      </p:sp>
      <p:sp>
        <p:nvSpPr>
          <p:cNvPr id="3" name="Content Placeholder 2">
            <a:extLst>
              <a:ext uri="{FF2B5EF4-FFF2-40B4-BE49-F238E27FC236}">
                <a16:creationId xmlns:a16="http://schemas.microsoft.com/office/drawing/2014/main" id="{D64CAFC8-0C64-6A54-61A8-FE490DBEE6A3}"/>
              </a:ext>
            </a:extLst>
          </p:cNvPr>
          <p:cNvSpPr>
            <a:spLocks noGrp="1"/>
          </p:cNvSpPr>
          <p:nvPr>
            <p:ph idx="1"/>
          </p:nvPr>
        </p:nvSpPr>
        <p:spPr>
          <a:xfrm>
            <a:off x="4224528" y="3222752"/>
            <a:ext cx="6766560" cy="3178048"/>
          </a:xfrm>
        </p:spPr>
        <p:txBody>
          <a:bodyPr/>
          <a:lstStyle/>
          <a:p>
            <a:r>
              <a:rPr lang="sr-Latn-RS" dirty="0"/>
              <a:t>U fazi testiranja, svaki član tima je imao zadatak da korišćenjem Selenium IDE napravi testove korisničkog interfejsa za funkcionalnosti nekog drugog člana tima. Takođe, svaki član tima je za iste te funkcionalnosti morao da napravi i jedinične testove korišćenjem PhpUnit-a. </a:t>
            </a:r>
          </a:p>
          <a:p>
            <a:r>
              <a:rPr lang="sr-Latn-RS" dirty="0"/>
              <a:t>Na ovaj način tim se uverio da aplikacija radi onako kako je to zamišljeno i u skladu sa specifikacijama iz dokumentacije.</a:t>
            </a:r>
          </a:p>
          <a:p>
            <a:endParaRPr lang="sr-Latn-RS" dirty="0"/>
          </a:p>
          <a:p>
            <a:r>
              <a:rPr lang="sr-Latn-RS" dirty="0"/>
              <a:t>Rezultat ove faze su testovi korisničkog interfejsa, kao i jedinični testovi modela i kontrolera.</a:t>
            </a:r>
          </a:p>
          <a:p>
            <a:endParaRPr lang="sr-Latn-RS" dirty="0"/>
          </a:p>
          <a:p>
            <a:r>
              <a:rPr lang="sr-Latn-RS" dirty="0"/>
              <a:t>Kako je ovo poslednja faza projekta, rezultat ove faze je i potpuno funkcionalna i testirana veb aplikacija.</a:t>
            </a:r>
          </a:p>
        </p:txBody>
      </p:sp>
      <p:sp>
        <p:nvSpPr>
          <p:cNvPr id="4" name="Footer Placeholder 3">
            <a:extLst>
              <a:ext uri="{FF2B5EF4-FFF2-40B4-BE49-F238E27FC236}">
                <a16:creationId xmlns:a16="http://schemas.microsoft.com/office/drawing/2014/main" id="{86181B16-8FCD-285F-21DA-054E116CF749}"/>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514DC581-D0B7-0B47-05A3-8907BFEEC090}"/>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05694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sr-Latn-RS" dirty="0"/>
              <a:t>Hvala na pažnji</a:t>
            </a: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9144" y="3127249"/>
            <a:ext cx="5903501" cy="2176272"/>
          </a:xfrm>
        </p:spPr>
        <p:txBody>
          <a:bodyPr/>
          <a:lstStyle/>
          <a:p>
            <a:r>
              <a:rPr lang="sr-Latn-RS" sz="2000" dirty="0"/>
              <a:t>Sofija Marković </a:t>
            </a:r>
            <a:r>
              <a:rPr lang="sr-Latn-RS" sz="2000" dirty="0">
                <a:hlinkClick r:id="rId2"/>
              </a:rPr>
              <a:t>ms200350d</a:t>
            </a:r>
            <a:r>
              <a:rPr lang="en-US" sz="2000" dirty="0">
                <a:hlinkClick r:id="rId2"/>
              </a:rPr>
              <a:t>@student.etf.bg.ac.rs</a:t>
            </a:r>
            <a:endParaRPr lang="en-US" sz="2000" dirty="0"/>
          </a:p>
          <a:p>
            <a:r>
              <a:rPr lang="en-US" sz="2000" dirty="0"/>
              <a:t>Petar </a:t>
            </a:r>
            <a:r>
              <a:rPr lang="en-US" sz="2000" dirty="0" err="1"/>
              <a:t>Markovi</a:t>
            </a:r>
            <a:r>
              <a:rPr lang="sr-Latn-RS" sz="2000" dirty="0"/>
              <a:t>ć </a:t>
            </a:r>
            <a:r>
              <a:rPr lang="sr-Latn-RS" sz="2000" dirty="0">
                <a:hlinkClick r:id="rId3"/>
              </a:rPr>
              <a:t>mp200122d</a:t>
            </a:r>
            <a:r>
              <a:rPr lang="en-US" sz="2000" dirty="0">
                <a:hlinkClick r:id="rId3"/>
              </a:rPr>
              <a:t>@student.etf.bg.ac.rs</a:t>
            </a:r>
            <a:endParaRPr lang="en-US" sz="2000" dirty="0"/>
          </a:p>
          <a:p>
            <a:r>
              <a:rPr lang="en-US" sz="2000" dirty="0"/>
              <a:t>Bogdan </a:t>
            </a:r>
            <a:r>
              <a:rPr lang="en-US" sz="2000" dirty="0" err="1"/>
              <a:t>Mihajlovi</a:t>
            </a:r>
            <a:r>
              <a:rPr lang="sr-Latn-RS" sz="2000" dirty="0"/>
              <a:t>ć </a:t>
            </a:r>
            <a:r>
              <a:rPr lang="sr-Latn-RS" sz="2000" dirty="0">
                <a:hlinkClick r:id="rId3"/>
              </a:rPr>
              <a:t>m</a:t>
            </a:r>
            <a:r>
              <a:rPr lang="en-US" sz="2000" dirty="0">
                <a:hlinkClick r:id="rId3"/>
              </a:rPr>
              <a:t>b</a:t>
            </a:r>
            <a:r>
              <a:rPr lang="sr-Latn-RS" sz="2000" dirty="0">
                <a:hlinkClick r:id="rId3"/>
              </a:rPr>
              <a:t>200</a:t>
            </a:r>
            <a:r>
              <a:rPr lang="en-US" sz="2000" dirty="0">
                <a:hlinkClick r:id="rId3"/>
              </a:rPr>
              <a:t>207</a:t>
            </a:r>
            <a:r>
              <a:rPr lang="sr-Latn-RS" sz="2000" dirty="0">
                <a:hlinkClick r:id="rId3"/>
              </a:rPr>
              <a:t>d</a:t>
            </a:r>
            <a:r>
              <a:rPr lang="en-US" sz="2000" dirty="0">
                <a:hlinkClick r:id="rId3"/>
              </a:rPr>
              <a:t>@student.etf.bg.ac.rs</a:t>
            </a:r>
            <a:endParaRPr lang="en-US" sz="2000" dirty="0"/>
          </a:p>
          <a:p>
            <a:endParaRPr lang="en-US" sz="2000"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161831" y="1216152"/>
            <a:ext cx="10671048" cy="768096"/>
          </a:xfrm>
        </p:spPr>
        <p:txBody>
          <a:bodyPr/>
          <a:lstStyle/>
          <a:p>
            <a:r>
              <a:rPr lang="sr-Latn-RS" dirty="0"/>
              <a:t>Prikaz faza projekta</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992211" y="3079541"/>
            <a:ext cx="997557" cy="557784"/>
          </a:xfrm>
        </p:spPr>
        <p:txBody>
          <a:bodyPr/>
          <a:lstStyle/>
          <a:p>
            <a:pPr lvl="0"/>
            <a:r>
              <a:rPr lang="sr-Latn-RS" dirty="0"/>
              <a:t>Faza 1</a:t>
            </a:r>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493300" y="3079541"/>
            <a:ext cx="997557" cy="557784"/>
          </a:xfrm>
        </p:spPr>
        <p:txBody>
          <a:bodyPr/>
          <a:lstStyle/>
          <a:p>
            <a:pPr lvl="0"/>
            <a:r>
              <a:rPr lang="sr-Latn-RS" dirty="0"/>
              <a:t>Faza 2</a:t>
            </a:r>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450168" y="4059560"/>
            <a:ext cx="81642"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7458843" y="4046708"/>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2959764" y="4048330"/>
            <a:ext cx="64627"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503503"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978170" y="4695005"/>
            <a:ext cx="997557" cy="557784"/>
          </a:xfrm>
        </p:spPr>
        <p:txBody>
          <a:bodyPr/>
          <a:lstStyle/>
          <a:p>
            <a:pPr lvl="0"/>
            <a:r>
              <a:rPr lang="sr-Latn-RS" sz="1600" dirty="0"/>
              <a:t>Projektni zadatak</a:t>
            </a:r>
            <a:endParaRPr lang="en-US" sz="1600"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493300" y="4695005"/>
            <a:ext cx="997557" cy="795528"/>
          </a:xfrm>
        </p:spPr>
        <p:txBody>
          <a:bodyPr/>
          <a:lstStyle/>
          <a:p>
            <a:pPr lvl="0"/>
            <a:r>
              <a:rPr lang="sr-Latn-RS" sz="1600" dirty="0"/>
              <a:t>SSU dokument i prototip aplikacije</a:t>
            </a:r>
            <a:endParaRPr lang="en-US" sz="1600"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3998709" y="4695005"/>
            <a:ext cx="997558" cy="795528"/>
          </a:xfrm>
        </p:spPr>
        <p:txBody>
          <a:bodyPr/>
          <a:lstStyle/>
          <a:p>
            <a:pPr lvl="0"/>
            <a:r>
              <a:rPr lang="sr-Latn-RS" sz="1600" dirty="0"/>
              <a:t>Formalna inspekcija</a:t>
            </a:r>
            <a:endParaRPr lang="en-US" sz="1600"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5467931" y="4695005"/>
            <a:ext cx="1061287" cy="795528"/>
          </a:xfrm>
        </p:spPr>
        <p:txBody>
          <a:bodyPr/>
          <a:lstStyle/>
          <a:p>
            <a:pPr lvl="0"/>
            <a:r>
              <a:rPr lang="sr-Latn-RS" dirty="0"/>
              <a:t>Modelovanje baze podataka</a:t>
            </a:r>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6858385" y="4695005"/>
            <a:ext cx="1282558" cy="795528"/>
          </a:xfrm>
        </p:spPr>
        <p:txBody>
          <a:bodyPr/>
          <a:lstStyle/>
          <a:p>
            <a:pPr lvl="0"/>
            <a:r>
              <a:rPr lang="sr-Latn-RS" dirty="0"/>
              <a:t>Implementacija veb aplikacije</a:t>
            </a:r>
            <a:endParaRPr lang="en-US" dirty="0"/>
          </a:p>
        </p:txBody>
      </p:sp>
      <p:sp>
        <p:nvSpPr>
          <p:cNvPr id="13" name="Text Placeholder 55">
            <a:extLst>
              <a:ext uri="{FF2B5EF4-FFF2-40B4-BE49-F238E27FC236}">
                <a16:creationId xmlns:a16="http://schemas.microsoft.com/office/drawing/2014/main" id="{3865E016-049A-5059-28E1-884C3F8479C9}"/>
              </a:ext>
            </a:extLst>
          </p:cNvPr>
          <p:cNvSpPr txBox="1">
            <a:spLocks/>
          </p:cNvSpPr>
          <p:nvPr/>
        </p:nvSpPr>
        <p:spPr>
          <a:xfrm>
            <a:off x="3998709" y="3077513"/>
            <a:ext cx="997557"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r-Latn-RS" dirty="0"/>
              <a:t>Faza 3</a:t>
            </a:r>
            <a:endParaRPr lang="en-US" dirty="0"/>
          </a:p>
        </p:txBody>
      </p:sp>
      <p:sp>
        <p:nvSpPr>
          <p:cNvPr id="14" name="Text Placeholder 55">
            <a:extLst>
              <a:ext uri="{FF2B5EF4-FFF2-40B4-BE49-F238E27FC236}">
                <a16:creationId xmlns:a16="http://schemas.microsoft.com/office/drawing/2014/main" id="{8F19A4E9-B309-BBE0-7977-60F8D4A3604E}"/>
              </a:ext>
            </a:extLst>
          </p:cNvPr>
          <p:cNvSpPr txBox="1">
            <a:spLocks/>
          </p:cNvSpPr>
          <p:nvPr/>
        </p:nvSpPr>
        <p:spPr>
          <a:xfrm>
            <a:off x="10003065" y="3086339"/>
            <a:ext cx="997557"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r-Latn-RS" dirty="0"/>
              <a:t>Faza 7</a:t>
            </a:r>
            <a:endParaRPr lang="en-US" dirty="0"/>
          </a:p>
        </p:txBody>
      </p:sp>
      <p:sp>
        <p:nvSpPr>
          <p:cNvPr id="15" name="Text Placeholder 55">
            <a:extLst>
              <a:ext uri="{FF2B5EF4-FFF2-40B4-BE49-F238E27FC236}">
                <a16:creationId xmlns:a16="http://schemas.microsoft.com/office/drawing/2014/main" id="{5B02A6AC-1F89-E10A-96D8-58B7896BE9B8}"/>
              </a:ext>
            </a:extLst>
          </p:cNvPr>
          <p:cNvSpPr txBox="1">
            <a:spLocks/>
          </p:cNvSpPr>
          <p:nvPr/>
        </p:nvSpPr>
        <p:spPr>
          <a:xfrm>
            <a:off x="7000887" y="3079541"/>
            <a:ext cx="997557" cy="557784"/>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r-Latn-RS" dirty="0"/>
              <a:t>Faza 5</a:t>
            </a:r>
            <a:endParaRPr lang="en-US" dirty="0"/>
          </a:p>
        </p:txBody>
      </p:sp>
      <p:sp>
        <p:nvSpPr>
          <p:cNvPr id="16" name="Text Placeholder 56">
            <a:extLst>
              <a:ext uri="{FF2B5EF4-FFF2-40B4-BE49-F238E27FC236}">
                <a16:creationId xmlns:a16="http://schemas.microsoft.com/office/drawing/2014/main" id="{4C2723B5-4A62-DE34-F9DD-8C6D827EAA86}"/>
              </a:ext>
            </a:extLst>
          </p:cNvPr>
          <p:cNvSpPr txBox="1">
            <a:spLocks/>
          </p:cNvSpPr>
          <p:nvPr/>
        </p:nvSpPr>
        <p:spPr>
          <a:xfrm>
            <a:off x="5499798" y="3058973"/>
            <a:ext cx="997557" cy="557784"/>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r-Latn-RS" dirty="0"/>
              <a:t>Faza 4</a:t>
            </a:r>
            <a:endParaRPr lang="en-US" dirty="0"/>
          </a:p>
        </p:txBody>
      </p:sp>
      <p:sp>
        <p:nvSpPr>
          <p:cNvPr id="17" name="Text Placeholder 56">
            <a:extLst>
              <a:ext uri="{FF2B5EF4-FFF2-40B4-BE49-F238E27FC236}">
                <a16:creationId xmlns:a16="http://schemas.microsoft.com/office/drawing/2014/main" id="{358900D5-1D7E-13B2-B837-FC611F83E66E}"/>
              </a:ext>
            </a:extLst>
          </p:cNvPr>
          <p:cNvSpPr txBox="1">
            <a:spLocks/>
          </p:cNvSpPr>
          <p:nvPr/>
        </p:nvSpPr>
        <p:spPr>
          <a:xfrm>
            <a:off x="8501976" y="3079541"/>
            <a:ext cx="997557" cy="557784"/>
          </a:xfrm>
          <a:prstGeom prst="rect">
            <a:avLst/>
          </a:prstGeom>
          <a:solidFill>
            <a:schemeClr val="accent1"/>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r-Latn-RS" dirty="0"/>
              <a:t>Faza 6</a:t>
            </a:r>
            <a:endParaRPr lang="en-US" dirty="0"/>
          </a:p>
        </p:txBody>
      </p:sp>
      <p:sp>
        <p:nvSpPr>
          <p:cNvPr id="18" name="Rectangle 17" descr="Timeline marker">
            <a:extLst>
              <a:ext uri="{FF2B5EF4-FFF2-40B4-BE49-F238E27FC236}">
                <a16:creationId xmlns:a16="http://schemas.microsoft.com/office/drawing/2014/main" id="{A92B4CF3-9B37-73A1-E23F-B3357101EAFD}"/>
              </a:ext>
            </a:extLst>
          </p:cNvPr>
          <p:cNvSpPr/>
          <p:nvPr/>
        </p:nvSpPr>
        <p:spPr>
          <a:xfrm rot="16200000">
            <a:off x="4456668" y="4059560"/>
            <a:ext cx="81642"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descr="Timeline marker">
            <a:extLst>
              <a:ext uri="{FF2B5EF4-FFF2-40B4-BE49-F238E27FC236}">
                <a16:creationId xmlns:a16="http://schemas.microsoft.com/office/drawing/2014/main" id="{09C2147A-5FEC-46F4-A2C3-5BB13C900B24}"/>
              </a:ext>
            </a:extLst>
          </p:cNvPr>
          <p:cNvSpPr/>
          <p:nvPr/>
        </p:nvSpPr>
        <p:spPr>
          <a:xfrm rot="16200000">
            <a:off x="1450168" y="4041423"/>
            <a:ext cx="81642"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descr="Timeline marker">
            <a:extLst>
              <a:ext uri="{FF2B5EF4-FFF2-40B4-BE49-F238E27FC236}">
                <a16:creationId xmlns:a16="http://schemas.microsoft.com/office/drawing/2014/main" id="{747A4D0A-0B9B-4B60-D403-C77111FC3CE9}"/>
              </a:ext>
            </a:extLst>
          </p:cNvPr>
          <p:cNvSpPr/>
          <p:nvPr/>
        </p:nvSpPr>
        <p:spPr>
          <a:xfrm rot="16200000">
            <a:off x="5966262" y="4057633"/>
            <a:ext cx="64627"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descr="Timeline marker">
            <a:extLst>
              <a:ext uri="{FF2B5EF4-FFF2-40B4-BE49-F238E27FC236}">
                <a16:creationId xmlns:a16="http://schemas.microsoft.com/office/drawing/2014/main" id="{07CFCA58-DED7-8D54-71C9-8E45F4B6A9D8}"/>
              </a:ext>
            </a:extLst>
          </p:cNvPr>
          <p:cNvSpPr/>
          <p:nvPr/>
        </p:nvSpPr>
        <p:spPr>
          <a:xfrm rot="16200000">
            <a:off x="8968440" y="4051052"/>
            <a:ext cx="64627"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3">
            <a:extLst>
              <a:ext uri="{FF2B5EF4-FFF2-40B4-BE49-F238E27FC236}">
                <a16:creationId xmlns:a16="http://schemas.microsoft.com/office/drawing/2014/main" id="{21D2518E-8304-EC05-2C45-64F7322D4BDD}"/>
              </a:ext>
            </a:extLst>
          </p:cNvPr>
          <p:cNvSpPr txBox="1">
            <a:spLocks/>
          </p:cNvSpPr>
          <p:nvPr/>
        </p:nvSpPr>
        <p:spPr>
          <a:xfrm>
            <a:off x="8430467" y="4695005"/>
            <a:ext cx="1140571" cy="887891"/>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1600" dirty="0"/>
              <a:t>Modelovanje veb aplikacije</a:t>
            </a:r>
            <a:endParaRPr lang="en-US" sz="1600" dirty="0"/>
          </a:p>
        </p:txBody>
      </p:sp>
      <p:sp>
        <p:nvSpPr>
          <p:cNvPr id="29" name="Text Placeholder 23">
            <a:extLst>
              <a:ext uri="{FF2B5EF4-FFF2-40B4-BE49-F238E27FC236}">
                <a16:creationId xmlns:a16="http://schemas.microsoft.com/office/drawing/2014/main" id="{7F7B76BE-439B-63DE-8EF7-123F0DB210D7}"/>
              </a:ext>
            </a:extLst>
          </p:cNvPr>
          <p:cNvSpPr txBox="1">
            <a:spLocks/>
          </p:cNvSpPr>
          <p:nvPr/>
        </p:nvSpPr>
        <p:spPr>
          <a:xfrm>
            <a:off x="10003065" y="4695005"/>
            <a:ext cx="997557" cy="557784"/>
          </a:xfrm>
          <a:prstGeom prst="rect">
            <a:avLst/>
          </a:prstGeom>
          <a:noFill/>
        </p:spPr>
        <p:txBody>
          <a:bodyPr vert="horz" lIns="0" tIns="45720" rIns="0" bIns="4572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Latn-RS" sz="1600" dirty="0"/>
              <a:t>Testiranje veb aplikacije</a:t>
            </a:r>
            <a:endParaRPr lang="en-US" sz="1600" dirty="0"/>
          </a:p>
        </p:txBody>
      </p:sp>
    </p:spTree>
    <p:extLst>
      <p:ext uri="{BB962C8B-B14F-4D97-AF65-F5344CB8AC3E}">
        <p14:creationId xmlns:p14="http://schemas.microsoft.com/office/powerpoint/2010/main" val="2502887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sr-Latn-RS" sz="4400" b="1" dirty="0">
                <a:solidFill>
                  <a:schemeClr val="accent6"/>
                </a:solidFill>
                <a:latin typeface="Arial Black" panose="020B0604020202020204" pitchFamily="34" charset="0"/>
                <a:cs typeface="Arial Black" panose="020B0604020202020204" pitchFamily="34" charset="0"/>
              </a:rPr>
              <a:t>Faza 1</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sr-Latn-RS" sz="2400" dirty="0">
                <a:solidFill>
                  <a:schemeClr val="accent6"/>
                </a:solidFill>
                <a:latin typeface="Sabon Next LT" panose="02000500000000000000" pitchFamily="2" charset="0"/>
                <a:cs typeface="Sabon Next LT" panose="02000500000000000000" pitchFamily="2" charset="0"/>
              </a:rPr>
              <a:t>Projektni zadatak</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3D73-8230-7313-86AE-B797CE5D473D}"/>
              </a:ext>
            </a:extLst>
          </p:cNvPr>
          <p:cNvSpPr>
            <a:spLocks noGrp="1"/>
          </p:cNvSpPr>
          <p:nvPr>
            <p:ph type="title"/>
          </p:nvPr>
        </p:nvSpPr>
        <p:spPr>
          <a:xfrm>
            <a:off x="4224528" y="2192966"/>
            <a:ext cx="7016720" cy="768096"/>
          </a:xfrm>
        </p:spPr>
        <p:txBody>
          <a:bodyPr/>
          <a:lstStyle/>
          <a:p>
            <a:r>
              <a:rPr lang="sr-Latn-RS" dirty="0"/>
              <a:t>Projektni zadatak</a:t>
            </a:r>
            <a:endParaRPr lang="en-US" dirty="0"/>
          </a:p>
        </p:txBody>
      </p:sp>
      <p:sp>
        <p:nvSpPr>
          <p:cNvPr id="3" name="Content Placeholder 2">
            <a:extLst>
              <a:ext uri="{FF2B5EF4-FFF2-40B4-BE49-F238E27FC236}">
                <a16:creationId xmlns:a16="http://schemas.microsoft.com/office/drawing/2014/main" id="{1B327E08-2639-03AF-F527-CC69DE919B6B}"/>
              </a:ext>
            </a:extLst>
          </p:cNvPr>
          <p:cNvSpPr>
            <a:spLocks noGrp="1"/>
          </p:cNvSpPr>
          <p:nvPr>
            <p:ph idx="1"/>
          </p:nvPr>
        </p:nvSpPr>
        <p:spPr>
          <a:xfrm>
            <a:off x="4224528" y="3222752"/>
            <a:ext cx="7016720" cy="2700528"/>
          </a:xfrm>
        </p:spPr>
        <p:txBody>
          <a:bodyPr/>
          <a:lstStyle/>
          <a:p>
            <a:r>
              <a:rPr lang="sr-Latn-RS" dirty="0"/>
              <a:t>U ovoj fazi, članovi tima radoSTAN su zajedno došli na ideju da tema projekta bude veb-aplikacija koja će se baviti oglašavanjem nekretnina.</a:t>
            </a:r>
          </a:p>
          <a:p>
            <a:r>
              <a:rPr lang="sr-Latn-RS" dirty="0"/>
              <a:t>Nakon što je tema utvrđena, određeni su osnovni funkcionalni i nefunkcionalni zahtevi, arhitektura sistema, ograničenja i neka od otvorenih pitanja.</a:t>
            </a:r>
          </a:p>
          <a:p>
            <a:endParaRPr lang="sr-Latn-RS" dirty="0"/>
          </a:p>
          <a:p>
            <a:r>
              <a:rPr lang="sr-Latn-RS" dirty="0"/>
              <a:t>Rezultat ove faze je dokument sa opštim specifikacijama projekta.</a:t>
            </a:r>
            <a:endParaRPr lang="en-US" dirty="0"/>
          </a:p>
        </p:txBody>
      </p:sp>
      <p:sp>
        <p:nvSpPr>
          <p:cNvPr id="4" name="Footer Placeholder 3">
            <a:extLst>
              <a:ext uri="{FF2B5EF4-FFF2-40B4-BE49-F238E27FC236}">
                <a16:creationId xmlns:a16="http://schemas.microsoft.com/office/drawing/2014/main" id="{A44860CF-0151-134D-9EBD-DC6EF3E726C0}"/>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6E1746B8-149C-34B6-FEA0-F2F8ACE23EC8}"/>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11801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C673-6789-B07C-3193-14300A9F6B57}"/>
              </a:ext>
            </a:extLst>
          </p:cNvPr>
          <p:cNvSpPr>
            <a:spLocks noGrp="1"/>
          </p:cNvSpPr>
          <p:nvPr>
            <p:ph type="title"/>
          </p:nvPr>
        </p:nvSpPr>
        <p:spPr/>
        <p:txBody>
          <a:bodyPr/>
          <a:lstStyle/>
          <a:p>
            <a:r>
              <a:rPr lang="sr-Latn-RS" dirty="0"/>
              <a:t>FAZA 2</a:t>
            </a:r>
            <a:endParaRPr lang="en-US" dirty="0"/>
          </a:p>
        </p:txBody>
      </p:sp>
      <p:sp>
        <p:nvSpPr>
          <p:cNvPr id="3" name="Text Placeholder 2">
            <a:extLst>
              <a:ext uri="{FF2B5EF4-FFF2-40B4-BE49-F238E27FC236}">
                <a16:creationId xmlns:a16="http://schemas.microsoft.com/office/drawing/2014/main" id="{C4EDF4FD-F99F-7AA1-E2A3-621B806BFAF0}"/>
              </a:ext>
            </a:extLst>
          </p:cNvPr>
          <p:cNvSpPr>
            <a:spLocks noGrp="1"/>
          </p:cNvSpPr>
          <p:nvPr>
            <p:ph type="body" idx="1"/>
          </p:nvPr>
        </p:nvSpPr>
        <p:spPr/>
        <p:txBody>
          <a:bodyPr/>
          <a:lstStyle/>
          <a:p>
            <a:r>
              <a:rPr lang="sr-Latn-RS" dirty="0"/>
              <a:t>SSU dokumenti i prototip aplikacije</a:t>
            </a:r>
            <a:endParaRPr lang="en-US" dirty="0"/>
          </a:p>
        </p:txBody>
      </p:sp>
    </p:spTree>
    <p:extLst>
      <p:ext uri="{BB962C8B-B14F-4D97-AF65-F5344CB8AC3E}">
        <p14:creationId xmlns:p14="http://schemas.microsoft.com/office/powerpoint/2010/main" val="403195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2F1B-2509-5D17-1B4C-2B04D60F9B36}"/>
              </a:ext>
            </a:extLst>
          </p:cNvPr>
          <p:cNvSpPr>
            <a:spLocks noGrp="1"/>
          </p:cNvSpPr>
          <p:nvPr>
            <p:ph type="title"/>
          </p:nvPr>
        </p:nvSpPr>
        <p:spPr>
          <a:xfrm>
            <a:off x="4178808" y="845209"/>
            <a:ext cx="6766560" cy="768096"/>
          </a:xfrm>
        </p:spPr>
        <p:txBody>
          <a:bodyPr/>
          <a:lstStyle/>
          <a:p>
            <a:r>
              <a:rPr lang="sr-Latn-RS" dirty="0"/>
              <a:t>SSU dokumenti</a:t>
            </a:r>
            <a:endParaRPr lang="en-US" dirty="0"/>
          </a:p>
        </p:txBody>
      </p:sp>
      <p:sp>
        <p:nvSpPr>
          <p:cNvPr id="3" name="Content Placeholder 2">
            <a:extLst>
              <a:ext uri="{FF2B5EF4-FFF2-40B4-BE49-F238E27FC236}">
                <a16:creationId xmlns:a16="http://schemas.microsoft.com/office/drawing/2014/main" id="{A50500E4-913F-A75F-372E-63294F37B47C}"/>
              </a:ext>
            </a:extLst>
          </p:cNvPr>
          <p:cNvSpPr>
            <a:spLocks noGrp="1"/>
          </p:cNvSpPr>
          <p:nvPr>
            <p:ph idx="1"/>
          </p:nvPr>
        </p:nvSpPr>
        <p:spPr>
          <a:xfrm>
            <a:off x="4224528" y="1845578"/>
            <a:ext cx="6766560" cy="4370664"/>
          </a:xfrm>
        </p:spPr>
        <p:txBody>
          <a:bodyPr/>
          <a:lstStyle/>
          <a:p>
            <a:r>
              <a:rPr lang="sr-Latn-RS" dirty="0"/>
              <a:t>Nakon što su precizno utvrđeni zahtevi projekta, članovi tima su se opredelili za sledeću raspodelu posla:</a:t>
            </a:r>
          </a:p>
          <a:p>
            <a:r>
              <a:rPr lang="sr-Latn-RS" dirty="0"/>
              <a:t>Sofija Marković:</a:t>
            </a:r>
          </a:p>
          <a:p>
            <a:pPr marL="285750" indent="-285750">
              <a:buFont typeface="Arial" panose="020B0604020202020204" pitchFamily="34" charset="0"/>
              <a:buChar char="•"/>
            </a:pPr>
            <a:r>
              <a:rPr lang="sr-Latn-RS" dirty="0"/>
              <a:t>Autorizacija korisnika</a:t>
            </a:r>
          </a:p>
          <a:p>
            <a:pPr marL="285750" indent="-285750">
              <a:buFont typeface="Arial" panose="020B0604020202020204" pitchFamily="34" charset="0"/>
              <a:buChar char="•"/>
            </a:pPr>
            <a:r>
              <a:rPr lang="sr-Latn-RS" dirty="0"/>
              <a:t>Čuvanje omiljenog oglasa</a:t>
            </a:r>
          </a:p>
          <a:p>
            <a:pPr marL="285750" indent="-285750">
              <a:buFont typeface="Arial" panose="020B0604020202020204" pitchFamily="34" charset="0"/>
              <a:buChar char="•"/>
            </a:pPr>
            <a:r>
              <a:rPr lang="sr-Latn-RS" dirty="0"/>
              <a:t>Izmena ličnih podataka</a:t>
            </a:r>
          </a:p>
          <a:p>
            <a:pPr marL="285750" indent="-285750">
              <a:buFont typeface="Arial" panose="020B0604020202020204" pitchFamily="34" charset="0"/>
              <a:buChar char="•"/>
            </a:pPr>
            <a:r>
              <a:rPr lang="sr-Latn-RS" dirty="0"/>
              <a:t>Pretraživanje oglasa</a:t>
            </a:r>
          </a:p>
          <a:p>
            <a:pPr marL="285750" indent="-285750">
              <a:buFont typeface="Arial" panose="020B0604020202020204" pitchFamily="34" charset="0"/>
              <a:buChar char="•"/>
            </a:pPr>
            <a:r>
              <a:rPr lang="sr-Latn-RS" dirty="0"/>
              <a:t>Prikazivanje detalja oglasa</a:t>
            </a:r>
          </a:p>
          <a:p>
            <a:pPr marL="285750" indent="-285750">
              <a:buFont typeface="Arial" panose="020B0604020202020204" pitchFamily="34" charset="0"/>
              <a:buChar char="•"/>
            </a:pPr>
            <a:r>
              <a:rPr lang="sr-Latn-RS" dirty="0"/>
              <a:t>Registracija korisnika</a:t>
            </a:r>
          </a:p>
          <a:p>
            <a:endParaRPr lang="sr-Latn-RS" dirty="0"/>
          </a:p>
          <a:p>
            <a:r>
              <a:rPr lang="sr-Latn-RS" dirty="0"/>
              <a:t>Bogdan Mihajlović:</a:t>
            </a:r>
          </a:p>
          <a:p>
            <a:pPr marL="285750" indent="-285750">
              <a:buFont typeface="Arial" panose="020B0604020202020204" pitchFamily="34" charset="0"/>
              <a:buChar char="•"/>
            </a:pPr>
            <a:r>
              <a:rPr lang="sr-Latn-RS" dirty="0"/>
              <a:t>Brisanje oglasa</a:t>
            </a:r>
          </a:p>
          <a:p>
            <a:pPr marL="285750" indent="-285750">
              <a:buFont typeface="Arial" panose="020B0604020202020204" pitchFamily="34" charset="0"/>
              <a:buChar char="•"/>
            </a:pPr>
            <a:r>
              <a:rPr lang="sr-Latn-RS" dirty="0"/>
              <a:t>Odbijanje kreiranja korisničkog naloga</a:t>
            </a:r>
          </a:p>
          <a:p>
            <a:pPr marL="285750" indent="-285750">
              <a:buFont typeface="Arial" panose="020B0604020202020204" pitchFamily="34" charset="0"/>
              <a:buChar char="•"/>
            </a:pPr>
            <a:r>
              <a:rPr lang="sr-Latn-RS" dirty="0"/>
              <a:t>Odobravanje kreiranja korisničkog naloga</a:t>
            </a:r>
          </a:p>
          <a:p>
            <a:pPr marL="285750" indent="-285750">
              <a:buFont typeface="Arial" panose="020B0604020202020204" pitchFamily="34" charset="0"/>
              <a:buChar char="•"/>
            </a:pPr>
            <a:r>
              <a:rPr lang="sr-Latn-RS" dirty="0"/>
              <a:t>Pregled sopstvenih oglasa</a:t>
            </a:r>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609AD3E1-0E6C-823F-D123-69BD172E8309}"/>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C9935C11-F919-2ACF-D9BE-A4FC2F3AE7A1}"/>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2973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2F1B-2509-5D17-1B4C-2B04D60F9B36}"/>
              </a:ext>
            </a:extLst>
          </p:cNvPr>
          <p:cNvSpPr>
            <a:spLocks noGrp="1"/>
          </p:cNvSpPr>
          <p:nvPr>
            <p:ph type="title"/>
          </p:nvPr>
        </p:nvSpPr>
        <p:spPr>
          <a:xfrm>
            <a:off x="4178808" y="845209"/>
            <a:ext cx="6766560" cy="768096"/>
          </a:xfrm>
        </p:spPr>
        <p:txBody>
          <a:bodyPr/>
          <a:lstStyle/>
          <a:p>
            <a:r>
              <a:rPr lang="sr-Latn-RS" dirty="0"/>
              <a:t>SSU dokumenti</a:t>
            </a:r>
            <a:endParaRPr lang="en-US" dirty="0"/>
          </a:p>
        </p:txBody>
      </p:sp>
      <p:sp>
        <p:nvSpPr>
          <p:cNvPr id="3" name="Content Placeholder 2">
            <a:extLst>
              <a:ext uri="{FF2B5EF4-FFF2-40B4-BE49-F238E27FC236}">
                <a16:creationId xmlns:a16="http://schemas.microsoft.com/office/drawing/2014/main" id="{A50500E4-913F-A75F-372E-63294F37B47C}"/>
              </a:ext>
            </a:extLst>
          </p:cNvPr>
          <p:cNvSpPr>
            <a:spLocks noGrp="1"/>
          </p:cNvSpPr>
          <p:nvPr>
            <p:ph idx="1"/>
          </p:nvPr>
        </p:nvSpPr>
        <p:spPr>
          <a:xfrm>
            <a:off x="4224528" y="1845578"/>
            <a:ext cx="6766560" cy="4370664"/>
          </a:xfrm>
        </p:spPr>
        <p:txBody>
          <a:bodyPr/>
          <a:lstStyle/>
          <a:p>
            <a:r>
              <a:rPr lang="sr-Latn-RS" dirty="0"/>
              <a:t>Petar Marković:</a:t>
            </a:r>
          </a:p>
          <a:p>
            <a:pPr marL="285750" indent="-285750">
              <a:buFont typeface="Arial" panose="020B0604020202020204" pitchFamily="34" charset="0"/>
              <a:buChar char="•"/>
            </a:pPr>
            <a:r>
              <a:rPr lang="sr-Latn-RS" dirty="0"/>
              <a:t>Filtriranje oglasa</a:t>
            </a:r>
          </a:p>
          <a:p>
            <a:pPr marL="285750" indent="-285750">
              <a:buFont typeface="Arial" panose="020B0604020202020204" pitchFamily="34" charset="0"/>
              <a:buChar char="•"/>
            </a:pPr>
            <a:r>
              <a:rPr lang="sr-Latn-RS" dirty="0"/>
              <a:t>Kreiranje oglasa</a:t>
            </a:r>
          </a:p>
          <a:p>
            <a:pPr marL="285750" indent="-285750">
              <a:buFont typeface="Arial" panose="020B0604020202020204" pitchFamily="34" charset="0"/>
              <a:buChar char="•"/>
            </a:pPr>
            <a:r>
              <a:rPr lang="sr-Latn-RS" dirty="0"/>
              <a:t>Predlog početne cene nekretnine</a:t>
            </a:r>
          </a:p>
          <a:p>
            <a:pPr marL="285750" indent="-285750">
              <a:buFont typeface="Arial" panose="020B0604020202020204" pitchFamily="34" charset="0"/>
              <a:buChar char="•"/>
            </a:pPr>
            <a:r>
              <a:rPr lang="sr-Latn-RS" dirty="0"/>
              <a:t>Pregled omiljenih oglasa</a:t>
            </a:r>
          </a:p>
          <a:p>
            <a:pPr marL="285750" indent="-285750">
              <a:buFont typeface="Arial" panose="020B0604020202020204" pitchFamily="34" charset="0"/>
              <a:buChar char="•"/>
            </a:pPr>
            <a:r>
              <a:rPr lang="sr-Latn-RS" dirty="0"/>
              <a:t>Sortiranje oglasa</a:t>
            </a:r>
          </a:p>
          <a:p>
            <a:pPr marL="285750" indent="-285750">
              <a:buFont typeface="Arial" panose="020B0604020202020204" pitchFamily="34" charset="0"/>
              <a:buChar char="•"/>
            </a:pPr>
            <a:r>
              <a:rPr lang="sr-Latn-RS" dirty="0"/>
              <a:t>Zakazivanje posete nekretnini</a:t>
            </a:r>
          </a:p>
          <a:p>
            <a:pPr marL="285750" indent="-285750">
              <a:buFont typeface="Arial" panose="020B0604020202020204" pitchFamily="34" charset="0"/>
              <a:buChar char="•"/>
            </a:pPr>
            <a:endParaRPr lang="sr-Latn-RS" dirty="0"/>
          </a:p>
          <a:p>
            <a:r>
              <a:rPr lang="sr-Latn-RS" dirty="0"/>
              <a:t>Rezultat ovog dela ove faze su SSU dokumenti o gore navedenim funkcionalnostima, sa svim primarnim i alternativnim tokovima.</a:t>
            </a:r>
            <a:endParaRPr lang="en-US" dirty="0"/>
          </a:p>
        </p:txBody>
      </p:sp>
      <p:sp>
        <p:nvSpPr>
          <p:cNvPr id="4" name="Footer Placeholder 3">
            <a:extLst>
              <a:ext uri="{FF2B5EF4-FFF2-40B4-BE49-F238E27FC236}">
                <a16:creationId xmlns:a16="http://schemas.microsoft.com/office/drawing/2014/main" id="{609AD3E1-0E6C-823F-D123-69BD172E8309}"/>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C9935C11-F919-2ACF-D9BE-A4FC2F3AE7A1}"/>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67375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37D1-54CC-020F-A62D-BD634F195961}"/>
              </a:ext>
            </a:extLst>
          </p:cNvPr>
          <p:cNvSpPr>
            <a:spLocks noGrp="1"/>
          </p:cNvSpPr>
          <p:nvPr>
            <p:ph type="title"/>
          </p:nvPr>
        </p:nvSpPr>
        <p:spPr>
          <a:xfrm>
            <a:off x="4224528" y="1508760"/>
            <a:ext cx="6766560" cy="768096"/>
          </a:xfrm>
        </p:spPr>
        <p:txBody>
          <a:bodyPr/>
          <a:lstStyle/>
          <a:p>
            <a:r>
              <a:rPr lang="sr-Latn-RS" dirty="0"/>
              <a:t>Prototip aplikacije</a:t>
            </a:r>
            <a:endParaRPr lang="en-US" dirty="0"/>
          </a:p>
        </p:txBody>
      </p:sp>
      <p:sp>
        <p:nvSpPr>
          <p:cNvPr id="3" name="Content Placeholder 2">
            <a:extLst>
              <a:ext uri="{FF2B5EF4-FFF2-40B4-BE49-F238E27FC236}">
                <a16:creationId xmlns:a16="http://schemas.microsoft.com/office/drawing/2014/main" id="{D1E5E276-02DA-D36B-E97B-8AFA1F052118}"/>
              </a:ext>
            </a:extLst>
          </p:cNvPr>
          <p:cNvSpPr>
            <a:spLocks noGrp="1"/>
          </p:cNvSpPr>
          <p:nvPr>
            <p:ph idx="1"/>
          </p:nvPr>
        </p:nvSpPr>
        <p:spPr/>
        <p:txBody>
          <a:bodyPr/>
          <a:lstStyle/>
          <a:p>
            <a:r>
              <a:rPr lang="sr-Latn-RS" dirty="0"/>
              <a:t>Prototip ove aplikacije, izrađen je u HTML-u, CSS-u i JavaScript-u sa ciljem da se kasnije nadogradi i unapredi u frontend deo aplikacije. Zbog nezadovoljstva izgledom originalnog prototipa, članovi tima su odlučili da u potpunosti promene dizajn prototipa, zadržavajući suštinu i sve funkcionalnosti.</a:t>
            </a:r>
          </a:p>
          <a:p>
            <a:endParaRPr lang="sr-Latn-RS" dirty="0"/>
          </a:p>
          <a:p>
            <a:r>
              <a:rPr lang="sr-Latn-RS" dirty="0"/>
              <a:t>Rezultat ovog dela ove faze je potpuno funkcionalan prototip veb aplikacije.</a:t>
            </a:r>
            <a:endParaRPr lang="en-US" dirty="0"/>
          </a:p>
        </p:txBody>
      </p:sp>
      <p:sp>
        <p:nvSpPr>
          <p:cNvPr id="4" name="Footer Placeholder 3">
            <a:extLst>
              <a:ext uri="{FF2B5EF4-FFF2-40B4-BE49-F238E27FC236}">
                <a16:creationId xmlns:a16="http://schemas.microsoft.com/office/drawing/2014/main" id="{3BAF2B15-869A-AF88-CFB7-9A518D460E31}"/>
              </a:ext>
            </a:extLst>
          </p:cNvPr>
          <p:cNvSpPr>
            <a:spLocks noGrp="1"/>
          </p:cNvSpPr>
          <p:nvPr>
            <p:ph type="ftr" sz="quarter" idx="11"/>
          </p:nvPr>
        </p:nvSpPr>
        <p:spPr/>
        <p:txBody>
          <a:bodyPr/>
          <a:lstStyle/>
          <a:p>
            <a:r>
              <a:rPr lang="en-US" dirty="0" err="1"/>
              <a:t>radoSTAN</a:t>
            </a:r>
            <a:endParaRPr lang="en-US" dirty="0"/>
          </a:p>
        </p:txBody>
      </p:sp>
      <p:sp>
        <p:nvSpPr>
          <p:cNvPr id="5" name="Slide Number Placeholder 4">
            <a:extLst>
              <a:ext uri="{FF2B5EF4-FFF2-40B4-BE49-F238E27FC236}">
                <a16:creationId xmlns:a16="http://schemas.microsoft.com/office/drawing/2014/main" id="{D1ACCF4F-B0C6-E1CF-3B7F-D34433112791}"/>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76467177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{BD4B0DF8-B198-4B60-8119-C0C3B3FC627E}tf78438558_win32</Template>
  <TotalTime>85</TotalTime>
  <Words>809</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Sabon Next LT</vt:lpstr>
      <vt:lpstr>Office Theme</vt:lpstr>
      <vt:lpstr>RADOSTAN</vt:lpstr>
      <vt:lpstr>Uvod</vt:lpstr>
      <vt:lpstr>Prikaz faza projekta</vt:lpstr>
      <vt:lpstr>Faza 1</vt:lpstr>
      <vt:lpstr>Projektni zadatak</vt:lpstr>
      <vt:lpstr>FAZA 2</vt:lpstr>
      <vt:lpstr>SSU dokumenti</vt:lpstr>
      <vt:lpstr>SSU dokumenti</vt:lpstr>
      <vt:lpstr>Prototip aplikacije</vt:lpstr>
      <vt:lpstr>Faza 3</vt:lpstr>
      <vt:lpstr>Formalna inspekcija</vt:lpstr>
      <vt:lpstr>Formalna inspekcija</vt:lpstr>
      <vt:lpstr>Faza 4</vt:lpstr>
      <vt:lpstr>Modelovanje baze podataka</vt:lpstr>
      <vt:lpstr>Faza 5</vt:lpstr>
      <vt:lpstr>Implementacija veb aplikacije</vt:lpstr>
      <vt:lpstr>Faza 6</vt:lpstr>
      <vt:lpstr>Modelovanje veb aplikacije </vt:lpstr>
      <vt:lpstr>Faza 7</vt:lpstr>
      <vt:lpstr>Testiranje Veb aplikacije</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RADOSTAN</dc:title>
  <dc:subject/>
  <dc:creator>Софија Марковић</dc:creator>
  <cp:lastModifiedBy>Софија Марковић</cp:lastModifiedBy>
  <cp:revision>1</cp:revision>
  <dcterms:created xsi:type="dcterms:W3CDTF">2023-06-20T22:54:08Z</dcterms:created>
  <dcterms:modified xsi:type="dcterms:W3CDTF">2023-06-21T00:20:00Z</dcterms:modified>
</cp:coreProperties>
</file>